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8" r:id="rId2"/>
    <p:sldId id="291" r:id="rId3"/>
    <p:sldId id="289" r:id="rId4"/>
    <p:sldId id="300" r:id="rId5"/>
    <p:sldId id="295" r:id="rId6"/>
    <p:sldId id="296" r:id="rId7"/>
    <p:sldId id="297" r:id="rId8"/>
    <p:sldId id="268" r:id="rId9"/>
    <p:sldId id="299" r:id="rId10"/>
    <p:sldId id="294" r:id="rId11"/>
    <p:sldId id="267" r:id="rId12"/>
    <p:sldId id="270" r:id="rId13"/>
  </p:sldIdLst>
  <p:sldSz cx="12701588" cy="86741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079BC"/>
    <a:srgbClr val="FF9900"/>
    <a:srgbClr val="FF0000"/>
    <a:srgbClr val="46A89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53" autoAdjust="0"/>
    <p:restoredTop sz="95028" autoAdjust="0"/>
  </p:normalViewPr>
  <p:slideViewPr>
    <p:cSldViewPr>
      <p:cViewPr>
        <p:scale>
          <a:sx n="60" d="100"/>
          <a:sy n="60" d="100"/>
        </p:scale>
        <p:origin x="-804" y="114"/>
      </p:cViewPr>
      <p:guideLst>
        <p:guide orient="horz" pos="2732"/>
        <p:guide pos="40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3D430-F372-4FC9-BB10-E70B02B00DFF}" type="datetimeFigureOut">
              <a:rPr lang="zh-CN" altLang="en-US" smtClean="0"/>
              <a:pPr/>
              <a:t>2017-08-30</a:t>
            </a:fld>
            <a:endParaRPr lang="zh-CN" altLang="en-US"/>
          </a:p>
        </p:txBody>
      </p:sp>
      <p:sp>
        <p:nvSpPr>
          <p:cNvPr id="4" name="幻灯片图像占位符 3"/>
          <p:cNvSpPr>
            <a:spLocks noGrp="1" noRot="1" noChangeAspect="1"/>
          </p:cNvSpPr>
          <p:nvPr>
            <p:ph type="sldImg" idx="2"/>
          </p:nvPr>
        </p:nvSpPr>
        <p:spPr>
          <a:xfrm>
            <a:off x="919163" y="685800"/>
            <a:ext cx="50196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0427D-71C9-4D89-9376-BC01BB669097}" type="slidenum">
              <a:rPr lang="zh-CN" altLang="en-US" smtClean="0"/>
              <a:pPr/>
              <a:t>‹#›</a:t>
            </a:fld>
            <a:endParaRPr lang="zh-CN" altLang="en-US"/>
          </a:p>
        </p:txBody>
      </p:sp>
    </p:spTree>
    <p:extLst>
      <p:ext uri="{BB962C8B-B14F-4D97-AF65-F5344CB8AC3E}">
        <p14:creationId xmlns="" xmlns:p14="http://schemas.microsoft.com/office/powerpoint/2010/main" val="396814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730427D-71C9-4D89-9376-BC01BB669097}"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730427D-71C9-4D89-9376-BC01BB669097}"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730427D-71C9-4D89-9376-BC01BB669097}"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730427D-71C9-4D89-9376-BC01BB669097}"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730427D-71C9-4D89-9376-BC01BB669097}"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0427D-71C9-4D89-9376-BC01BB669097}" type="slidenum">
              <a:rPr lang="zh-CN" altLang="en-US" smtClean="0"/>
              <a:pPr/>
              <a:t>10</a:t>
            </a:fld>
            <a:endParaRPr lang="zh-CN" altLang="en-US"/>
          </a:p>
        </p:txBody>
      </p:sp>
    </p:spTree>
    <p:extLst>
      <p:ext uri="{BB962C8B-B14F-4D97-AF65-F5344CB8AC3E}">
        <p14:creationId xmlns="" xmlns:p14="http://schemas.microsoft.com/office/powerpoint/2010/main" val="301135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18" name="文本占位符 317"/>
          <p:cNvSpPr>
            <a:spLocks noGrp="1"/>
          </p:cNvSpPr>
          <p:nvPr>
            <p:ph type="body" idx="10" hasCustomPrompt="1"/>
          </p:nvPr>
        </p:nvSpPr>
        <p:spPr>
          <a:xfrm>
            <a:off x="252095" y="8229600"/>
            <a:ext cx="3808095" cy="97790"/>
          </a:xfrm>
          <a:prstGeom prst="rect">
            <a:avLst/>
          </a:prstGeom>
          <a:solidFill>
            <a:srgbClr val="2B365D"/>
          </a:solidFill>
          <a:ln w="0" cmpd="sng">
            <a:noFill/>
            <a:prstDash val="solid"/>
          </a:ln>
        </p:spPr>
        <p:txBody>
          <a:bodyPr vert="horz" lIns="0" tIns="0" rIns="0" bIns="0" anchor="t"/>
          <a:lstStyle/>
          <a:p>
            <a:pPr algn="l"/>
            <a:r>
              <a:rPr lang="en-US" sz="100"/>
              <a:t> </a:t>
            </a:r>
          </a:p>
        </p:txBody>
      </p:sp>
      <p:sp>
        <p:nvSpPr>
          <p:cNvPr id="319" name="文本占位符 318"/>
          <p:cNvSpPr>
            <a:spLocks noGrp="1"/>
          </p:cNvSpPr>
          <p:nvPr>
            <p:ph type="body" idx="20" hasCustomPrompt="1"/>
          </p:nvPr>
        </p:nvSpPr>
        <p:spPr>
          <a:xfrm>
            <a:off x="4060190" y="8229600"/>
            <a:ext cx="4230370" cy="97790"/>
          </a:xfrm>
          <a:prstGeom prst="rect">
            <a:avLst/>
          </a:prstGeom>
          <a:solidFill>
            <a:srgbClr val="1B6DA6"/>
          </a:solidFill>
          <a:ln w="0" cmpd="sng">
            <a:noFill/>
            <a:prstDash val="solid"/>
          </a:ln>
        </p:spPr>
        <p:txBody>
          <a:bodyPr vert="horz" lIns="0" tIns="0" rIns="0" bIns="0" anchor="t"/>
          <a:lstStyle/>
          <a:p>
            <a:pPr algn="l"/>
            <a:r>
              <a:rPr lang="en-US" sz="100"/>
              <a:t> </a:t>
            </a:r>
          </a:p>
        </p:txBody>
      </p:sp>
      <p:sp>
        <p:nvSpPr>
          <p:cNvPr id="320" name="文本占位符 319"/>
          <p:cNvSpPr>
            <a:spLocks noGrp="1"/>
          </p:cNvSpPr>
          <p:nvPr>
            <p:ph type="body" idx="30" hasCustomPrompt="1"/>
          </p:nvPr>
        </p:nvSpPr>
        <p:spPr>
          <a:xfrm>
            <a:off x="8290560" y="8217535"/>
            <a:ext cx="4133215" cy="109855"/>
          </a:xfrm>
          <a:prstGeom prst="rect">
            <a:avLst/>
          </a:prstGeom>
          <a:solidFill>
            <a:srgbClr val="44B4D7"/>
          </a:solidFill>
          <a:ln w="0" cmpd="sng">
            <a:noFill/>
            <a:prstDash val="solid"/>
          </a:ln>
        </p:spPr>
        <p:txBody>
          <a:bodyPr vert="horz" lIns="0" tIns="0" rIns="0" bIns="0" anchor="t"/>
          <a:lstStyle/>
          <a:p>
            <a:pPr algn="l"/>
            <a:r>
              <a:rPr lang="en-US" sz="100"/>
              <a:t> </a:t>
            </a:r>
          </a:p>
        </p:txBody>
      </p:sp>
      <p:sp>
        <p:nvSpPr>
          <p:cNvPr id="327" name="文本占位符 326"/>
          <p:cNvSpPr>
            <a:spLocks noGrp="1"/>
          </p:cNvSpPr>
          <p:nvPr>
            <p:ph type="body" idx="40" hasCustomPrompt="1"/>
          </p:nvPr>
        </p:nvSpPr>
        <p:spPr>
          <a:xfrm>
            <a:off x="252095" y="6134735"/>
            <a:ext cx="3574415" cy="324485"/>
          </a:xfrm>
          <a:prstGeom prst="rect">
            <a:avLst/>
          </a:prstGeom>
          <a:noFill/>
          <a:ln w="0" cmpd="sng">
            <a:noFill/>
            <a:prstDash val="solid"/>
          </a:ln>
        </p:spPr>
        <p:txBody>
          <a:bodyPr vert="horz" lIns="0" tIns="0" rIns="0" bIns="0" anchor="t"/>
          <a:lstStyle/>
          <a:p>
            <a:pPr marL="0" marR="0" indent="0" algn="ctr">
              <a:lnSpc>
                <a:spcPts val="1600"/>
              </a:lnSpc>
              <a:spcAft>
                <a:spcPts val="840"/>
              </a:spcAft>
            </a:pPr>
            <a:r>
              <a:rPr lang="en-US" sz="1200" b="1" spc="60">
                <a:solidFill>
                  <a:srgbClr val="5E78A4"/>
                </a:solidFill>
                <a:latin typeface="Tahoma" panose="020B0604030504040204" pitchFamily="2"/>
              </a:rPr>
              <a:t>Innolight Technology Corp. ( </a:t>
            </a:r>
          </a:p>
        </p:txBody>
      </p:sp>
      <p:sp>
        <p:nvSpPr>
          <p:cNvPr id="328" name="文本占位符 327"/>
          <p:cNvSpPr>
            <a:spLocks noGrp="1"/>
          </p:cNvSpPr>
          <p:nvPr>
            <p:ph type="body" idx="50" hasCustomPrompt="1"/>
          </p:nvPr>
        </p:nvSpPr>
        <p:spPr>
          <a:xfrm>
            <a:off x="252095" y="6459220"/>
            <a:ext cx="1336040" cy="5080"/>
          </a:xfrm>
          <a:prstGeom prst="rect">
            <a:avLst/>
          </a:prstGeom>
          <a:noFill/>
          <a:ln w="0" cmpd="sng">
            <a:noFill/>
            <a:prstDash val="solid"/>
          </a:ln>
        </p:spPr>
        <p:txBody>
          <a:bodyPr vert="horz" lIns="0" tIns="0" rIns="0" bIns="0" anchor="t"/>
          <a:lstStyle/>
          <a:p>
            <a:pPr algn="l"/>
            <a:r>
              <a:rPr lang="en-US" sz="10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52619" y="2694594"/>
            <a:ext cx="10796350" cy="1859309"/>
          </a:xfrm>
          <a:prstGeom prst="rect">
            <a:avLst/>
          </a:prstGeom>
        </p:spPr>
        <p:txBody>
          <a:bodyPr lIns="122146" tIns="61073" rIns="122146" bIns="61073"/>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05238" y="4915324"/>
            <a:ext cx="8891112" cy="2216714"/>
          </a:xfrm>
          <a:prstGeom prst="rect">
            <a:avLst/>
          </a:prstGeom>
        </p:spPr>
        <p:txBody>
          <a:bodyPr lIns="122146" tIns="61073" rIns="122146" bIns="61073"/>
          <a:lstStyle>
            <a:lvl1pPr marL="0" indent="0" algn="ctr">
              <a:buNone/>
              <a:defRPr/>
            </a:lvl1pPr>
            <a:lvl2pPr marL="610870" indent="0" algn="ctr">
              <a:buNone/>
              <a:defRPr/>
            </a:lvl2pPr>
            <a:lvl3pPr marL="1221740" indent="0" algn="ctr">
              <a:buNone/>
              <a:defRPr/>
            </a:lvl3pPr>
            <a:lvl4pPr marL="1831975" indent="0" algn="ctr">
              <a:buNone/>
              <a:defRPr/>
            </a:lvl4pPr>
            <a:lvl5pPr marL="2442845" indent="0" algn="ctr">
              <a:buNone/>
              <a:defRPr/>
            </a:lvl5pPr>
            <a:lvl6pPr marL="3053715" indent="0" algn="ctr">
              <a:buNone/>
              <a:defRPr/>
            </a:lvl6pPr>
            <a:lvl7pPr marL="3664585" indent="0" algn="ctr">
              <a:buNone/>
              <a:defRPr/>
            </a:lvl7pPr>
            <a:lvl8pPr marL="4274820" indent="0" algn="ctr">
              <a:buNone/>
              <a:defRPr/>
            </a:lvl8pPr>
            <a:lvl9pPr marL="488569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xfrm>
            <a:off x="635079" y="7899053"/>
            <a:ext cx="2963704" cy="602368"/>
          </a:xfrm>
          <a:prstGeom prst="rect">
            <a:avLst/>
          </a:prstGeom>
        </p:spPr>
        <p:txBody>
          <a:bodyPr lIns="122146" tIns="61073" rIns="122146" bIns="61073"/>
          <a:lstStyle>
            <a:lvl1pPr>
              <a:defRPr/>
            </a:lvl1pPr>
          </a:lstStyle>
          <a:p>
            <a:pPr>
              <a:defRPr/>
            </a:pPr>
            <a:endParaRPr lang="en-US" altLang="zh-CN"/>
          </a:p>
        </p:txBody>
      </p:sp>
      <p:sp>
        <p:nvSpPr>
          <p:cNvPr id="5" name="Rectangle 5"/>
          <p:cNvSpPr>
            <a:spLocks noGrp="1" noChangeArrowheads="1"/>
          </p:cNvSpPr>
          <p:nvPr>
            <p:ph type="ftr" sz="quarter" idx="11"/>
          </p:nvPr>
        </p:nvSpPr>
        <p:spPr>
          <a:xfrm>
            <a:off x="4339709" y="7899053"/>
            <a:ext cx="4022170" cy="602368"/>
          </a:xfrm>
          <a:prstGeom prst="rect">
            <a:avLst/>
          </a:prstGeom>
        </p:spPr>
        <p:txBody>
          <a:bodyPr lIns="122146" tIns="61073" rIns="122146" bIns="61073"/>
          <a:lstStyle>
            <a:lvl1pPr>
              <a:defRPr/>
            </a:lvl1pPr>
          </a:lstStyle>
          <a:p>
            <a:pPr>
              <a:defRPr/>
            </a:pPr>
            <a:endParaRPr lang="en-US" altLang="zh-CN"/>
          </a:p>
        </p:txBody>
      </p:sp>
      <p:sp>
        <p:nvSpPr>
          <p:cNvPr id="6" name="Rectangle 6"/>
          <p:cNvSpPr>
            <a:spLocks noGrp="1" noChangeArrowheads="1"/>
          </p:cNvSpPr>
          <p:nvPr>
            <p:ph type="sldNum" sz="quarter" idx="12"/>
          </p:nvPr>
        </p:nvSpPr>
        <p:spPr>
          <a:xfrm>
            <a:off x="9102805" y="7899053"/>
            <a:ext cx="2963704" cy="602368"/>
          </a:xfrm>
          <a:prstGeom prst="rect">
            <a:avLst/>
          </a:prstGeom>
        </p:spPr>
        <p:txBody>
          <a:bodyPr lIns="122146" tIns="61073" rIns="122146" bIns="61073"/>
          <a:lstStyle>
            <a:lvl1pPr>
              <a:defRPr/>
            </a:lvl1pPr>
          </a:lstStyle>
          <a:p>
            <a:pPr>
              <a:defRPr/>
            </a:pPr>
            <a:fld id="{2305B53C-9837-4128-BE86-3D3002D07650}"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hyperlink" Target="mailto:sunny.zhang@innolight.com"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0.png"/><Relationship Id="rId4" Type="http://schemas.openxmlformats.org/officeDocument/2006/relationships/hyperlink" Target="http://www.innolight.com/Home/CHN/Company.aspx?cid=259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gif"/><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3"/>
          <a:stretch>
            <a:fillRect/>
          </a:stretch>
        </p:blipFill>
        <p:spPr>
          <a:xfrm>
            <a:off x="-13970" y="0"/>
            <a:ext cx="12689840" cy="8667750"/>
          </a:xfrm>
          <a:prstGeom prst="rect">
            <a:avLst/>
          </a:prstGeom>
        </p:spPr>
      </p:pic>
    </p:spTree>
    <p:extLst>
      <p:ext uri="{BB962C8B-B14F-4D97-AF65-F5344CB8AC3E}">
        <p14:creationId xmlns="" xmlns:p14="http://schemas.microsoft.com/office/powerpoint/2010/main" val="2322514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公司资料\旭创Logo带下标.JPG"/>
          <p:cNvPicPr>
            <a:picLocks noChangeAspect="1" noChangeArrowheads="1"/>
          </p:cNvPicPr>
          <p:nvPr/>
        </p:nvPicPr>
        <p:blipFill>
          <a:blip r:embed="rId3" cstate="print"/>
          <a:srcRect/>
          <a:stretch>
            <a:fillRect/>
          </a:stretch>
        </p:blipFill>
        <p:spPr bwMode="auto">
          <a:xfrm>
            <a:off x="9762406" y="241100"/>
            <a:ext cx="2507679" cy="1056558"/>
          </a:xfrm>
          <a:prstGeom prst="rect">
            <a:avLst/>
          </a:prstGeom>
          <a:noFill/>
        </p:spPr>
      </p:pic>
      <p:sp>
        <p:nvSpPr>
          <p:cNvPr id="7" name="矩形 6"/>
          <p:cNvSpPr/>
          <p:nvPr/>
        </p:nvSpPr>
        <p:spPr>
          <a:xfrm>
            <a:off x="684249" y="592634"/>
            <a:ext cx="3416821" cy="830997"/>
          </a:xfrm>
          <a:prstGeom prst="rect">
            <a:avLst/>
          </a:prstGeom>
        </p:spPr>
        <p:txBody>
          <a:bodyPr wrap="square">
            <a:spAutoFit/>
          </a:bodyPr>
          <a:lstStyle/>
          <a:p>
            <a:r>
              <a:rPr lang="zh-CN" altLang="en-US" sz="4800" dirty="0" smtClean="0">
                <a:solidFill>
                  <a:srgbClr val="0070C0"/>
                </a:solidFill>
                <a:latin typeface="华文琥珀" pitchFamily="2" charset="-122"/>
                <a:ea typeface="华文琥珀" pitchFamily="2" charset="-122"/>
              </a:rPr>
              <a:t>我们在这里：</a:t>
            </a:r>
            <a:endParaRPr lang="en-US" altLang="zh-CN" sz="4000" dirty="0" smtClean="0">
              <a:solidFill>
                <a:srgbClr val="0070C0"/>
              </a:solidFill>
              <a:latin typeface="华文琥珀" pitchFamily="2" charset="-122"/>
              <a:ea typeface="华文琥珀" pitchFamily="2" charset="-122"/>
            </a:endParaRPr>
          </a:p>
        </p:txBody>
      </p:sp>
      <p:pic>
        <p:nvPicPr>
          <p:cNvPr id="307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96026" y="1784891"/>
            <a:ext cx="4602581" cy="18587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52992" y="1784891"/>
            <a:ext cx="1080119" cy="1938992"/>
          </a:xfrm>
          <a:prstGeom prst="rect">
            <a:avLst/>
          </a:prstGeom>
          <a:noFill/>
        </p:spPr>
        <p:txBody>
          <a:bodyPr wrap="square" rtlCol="0">
            <a:spAutoFit/>
          </a:bodyPr>
          <a:lstStyle/>
          <a:p>
            <a:pPr>
              <a:lnSpc>
                <a:spcPct val="150000"/>
              </a:lnSpc>
            </a:pPr>
            <a:r>
              <a:rPr lang="zh-CN" altLang="en-US" sz="1600" dirty="0" smtClean="0">
                <a:latin typeface="华文楷体" pitchFamily="2" charset="-122"/>
                <a:ea typeface="华文楷体" pitchFamily="2" charset="-122"/>
              </a:rPr>
              <a:t>她仍是我们心中“宛在水中央”的</a:t>
            </a:r>
            <a:r>
              <a:rPr lang="zh-CN" altLang="en-US" sz="1600" b="1" dirty="0" smtClean="0">
                <a:solidFill>
                  <a:srgbClr val="0070C0"/>
                </a:solidFill>
                <a:latin typeface="华文琥珀" pitchFamily="2" charset="-122"/>
                <a:ea typeface="华文琥珀" pitchFamily="2" charset="-122"/>
              </a:rPr>
              <a:t>苏式园林</a:t>
            </a:r>
            <a:endParaRPr lang="zh-CN" altLang="en-US" sz="1600" b="1" dirty="0">
              <a:solidFill>
                <a:srgbClr val="0070C0"/>
              </a:solidFill>
              <a:latin typeface="华文琥珀" pitchFamily="2" charset="-122"/>
              <a:ea typeface="华文琥珀" pitchFamily="2" charset="-122"/>
            </a:endParaRPr>
          </a:p>
        </p:txBody>
      </p:sp>
      <p:pic>
        <p:nvPicPr>
          <p:cNvPr id="3076"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229588" y="2107341"/>
            <a:ext cx="3555658" cy="33280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96814" y="2296030"/>
            <a:ext cx="332774" cy="3139321"/>
          </a:xfrm>
          <a:prstGeom prst="rect">
            <a:avLst/>
          </a:prstGeom>
          <a:noFill/>
        </p:spPr>
        <p:txBody>
          <a:bodyPr wrap="square" rtlCol="0">
            <a:spAutoFit/>
          </a:bodyPr>
          <a:lstStyle/>
          <a:p>
            <a:pPr algn="ctr"/>
            <a:r>
              <a:rPr lang="zh-CN" altLang="en-US" dirty="0" smtClean="0">
                <a:latin typeface="华文楷体" pitchFamily="2" charset="-122"/>
                <a:ea typeface="华文楷体" pitchFamily="2" charset="-122"/>
              </a:rPr>
              <a:t>更是迅速崛起的</a:t>
            </a:r>
            <a:r>
              <a:rPr lang="zh-CN" altLang="en-US" b="1" dirty="0" smtClean="0">
                <a:solidFill>
                  <a:srgbClr val="0070C0"/>
                </a:solidFill>
                <a:latin typeface="华文琥珀" pitchFamily="2" charset="-122"/>
                <a:ea typeface="华文琥珀" pitchFamily="2" charset="-122"/>
              </a:rPr>
              <a:t>工业园区</a:t>
            </a:r>
            <a:endParaRPr lang="zh-CN" altLang="en-US" b="1" dirty="0">
              <a:solidFill>
                <a:srgbClr val="0070C0"/>
              </a:solidFill>
              <a:latin typeface="华文琥珀" pitchFamily="2" charset="-122"/>
              <a:ea typeface="华文琥珀" pitchFamily="2" charset="-122"/>
            </a:endParaRPr>
          </a:p>
        </p:txBody>
      </p:sp>
      <p:pic>
        <p:nvPicPr>
          <p:cNvPr id="3077"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96026" y="3966074"/>
            <a:ext cx="2975667" cy="3827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248092" y="6256739"/>
            <a:ext cx="2981267" cy="222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0193" y="4310093"/>
            <a:ext cx="504056" cy="3139321"/>
          </a:xfrm>
          <a:prstGeom prst="rect">
            <a:avLst/>
          </a:prstGeom>
          <a:noFill/>
        </p:spPr>
        <p:txBody>
          <a:bodyPr wrap="square" rtlCol="0">
            <a:spAutoFit/>
          </a:bodyPr>
          <a:lstStyle/>
          <a:p>
            <a:r>
              <a:rPr lang="zh-CN" altLang="en-US" dirty="0">
                <a:latin typeface="华文楷体" pitchFamily="2" charset="-122"/>
                <a:ea typeface="华文楷体" pitchFamily="2" charset="-122"/>
              </a:rPr>
              <a:t>你</a:t>
            </a:r>
            <a:r>
              <a:rPr lang="zh-CN" altLang="en-US" dirty="0" smtClean="0">
                <a:latin typeface="华文楷体" pitchFamily="2" charset="-122"/>
                <a:ea typeface="华文楷体" pitchFamily="2" charset="-122"/>
              </a:rPr>
              <a:t>可以在</a:t>
            </a:r>
            <a:r>
              <a:rPr lang="zh-CN" altLang="en-US" dirty="0" smtClean="0">
                <a:solidFill>
                  <a:srgbClr val="0070C0"/>
                </a:solidFill>
                <a:latin typeface="华文琥珀" pitchFamily="2" charset="-122"/>
                <a:ea typeface="华文琥珀" pitchFamily="2" charset="-122"/>
              </a:rPr>
              <a:t>山塘街</a:t>
            </a:r>
            <a:r>
              <a:rPr lang="zh-CN" altLang="en-US" dirty="0" smtClean="0">
                <a:latin typeface="华文楷体" pitchFamily="2" charset="-122"/>
                <a:ea typeface="华文楷体" pitchFamily="2" charset="-122"/>
              </a:rPr>
              <a:t>拾级而上</a:t>
            </a:r>
            <a:endParaRPr lang="zh-CN" altLang="en-US" dirty="0">
              <a:latin typeface="华文楷体" pitchFamily="2" charset="-122"/>
              <a:ea typeface="华文楷体" pitchFamily="2" charset="-122"/>
            </a:endParaRPr>
          </a:p>
        </p:txBody>
      </p:sp>
      <p:pic>
        <p:nvPicPr>
          <p:cNvPr id="3079" name="Picture 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739567" y="5879754"/>
            <a:ext cx="4045679" cy="2626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1808419" y="5879754"/>
            <a:ext cx="461665" cy="2626413"/>
          </a:xfrm>
          <a:prstGeom prst="rect">
            <a:avLst/>
          </a:prstGeom>
          <a:noFill/>
        </p:spPr>
        <p:txBody>
          <a:bodyPr vert="eaVert" wrap="square" rtlCol="0">
            <a:spAutoFit/>
          </a:bodyPr>
          <a:lstStyle/>
          <a:p>
            <a:r>
              <a:rPr lang="zh-CN" altLang="en-US" dirty="0" smtClean="0">
                <a:latin typeface="华文楷体" pitchFamily="2" charset="-122"/>
                <a:ea typeface="华文楷体" pitchFamily="2" charset="-122"/>
              </a:rPr>
              <a:t>或者奔跑在</a:t>
            </a:r>
            <a:r>
              <a:rPr lang="zh-CN" altLang="en-US" dirty="0" smtClean="0">
                <a:solidFill>
                  <a:srgbClr val="0070C0"/>
                </a:solidFill>
                <a:latin typeface="华文琥珀" pitchFamily="2" charset="-122"/>
                <a:ea typeface="华文琥珀" pitchFamily="2" charset="-122"/>
              </a:rPr>
              <a:t>金鸡湖畔</a:t>
            </a:r>
            <a:endParaRPr lang="zh-CN" altLang="en-US" dirty="0">
              <a:solidFill>
                <a:srgbClr val="0070C0"/>
              </a:solidFill>
              <a:latin typeface="华文琥珀" pitchFamily="2" charset="-122"/>
              <a:ea typeface="华文琥珀" pitchFamily="2" charset="-122"/>
            </a:endParaRPr>
          </a:p>
        </p:txBody>
      </p:sp>
      <p:sp>
        <p:nvSpPr>
          <p:cNvPr id="8" name="TextBox 7"/>
          <p:cNvSpPr txBox="1"/>
          <p:nvPr/>
        </p:nvSpPr>
        <p:spPr>
          <a:xfrm>
            <a:off x="1271592" y="8090548"/>
            <a:ext cx="3115699" cy="369332"/>
          </a:xfrm>
          <a:prstGeom prst="rect">
            <a:avLst/>
          </a:prstGeom>
          <a:noFill/>
        </p:spPr>
        <p:txBody>
          <a:bodyPr wrap="square" rtlCol="0">
            <a:spAutoFit/>
          </a:bodyPr>
          <a:lstStyle/>
          <a:p>
            <a:r>
              <a:rPr lang="zh-CN" altLang="en-US" dirty="0"/>
              <a:t>也可以在</a:t>
            </a:r>
            <a:r>
              <a:rPr lang="zh-CN" altLang="en-US" dirty="0">
                <a:solidFill>
                  <a:schemeClr val="accent1"/>
                </a:solidFill>
                <a:latin typeface="华文琥珀" pitchFamily="2" charset="-122"/>
                <a:ea typeface="华文琥珀" pitchFamily="2" charset="-122"/>
              </a:rPr>
              <a:t>苏州乐园</a:t>
            </a:r>
            <a:r>
              <a:rPr lang="zh-CN" altLang="en-US" dirty="0"/>
              <a:t>呼啸而</a:t>
            </a:r>
            <a:r>
              <a:rPr lang="zh-CN" altLang="en-US" dirty="0" smtClean="0"/>
              <a:t>过</a:t>
            </a:r>
            <a:endParaRPr lang="zh-CN" altLang="en-US" dirty="0"/>
          </a:p>
        </p:txBody>
      </p:sp>
      <p:pic>
        <p:nvPicPr>
          <p:cNvPr id="2051"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248092" y="3789916"/>
            <a:ext cx="3352276" cy="24356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18" name="文本占位符 317"/>
          <p:cNvSpPr>
            <a:spLocks noGrp="1"/>
          </p:cNvSpPr>
          <p:nvPr>
            <p:ph type="body" idx="10"/>
          </p:nvPr>
        </p:nvSpPr>
        <p:spPr>
          <a:xfrm>
            <a:off x="252095" y="8229600"/>
            <a:ext cx="3808095" cy="97790"/>
          </a:xfrm>
          <a:prstGeom prst="rect">
            <a:avLst/>
          </a:prstGeom>
          <a:solidFill>
            <a:srgbClr val="2B365D"/>
          </a:solidFill>
          <a:ln w="0" cmpd="sng">
            <a:noFill/>
            <a:prstDash val="solid"/>
          </a:ln>
        </p:spPr>
        <p:txBody>
          <a:bodyPr vert="horz" lIns="0" tIns="0" rIns="0" bIns="0" anchor="t"/>
          <a:lstStyle/>
          <a:p>
            <a:pPr algn="l"/>
            <a:r>
              <a:rPr lang="en-US" sz="100"/>
              <a:t> </a:t>
            </a:r>
          </a:p>
        </p:txBody>
      </p:sp>
      <p:sp>
        <p:nvSpPr>
          <p:cNvPr id="319" name="文本占位符 318"/>
          <p:cNvSpPr>
            <a:spLocks noGrp="1"/>
          </p:cNvSpPr>
          <p:nvPr>
            <p:ph type="body" idx="10"/>
          </p:nvPr>
        </p:nvSpPr>
        <p:spPr>
          <a:xfrm>
            <a:off x="4060190" y="8229600"/>
            <a:ext cx="4230370" cy="97790"/>
          </a:xfrm>
          <a:prstGeom prst="rect">
            <a:avLst/>
          </a:prstGeom>
          <a:solidFill>
            <a:srgbClr val="1B6DA6"/>
          </a:solidFill>
          <a:ln w="0" cmpd="sng">
            <a:noFill/>
            <a:prstDash val="solid"/>
          </a:ln>
        </p:spPr>
        <p:txBody>
          <a:bodyPr vert="horz" lIns="0" tIns="0" rIns="0" bIns="0" anchor="t"/>
          <a:lstStyle/>
          <a:p>
            <a:pPr algn="l"/>
            <a:r>
              <a:rPr lang="en-US" sz="100"/>
              <a:t> </a:t>
            </a:r>
          </a:p>
        </p:txBody>
      </p:sp>
      <p:sp>
        <p:nvSpPr>
          <p:cNvPr id="320" name="文本占位符 319"/>
          <p:cNvSpPr>
            <a:spLocks noGrp="1"/>
          </p:cNvSpPr>
          <p:nvPr>
            <p:ph type="body" idx="10"/>
          </p:nvPr>
        </p:nvSpPr>
        <p:spPr>
          <a:xfrm>
            <a:off x="8290560" y="8217535"/>
            <a:ext cx="4133215" cy="109855"/>
          </a:xfrm>
          <a:prstGeom prst="rect">
            <a:avLst/>
          </a:prstGeom>
          <a:solidFill>
            <a:srgbClr val="44B4D7"/>
          </a:solidFill>
          <a:ln w="0" cmpd="sng">
            <a:noFill/>
            <a:prstDash val="solid"/>
          </a:ln>
        </p:spPr>
        <p:txBody>
          <a:bodyPr vert="horz" lIns="0" tIns="0" rIns="0" bIns="0" anchor="t"/>
          <a:lstStyle/>
          <a:p>
            <a:pPr algn="l"/>
            <a:r>
              <a:rPr lang="en-US" sz="100"/>
              <a:t> </a:t>
            </a:r>
          </a:p>
        </p:txBody>
      </p:sp>
      <p:pic>
        <p:nvPicPr>
          <p:cNvPr id="326" name="Image.jpg"/>
          <p:cNvPicPr/>
          <p:nvPr/>
        </p:nvPicPr>
        <p:blipFill>
          <a:blip r:embed="rId2"/>
          <a:stretch>
            <a:fillRect/>
          </a:stretch>
        </p:blipFill>
        <p:spPr>
          <a:xfrm>
            <a:off x="6930236" y="1352068"/>
            <a:ext cx="4685080" cy="3571330"/>
          </a:xfrm>
          <a:prstGeom prst="rect">
            <a:avLst/>
          </a:prstGeom>
        </p:spPr>
      </p:pic>
      <p:sp>
        <p:nvSpPr>
          <p:cNvPr id="328" name="文本占位符 327"/>
          <p:cNvSpPr>
            <a:spLocks noGrp="1"/>
          </p:cNvSpPr>
          <p:nvPr>
            <p:ph type="body" idx="10"/>
          </p:nvPr>
        </p:nvSpPr>
        <p:spPr>
          <a:xfrm>
            <a:off x="252095" y="6459220"/>
            <a:ext cx="1336040" cy="5080"/>
          </a:xfrm>
          <a:prstGeom prst="rect">
            <a:avLst/>
          </a:prstGeom>
          <a:noFill/>
          <a:ln w="0" cmpd="sng">
            <a:noFill/>
            <a:prstDash val="solid"/>
          </a:ln>
        </p:spPr>
        <p:txBody>
          <a:bodyPr vert="horz" lIns="0" tIns="0" rIns="0" bIns="0" anchor="t"/>
          <a:lstStyle/>
          <a:p>
            <a:pPr algn="l"/>
            <a:r>
              <a:rPr lang="en-US" sz="100"/>
              <a:t> </a:t>
            </a:r>
          </a:p>
        </p:txBody>
      </p:sp>
      <p:sp>
        <p:nvSpPr>
          <p:cNvPr id="1025" name="Rectangle 1"/>
          <p:cNvSpPr>
            <a:spLocks noChangeArrowheads="1"/>
          </p:cNvSpPr>
          <p:nvPr/>
        </p:nvSpPr>
        <p:spPr bwMode="auto">
          <a:xfrm>
            <a:off x="568748" y="2042086"/>
            <a:ext cx="6267814" cy="526297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有意者请将简历发送至</a:t>
            </a:r>
            <a:r>
              <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email: </a:t>
            </a:r>
            <a:r>
              <a:rPr kumimoji="0" lang="en-US" altLang="zh-CN" sz="2400" b="1" i="0" u="sng"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hlinkClick r:id="rId3"/>
              </a:rPr>
              <a:t>sunny.zhang@innolight.com</a:t>
            </a:r>
            <a:r>
              <a:rPr kumimoji="0" lang="zh-CN" altLang="en-US" sz="2400" b="0" i="0" u="sng"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cs typeface="Times New Roman" panose="02020603050405020304" pitchFamily="18" charset="0"/>
              </a:rPr>
              <a:t>）</a:t>
            </a:r>
            <a:endPar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公司地址：</a:t>
            </a:r>
            <a:endPar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苏州工业园区霞盛路</a:t>
            </a: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8</a:t>
            </a: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号</a:t>
            </a:r>
            <a:endPar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联系人：</a:t>
            </a:r>
            <a:r>
              <a:rPr lang="en-US" altLang="zh-CN" sz="2400" dirty="0">
                <a:latin typeface="华文楷体" panose="02010600040101010101" pitchFamily="2" charset="-122"/>
                <a:ea typeface="华文楷体" panose="02010600040101010101" pitchFamily="2" charset="-122"/>
                <a:cs typeface="Times New Roman" panose="02020603050405020304" pitchFamily="18" charset="0"/>
              </a:rPr>
              <a:t>S</a:t>
            </a: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unny Zhang</a:t>
            </a:r>
            <a:endPar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联系电话</a:t>
            </a: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(86)512-86669288-8117 </a:t>
            </a:r>
            <a:endPar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传真</a:t>
            </a: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(86)512-8666 9299</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400" b="1" i="1" u="none" strike="noStrike" cap="none" normalizeH="0" baseline="0" dirty="0" smtClean="0">
              <a:ln>
                <a:noFill/>
              </a:ln>
              <a:solidFill>
                <a:schemeClr val="accent6">
                  <a:lumMod val="75000"/>
                </a:schemeClr>
              </a:solidFill>
              <a:effectLst/>
              <a:latin typeface="华文楷体" panose="02010600040101010101" pitchFamily="2" charset="-122"/>
              <a:ea typeface="华文楷体" panose="02010600040101010101" pitchFamily="2" charset="-122"/>
              <a:cs typeface="宋体" panose="02010600030101010101" pitchFamily="2" charset="-122"/>
            </a:endParaRPr>
          </a:p>
          <a:p>
            <a:pPr lvl="0" eaLnBrk="0" fontAlgn="base" hangingPunct="0">
              <a:spcBef>
                <a:spcPct val="0"/>
              </a:spcBef>
              <a:spcAft>
                <a:spcPct val="0"/>
              </a:spcAft>
            </a:pPr>
            <a:r>
              <a:rPr kumimoji="0" lang="zh-CN" altLang="en-US"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网址：</a:t>
            </a:r>
            <a:r>
              <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a:t>
            </a:r>
            <a:r>
              <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hlinkClick r:id="rId4"/>
              </a:rPr>
              <a:t>http://www.innolight.com/Home/CHN/Company.aspx?cid=2597</a:t>
            </a:r>
            <a:endPar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lvl="0" eaLnBrk="0" fontAlgn="base" hangingPunct="0">
              <a:spcBef>
                <a:spcPct val="0"/>
              </a:spcBef>
              <a:spcAft>
                <a:spcPct val="0"/>
              </a:spcAft>
            </a:pPr>
            <a:endPar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p:txBody>
      </p:sp>
      <p:sp>
        <p:nvSpPr>
          <p:cNvPr id="2" name="TextBox 1"/>
          <p:cNvSpPr txBox="1"/>
          <p:nvPr/>
        </p:nvSpPr>
        <p:spPr>
          <a:xfrm>
            <a:off x="597348" y="711424"/>
            <a:ext cx="3240360" cy="830997"/>
          </a:xfrm>
          <a:prstGeom prst="rect">
            <a:avLst/>
          </a:prstGeom>
          <a:noFill/>
        </p:spPr>
        <p:txBody>
          <a:bodyPr wrap="square" rtlCol="0">
            <a:spAutoFit/>
          </a:bodyPr>
          <a:lstStyle/>
          <a:p>
            <a:r>
              <a:rPr lang="zh-CN" altLang="en-US" sz="4800" dirty="0" smtClean="0">
                <a:solidFill>
                  <a:srgbClr val="5079BC"/>
                </a:solidFill>
                <a:latin typeface="华文琥珀" pitchFamily="2" charset="-122"/>
                <a:ea typeface="华文琥珀" pitchFamily="2" charset="-122"/>
              </a:rPr>
              <a:t>联系我们</a:t>
            </a:r>
            <a:endParaRPr lang="zh-CN" altLang="en-US" sz="4800" dirty="0">
              <a:solidFill>
                <a:srgbClr val="5079BC"/>
              </a:solidFill>
              <a:latin typeface="华文琥珀" pitchFamily="2" charset="-122"/>
              <a:ea typeface="华文琥珀" pitchFamily="2" charset="-122"/>
            </a:endParaRPr>
          </a:p>
        </p:txBody>
      </p:sp>
      <p:pic>
        <p:nvPicPr>
          <p:cNvPr id="3074"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295010" y="4923398"/>
            <a:ext cx="2457450" cy="245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02922" y="7380848"/>
            <a:ext cx="4387900" cy="830997"/>
          </a:xfrm>
          <a:prstGeom prst="rect">
            <a:avLst/>
          </a:prstGeom>
          <a:noFill/>
        </p:spPr>
        <p:txBody>
          <a:bodyPr wrap="square" rtlCol="0">
            <a:spAutoFit/>
          </a:bodyPr>
          <a:lstStyle/>
          <a:p>
            <a:pPr lvl="0"/>
            <a:r>
              <a:rPr lang="zh-CN" altLang="en-US" sz="2400" b="1" i="1" dirty="0">
                <a:solidFill>
                  <a:schemeClr val="accent6">
                    <a:lumMod val="75000"/>
                  </a:schemeClr>
                </a:solidFill>
                <a:latin typeface="华文楷体" panose="02010600040101010101" pitchFamily="2" charset="-122"/>
                <a:ea typeface="华文楷体" panose="02010600040101010101" pitchFamily="2" charset="-122"/>
                <a:cs typeface="宋体" panose="02010600030101010101" pitchFamily="2" charset="-122"/>
              </a:rPr>
              <a:t>招聘微信公众号</a:t>
            </a:r>
            <a:r>
              <a:rPr lang="zh-CN" altLang="en-US" sz="2400" b="1" i="1" dirty="0" smtClean="0">
                <a:solidFill>
                  <a:schemeClr val="accent6">
                    <a:lumMod val="75000"/>
                  </a:schemeClr>
                </a:solidFill>
                <a:latin typeface="华文楷体" panose="02010600040101010101" pitchFamily="2" charset="-122"/>
                <a:ea typeface="华文楷体" panose="02010600040101010101" pitchFamily="2" charset="-122"/>
                <a:cs typeface="宋体" panose="02010600030101010101" pitchFamily="2" charset="-122"/>
              </a:rPr>
              <a:t>：</a:t>
            </a:r>
            <a:endParaRPr lang="en-US" altLang="zh-CN" sz="2400" b="1" i="1" dirty="0" smtClean="0">
              <a:solidFill>
                <a:schemeClr val="accent6">
                  <a:lumMod val="75000"/>
                </a:schemeClr>
              </a:solidFill>
              <a:latin typeface="华文楷体" panose="02010600040101010101" pitchFamily="2" charset="-122"/>
              <a:ea typeface="华文楷体" panose="02010600040101010101" pitchFamily="2" charset="-122"/>
              <a:cs typeface="宋体" panose="02010600030101010101" pitchFamily="2" charset="-122"/>
            </a:endParaRPr>
          </a:p>
          <a:p>
            <a:pPr lvl="0"/>
            <a:r>
              <a:rPr lang="zh-CN" altLang="en-US" sz="2400" b="1" i="1" dirty="0" smtClean="0">
                <a:solidFill>
                  <a:schemeClr val="accent6">
                    <a:lumMod val="75000"/>
                  </a:schemeClr>
                </a:solidFill>
                <a:latin typeface="华文楷体" panose="02010600040101010101" pitchFamily="2" charset="-122"/>
                <a:ea typeface="华文楷体" panose="02010600040101010101" pitchFamily="2" charset="-122"/>
                <a:cs typeface="宋体" panose="02010600030101010101" pitchFamily="2" charset="-122"/>
              </a:rPr>
              <a:t>             苏州旭创科技有限公司</a:t>
            </a:r>
            <a:endParaRPr lang="en-US" altLang="zh-CN" sz="2400" b="1" i="1" dirty="0">
              <a:solidFill>
                <a:schemeClr val="accent6">
                  <a:lumMod val="75000"/>
                </a:schemeClr>
              </a:solidFill>
              <a:latin typeface="华文楷体" panose="02010600040101010101" pitchFamily="2" charset="-122"/>
              <a:ea typeface="华文楷体" panose="02010600040101010101" pitchFamily="2" charset="-122"/>
              <a:cs typeface="宋体" panose="02010600030101010101" pitchFamily="2" charset="-122"/>
            </a:endParaRPr>
          </a:p>
        </p:txBody>
      </p:sp>
      <p:pic>
        <p:nvPicPr>
          <p:cNvPr id="11" name="Picture 3" descr="E:\公司资料\旭创Logo带下标.JPG"/>
          <p:cNvPicPr>
            <a:picLocks noChangeAspect="1" noChangeArrowheads="1"/>
          </p:cNvPicPr>
          <p:nvPr/>
        </p:nvPicPr>
        <p:blipFill>
          <a:blip r:embed="rId6" cstate="print"/>
          <a:srcRect/>
          <a:stretch>
            <a:fillRect/>
          </a:stretch>
        </p:blipFill>
        <p:spPr bwMode="auto">
          <a:xfrm>
            <a:off x="9696872" y="6715"/>
            <a:ext cx="2661733" cy="11202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64128" y="1514452"/>
            <a:ext cx="9572692" cy="132343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8000" b="1" cap="all"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琥珀" pitchFamily="2" charset="-122"/>
                <a:ea typeface="华文琥珀" pitchFamily="2" charset="-122"/>
              </a:rPr>
              <a:t>旭</a:t>
            </a:r>
            <a:r>
              <a:rPr lang="zh-CN" altLang="en-US" sz="8000" b="1" cap="all" dirty="0" smtClean="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琥珀" pitchFamily="2" charset="-122"/>
                <a:ea typeface="华文琥珀" pitchFamily="2" charset="-122"/>
              </a:rPr>
              <a:t>创欢迎您的加入！</a:t>
            </a:r>
            <a:endParaRPr lang="zh-CN" altLang="en-US" sz="8000" b="1" cap="all" spc="0"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琥珀" pitchFamily="2" charset="-122"/>
              <a:ea typeface="华文琥珀" pitchFamily="2" charset="-122"/>
            </a:endParaRPr>
          </a:p>
        </p:txBody>
      </p:sp>
      <p:pic>
        <p:nvPicPr>
          <p:cNvPr id="4" name="Picture 3" descr="E:\公司资料\旭创Logo带下标.JPG"/>
          <p:cNvPicPr>
            <a:picLocks noChangeAspect="1" noChangeArrowheads="1"/>
          </p:cNvPicPr>
          <p:nvPr/>
        </p:nvPicPr>
        <p:blipFill>
          <a:blip r:embed="rId2" cstate="print"/>
          <a:srcRect/>
          <a:stretch>
            <a:fillRect/>
          </a:stretch>
        </p:blipFill>
        <p:spPr bwMode="auto">
          <a:xfrm>
            <a:off x="9789082" y="304602"/>
            <a:ext cx="2402672" cy="1007572"/>
          </a:xfrm>
          <a:prstGeom prst="rect">
            <a:avLst/>
          </a:prstGeom>
          <a:noFill/>
        </p:spPr>
      </p:pic>
      <p:pic>
        <p:nvPicPr>
          <p:cNvPr id="7" name="图片 6" descr="单页-01"/>
          <p:cNvPicPr>
            <a:picLocks noChangeAspect="1"/>
          </p:cNvPicPr>
          <p:nvPr/>
        </p:nvPicPr>
        <p:blipFill>
          <a:blip r:embed="rId3"/>
          <a:stretch>
            <a:fillRect/>
          </a:stretch>
        </p:blipFill>
        <p:spPr>
          <a:xfrm>
            <a:off x="130810" y="2753995"/>
            <a:ext cx="12061190" cy="50514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jpg"/>
          <p:cNvPicPr/>
          <p:nvPr/>
        </p:nvPicPr>
        <p:blipFill>
          <a:blip r:embed="rId3"/>
          <a:stretch>
            <a:fillRect/>
          </a:stretch>
        </p:blipFill>
        <p:spPr>
          <a:xfrm>
            <a:off x="5350662" y="2051034"/>
            <a:ext cx="7143800" cy="5715040"/>
          </a:xfrm>
          <a:prstGeom prst="rect">
            <a:avLst/>
          </a:prstGeom>
        </p:spPr>
      </p:pic>
      <p:pic>
        <p:nvPicPr>
          <p:cNvPr id="120" name="Image.jpg"/>
          <p:cNvPicPr/>
          <p:nvPr/>
        </p:nvPicPr>
        <p:blipFill>
          <a:blip r:embed="rId4"/>
          <a:stretch>
            <a:fillRect/>
          </a:stretch>
        </p:blipFill>
        <p:spPr>
          <a:xfrm>
            <a:off x="405130" y="1755775"/>
            <a:ext cx="4023360" cy="1143000"/>
          </a:xfrm>
          <a:prstGeom prst="rect">
            <a:avLst/>
          </a:prstGeom>
        </p:spPr>
      </p:pic>
      <p:pic>
        <p:nvPicPr>
          <p:cNvPr id="7" name="Picture 3" descr="E:\公司资料\旭创Logo带下标.JPG"/>
          <p:cNvPicPr>
            <a:picLocks noChangeAspect="1" noChangeArrowheads="1"/>
          </p:cNvPicPr>
          <p:nvPr/>
        </p:nvPicPr>
        <p:blipFill>
          <a:blip r:embed="rId5" cstate="print"/>
          <a:srcRect/>
          <a:stretch>
            <a:fillRect/>
          </a:stretch>
        </p:blipFill>
        <p:spPr bwMode="auto">
          <a:xfrm>
            <a:off x="9351190" y="265084"/>
            <a:ext cx="2643206" cy="1143008"/>
          </a:xfrm>
          <a:prstGeom prst="rect">
            <a:avLst/>
          </a:prstGeom>
          <a:noFill/>
        </p:spPr>
      </p:pic>
      <p:sp>
        <p:nvSpPr>
          <p:cNvPr id="8" name="TextBox 7"/>
          <p:cNvSpPr txBox="1"/>
          <p:nvPr/>
        </p:nvSpPr>
        <p:spPr>
          <a:xfrm>
            <a:off x="278564" y="2979729"/>
            <a:ext cx="4929222" cy="4708981"/>
          </a:xfrm>
          <a:prstGeom prst="rect">
            <a:avLst/>
          </a:prstGeom>
          <a:noFill/>
        </p:spPr>
        <p:txBody>
          <a:bodyPr wrap="square" rtlCol="0">
            <a:spAutoFit/>
          </a:bodyPr>
          <a:lstStyle/>
          <a:p>
            <a:r>
              <a:rPr lang="zh-CN" altLang="en-US" sz="2000" dirty="0" smtClean="0">
                <a:latin typeface="楷体" panose="02010609060101010101" pitchFamily="49" charset="-122"/>
                <a:ea typeface="楷体" panose="02010609060101010101" pitchFamily="49" charset="-122"/>
              </a:rPr>
              <a:t>    苏州旭创科技，专注于</a:t>
            </a:r>
            <a:r>
              <a:rPr lang="en-US" altLang="zh-CN" sz="2000" dirty="0" smtClean="0">
                <a:latin typeface="楷体" panose="02010609060101010101" pitchFamily="49" charset="-122"/>
                <a:ea typeface="楷体" panose="02010609060101010101" pitchFamily="49" charset="-122"/>
              </a:rPr>
              <a:t>10G/40G/100G</a:t>
            </a:r>
            <a:r>
              <a:rPr lang="zh-CN" altLang="en-US" sz="2000" dirty="0" smtClean="0">
                <a:latin typeface="楷体" panose="02010609060101010101" pitchFamily="49" charset="-122"/>
                <a:ea typeface="楷体" panose="02010609060101010101" pitchFamily="49" charset="-122"/>
              </a:rPr>
              <a:t>高端光通讯收发模块的研发、设计和制造，重点开发大容量、小型化、低功耗、低成本的高速光模块，为云计算和数据中心、数据通信、长途传输、无线接入等领域客户提供最佳光通信模块解决方案。我们的核心优势包括，顶尖的光组件和封装技术、光模块设计以及独特的低成本测试能力。</a:t>
            </a:r>
            <a:br>
              <a:rPr lang="zh-CN" altLang="en-US" sz="2000" dirty="0" smtClean="0">
                <a:latin typeface="楷体" panose="02010609060101010101" pitchFamily="49" charset="-122"/>
                <a:ea typeface="楷体" panose="02010609060101010101" pitchFamily="49" charset="-122"/>
              </a:rPr>
            </a:br>
            <a:r>
              <a:rPr lang="zh-CN" altLang="en-US" sz="2000" dirty="0" smtClean="0">
                <a:latin typeface="楷体" panose="02010609060101010101" pitchFamily="49" charset="-122"/>
                <a:ea typeface="楷体" panose="02010609060101010101" pitchFamily="49" charset="-122"/>
              </a:rPr>
              <a:t>    公司成立于</a:t>
            </a:r>
            <a:r>
              <a:rPr lang="en-US" altLang="zh-CN" sz="2000" dirty="0" smtClean="0">
                <a:latin typeface="楷体" panose="02010609060101010101" pitchFamily="49" charset="-122"/>
                <a:ea typeface="楷体" panose="02010609060101010101" pitchFamily="49" charset="-122"/>
              </a:rPr>
              <a:t>2008</a:t>
            </a:r>
            <a:r>
              <a:rPr lang="zh-CN" altLang="en-US" sz="2000" dirty="0" smtClean="0">
                <a:latin typeface="楷体" panose="02010609060101010101" pitchFamily="49" charset="-122"/>
                <a:ea typeface="楷体" panose="02010609060101010101" pitchFamily="49" charset="-122"/>
              </a:rPr>
              <a:t>年</a:t>
            </a:r>
            <a:r>
              <a:rPr lang="en-US" altLang="zh-CN" sz="2000" dirty="0" smtClean="0">
                <a:latin typeface="楷体" panose="02010609060101010101" pitchFamily="49" charset="-122"/>
                <a:ea typeface="楷体" panose="02010609060101010101" pitchFamily="49" charset="-122"/>
              </a:rPr>
              <a:t>4</a:t>
            </a:r>
            <a:r>
              <a:rPr lang="zh-CN" altLang="en-US" sz="2000" dirty="0" smtClean="0">
                <a:latin typeface="楷体" panose="02010609060101010101" pitchFamily="49" charset="-122"/>
                <a:ea typeface="楷体" panose="02010609060101010101" pitchFamily="49" charset="-122"/>
              </a:rPr>
              <a:t>月，初创团队包括美国著名的创投家、海归博士以及国内外优秀的科技和市场人员。</a:t>
            </a:r>
            <a:r>
              <a:rPr lang="en-US" altLang="zh-CN" sz="2000" dirty="0" smtClean="0">
                <a:latin typeface="楷体" panose="02010609060101010101" pitchFamily="49" charset="-122"/>
                <a:ea typeface="楷体" panose="02010609060101010101" pitchFamily="49" charset="-122"/>
              </a:rPr>
              <a:t>2017</a:t>
            </a:r>
            <a:r>
              <a:rPr lang="zh-CN" altLang="en-US" sz="2000" dirty="0" smtClean="0">
                <a:latin typeface="楷体" panose="02010609060101010101" pitchFamily="49" charset="-122"/>
                <a:ea typeface="楷体" panose="02010609060101010101" pitchFamily="49" charset="-122"/>
              </a:rPr>
              <a:t>年</a:t>
            </a:r>
            <a:r>
              <a:rPr lang="en-US" altLang="zh-CN" sz="2000" dirty="0" smtClean="0">
                <a:latin typeface="楷体" panose="02010609060101010101" pitchFamily="49" charset="-122"/>
                <a:ea typeface="楷体" panose="02010609060101010101" pitchFamily="49" charset="-122"/>
              </a:rPr>
              <a:t>7</a:t>
            </a:r>
            <a:r>
              <a:rPr lang="zh-CN" altLang="en-US" sz="2000" dirty="0" smtClean="0">
                <a:latin typeface="楷体" panose="02010609060101010101" pitchFamily="49" charset="-122"/>
                <a:ea typeface="楷体" panose="02010609060101010101" pitchFamily="49" charset="-122"/>
              </a:rPr>
              <a:t>月，旭创科技成功登陆中国</a:t>
            </a:r>
            <a:r>
              <a:rPr lang="en-US" altLang="zh-CN" sz="2000" dirty="0" smtClean="0">
                <a:latin typeface="楷体" panose="02010609060101010101" pitchFamily="49" charset="-122"/>
                <a:ea typeface="楷体" panose="02010609060101010101" pitchFamily="49" charset="-122"/>
              </a:rPr>
              <a:t>A</a:t>
            </a:r>
            <a:r>
              <a:rPr lang="zh-CN" altLang="en-US" sz="2000" dirty="0" smtClean="0">
                <a:latin typeface="楷体" panose="02010609060101010101" pitchFamily="49" charset="-122"/>
                <a:ea typeface="楷体" panose="02010609060101010101" pitchFamily="49" charset="-122"/>
              </a:rPr>
              <a:t>股资本市场，正式成为上市公司的一部分。旭创用短短九年时间，跻身成为全球云计算数据中心领域的领军企业之一。</a:t>
            </a:r>
            <a:endParaRPr lang="zh-CN" altLang="en-US" sz="2000" dirty="0">
              <a:latin typeface="楷体" panose="02010609060101010101" pitchFamily="49" charset="-122"/>
              <a:ea typeface="楷体" panose="02010609060101010101" pitchFamily="49" charset="-122"/>
            </a:endParaRPr>
          </a:p>
        </p:txBody>
      </p:sp>
      <p:sp>
        <p:nvSpPr>
          <p:cNvPr id="2" name="TextBox 1"/>
          <p:cNvSpPr txBox="1"/>
          <p:nvPr/>
        </p:nvSpPr>
        <p:spPr>
          <a:xfrm>
            <a:off x="392902" y="664642"/>
            <a:ext cx="4035588" cy="830997"/>
          </a:xfrm>
          <a:prstGeom prst="rect">
            <a:avLst/>
          </a:prstGeom>
          <a:noFill/>
        </p:spPr>
        <p:txBody>
          <a:bodyPr wrap="square" rtlCol="0">
            <a:spAutoFit/>
          </a:bodyPr>
          <a:lstStyle/>
          <a:p>
            <a:r>
              <a:rPr lang="zh-CN" altLang="en-US" sz="4800" dirty="0" smtClean="0">
                <a:solidFill>
                  <a:srgbClr val="0070C0"/>
                </a:solidFill>
                <a:latin typeface="华文琥珀" pitchFamily="2" charset="-122"/>
                <a:ea typeface="华文琥珀" pitchFamily="2" charset="-122"/>
              </a:rPr>
              <a:t>关于我们：</a:t>
            </a:r>
            <a:endParaRPr lang="zh-CN" altLang="en-US" sz="4800" dirty="0">
              <a:solidFill>
                <a:srgbClr val="0070C0"/>
              </a:solidFill>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059" y="1561938"/>
            <a:ext cx="5328592" cy="2400657"/>
          </a:xfrm>
          <a:prstGeom prst="rect">
            <a:avLst/>
          </a:prstGeom>
          <a:noFill/>
        </p:spPr>
        <p:txBody>
          <a:bodyPr wrap="square" rtlCol="0">
            <a:spAutoFit/>
          </a:bodyPr>
          <a:lstStyle/>
          <a:p>
            <a:pPr lvl="0" eaLnBrk="0" fontAlgn="base" hangingPunct="0">
              <a:lnSpc>
                <a:spcPct val="150000"/>
              </a:lnSpc>
              <a:spcBef>
                <a:spcPct val="0"/>
              </a:spcBef>
              <a:spcAft>
                <a:spcPct val="0"/>
              </a:spcAft>
            </a:pPr>
            <a:r>
              <a:rPr lang="zh-CN" altLang="en-US" sz="2000" b="1" dirty="0" smtClean="0">
                <a:solidFill>
                  <a:srgbClr val="000000"/>
                </a:solidFill>
                <a:latin typeface="华文楷体" panose="02010600040101010101" pitchFamily="2" charset="-122"/>
                <a:ea typeface="华文楷体" panose="02010600040101010101" pitchFamily="2" charset="-122"/>
                <a:cs typeface="Arial Unicode MS" pitchFamily="34" charset="-122"/>
              </a:rPr>
              <a:t>如果你胸有丘壑、才华横溢，</a:t>
            </a:r>
            <a:endParaRPr lang="zh-CN" altLang="en-US" sz="2000" b="1" dirty="0" smtClean="0">
              <a:latin typeface="华文楷体" panose="02010600040101010101" pitchFamily="2" charset="-122"/>
              <a:ea typeface="华文楷体" panose="02010600040101010101" pitchFamily="2" charset="-122"/>
              <a:cs typeface="Arial Unicode MS" pitchFamily="34" charset="-122"/>
            </a:endParaRPr>
          </a:p>
          <a:p>
            <a:pPr lvl="0" eaLnBrk="0" fontAlgn="base" hangingPunct="0">
              <a:lnSpc>
                <a:spcPct val="150000"/>
              </a:lnSpc>
              <a:spcBef>
                <a:spcPct val="0"/>
              </a:spcBef>
              <a:spcAft>
                <a:spcPct val="0"/>
              </a:spcAft>
            </a:pPr>
            <a:r>
              <a:rPr lang="zh-CN" altLang="en-US" sz="2000" b="1" dirty="0" smtClean="0">
                <a:solidFill>
                  <a:srgbClr val="000000"/>
                </a:solidFill>
                <a:latin typeface="华文楷体" panose="02010600040101010101" pitchFamily="2" charset="-122"/>
                <a:ea typeface="华文楷体" panose="02010600040101010101" pitchFamily="2" charset="-122"/>
                <a:cs typeface="Arial Unicode MS" pitchFamily="34" charset="-122"/>
              </a:rPr>
              <a:t>如果你心怀梦想、渴望成功，</a:t>
            </a:r>
            <a:endParaRPr lang="zh-CN" altLang="en-US" sz="2000" b="1" dirty="0" smtClean="0">
              <a:latin typeface="华文楷体" panose="02010600040101010101" pitchFamily="2" charset="-122"/>
              <a:ea typeface="华文楷体" panose="02010600040101010101" pitchFamily="2" charset="-122"/>
              <a:cs typeface="Arial Unicode MS" pitchFamily="34" charset="-122"/>
            </a:endParaRPr>
          </a:p>
          <a:p>
            <a:pPr lvl="0" eaLnBrk="0" fontAlgn="base" hangingPunct="0">
              <a:lnSpc>
                <a:spcPct val="150000"/>
              </a:lnSpc>
              <a:spcBef>
                <a:spcPct val="0"/>
              </a:spcBef>
              <a:spcAft>
                <a:spcPct val="0"/>
              </a:spcAft>
            </a:pPr>
            <a:r>
              <a:rPr lang="zh-CN" altLang="en-US" sz="2000" b="1" dirty="0" smtClean="0">
                <a:solidFill>
                  <a:srgbClr val="000000"/>
                </a:solidFill>
                <a:latin typeface="华文楷体" panose="02010600040101010101" pitchFamily="2" charset="-122"/>
                <a:ea typeface="华文楷体" panose="02010600040101010101" pitchFamily="2" charset="-122"/>
                <a:cs typeface="Arial Unicode MS" pitchFamily="34" charset="-122"/>
              </a:rPr>
              <a:t>如果你意气风发、个性张扬，</a:t>
            </a:r>
            <a:endParaRPr lang="zh-CN" altLang="en-US" sz="2000" b="1" dirty="0" smtClean="0">
              <a:latin typeface="华文楷体" panose="02010600040101010101" pitchFamily="2" charset="-122"/>
              <a:ea typeface="华文楷体" panose="02010600040101010101" pitchFamily="2" charset="-122"/>
              <a:cs typeface="Arial Unicode MS" pitchFamily="34" charset="-122"/>
            </a:endParaRPr>
          </a:p>
          <a:p>
            <a:pPr lvl="0" eaLnBrk="0" fontAlgn="base" hangingPunct="0">
              <a:lnSpc>
                <a:spcPct val="150000"/>
              </a:lnSpc>
              <a:spcBef>
                <a:spcPct val="0"/>
              </a:spcBef>
              <a:spcAft>
                <a:spcPct val="0"/>
              </a:spcAft>
            </a:pPr>
            <a:r>
              <a:rPr lang="zh-CN" altLang="en-US" sz="2000" b="1" dirty="0" smtClean="0">
                <a:solidFill>
                  <a:srgbClr val="000000"/>
                </a:solidFill>
                <a:latin typeface="华文楷体" panose="02010600040101010101" pitchFamily="2" charset="-122"/>
                <a:ea typeface="华文楷体" panose="02010600040101010101" pitchFamily="2" charset="-122"/>
                <a:cs typeface="Arial Unicode MS" pitchFamily="34" charset="-122"/>
              </a:rPr>
              <a:t>如果你做事沉稳、踏实上进，</a:t>
            </a:r>
            <a:endParaRPr lang="zh-CN" altLang="en-US" sz="2000" b="1" dirty="0" smtClean="0">
              <a:latin typeface="华文楷体" panose="02010600040101010101" pitchFamily="2" charset="-122"/>
              <a:ea typeface="华文楷体" panose="02010600040101010101" pitchFamily="2" charset="-122"/>
              <a:cs typeface="Arial Unicode MS" pitchFamily="34" charset="-122"/>
            </a:endParaRPr>
          </a:p>
          <a:p>
            <a:pPr lvl="0" eaLnBrk="0" fontAlgn="base" hangingPunct="0">
              <a:lnSpc>
                <a:spcPct val="150000"/>
              </a:lnSpc>
              <a:spcBef>
                <a:spcPct val="0"/>
              </a:spcBef>
              <a:spcAft>
                <a:spcPct val="0"/>
              </a:spcAft>
            </a:pPr>
            <a:r>
              <a:rPr lang="zh-CN" altLang="en-US" sz="2000" b="1" dirty="0" smtClean="0">
                <a:solidFill>
                  <a:srgbClr val="000000"/>
                </a:solidFill>
                <a:latin typeface="华文楷体" panose="02010600040101010101" pitchFamily="2" charset="-122"/>
                <a:ea typeface="华文楷体" panose="02010600040101010101" pitchFamily="2" charset="-122"/>
                <a:cs typeface="Arial Unicode MS" pitchFamily="34" charset="-122"/>
              </a:rPr>
              <a:t>无论您是哪一种，我们诚挚地邀请您的加入。</a:t>
            </a:r>
            <a:endParaRPr lang="zh-CN" altLang="en-US" sz="2000" b="1" dirty="0" smtClean="0">
              <a:latin typeface="华文楷体" panose="02010600040101010101" pitchFamily="2" charset="-122"/>
              <a:ea typeface="华文楷体" panose="02010600040101010101" pitchFamily="2" charset="-122"/>
              <a:cs typeface="Arial Unicode MS" pitchFamily="34" charset="-122"/>
            </a:endParaRPr>
          </a:p>
        </p:txBody>
      </p:sp>
      <p:sp>
        <p:nvSpPr>
          <p:cNvPr id="4" name="矩形 3"/>
          <p:cNvSpPr/>
          <p:nvPr/>
        </p:nvSpPr>
        <p:spPr>
          <a:xfrm>
            <a:off x="230114" y="374923"/>
            <a:ext cx="3442619" cy="830997"/>
          </a:xfrm>
          <a:prstGeom prst="rect">
            <a:avLst/>
          </a:prstGeom>
          <a:noFill/>
        </p:spPr>
        <p:txBody>
          <a:bodyPr wrap="square" lIns="91440" tIns="45720" rIns="91440" bIns="45720">
            <a:spAutoFit/>
          </a:bodyPr>
          <a:lstStyle/>
          <a:p>
            <a:r>
              <a:rPr lang="zh-CN" altLang="en-US" sz="4800" dirty="0" smtClean="0">
                <a:ln w="1905"/>
                <a:solidFill>
                  <a:srgbClr val="0070C0"/>
                </a:solidFill>
                <a:effectLst>
                  <a:innerShdw blurRad="69850" dist="43180" dir="5400000">
                    <a:srgbClr val="000000">
                      <a:alpha val="65000"/>
                    </a:srgbClr>
                  </a:innerShdw>
                </a:effectLst>
                <a:latin typeface="华文琥珀" pitchFamily="2" charset="-122"/>
                <a:ea typeface="华文琥珀" pitchFamily="2" charset="-122"/>
              </a:rPr>
              <a:t>我们的文化</a:t>
            </a:r>
            <a:r>
              <a:rPr lang="zh-CN" altLang="en-US" sz="4800" cap="none" spc="0" dirty="0" smtClean="0">
                <a:ln w="1905"/>
                <a:solidFill>
                  <a:srgbClr val="0070C0"/>
                </a:solidFill>
                <a:effectLst>
                  <a:innerShdw blurRad="69850" dist="43180" dir="5400000">
                    <a:srgbClr val="000000">
                      <a:alpha val="65000"/>
                    </a:srgbClr>
                  </a:innerShdw>
                </a:effectLst>
                <a:latin typeface="华文琥珀" pitchFamily="2" charset="-122"/>
                <a:ea typeface="华文琥珀" pitchFamily="2" charset="-122"/>
              </a:rPr>
              <a:t>：</a:t>
            </a:r>
            <a:endParaRPr lang="en-US" altLang="zh-CN" sz="4800" cap="none" spc="0" dirty="0" smtClean="0">
              <a:ln w="1905"/>
              <a:solidFill>
                <a:srgbClr val="0070C0"/>
              </a:solidFill>
              <a:effectLst>
                <a:innerShdw blurRad="69850" dist="43180" dir="5400000">
                  <a:srgbClr val="000000">
                    <a:alpha val="65000"/>
                  </a:srgbClr>
                </a:innerShdw>
              </a:effectLst>
              <a:latin typeface="华文琥珀" pitchFamily="2" charset="-122"/>
              <a:ea typeface="华文琥珀" pitchFamily="2" charset="-122"/>
            </a:endParaRPr>
          </a:p>
        </p:txBody>
      </p:sp>
      <p:pic>
        <p:nvPicPr>
          <p:cNvPr id="7" name="Picture 3" descr="E:\公司资料\旭创Logo带下标.JPG"/>
          <p:cNvPicPr>
            <a:picLocks noChangeAspect="1" noChangeArrowheads="1"/>
          </p:cNvPicPr>
          <p:nvPr/>
        </p:nvPicPr>
        <p:blipFill>
          <a:blip r:embed="rId2" cstate="print"/>
          <a:srcRect/>
          <a:stretch>
            <a:fillRect/>
          </a:stretch>
        </p:blipFill>
        <p:spPr bwMode="auto">
          <a:xfrm>
            <a:off x="9348818" y="265084"/>
            <a:ext cx="2643206" cy="1143008"/>
          </a:xfrm>
          <a:prstGeom prst="rect">
            <a:avLst/>
          </a:prstGeom>
          <a:noFill/>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0433" y="1554918"/>
            <a:ext cx="5140095" cy="3423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27323" y="5345162"/>
            <a:ext cx="5140095" cy="2400657"/>
          </a:xfrm>
          <a:prstGeom prst="rect">
            <a:avLst/>
          </a:prstGeom>
          <a:noFill/>
        </p:spPr>
        <p:txBody>
          <a:bodyPr wrap="square" rtlCol="0">
            <a:spAutoFit/>
          </a:bodyPr>
          <a:lstStyle/>
          <a:p>
            <a:pPr lvl="0" eaLnBrk="0" fontAlgn="base" hangingPunct="0">
              <a:lnSpc>
                <a:spcPct val="150000"/>
              </a:lnSpc>
              <a:spcBef>
                <a:spcPct val="0"/>
              </a:spcBef>
              <a:spcAft>
                <a:spcPct val="0"/>
              </a:spcAft>
            </a:pPr>
            <a:r>
              <a:rPr lang="zh-CN" altLang="en-US"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rPr>
              <a:t>旭创的企业文化</a:t>
            </a:r>
            <a:r>
              <a:rPr lang="zh-CN" altLang="en-US" sz="2000" b="1" dirty="0" smtClean="0">
                <a:solidFill>
                  <a:srgbClr val="0070C0"/>
                </a:solidFill>
                <a:latin typeface="华文楷体" panose="02010600040101010101" pitchFamily="2" charset="-122"/>
                <a:ea typeface="华文楷体" panose="02010600040101010101" pitchFamily="2" charset="-122"/>
                <a:cs typeface="宋体" panose="02010600030101010101" pitchFamily="2" charset="-122"/>
              </a:rPr>
              <a:t>：</a:t>
            </a:r>
            <a:endParaRPr lang="en-US" altLang="zh-CN"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endParaRPr>
          </a:p>
          <a:p>
            <a:pPr lvl="0" eaLnBrk="0" fontAlgn="base" hangingPunct="0">
              <a:lnSpc>
                <a:spcPct val="150000"/>
              </a:lnSpc>
              <a:spcBef>
                <a:spcPct val="0"/>
              </a:spcBef>
              <a:spcAft>
                <a:spcPct val="0"/>
              </a:spcAft>
            </a:pPr>
            <a:r>
              <a:rPr lang="zh-CN" altLang="en-US"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rPr>
              <a:t>创新：勤于思考、善于学习、务实</a:t>
            </a:r>
            <a:endParaRPr lang="en-US" altLang="zh-CN"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endParaRPr>
          </a:p>
          <a:p>
            <a:pPr lvl="0" eaLnBrk="0" fontAlgn="base" hangingPunct="0">
              <a:lnSpc>
                <a:spcPct val="150000"/>
              </a:lnSpc>
              <a:spcBef>
                <a:spcPct val="0"/>
              </a:spcBef>
              <a:spcAft>
                <a:spcPct val="0"/>
              </a:spcAft>
            </a:pPr>
            <a:r>
              <a:rPr lang="zh-CN" altLang="en-US"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rPr>
              <a:t>速度：偏重行动、专注、强时间观念</a:t>
            </a:r>
            <a:endParaRPr lang="en-US" altLang="zh-CN"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endParaRPr>
          </a:p>
          <a:p>
            <a:pPr lvl="0" eaLnBrk="0" fontAlgn="base" hangingPunct="0">
              <a:lnSpc>
                <a:spcPct val="150000"/>
              </a:lnSpc>
              <a:spcBef>
                <a:spcPct val="0"/>
              </a:spcBef>
              <a:spcAft>
                <a:spcPct val="0"/>
              </a:spcAft>
            </a:pPr>
            <a:r>
              <a:rPr lang="zh-CN" altLang="en-US"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rPr>
              <a:t>严谨：说到做到、追求完美、实事求是</a:t>
            </a:r>
            <a:endParaRPr lang="en-US" altLang="zh-CN"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endParaRPr>
          </a:p>
          <a:p>
            <a:pPr lvl="0" eaLnBrk="0" fontAlgn="base" hangingPunct="0">
              <a:lnSpc>
                <a:spcPct val="150000"/>
              </a:lnSpc>
              <a:spcBef>
                <a:spcPct val="0"/>
              </a:spcBef>
              <a:spcAft>
                <a:spcPct val="0"/>
              </a:spcAft>
            </a:pPr>
            <a:r>
              <a:rPr lang="zh-CN" altLang="en-US" sz="2000" b="1" dirty="0">
                <a:solidFill>
                  <a:srgbClr val="0070C0"/>
                </a:solidFill>
                <a:latin typeface="华文楷体" panose="02010600040101010101" pitchFamily="2" charset="-122"/>
                <a:ea typeface="华文楷体" panose="02010600040101010101" pitchFamily="2" charset="-122"/>
                <a:cs typeface="宋体" panose="02010600030101010101" pitchFamily="2" charset="-122"/>
              </a:rPr>
              <a:t>团队：团结协作、注重沟通</a:t>
            </a:r>
            <a:r>
              <a:rPr lang="zh-CN" altLang="en-US" sz="2000" b="1"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rPr>
              <a:t> 、珍惜同事    </a:t>
            </a:r>
            <a:endParaRPr lang="en-US" altLang="zh-CN" sz="2000" b="1" dirty="0">
              <a:solidFill>
                <a:srgbClr val="0070C0"/>
              </a:solidFill>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8145" y="4093300"/>
            <a:ext cx="6309177" cy="420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0114" y="374923"/>
            <a:ext cx="4608512" cy="830997"/>
          </a:xfrm>
          <a:prstGeom prst="rect">
            <a:avLst/>
          </a:prstGeom>
          <a:noFill/>
        </p:spPr>
        <p:txBody>
          <a:bodyPr wrap="square" lIns="91440" tIns="45720" rIns="91440" bIns="45720">
            <a:spAutoFit/>
          </a:bodyPr>
          <a:lstStyle/>
          <a:p>
            <a:r>
              <a:rPr lang="zh-CN" altLang="en-US" sz="4800" cap="none" spc="0" dirty="0" smtClean="0">
                <a:ln w="1905"/>
                <a:solidFill>
                  <a:srgbClr val="0070C0"/>
                </a:solidFill>
                <a:effectLst>
                  <a:innerShdw blurRad="69850" dist="43180" dir="5400000">
                    <a:srgbClr val="000000">
                      <a:alpha val="65000"/>
                    </a:srgbClr>
                  </a:innerShdw>
                </a:effectLst>
                <a:latin typeface="华文琥珀" pitchFamily="2" charset="-122"/>
                <a:ea typeface="华文琥珀" pitchFamily="2" charset="-122"/>
              </a:rPr>
              <a:t>我们的产品：</a:t>
            </a:r>
            <a:endParaRPr lang="en-US" altLang="zh-CN" sz="4800" cap="none" spc="0" dirty="0" smtClean="0">
              <a:ln w="1905"/>
              <a:solidFill>
                <a:srgbClr val="0070C0"/>
              </a:solidFill>
              <a:effectLst>
                <a:innerShdw blurRad="69850" dist="43180" dir="5400000">
                  <a:srgbClr val="000000">
                    <a:alpha val="65000"/>
                  </a:srgbClr>
                </a:innerShdw>
              </a:effectLst>
              <a:latin typeface="华文琥珀" pitchFamily="2" charset="-122"/>
              <a:ea typeface="华文琥珀" pitchFamily="2" charset="-122"/>
            </a:endParaRPr>
          </a:p>
        </p:txBody>
      </p:sp>
      <p:pic>
        <p:nvPicPr>
          <p:cNvPr id="7" name="Picture 3" descr="E:\公司资料\旭创Logo带下标.JPG"/>
          <p:cNvPicPr>
            <a:picLocks noChangeAspect="1" noChangeArrowheads="1"/>
          </p:cNvPicPr>
          <p:nvPr/>
        </p:nvPicPr>
        <p:blipFill>
          <a:blip r:embed="rId2" cstate="print"/>
          <a:srcRect/>
          <a:stretch>
            <a:fillRect/>
          </a:stretch>
        </p:blipFill>
        <p:spPr bwMode="auto">
          <a:xfrm>
            <a:off x="9348818" y="265084"/>
            <a:ext cx="2643206" cy="1143008"/>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94610" y="2880742"/>
            <a:ext cx="3024336" cy="3560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5200" y="1539193"/>
            <a:ext cx="3769370" cy="2553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27509" y="1539766"/>
            <a:ext cx="3830057" cy="25533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94086" y="5050581"/>
            <a:ext cx="3962400" cy="2505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172811" y="5050581"/>
            <a:ext cx="3700181" cy="244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43481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公司资料\旭创Logo带下标.JPG"/>
          <p:cNvPicPr>
            <a:picLocks noChangeAspect="1" noChangeArrowheads="1"/>
          </p:cNvPicPr>
          <p:nvPr/>
        </p:nvPicPr>
        <p:blipFill>
          <a:blip r:embed="rId3" cstate="print"/>
          <a:srcRect/>
          <a:stretch>
            <a:fillRect/>
          </a:stretch>
        </p:blipFill>
        <p:spPr bwMode="auto">
          <a:xfrm>
            <a:off x="9303122" y="208212"/>
            <a:ext cx="2952328" cy="1248517"/>
          </a:xfrm>
          <a:prstGeom prst="rect">
            <a:avLst/>
          </a:prstGeom>
          <a:noFill/>
        </p:spPr>
      </p:pic>
      <p:graphicFrame>
        <p:nvGraphicFramePr>
          <p:cNvPr id="7" name="表格 6"/>
          <p:cNvGraphicFramePr>
            <a:graphicFrameLocks noGrp="1"/>
          </p:cNvGraphicFramePr>
          <p:nvPr>
            <p:extLst>
              <p:ext uri="{D42A27DB-BD31-4B8C-83A1-F6EECF244321}">
                <p14:modId xmlns="" xmlns:p14="http://schemas.microsoft.com/office/powerpoint/2010/main" val="1051213875"/>
              </p:ext>
            </p:extLst>
          </p:nvPr>
        </p:nvGraphicFramePr>
        <p:xfrm>
          <a:off x="590154" y="1600746"/>
          <a:ext cx="11572957" cy="6588000"/>
        </p:xfrm>
        <a:graphic>
          <a:graphicData uri="http://schemas.openxmlformats.org/drawingml/2006/table">
            <a:tbl>
              <a:tblPr/>
              <a:tblGrid>
                <a:gridCol w="1080120"/>
                <a:gridCol w="1656184"/>
                <a:gridCol w="4806834"/>
                <a:gridCol w="2404908"/>
                <a:gridCol w="924965"/>
                <a:gridCol w="699946"/>
              </a:tblGrid>
              <a:tr h="722089">
                <a:tc gridSpan="2">
                  <a:txBody>
                    <a:bodyPr/>
                    <a:lstStyle/>
                    <a:p>
                      <a:pPr algn="ctr" fontAlgn="ctr"/>
                      <a:r>
                        <a:rPr lang="zh-CN" altLang="en-US" sz="1800" b="1" i="0" u="none" strike="noStrike" dirty="0">
                          <a:solidFill>
                            <a:srgbClr val="000000"/>
                          </a:solidFill>
                          <a:latin typeface="华文楷体" pitchFamily="2" charset="-122"/>
                          <a:ea typeface="华文楷体" pitchFamily="2" charset="-122"/>
                        </a:rPr>
                        <a:t>需求岗位</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zh-CN" altLang="en-US" sz="1800" b="1" i="0" u="none" strike="noStrike" dirty="0">
                        <a:solidFill>
                          <a:srgbClr val="000000"/>
                        </a:solidFill>
                        <a:latin typeface="华文楷体" pitchFamily="2" charset="-122"/>
                        <a:ea typeface="华文楷体" pitchFamily="2" charset="-122"/>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dirty="0">
                          <a:solidFill>
                            <a:srgbClr val="000000"/>
                          </a:solidFill>
                          <a:latin typeface="华文楷体" pitchFamily="2" charset="-122"/>
                          <a:ea typeface="华文楷体" pitchFamily="2" charset="-122"/>
                        </a:rPr>
                        <a:t>岗位职责（细化）</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dirty="0">
                          <a:solidFill>
                            <a:srgbClr val="000000"/>
                          </a:solidFill>
                          <a:latin typeface="华文楷体" pitchFamily="2" charset="-122"/>
                          <a:ea typeface="华文楷体" pitchFamily="2" charset="-122"/>
                        </a:rPr>
                        <a:t>意向专业</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a:solidFill>
                            <a:srgbClr val="000000"/>
                          </a:solidFill>
                          <a:latin typeface="华文楷体" pitchFamily="2" charset="-122"/>
                          <a:ea typeface="华文楷体" pitchFamily="2" charset="-122"/>
                        </a:rPr>
                        <a:t>学历</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dirty="0">
                          <a:solidFill>
                            <a:srgbClr val="000000"/>
                          </a:solidFill>
                          <a:latin typeface="华文楷体" pitchFamily="2" charset="-122"/>
                          <a:ea typeface="华文楷体" pitchFamily="2" charset="-122"/>
                        </a:rPr>
                        <a:t>需求人数</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105565">
                <a:tc rowSpan="5">
                  <a:txBody>
                    <a:bodyPr/>
                    <a:lstStyle/>
                    <a:p>
                      <a:pPr algn="ctr" fontAlgn="ctr"/>
                      <a:r>
                        <a:rPr lang="zh-CN" altLang="en-US" sz="1400" b="0" i="0" u="none" strike="noStrike" dirty="0" smtClean="0">
                          <a:solidFill>
                            <a:srgbClr val="000000"/>
                          </a:solidFill>
                          <a:effectLst/>
                          <a:latin typeface="微软雅黑"/>
                        </a:rPr>
                        <a:t>研发部</a:t>
                      </a: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ea typeface="+mn-ea"/>
                          <a:cs typeface="+mn-cs"/>
                        </a:rPr>
                        <a:t>高频设计工程师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负责产品设计中高频电子设计。</a:t>
                      </a:r>
                    </a:p>
                    <a:p>
                      <a:r>
                        <a:rPr lang="zh-CN" altLang="en-US" sz="1400" b="0" i="0" u="none" strike="noStrike" dirty="0" smtClean="0">
                          <a:solidFill>
                            <a:srgbClr val="000000"/>
                          </a:solidFill>
                          <a:effectLst/>
                          <a:latin typeface="微软雅黑"/>
                          <a:ea typeface="+mn-ea"/>
                          <a:cs typeface="+mn-cs"/>
                        </a:rPr>
                        <a:t>包括高频电子设计，元器件选型设计验证，链路仿真，分析调试，封装方式开发等。</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光通信</a:t>
                      </a:r>
                      <a:r>
                        <a:rPr lang="en-US" altLang="zh-CN" sz="1400" b="0" i="0" u="none" strike="noStrike" dirty="0">
                          <a:solidFill>
                            <a:srgbClr val="000000"/>
                          </a:solidFill>
                          <a:effectLst/>
                          <a:latin typeface="微软雅黑"/>
                        </a:rPr>
                        <a:t>/</a:t>
                      </a:r>
                      <a:r>
                        <a:rPr lang="zh-CN" altLang="en-US" sz="1400" b="0" i="0" u="none" strike="noStrike" dirty="0">
                          <a:solidFill>
                            <a:srgbClr val="000000"/>
                          </a:solidFill>
                          <a:effectLst/>
                          <a:latin typeface="微软雅黑"/>
                        </a:rPr>
                        <a:t>微波工程</a:t>
                      </a:r>
                      <a:r>
                        <a:rPr lang="en-US" altLang="zh-CN" sz="1400" b="0" i="0" u="none" strike="noStrike" dirty="0">
                          <a:solidFill>
                            <a:srgbClr val="000000"/>
                          </a:solidFill>
                          <a:effectLst/>
                          <a:latin typeface="微软雅黑"/>
                        </a:rPr>
                        <a:t>/</a:t>
                      </a:r>
                      <a:r>
                        <a:rPr lang="zh-CN" altLang="en-US" sz="1400" b="0" i="0" u="none" strike="noStrike" dirty="0">
                          <a:solidFill>
                            <a:srgbClr val="000000"/>
                          </a:solidFill>
                          <a:effectLst/>
                          <a:latin typeface="微软雅黑"/>
                        </a:rPr>
                        <a:t>电子封装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硕士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微软雅黑"/>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36684">
                <a:tc vMerge="1">
                  <a:txBody>
                    <a:bodyPr/>
                    <a:lstStyle/>
                    <a:p>
                      <a:pPr algn="ctr" fontAlgn="ct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ea typeface="+mn-ea"/>
                          <a:cs typeface="+mn-cs"/>
                        </a:rPr>
                        <a:t>工艺工程师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负责产品实验过程中的工艺流程设计、治具设计及优化。</a:t>
                      </a:r>
                    </a:p>
                    <a:p>
                      <a:r>
                        <a:rPr lang="zh-CN" altLang="en-US" sz="1400" b="0" i="0" u="none" strike="noStrike" dirty="0" smtClean="0">
                          <a:solidFill>
                            <a:srgbClr val="000000"/>
                          </a:solidFill>
                          <a:effectLst/>
                          <a:latin typeface="微软雅黑"/>
                          <a:ea typeface="+mn-ea"/>
                          <a:cs typeface="+mn-cs"/>
                        </a:rPr>
                        <a:t>包括</a:t>
                      </a:r>
                      <a:r>
                        <a:rPr lang="en-US" altLang="zh-CN" sz="1400" b="0" i="0" u="none" strike="noStrike" dirty="0" smtClean="0">
                          <a:solidFill>
                            <a:srgbClr val="000000"/>
                          </a:solidFill>
                          <a:effectLst/>
                          <a:latin typeface="微软雅黑"/>
                          <a:ea typeface="+mn-ea"/>
                          <a:cs typeface="+mn-cs"/>
                        </a:rPr>
                        <a:t>DA</a:t>
                      </a:r>
                      <a:r>
                        <a:rPr lang="zh-CN" altLang="en-US" sz="1400" b="0" i="0" u="none" strike="noStrike" dirty="0" smtClean="0">
                          <a:solidFill>
                            <a:srgbClr val="000000"/>
                          </a:solidFill>
                          <a:effectLst/>
                          <a:latin typeface="微软雅黑"/>
                          <a:ea typeface="+mn-ea"/>
                          <a:cs typeface="+mn-cs"/>
                        </a:rPr>
                        <a:t>，</a:t>
                      </a:r>
                      <a:r>
                        <a:rPr lang="en-US" altLang="zh-CN" sz="1400" b="0" i="0" u="none" strike="noStrike" dirty="0" smtClean="0">
                          <a:solidFill>
                            <a:srgbClr val="000000"/>
                          </a:solidFill>
                          <a:effectLst/>
                          <a:latin typeface="微软雅黑"/>
                          <a:ea typeface="+mn-ea"/>
                          <a:cs typeface="+mn-cs"/>
                        </a:rPr>
                        <a:t>WB</a:t>
                      </a:r>
                      <a:r>
                        <a:rPr lang="zh-CN" altLang="en-US" sz="1400" b="0" i="0" u="none" strike="noStrike" dirty="0" smtClean="0">
                          <a:solidFill>
                            <a:srgbClr val="000000"/>
                          </a:solidFill>
                          <a:effectLst/>
                          <a:latin typeface="微软雅黑"/>
                          <a:ea typeface="+mn-ea"/>
                          <a:cs typeface="+mn-cs"/>
                        </a:rPr>
                        <a:t>，焊接，耦合，密封等工艺流程与治具设计，优化，效率提升，生产成本，设计隐患等识别。</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　光学工程</a:t>
                      </a:r>
                      <a:r>
                        <a:rPr lang="en-US" altLang="zh-CN" sz="1400" b="0" i="0" u="none" strike="noStrike">
                          <a:solidFill>
                            <a:srgbClr val="000000"/>
                          </a:solidFill>
                          <a:effectLst/>
                          <a:latin typeface="微软雅黑"/>
                        </a:rPr>
                        <a:t>/</a:t>
                      </a:r>
                      <a:r>
                        <a:rPr lang="zh-CN" altLang="en-US" sz="1400" b="0" i="0" u="none" strike="noStrike">
                          <a:solidFill>
                            <a:srgbClr val="000000"/>
                          </a:solidFill>
                          <a:effectLst/>
                          <a:latin typeface="微软雅黑"/>
                        </a:rPr>
                        <a:t>光学（研究方向为硅光子相关）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硕士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000000"/>
                          </a:solidFill>
                          <a:effectLst/>
                          <a:latin typeface="微软雅黑"/>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49106">
                <a:tc vMerge="1">
                  <a:txBody>
                    <a:bodyPr/>
                    <a:lstStyle/>
                    <a:p>
                      <a:pPr algn="ctr" fontAlgn="ct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ea typeface="+mn-ea"/>
                          <a:cs typeface="+mn-cs"/>
                        </a:rPr>
                        <a:t>光学工程师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负责产品设计中光学设计。</a:t>
                      </a:r>
                    </a:p>
                    <a:p>
                      <a:r>
                        <a:rPr lang="zh-CN" altLang="en-US" sz="1400" b="0" i="0" u="none" strike="noStrike" dirty="0" smtClean="0">
                          <a:solidFill>
                            <a:srgbClr val="000000"/>
                          </a:solidFill>
                          <a:effectLst/>
                          <a:latin typeface="微软雅黑"/>
                          <a:ea typeface="+mn-ea"/>
                          <a:cs typeface="+mn-cs"/>
                        </a:rPr>
                        <a:t>包括技术方案的设计与选用，产品实现，项目资源协调，团队建设与绩效提升管理等。光组件设计，元器件选型设计验证。</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光通信相关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硕士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000000"/>
                          </a:solidFill>
                          <a:effectLst/>
                          <a:latin typeface="微软雅黑"/>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16655">
                <a:tc vMerge="1">
                  <a:txBody>
                    <a:bodyPr/>
                    <a:lstStyle/>
                    <a:p>
                      <a:pPr algn="ctr" fontAlgn="ct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ea typeface="+mn-ea"/>
                          <a:cs typeface="+mn-cs"/>
                        </a:rPr>
                        <a:t>技术预研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1400" b="0" i="0" u="none" strike="noStrike" dirty="0" smtClean="0">
                          <a:solidFill>
                            <a:srgbClr val="000000"/>
                          </a:solidFill>
                          <a:effectLst/>
                          <a:latin typeface="微软雅黑"/>
                          <a:ea typeface="+mn-ea"/>
                          <a:cs typeface="+mn-cs"/>
                        </a:rPr>
                        <a:t>负责在行业方向上进行新技术预研活动。包括新技术跟踪、研究，应用开发，技术创新等。</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光通信／半导体相关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博士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微软雅黑"/>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57901">
                <a:tc vMerge="1">
                  <a:txBody>
                    <a:bodyPr/>
                    <a:lstStyle/>
                    <a:p>
                      <a:pPr algn="ctr" fontAlgn="ct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ea typeface="+mn-ea"/>
                          <a:cs typeface="+mn-cs"/>
                        </a:rPr>
                        <a:t>设计辅助工程师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1400" b="0" i="0" u="none" strike="noStrike" dirty="0" smtClean="0">
                          <a:solidFill>
                            <a:srgbClr val="000000"/>
                          </a:solidFill>
                          <a:effectLst/>
                          <a:latin typeface="微软雅黑"/>
                          <a:ea typeface="+mn-ea"/>
                          <a:cs typeface="+mn-cs"/>
                        </a:rPr>
                        <a:t>协助产品设计主导人员进行辅助设计及设计验证。</a:t>
                      </a:r>
                    </a:p>
                    <a:p>
                      <a:pPr algn="l" fontAlgn="t"/>
                      <a:r>
                        <a:rPr lang="zh-CN" altLang="en-US" sz="1400" b="0" i="0" u="none" strike="noStrike" dirty="0" smtClean="0">
                          <a:solidFill>
                            <a:srgbClr val="000000"/>
                          </a:solidFill>
                          <a:effectLst/>
                          <a:latin typeface="微软雅黑"/>
                          <a:ea typeface="+mn-ea"/>
                          <a:cs typeface="+mn-cs"/>
                        </a:rPr>
                        <a:t>包括信息收集、器件评测，光、机、电仿真，组装及测试评估等。</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电子、通信、光电子电磁场、微波等相关专业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本科及以上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微软雅黑"/>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extBox 1"/>
          <p:cNvSpPr txBox="1"/>
          <p:nvPr/>
        </p:nvSpPr>
        <p:spPr>
          <a:xfrm>
            <a:off x="590154" y="677730"/>
            <a:ext cx="6336704" cy="830997"/>
          </a:xfrm>
          <a:prstGeom prst="rect">
            <a:avLst/>
          </a:prstGeom>
          <a:noFill/>
        </p:spPr>
        <p:txBody>
          <a:bodyPr wrap="square" rtlCol="0">
            <a:spAutoFit/>
          </a:bodyPr>
          <a:lstStyle/>
          <a:p>
            <a:r>
              <a:rPr lang="zh-CN" altLang="en-US" sz="4800" dirty="0" smtClean="0">
                <a:solidFill>
                  <a:srgbClr val="0070C0"/>
                </a:solidFill>
                <a:latin typeface="华文琥珀" pitchFamily="2" charset="-122"/>
                <a:ea typeface="华文琥珀" pitchFamily="2" charset="-122"/>
              </a:rPr>
              <a:t>我们期待您加入的职位：</a:t>
            </a:r>
            <a:endParaRPr lang="zh-CN" altLang="en-US" sz="4800" dirty="0">
              <a:solidFill>
                <a:srgbClr val="0070C0"/>
              </a:solidFill>
              <a:latin typeface="华文琥珀" pitchFamily="2" charset="-122"/>
              <a:ea typeface="华文琥珀" pitchFamily="2" charset="-122"/>
            </a:endParaRPr>
          </a:p>
        </p:txBody>
      </p:sp>
    </p:spTree>
    <p:extLst>
      <p:ext uri="{BB962C8B-B14F-4D97-AF65-F5344CB8AC3E}">
        <p14:creationId xmlns="" xmlns:p14="http://schemas.microsoft.com/office/powerpoint/2010/main" val="1233473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公司资料\旭创Logo带下标.JPG"/>
          <p:cNvPicPr>
            <a:picLocks noChangeAspect="1" noChangeArrowheads="1"/>
          </p:cNvPicPr>
          <p:nvPr/>
        </p:nvPicPr>
        <p:blipFill>
          <a:blip r:embed="rId3" cstate="print"/>
          <a:srcRect/>
          <a:stretch>
            <a:fillRect/>
          </a:stretch>
        </p:blipFill>
        <p:spPr bwMode="auto">
          <a:xfrm>
            <a:off x="8963050" y="232898"/>
            <a:ext cx="3289810" cy="1223832"/>
          </a:xfrm>
          <a:prstGeom prst="rect">
            <a:avLst/>
          </a:prstGeom>
          <a:noFill/>
        </p:spPr>
      </p:pic>
      <p:graphicFrame>
        <p:nvGraphicFramePr>
          <p:cNvPr id="5" name="表格 4"/>
          <p:cNvGraphicFramePr>
            <a:graphicFrameLocks noGrp="1"/>
          </p:cNvGraphicFramePr>
          <p:nvPr>
            <p:extLst>
              <p:ext uri="{D42A27DB-BD31-4B8C-83A1-F6EECF244321}">
                <p14:modId xmlns="" xmlns:p14="http://schemas.microsoft.com/office/powerpoint/2010/main" val="1506755782"/>
              </p:ext>
            </p:extLst>
          </p:nvPr>
        </p:nvGraphicFramePr>
        <p:xfrm>
          <a:off x="496318" y="1528738"/>
          <a:ext cx="11930147" cy="6624000"/>
        </p:xfrm>
        <a:graphic>
          <a:graphicData uri="http://schemas.openxmlformats.org/drawingml/2006/table">
            <a:tbl>
              <a:tblPr/>
              <a:tblGrid>
                <a:gridCol w="1101948"/>
                <a:gridCol w="1584176"/>
                <a:gridCol w="5350910"/>
                <a:gridCol w="2123457"/>
                <a:gridCol w="936819"/>
                <a:gridCol w="832837"/>
              </a:tblGrid>
              <a:tr h="565997">
                <a:tc gridSpan="2">
                  <a:txBody>
                    <a:bodyPr/>
                    <a:lstStyle/>
                    <a:p>
                      <a:pPr algn="ctr" fontAlgn="ctr"/>
                      <a:r>
                        <a:rPr lang="zh-CN" altLang="en-US" sz="1800" b="1" i="0" u="none" strike="noStrike" dirty="0">
                          <a:solidFill>
                            <a:srgbClr val="000000"/>
                          </a:solidFill>
                          <a:latin typeface="华文楷体" pitchFamily="2" charset="-122"/>
                          <a:ea typeface="华文楷体" pitchFamily="2" charset="-122"/>
                        </a:rPr>
                        <a:t>需求岗位</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zh-CN" altLang="en-US" sz="1800" b="1" i="0" u="none" strike="noStrike" dirty="0">
                        <a:solidFill>
                          <a:srgbClr val="000000"/>
                        </a:solidFill>
                        <a:latin typeface="华文楷体" pitchFamily="2" charset="-122"/>
                        <a:ea typeface="华文楷体" pitchFamily="2" charset="-122"/>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dirty="0">
                          <a:solidFill>
                            <a:srgbClr val="000000"/>
                          </a:solidFill>
                          <a:latin typeface="华文楷体" pitchFamily="2" charset="-122"/>
                          <a:ea typeface="华文楷体" pitchFamily="2" charset="-122"/>
                        </a:rPr>
                        <a:t>岗位</a:t>
                      </a:r>
                      <a:r>
                        <a:rPr lang="zh-CN" altLang="en-US" sz="1800" b="1" i="0" u="none" strike="noStrike" dirty="0" smtClean="0">
                          <a:solidFill>
                            <a:srgbClr val="000000"/>
                          </a:solidFill>
                          <a:latin typeface="华文楷体" pitchFamily="2" charset="-122"/>
                          <a:ea typeface="华文楷体" pitchFamily="2" charset="-122"/>
                        </a:rPr>
                        <a:t>职责</a:t>
                      </a:r>
                      <a:endParaRPr lang="zh-CN" altLang="en-US" sz="1800" b="1" i="0" u="none" strike="noStrike" dirty="0">
                        <a:solidFill>
                          <a:srgbClr val="000000"/>
                        </a:solidFill>
                        <a:latin typeface="华文楷体" pitchFamily="2" charset="-122"/>
                        <a:ea typeface="华文楷体" pitchFamily="2" charset="-122"/>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a:solidFill>
                            <a:srgbClr val="000000"/>
                          </a:solidFill>
                          <a:latin typeface="华文楷体" pitchFamily="2" charset="-122"/>
                          <a:ea typeface="华文楷体" pitchFamily="2" charset="-122"/>
                        </a:rPr>
                        <a:t>意向专业</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a:solidFill>
                            <a:srgbClr val="000000"/>
                          </a:solidFill>
                          <a:latin typeface="华文楷体" pitchFamily="2" charset="-122"/>
                          <a:ea typeface="华文楷体" pitchFamily="2" charset="-122"/>
                        </a:rPr>
                        <a:t>学历</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a:solidFill>
                            <a:srgbClr val="000000"/>
                          </a:solidFill>
                          <a:latin typeface="华文楷体" pitchFamily="2" charset="-122"/>
                          <a:ea typeface="华文楷体" pitchFamily="2" charset="-122"/>
                        </a:rPr>
                        <a:t>需求人数</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119381">
                <a:tc rowSpan="2">
                  <a:txBody>
                    <a:bodyPr/>
                    <a:lstStyle/>
                    <a:p>
                      <a:pPr algn="ctr" fontAlgn="ctr"/>
                      <a:r>
                        <a:rPr lang="zh-CN" altLang="en-US" sz="1400" b="0" i="0" u="none" strike="noStrike" dirty="0" smtClean="0">
                          <a:solidFill>
                            <a:srgbClr val="000000"/>
                          </a:solidFill>
                          <a:effectLst/>
                          <a:latin typeface="微软雅黑"/>
                        </a:rPr>
                        <a:t>研发部</a:t>
                      </a: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电子工程师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负责产品设计中高频电子设计。</a:t>
                      </a:r>
                    </a:p>
                    <a:p>
                      <a:r>
                        <a:rPr lang="zh-CN" altLang="en-US" sz="1400" b="0" i="0" u="none" strike="noStrike" dirty="0" smtClean="0">
                          <a:solidFill>
                            <a:srgbClr val="000000"/>
                          </a:solidFill>
                          <a:effectLst/>
                          <a:latin typeface="微软雅黑"/>
                          <a:ea typeface="+mn-ea"/>
                          <a:cs typeface="+mn-cs"/>
                        </a:rPr>
                        <a:t>包括原理图设计，</a:t>
                      </a:r>
                      <a:r>
                        <a:rPr lang="en-US" altLang="zh-CN" sz="1400" b="0" i="0" u="none" strike="noStrike" dirty="0" smtClean="0">
                          <a:solidFill>
                            <a:srgbClr val="000000"/>
                          </a:solidFill>
                          <a:effectLst/>
                          <a:latin typeface="微软雅黑"/>
                          <a:ea typeface="+mn-ea"/>
                          <a:cs typeface="+mn-cs"/>
                        </a:rPr>
                        <a:t>BOM</a:t>
                      </a:r>
                      <a:r>
                        <a:rPr lang="zh-CN" altLang="en-US" sz="1400" b="0" i="0" u="none" strike="noStrike" dirty="0" smtClean="0">
                          <a:solidFill>
                            <a:srgbClr val="000000"/>
                          </a:solidFill>
                          <a:effectLst/>
                          <a:latin typeface="微软雅黑"/>
                          <a:ea typeface="+mn-ea"/>
                          <a:cs typeface="+mn-cs"/>
                        </a:rPr>
                        <a:t>输出，硬件方案设计，产品调试，量产验证等。</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电子、通信、光电子电磁场、微波等相关专业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硕士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000000"/>
                          </a:solidFill>
                          <a:effectLst/>
                          <a:latin typeface="微软雅黑"/>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95062">
                <a:tc vMerge="1">
                  <a:txBody>
                    <a:bodyPr/>
                    <a:lstStyle/>
                    <a:p>
                      <a:pPr algn="ctr" fontAlgn="ct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测试开发工程师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负责生产制造管理数据库软件开发。</a:t>
                      </a:r>
                    </a:p>
                    <a:p>
                      <a:r>
                        <a:rPr lang="zh-CN" altLang="en-US" sz="1400" b="0" i="0" u="none" strike="noStrike" dirty="0" smtClean="0">
                          <a:solidFill>
                            <a:srgbClr val="000000"/>
                          </a:solidFill>
                          <a:effectLst/>
                          <a:latin typeface="微软雅黑"/>
                          <a:ea typeface="+mn-ea"/>
                          <a:cs typeface="+mn-cs"/>
                        </a:rPr>
                        <a:t>包括</a:t>
                      </a:r>
                      <a:r>
                        <a:rPr lang="en-US" altLang="zh-CN" sz="1400" b="0" i="0" u="none" strike="noStrike" dirty="0" smtClean="0">
                          <a:solidFill>
                            <a:srgbClr val="000000"/>
                          </a:solidFill>
                          <a:effectLst/>
                          <a:latin typeface="微软雅黑"/>
                          <a:ea typeface="+mn-ea"/>
                          <a:cs typeface="+mn-cs"/>
                        </a:rPr>
                        <a:t>ATS</a:t>
                      </a:r>
                      <a:r>
                        <a:rPr lang="zh-CN" altLang="en-US" sz="1400" b="0" i="0" u="none" strike="noStrike" dirty="0" smtClean="0">
                          <a:solidFill>
                            <a:srgbClr val="000000"/>
                          </a:solidFill>
                          <a:effectLst/>
                          <a:latin typeface="微软雅黑"/>
                          <a:ea typeface="+mn-ea"/>
                          <a:cs typeface="+mn-cs"/>
                        </a:rPr>
                        <a:t>，</a:t>
                      </a:r>
                      <a:r>
                        <a:rPr lang="en-US" altLang="zh-CN" sz="1400" b="0" i="0" u="none" strike="noStrike" dirty="0" smtClean="0">
                          <a:solidFill>
                            <a:srgbClr val="000000"/>
                          </a:solidFill>
                          <a:effectLst/>
                          <a:latin typeface="微软雅黑"/>
                          <a:ea typeface="+mn-ea"/>
                          <a:cs typeface="+mn-cs"/>
                        </a:rPr>
                        <a:t>DVT</a:t>
                      </a:r>
                      <a:r>
                        <a:rPr lang="zh-CN" altLang="en-US" sz="1400" b="0" i="0" u="none" strike="noStrike" dirty="0" smtClean="0">
                          <a:solidFill>
                            <a:srgbClr val="000000"/>
                          </a:solidFill>
                          <a:effectLst/>
                          <a:latin typeface="微软雅黑"/>
                          <a:ea typeface="+mn-ea"/>
                          <a:cs typeface="+mn-cs"/>
                        </a:rPr>
                        <a:t>，</a:t>
                      </a:r>
                      <a:r>
                        <a:rPr lang="en-US" altLang="zh-CN" sz="1400" b="0" i="0" u="none" strike="noStrike" dirty="0" smtClean="0">
                          <a:solidFill>
                            <a:srgbClr val="000000"/>
                          </a:solidFill>
                          <a:effectLst/>
                          <a:latin typeface="微软雅黑"/>
                          <a:ea typeface="+mn-ea"/>
                          <a:cs typeface="+mn-cs"/>
                        </a:rPr>
                        <a:t>PQT</a:t>
                      </a:r>
                      <a:r>
                        <a:rPr lang="zh-CN" altLang="en-US" sz="1400" b="0" i="0" u="none" strike="noStrike" dirty="0" smtClean="0">
                          <a:solidFill>
                            <a:srgbClr val="000000"/>
                          </a:solidFill>
                          <a:effectLst/>
                          <a:latin typeface="微软雅黑"/>
                          <a:ea typeface="+mn-ea"/>
                          <a:cs typeface="+mn-cs"/>
                        </a:rPr>
                        <a:t>测试系统开发，生产制造管理数据库软件开发，产品调试以及其他测试软件开发。</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电子、通信、光电子电磁场、微波等相关专业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硕士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微软雅黑"/>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63098">
                <a:tc rowSpan="3">
                  <a:txBody>
                    <a:bodyPr/>
                    <a:lstStyle/>
                    <a:p>
                      <a:pPr algn="ctr" fontAlgn="ctr"/>
                      <a:r>
                        <a:rPr lang="zh-CN" altLang="en-US" sz="1400" b="0" i="0" u="none" strike="noStrike" dirty="0" smtClean="0">
                          <a:solidFill>
                            <a:srgbClr val="000000"/>
                          </a:solidFill>
                          <a:effectLst/>
                          <a:latin typeface="微软雅黑"/>
                        </a:rPr>
                        <a:t>工程部</a:t>
                      </a: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电子工程师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负责新产品电子元器件</a:t>
                      </a:r>
                      <a:r>
                        <a:rPr lang="en-US" altLang="zh-CN" sz="1400" b="0" i="0" u="none" strike="noStrike" dirty="0" smtClean="0">
                          <a:solidFill>
                            <a:srgbClr val="000000"/>
                          </a:solidFill>
                          <a:effectLst/>
                          <a:latin typeface="微软雅黑"/>
                          <a:ea typeface="+mn-ea"/>
                          <a:cs typeface="+mn-cs"/>
                        </a:rPr>
                        <a:t>NPI</a:t>
                      </a:r>
                      <a:r>
                        <a:rPr lang="zh-CN" altLang="en-US" sz="1400" b="0" i="0" u="none" strike="noStrike" dirty="0" smtClean="0">
                          <a:solidFill>
                            <a:srgbClr val="000000"/>
                          </a:solidFill>
                          <a:effectLst/>
                          <a:latin typeface="微软雅黑"/>
                          <a:ea typeface="+mn-ea"/>
                          <a:cs typeface="+mn-cs"/>
                        </a:rPr>
                        <a:t>、设计优化与客户定制。</a:t>
                      </a:r>
                    </a:p>
                    <a:p>
                      <a:r>
                        <a:rPr lang="zh-CN" altLang="en-US" sz="1400" b="0" i="0" u="none" strike="noStrike" dirty="0" smtClean="0">
                          <a:solidFill>
                            <a:srgbClr val="000000"/>
                          </a:solidFill>
                          <a:effectLst/>
                          <a:latin typeface="微软雅黑"/>
                          <a:ea typeface="+mn-ea"/>
                          <a:cs typeface="+mn-cs"/>
                        </a:rPr>
                        <a:t>包括：原理图和</a:t>
                      </a:r>
                      <a:r>
                        <a:rPr lang="en-US" altLang="zh-CN" sz="1400" b="0" i="0" u="none" strike="noStrike" dirty="0" smtClean="0">
                          <a:solidFill>
                            <a:srgbClr val="000000"/>
                          </a:solidFill>
                          <a:effectLst/>
                          <a:latin typeface="微软雅黑"/>
                          <a:ea typeface="+mn-ea"/>
                          <a:cs typeface="+mn-cs"/>
                        </a:rPr>
                        <a:t>PCBA</a:t>
                      </a:r>
                      <a:r>
                        <a:rPr lang="zh-CN" altLang="en-US" sz="1400" b="0" i="0" u="none" strike="noStrike" dirty="0" smtClean="0">
                          <a:solidFill>
                            <a:srgbClr val="000000"/>
                          </a:solidFill>
                          <a:effectLst/>
                          <a:latin typeface="微软雅黑"/>
                          <a:ea typeface="+mn-ea"/>
                          <a:cs typeface="+mn-cs"/>
                        </a:rPr>
                        <a:t>设计优化、</a:t>
                      </a:r>
                      <a:r>
                        <a:rPr lang="en-US" altLang="zh-CN" sz="1400" b="0" i="0" u="none" strike="noStrike" dirty="0" smtClean="0">
                          <a:solidFill>
                            <a:srgbClr val="000000"/>
                          </a:solidFill>
                          <a:effectLst/>
                          <a:latin typeface="微软雅黑"/>
                          <a:ea typeface="+mn-ea"/>
                          <a:cs typeface="+mn-cs"/>
                        </a:rPr>
                        <a:t>BOM</a:t>
                      </a:r>
                      <a:r>
                        <a:rPr lang="zh-CN" altLang="en-US" sz="1400" b="0" i="0" u="none" strike="noStrike" dirty="0" smtClean="0">
                          <a:solidFill>
                            <a:srgbClr val="000000"/>
                          </a:solidFill>
                          <a:effectLst/>
                          <a:latin typeface="微软雅黑"/>
                          <a:ea typeface="+mn-ea"/>
                          <a:cs typeface="+mn-cs"/>
                        </a:rPr>
                        <a:t>建立与核对、图纸整理、产品规格制定、批量验证，良率改善。</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电子类相关专业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a:solidFill>
                            <a:srgbClr val="000000"/>
                          </a:solidFill>
                          <a:effectLst/>
                          <a:latin typeface="微软雅黑"/>
                        </a:rPr>
                        <a:t>本科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smtClean="0">
                          <a:solidFill>
                            <a:srgbClr val="000000"/>
                          </a:solidFill>
                          <a:effectLst/>
                          <a:latin typeface="微软雅黑"/>
                        </a:rPr>
                        <a:t>3</a:t>
                      </a:r>
                      <a:endParaRPr lang="en-US" altLang="zh-CN"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90231">
                <a:tc vMerge="1">
                  <a:txBody>
                    <a:bodyPr/>
                    <a:lstStyle/>
                    <a:p>
                      <a:pPr algn="ctr" fontAlgn="ct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结构工程师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负责产品结构设计和热仿真，治具设计。</a:t>
                      </a:r>
                    </a:p>
                    <a:p>
                      <a:r>
                        <a:rPr lang="zh-CN" altLang="en-US" sz="1400" b="0" i="0" u="none" strike="noStrike" dirty="0" smtClean="0">
                          <a:solidFill>
                            <a:srgbClr val="000000"/>
                          </a:solidFill>
                          <a:effectLst/>
                          <a:latin typeface="微软雅黑"/>
                          <a:ea typeface="+mn-ea"/>
                          <a:cs typeface="+mn-cs"/>
                        </a:rPr>
                        <a:t>包括：新产品和新需求结构设计，产品公差分析，</a:t>
                      </a:r>
                      <a:r>
                        <a:rPr lang="en-US" altLang="zh-CN" sz="1400" b="0" i="0" u="none" strike="noStrike" dirty="0" smtClean="0">
                          <a:solidFill>
                            <a:srgbClr val="000000"/>
                          </a:solidFill>
                          <a:effectLst/>
                          <a:latin typeface="微软雅黑"/>
                          <a:ea typeface="+mn-ea"/>
                          <a:cs typeface="+mn-cs"/>
                        </a:rPr>
                        <a:t>MDVT</a:t>
                      </a:r>
                      <a:r>
                        <a:rPr lang="zh-CN" altLang="en-US" sz="1400" b="0" i="0" u="none" strike="noStrike" dirty="0" smtClean="0">
                          <a:solidFill>
                            <a:srgbClr val="000000"/>
                          </a:solidFill>
                          <a:effectLst/>
                          <a:latin typeface="微软雅黑"/>
                          <a:ea typeface="+mn-ea"/>
                          <a:cs typeface="+mn-cs"/>
                        </a:rPr>
                        <a:t>测试，产线工艺治具设计和验证。</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机械类相关专业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本科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000000"/>
                          </a:solidFill>
                          <a:effectLst/>
                          <a:latin typeface="微软雅黑"/>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90231">
                <a:tc vMerge="1">
                  <a:txBody>
                    <a:bodyPr/>
                    <a:lstStyle/>
                    <a:p>
                      <a:pPr algn="ctr" fontAlgn="ct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光学工程师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新产品光学元器件</a:t>
                      </a:r>
                      <a:r>
                        <a:rPr lang="en-US" altLang="zh-CN" sz="1400" b="0" i="0" u="none" strike="noStrike" dirty="0" smtClean="0">
                          <a:solidFill>
                            <a:srgbClr val="000000"/>
                          </a:solidFill>
                          <a:effectLst/>
                          <a:latin typeface="微软雅黑"/>
                          <a:ea typeface="+mn-ea"/>
                          <a:cs typeface="+mn-cs"/>
                        </a:rPr>
                        <a:t>NPI</a:t>
                      </a:r>
                      <a:r>
                        <a:rPr lang="zh-CN" altLang="en-US" sz="1400" b="0" i="0" u="none" strike="noStrike" dirty="0" smtClean="0">
                          <a:solidFill>
                            <a:srgbClr val="000000"/>
                          </a:solidFill>
                          <a:effectLst/>
                          <a:latin typeface="微软雅黑"/>
                          <a:ea typeface="+mn-ea"/>
                          <a:cs typeface="+mn-cs"/>
                        </a:rPr>
                        <a:t>、设计优化与客户定制，负责光学产品规格和测试规范制定，参于量产检验规范制定</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光学、光电子等相关专业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本科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微软雅黑"/>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extBox 1"/>
          <p:cNvSpPr txBox="1"/>
          <p:nvPr/>
        </p:nvSpPr>
        <p:spPr>
          <a:xfrm>
            <a:off x="518146" y="643973"/>
            <a:ext cx="6336704" cy="830997"/>
          </a:xfrm>
          <a:prstGeom prst="rect">
            <a:avLst/>
          </a:prstGeom>
          <a:noFill/>
        </p:spPr>
        <p:txBody>
          <a:bodyPr wrap="square" rtlCol="0">
            <a:spAutoFit/>
          </a:bodyPr>
          <a:lstStyle/>
          <a:p>
            <a:r>
              <a:rPr lang="zh-CN" altLang="en-US" sz="4800" dirty="0">
                <a:solidFill>
                  <a:srgbClr val="0070C0"/>
                </a:solidFill>
                <a:latin typeface="华文琥珀" pitchFamily="2" charset="-122"/>
                <a:ea typeface="华文琥珀" pitchFamily="2" charset="-122"/>
              </a:rPr>
              <a:t>我们</a:t>
            </a:r>
            <a:r>
              <a:rPr lang="zh-CN" altLang="en-US" sz="4800" dirty="0" smtClean="0">
                <a:solidFill>
                  <a:srgbClr val="0070C0"/>
                </a:solidFill>
                <a:latin typeface="华文琥珀" pitchFamily="2" charset="-122"/>
                <a:ea typeface="华文琥珀" pitchFamily="2" charset="-122"/>
              </a:rPr>
              <a:t>期待您加入</a:t>
            </a:r>
            <a:r>
              <a:rPr lang="zh-CN" altLang="en-US" sz="4800" dirty="0">
                <a:solidFill>
                  <a:srgbClr val="0070C0"/>
                </a:solidFill>
                <a:latin typeface="华文琥珀" pitchFamily="2" charset="-122"/>
                <a:ea typeface="华文琥珀" pitchFamily="2" charset="-122"/>
              </a:rPr>
              <a:t>的职位：</a:t>
            </a:r>
          </a:p>
        </p:txBody>
      </p:sp>
    </p:spTree>
    <p:extLst>
      <p:ext uri="{BB962C8B-B14F-4D97-AF65-F5344CB8AC3E}">
        <p14:creationId xmlns="" xmlns:p14="http://schemas.microsoft.com/office/powerpoint/2010/main" val="2692770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公司资料\旭创Logo带下标.JPG"/>
          <p:cNvPicPr>
            <a:picLocks noChangeAspect="1" noChangeArrowheads="1"/>
          </p:cNvPicPr>
          <p:nvPr/>
        </p:nvPicPr>
        <p:blipFill>
          <a:blip r:embed="rId3" cstate="print"/>
          <a:srcRect/>
          <a:stretch>
            <a:fillRect/>
          </a:stretch>
        </p:blipFill>
        <p:spPr bwMode="auto">
          <a:xfrm>
            <a:off x="9293356" y="160586"/>
            <a:ext cx="2962093" cy="1101919"/>
          </a:xfrm>
          <a:prstGeom prst="rect">
            <a:avLst/>
          </a:prstGeom>
          <a:noFill/>
        </p:spPr>
      </p:pic>
      <p:graphicFrame>
        <p:nvGraphicFramePr>
          <p:cNvPr id="5" name="表格 4"/>
          <p:cNvGraphicFramePr>
            <a:graphicFrameLocks noGrp="1"/>
          </p:cNvGraphicFramePr>
          <p:nvPr>
            <p:extLst>
              <p:ext uri="{D42A27DB-BD31-4B8C-83A1-F6EECF244321}">
                <p14:modId xmlns="" xmlns:p14="http://schemas.microsoft.com/office/powerpoint/2010/main" val="2112965338"/>
              </p:ext>
            </p:extLst>
          </p:nvPr>
        </p:nvGraphicFramePr>
        <p:xfrm>
          <a:off x="446138" y="1600746"/>
          <a:ext cx="11930146" cy="5401541"/>
        </p:xfrm>
        <a:graphic>
          <a:graphicData uri="http://schemas.openxmlformats.org/drawingml/2006/table">
            <a:tbl>
              <a:tblPr/>
              <a:tblGrid>
                <a:gridCol w="1080120"/>
                <a:gridCol w="1800200"/>
                <a:gridCol w="5344078"/>
                <a:gridCol w="1748729"/>
                <a:gridCol w="1061728"/>
                <a:gridCol w="895291"/>
              </a:tblGrid>
              <a:tr h="559845">
                <a:tc gridSpan="2">
                  <a:txBody>
                    <a:bodyPr/>
                    <a:lstStyle/>
                    <a:p>
                      <a:pPr algn="ctr" fontAlgn="ctr"/>
                      <a:r>
                        <a:rPr lang="zh-CN" altLang="en-US" sz="1800" b="1" i="0" u="none" strike="noStrike" dirty="0">
                          <a:solidFill>
                            <a:srgbClr val="000000"/>
                          </a:solidFill>
                          <a:latin typeface="华文楷体" pitchFamily="2" charset="-122"/>
                          <a:ea typeface="华文楷体" pitchFamily="2" charset="-122"/>
                        </a:rPr>
                        <a:t>需求岗位</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zh-CN" altLang="en-US" sz="1800" b="1" i="0" u="none" strike="noStrike" dirty="0">
                        <a:solidFill>
                          <a:srgbClr val="000000"/>
                        </a:solidFill>
                        <a:latin typeface="华文楷体" pitchFamily="2" charset="-122"/>
                        <a:ea typeface="华文楷体" pitchFamily="2" charset="-122"/>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dirty="0">
                          <a:solidFill>
                            <a:srgbClr val="000000"/>
                          </a:solidFill>
                          <a:latin typeface="华文楷体" pitchFamily="2" charset="-122"/>
                          <a:ea typeface="华文楷体" pitchFamily="2" charset="-122"/>
                        </a:rPr>
                        <a:t>岗位</a:t>
                      </a:r>
                      <a:r>
                        <a:rPr lang="zh-CN" altLang="en-US" sz="1800" b="1" i="0" u="none" strike="noStrike" dirty="0" smtClean="0">
                          <a:solidFill>
                            <a:srgbClr val="000000"/>
                          </a:solidFill>
                          <a:latin typeface="华文楷体" pitchFamily="2" charset="-122"/>
                          <a:ea typeface="华文楷体" pitchFamily="2" charset="-122"/>
                        </a:rPr>
                        <a:t>职责</a:t>
                      </a:r>
                      <a:endParaRPr lang="zh-CN" altLang="en-US" sz="1800" b="1" i="0" u="none" strike="noStrike" dirty="0">
                        <a:solidFill>
                          <a:srgbClr val="000000"/>
                        </a:solidFill>
                        <a:latin typeface="华文楷体" pitchFamily="2" charset="-122"/>
                        <a:ea typeface="华文楷体" pitchFamily="2" charset="-122"/>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a:solidFill>
                            <a:srgbClr val="000000"/>
                          </a:solidFill>
                          <a:latin typeface="华文楷体" pitchFamily="2" charset="-122"/>
                          <a:ea typeface="华文楷体" pitchFamily="2" charset="-122"/>
                        </a:rPr>
                        <a:t>意向专业</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a:solidFill>
                            <a:srgbClr val="000000"/>
                          </a:solidFill>
                          <a:latin typeface="华文楷体" pitchFamily="2" charset="-122"/>
                          <a:ea typeface="华文楷体" pitchFamily="2" charset="-122"/>
                        </a:rPr>
                        <a:t>学历</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800" b="1" i="0" u="none" strike="noStrike">
                          <a:solidFill>
                            <a:srgbClr val="000000"/>
                          </a:solidFill>
                          <a:latin typeface="华文楷体" pitchFamily="2" charset="-122"/>
                          <a:ea typeface="华文楷体" pitchFamily="2" charset="-122"/>
                        </a:rPr>
                        <a:t>需求人数</a:t>
                      </a: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107212">
                <a:tc rowSpan="2">
                  <a:txBody>
                    <a:bodyPr/>
                    <a:lstStyle/>
                    <a:p>
                      <a:pPr algn="ctr" fontAlgn="ctr"/>
                      <a:r>
                        <a:rPr lang="zh-CN" altLang="en-US" sz="1400" b="0" i="0" u="none" strike="noStrike" dirty="0" smtClean="0">
                          <a:solidFill>
                            <a:srgbClr val="000000"/>
                          </a:solidFill>
                          <a:effectLst/>
                          <a:latin typeface="微软雅黑"/>
                        </a:rPr>
                        <a:t>工程部</a:t>
                      </a: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测试工程师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a:t>
                      </a:r>
                      <a:r>
                        <a:rPr lang="en-US" altLang="zh-CN" sz="1400" b="0" i="0" u="none" strike="noStrike" dirty="0" smtClean="0">
                          <a:solidFill>
                            <a:srgbClr val="000000"/>
                          </a:solidFill>
                          <a:effectLst/>
                          <a:latin typeface="微软雅黑"/>
                          <a:ea typeface="+mn-ea"/>
                          <a:cs typeface="+mn-cs"/>
                        </a:rPr>
                        <a:t>ATS</a:t>
                      </a:r>
                      <a:r>
                        <a:rPr lang="zh-CN" altLang="en-US" sz="1400" b="0" i="0" u="none" strike="noStrike" dirty="0" smtClean="0">
                          <a:solidFill>
                            <a:srgbClr val="000000"/>
                          </a:solidFill>
                          <a:effectLst/>
                          <a:latin typeface="微软雅黑"/>
                          <a:ea typeface="+mn-ea"/>
                          <a:cs typeface="+mn-cs"/>
                        </a:rPr>
                        <a:t>开发及软、硬件改善以提升</a:t>
                      </a:r>
                      <a:r>
                        <a:rPr lang="en-US" altLang="zh-CN" sz="1400" b="0" i="0" u="none" strike="noStrike" dirty="0" smtClean="0">
                          <a:solidFill>
                            <a:srgbClr val="000000"/>
                          </a:solidFill>
                          <a:effectLst/>
                          <a:latin typeface="微软雅黑"/>
                          <a:ea typeface="+mn-ea"/>
                          <a:cs typeface="+mn-cs"/>
                        </a:rPr>
                        <a:t>UPH</a:t>
                      </a:r>
                    </a:p>
                    <a:p>
                      <a:r>
                        <a:rPr lang="zh-CN" altLang="en-US" sz="1400" b="0" i="0" u="none" strike="noStrike" dirty="0" smtClean="0">
                          <a:solidFill>
                            <a:srgbClr val="000000"/>
                          </a:solidFill>
                          <a:effectLst/>
                          <a:latin typeface="微软雅黑"/>
                          <a:ea typeface="+mn-ea"/>
                          <a:cs typeface="+mn-cs"/>
                        </a:rPr>
                        <a:t>包括：自动化测试平台搭建，开发</a:t>
                      </a:r>
                      <a:r>
                        <a:rPr lang="en-US" altLang="zh-CN" sz="1400" b="0" i="0" u="none" strike="noStrike" dirty="0" smtClean="0">
                          <a:solidFill>
                            <a:srgbClr val="000000"/>
                          </a:solidFill>
                          <a:effectLst/>
                          <a:latin typeface="微软雅黑"/>
                          <a:ea typeface="+mn-ea"/>
                          <a:cs typeface="+mn-cs"/>
                        </a:rPr>
                        <a:t>ATS</a:t>
                      </a:r>
                      <a:r>
                        <a:rPr lang="zh-CN" altLang="en-US" sz="1400" b="0" i="0" u="none" strike="noStrike" dirty="0" smtClean="0">
                          <a:solidFill>
                            <a:srgbClr val="000000"/>
                          </a:solidFill>
                          <a:effectLst/>
                          <a:latin typeface="微软雅黑"/>
                          <a:ea typeface="+mn-ea"/>
                          <a:cs typeface="+mn-cs"/>
                        </a:rPr>
                        <a:t>测试程序，提升测试效率</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电子、通信、自动化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smtClean="0">
                          <a:solidFill>
                            <a:srgbClr val="000000"/>
                          </a:solidFill>
                          <a:effectLst/>
                          <a:latin typeface="微软雅黑"/>
                        </a:rPr>
                        <a:t>本科及以上</a:t>
                      </a: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微软雅黑"/>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82072">
                <a:tc vMerge="1">
                  <a:txBody>
                    <a:bodyPr/>
                    <a:lstStyle/>
                    <a:p>
                      <a:pPr algn="ctr" fontAlgn="ct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微软雅黑"/>
                        </a:rPr>
                        <a:t>layout</a:t>
                      </a:r>
                      <a:r>
                        <a:rPr lang="zh-CN" altLang="en-US" sz="1400" b="0" i="0" u="none" strike="noStrike" dirty="0">
                          <a:solidFill>
                            <a:srgbClr val="000000"/>
                          </a:solidFill>
                          <a:effectLst/>
                          <a:latin typeface="微软雅黑"/>
                        </a:rPr>
                        <a:t>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1400" b="0" i="0" u="none" strike="noStrike" dirty="0" smtClean="0">
                          <a:solidFill>
                            <a:srgbClr val="000000"/>
                          </a:solidFill>
                          <a:effectLst/>
                          <a:latin typeface="微软雅黑"/>
                          <a:ea typeface="+mn-ea"/>
                          <a:cs typeface="+mn-cs"/>
                        </a:rPr>
                        <a:t>协助设计人员搭建相关机台，并完成单元器件或工艺评估试验，输出实验报告</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电子、通信、光电子电磁场、微波等相关专业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本科及以上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000000"/>
                          </a:solidFill>
                          <a:effectLst/>
                          <a:latin typeface="微软雅黑"/>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6206">
                <a:tc>
                  <a:txBody>
                    <a:bodyPr/>
                    <a:lstStyle/>
                    <a:p>
                      <a:pPr algn="ctr" fontAlgn="ctr"/>
                      <a:r>
                        <a:rPr lang="zh-CN" altLang="en-US" sz="1400" b="0" i="0" u="none" strike="noStrike" dirty="0" smtClean="0">
                          <a:solidFill>
                            <a:srgbClr val="000000"/>
                          </a:solidFill>
                          <a:effectLst/>
                          <a:latin typeface="微软雅黑"/>
                        </a:rPr>
                        <a:t>信息自动化</a:t>
                      </a: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自动化设计工程师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负责自动化设备的电子电路设计及优化</a:t>
                      </a:r>
                    </a:p>
                    <a:p>
                      <a:r>
                        <a:rPr lang="en-US" altLang="zh-CN" sz="1400" b="0" i="0" u="none" strike="noStrike" dirty="0" smtClean="0">
                          <a:solidFill>
                            <a:srgbClr val="000000"/>
                          </a:solidFill>
                          <a:effectLst/>
                          <a:latin typeface="微软雅黑"/>
                          <a:ea typeface="+mn-ea"/>
                          <a:cs typeface="+mn-cs"/>
                        </a:rPr>
                        <a:t>(</a:t>
                      </a:r>
                      <a:r>
                        <a:rPr lang="zh-CN" altLang="en-US" sz="1400" b="0" i="0" u="none" strike="noStrike" dirty="0" smtClean="0">
                          <a:solidFill>
                            <a:srgbClr val="000000"/>
                          </a:solidFill>
                          <a:effectLst/>
                          <a:latin typeface="微软雅黑"/>
                          <a:ea typeface="+mn-ea"/>
                          <a:cs typeface="+mn-cs"/>
                        </a:rPr>
                        <a:t>包括：</a:t>
                      </a:r>
                      <a:r>
                        <a:rPr lang="en-US" altLang="zh-CN" sz="1400" b="0" i="0" u="none" strike="noStrike" dirty="0" smtClean="0">
                          <a:solidFill>
                            <a:srgbClr val="000000"/>
                          </a:solidFill>
                          <a:effectLst/>
                          <a:latin typeface="微软雅黑"/>
                          <a:ea typeface="+mn-ea"/>
                          <a:cs typeface="+mn-cs"/>
                        </a:rPr>
                        <a:t>PCBA</a:t>
                      </a:r>
                      <a:r>
                        <a:rPr lang="zh-CN" altLang="en-US" sz="1400" b="0" i="0" u="none" strike="noStrike" dirty="0" smtClean="0">
                          <a:solidFill>
                            <a:srgbClr val="000000"/>
                          </a:solidFill>
                          <a:effectLst/>
                          <a:latin typeface="微软雅黑"/>
                          <a:ea typeface="+mn-ea"/>
                          <a:cs typeface="+mn-cs"/>
                        </a:rPr>
                        <a:t>设计优化、</a:t>
                      </a:r>
                      <a:r>
                        <a:rPr lang="en-US" altLang="zh-CN" sz="1400" b="0" i="0" u="none" strike="noStrike" dirty="0" smtClean="0">
                          <a:solidFill>
                            <a:srgbClr val="000000"/>
                          </a:solidFill>
                          <a:effectLst/>
                          <a:latin typeface="微软雅黑"/>
                          <a:ea typeface="+mn-ea"/>
                          <a:cs typeface="+mn-cs"/>
                        </a:rPr>
                        <a:t>BOM</a:t>
                      </a:r>
                      <a:r>
                        <a:rPr lang="zh-CN" altLang="en-US" sz="1400" b="0" i="0" u="none" strike="noStrike" dirty="0" smtClean="0">
                          <a:solidFill>
                            <a:srgbClr val="000000"/>
                          </a:solidFill>
                          <a:effectLst/>
                          <a:latin typeface="微软雅黑"/>
                          <a:ea typeface="+mn-ea"/>
                          <a:cs typeface="+mn-cs"/>
                        </a:rPr>
                        <a:t>建立与核对、图纸整理、设备指标制定及验证</a:t>
                      </a:r>
                      <a:r>
                        <a:rPr lang="en-US" altLang="zh-CN" sz="1400" b="0" i="0" u="none" strike="noStrike" dirty="0" smtClean="0">
                          <a:solidFill>
                            <a:srgbClr val="000000"/>
                          </a:solidFill>
                          <a:effectLst/>
                          <a:latin typeface="微软雅黑"/>
                          <a:ea typeface="+mn-ea"/>
                          <a:cs typeface="+mn-cs"/>
                        </a:rPr>
                        <a:t>)</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自动化或电子，计算机专业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本科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a:solidFill>
                            <a:srgbClr val="000000"/>
                          </a:solidFill>
                          <a:effectLst/>
                          <a:latin typeface="微软雅黑"/>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76206">
                <a:tc>
                  <a:txBody>
                    <a:bodyPr/>
                    <a:lstStyle/>
                    <a:p>
                      <a:pPr algn="ctr" fontAlgn="ctr"/>
                      <a:r>
                        <a:rPr lang="zh-CN" altLang="en-US" sz="1400" b="0" i="0" u="none" strike="noStrike" dirty="0" smtClean="0">
                          <a:solidFill>
                            <a:srgbClr val="000000"/>
                          </a:solidFill>
                          <a:effectLst/>
                          <a:latin typeface="微软雅黑"/>
                        </a:rPr>
                        <a:t>供应链</a:t>
                      </a:r>
                      <a:endParaRPr lang="zh-CN" altLang="en-US" sz="1400" b="0" i="0" u="none" strike="noStrike" dirty="0">
                        <a:solidFill>
                          <a:srgbClr val="000000"/>
                        </a:solidFill>
                        <a:effectLst/>
                        <a:latin typeface="微软雅黑"/>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技术采购工程师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zh-CN" altLang="en-US" sz="1400" b="0" i="0" u="none" strike="noStrike" dirty="0" smtClean="0">
                          <a:solidFill>
                            <a:srgbClr val="000000"/>
                          </a:solidFill>
                          <a:effectLst/>
                          <a:latin typeface="微软雅黑"/>
                          <a:ea typeface="+mn-ea"/>
                          <a:cs typeface="+mn-cs"/>
                        </a:rPr>
                        <a:t>负责供应商合作整个生命周期的管理及器件与设备的采购。 </a:t>
                      </a:r>
                    </a:p>
                    <a:p>
                      <a:endParaRPr lang="zh-CN" altLang="en-US" sz="1400" b="0" i="0" u="none" strike="noStrike" dirty="0" smtClean="0">
                        <a:solidFill>
                          <a:srgbClr val="000000"/>
                        </a:solidFill>
                        <a:effectLst/>
                        <a:latin typeface="微软雅黑"/>
                        <a:ea typeface="+mn-ea"/>
                        <a:cs typeface="+mn-cs"/>
                      </a:endParaRPr>
                    </a:p>
                    <a:p>
                      <a:r>
                        <a:rPr lang="zh-CN" altLang="en-US" sz="1400" b="0" i="0" u="none" strike="noStrike" dirty="0" smtClean="0">
                          <a:solidFill>
                            <a:srgbClr val="000000"/>
                          </a:solidFill>
                          <a:effectLst/>
                          <a:latin typeface="微软雅黑"/>
                          <a:ea typeface="+mn-ea"/>
                          <a:cs typeface="+mn-cs"/>
                        </a:rPr>
                        <a:t>包括：供应商的选型、开发、引入、监督和管理、账务处理、设备和器件的采购。</a:t>
                      </a:r>
                      <a:endParaRPr lang="zh-CN" altLang="en-US" sz="1400" b="0" i="0" u="none" strike="noStrike" dirty="0">
                        <a:solidFill>
                          <a:srgbClr val="000000"/>
                        </a:solidFill>
                        <a:effectLst/>
                        <a:latin typeface="微软雅黑"/>
                        <a:ea typeface="+mn-ea"/>
                        <a:cs typeface="+mn-cs"/>
                      </a:endParaRPr>
                    </a:p>
                  </a:txBody>
                  <a:tcPr marL="8152" marR="8152" marT="8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电子、通信、光电子电磁场、微波等相关专业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400" b="0" i="0" u="none" strike="noStrike" dirty="0">
                          <a:solidFill>
                            <a:srgbClr val="000000"/>
                          </a:solidFill>
                          <a:effectLst/>
                          <a:latin typeface="微软雅黑"/>
                        </a:rPr>
                        <a:t>本科及以上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1400" b="0" i="0" u="none" strike="noStrike" dirty="0">
                          <a:solidFill>
                            <a:srgbClr val="000000"/>
                          </a:solidFill>
                          <a:effectLst/>
                          <a:latin typeface="微软雅黑"/>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TextBox 1"/>
          <p:cNvSpPr txBox="1"/>
          <p:nvPr/>
        </p:nvSpPr>
        <p:spPr>
          <a:xfrm>
            <a:off x="446138" y="677730"/>
            <a:ext cx="6696744" cy="830997"/>
          </a:xfrm>
          <a:prstGeom prst="rect">
            <a:avLst/>
          </a:prstGeom>
          <a:noFill/>
        </p:spPr>
        <p:txBody>
          <a:bodyPr wrap="square" rtlCol="0">
            <a:spAutoFit/>
          </a:bodyPr>
          <a:lstStyle/>
          <a:p>
            <a:r>
              <a:rPr lang="zh-CN" altLang="en-US" sz="4800" dirty="0">
                <a:solidFill>
                  <a:srgbClr val="0070C0"/>
                </a:solidFill>
                <a:latin typeface="华文琥珀" pitchFamily="2" charset="-122"/>
                <a:ea typeface="华文琥珀" pitchFamily="2" charset="-122"/>
              </a:rPr>
              <a:t>我们</a:t>
            </a:r>
            <a:r>
              <a:rPr lang="zh-CN" altLang="en-US" sz="4800" dirty="0" smtClean="0">
                <a:solidFill>
                  <a:srgbClr val="0070C0"/>
                </a:solidFill>
                <a:latin typeface="华文琥珀" pitchFamily="2" charset="-122"/>
                <a:ea typeface="华文琥珀" pitchFamily="2" charset="-122"/>
              </a:rPr>
              <a:t>期待您加入</a:t>
            </a:r>
            <a:r>
              <a:rPr lang="zh-CN" altLang="en-US" sz="4800" dirty="0">
                <a:solidFill>
                  <a:srgbClr val="0070C0"/>
                </a:solidFill>
                <a:latin typeface="华文琥珀" pitchFamily="2" charset="-122"/>
                <a:ea typeface="华文琥珀" pitchFamily="2" charset="-122"/>
              </a:rPr>
              <a:t>的职位</a:t>
            </a:r>
            <a:r>
              <a:rPr lang="zh-CN" altLang="en-US" sz="4800" dirty="0" smtClean="0">
                <a:solidFill>
                  <a:srgbClr val="0070C0"/>
                </a:solidFill>
                <a:latin typeface="华文琥珀" pitchFamily="2" charset="-122"/>
                <a:ea typeface="华文琥珀" pitchFamily="2" charset="-122"/>
              </a:rPr>
              <a:t>：</a:t>
            </a:r>
            <a:endParaRPr lang="zh-CN" altLang="en-US" sz="4800" dirty="0">
              <a:solidFill>
                <a:srgbClr val="0070C0"/>
              </a:solidFill>
              <a:latin typeface="华文琥珀" pitchFamily="2" charset="-122"/>
              <a:ea typeface="华文琥珀" pitchFamily="2" charset="-122"/>
            </a:endParaRPr>
          </a:p>
        </p:txBody>
      </p:sp>
    </p:spTree>
    <p:extLst>
      <p:ext uri="{BB962C8B-B14F-4D97-AF65-F5344CB8AC3E}">
        <p14:creationId xmlns="" xmlns:p14="http://schemas.microsoft.com/office/powerpoint/2010/main" val="66488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4974789" y="7613932"/>
            <a:ext cx="2857857" cy="446504"/>
          </a:xfrm>
          <a:prstGeom prst="rect">
            <a:avLst/>
          </a:prstGeom>
          <a:noFill/>
          <a:ln w="9525">
            <a:noFill/>
            <a:miter lim="800000"/>
          </a:ln>
        </p:spPr>
        <p:txBody>
          <a:bodyPr lIns="122146" tIns="61073" rIns="122146" bIns="61073">
            <a:spAutoFit/>
          </a:bodyPr>
          <a:lstStyle/>
          <a:p>
            <a:pPr>
              <a:spcBef>
                <a:spcPct val="50000"/>
              </a:spcBef>
            </a:pPr>
            <a:r>
              <a:rPr lang="en-US" altLang="zh-CN" sz="2100" dirty="0">
                <a:solidFill>
                  <a:schemeClr val="bg1"/>
                </a:solidFill>
                <a:latin typeface="微软雅黑" panose="020B0503020204020204" pitchFamily="34" charset="-122"/>
                <a:ea typeface="微软雅黑" panose="020B0503020204020204" pitchFamily="34" charset="-122"/>
              </a:rPr>
              <a:t>www.innolight.com</a:t>
            </a:r>
          </a:p>
        </p:txBody>
      </p:sp>
      <p:sp>
        <p:nvSpPr>
          <p:cNvPr id="2051" name="Rectangle 9"/>
          <p:cNvSpPr>
            <a:spLocks noGrp="1" noChangeArrowheads="1"/>
          </p:cNvSpPr>
          <p:nvPr>
            <p:ph type="ctrTitle"/>
          </p:nvPr>
        </p:nvSpPr>
        <p:spPr>
          <a:xfrm>
            <a:off x="817942" y="944260"/>
            <a:ext cx="11152621" cy="4040861"/>
          </a:xfrm>
          <a:noFill/>
        </p:spPr>
        <p:txBody>
          <a:bodyPr/>
          <a:lstStyle/>
          <a:p>
            <a:pPr algn="l">
              <a:lnSpc>
                <a:spcPct val="150000"/>
              </a:lnSpc>
            </a:pPr>
            <a:r>
              <a:rPr lang="zh-CN" altLang="en-US" sz="4400" dirty="0" smtClean="0">
                <a:solidFill>
                  <a:srgbClr val="0070C0"/>
                </a:solidFill>
                <a:latin typeface="华文琥珀" pitchFamily="2" charset="-122"/>
                <a:ea typeface="华文琥珀" pitchFamily="2" charset="-122"/>
              </a:rPr>
              <a:t>我们的</a:t>
            </a:r>
            <a:r>
              <a:rPr lang="zh-CN" sz="4400" dirty="0" smtClean="0">
                <a:solidFill>
                  <a:srgbClr val="0070C0"/>
                </a:solidFill>
                <a:latin typeface="华文琥珀" pitchFamily="2" charset="-122"/>
                <a:ea typeface="华文琥珀" pitchFamily="2" charset="-122"/>
              </a:rPr>
              <a:t>特色：</a:t>
            </a:r>
            <a:r>
              <a:rPr lang="zh-CN" sz="3600" dirty="0" smtClean="0">
                <a:latin typeface="华文楷体" pitchFamily="2" charset="-122"/>
                <a:ea typeface="华文楷体" pitchFamily="2" charset="-122"/>
              </a:rPr>
              <a:t/>
            </a:r>
            <a:br>
              <a:rPr lang="zh-CN" sz="3600" dirty="0" smtClean="0">
                <a:latin typeface="华文楷体" pitchFamily="2" charset="-122"/>
                <a:ea typeface="华文楷体"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  </a:t>
            </a:r>
            <a:r>
              <a:rPr lang="zh-CN" sz="2000" dirty="0" smtClean="0">
                <a:latin typeface="华文楷体" panose="02010600040101010101" pitchFamily="2" charset="-122"/>
                <a:ea typeface="华文楷体" panose="02010600040101010101" pitchFamily="2" charset="-122"/>
              </a:rPr>
              <a:t>优秀</a:t>
            </a:r>
            <a:r>
              <a:rPr lang="zh-CN" sz="2000" dirty="0">
                <a:latin typeface="华文楷体" panose="02010600040101010101" pitchFamily="2" charset="-122"/>
                <a:ea typeface="华文楷体" panose="02010600040101010101" pitchFamily="2" charset="-122"/>
              </a:rPr>
              <a:t>人才</a:t>
            </a:r>
            <a:r>
              <a:rPr lang="zh-CN" sz="2000" dirty="0" smtClean="0">
                <a:latin typeface="华文楷体" panose="02010600040101010101" pitchFamily="2" charset="-122"/>
                <a:ea typeface="华文楷体" panose="02010600040101010101" pitchFamily="2" charset="-122"/>
              </a:rPr>
              <a:t>的</a:t>
            </a:r>
            <a:r>
              <a:rPr lang="zh-CN" altLang="en-US" sz="2000" b="1" u="sng" dirty="0">
                <a:latin typeface="华文楷体" panose="02010600040101010101" pitchFamily="2" charset="-122"/>
                <a:ea typeface="华文楷体" panose="02010600040101010101" pitchFamily="2" charset="-122"/>
              </a:rPr>
              <a:t>股</a:t>
            </a:r>
            <a:r>
              <a:rPr lang="zh-CN" sz="2000" b="1" u="sng" dirty="0">
                <a:latin typeface="华文楷体" panose="02010600040101010101" pitchFamily="2" charset="-122"/>
                <a:ea typeface="华文楷体" panose="02010600040101010101" pitchFamily="2" charset="-122"/>
              </a:rPr>
              <a:t>权激励</a:t>
            </a:r>
            <a:r>
              <a:rPr lang="zh-CN" sz="2000" dirty="0">
                <a:latin typeface="华文楷体" panose="02010600040101010101" pitchFamily="2" charset="-122"/>
                <a:ea typeface="华文楷体" panose="02010600040101010101" pitchFamily="2" charset="-122"/>
              </a:rPr>
              <a:t>机制；</a:t>
            </a:r>
            <a:r>
              <a:rPr lang="zh-CN" sz="2000" dirty="0" smtClean="0">
                <a:latin typeface="华文楷体" panose="02010600040101010101" pitchFamily="2" charset="-122"/>
                <a:ea typeface="华文楷体" panose="02010600040101010101" pitchFamily="2" charset="-122"/>
              </a:rPr>
              <a:t/>
            </a:r>
            <a:br>
              <a:rPr lang="zh-CN" sz="2000" dirty="0" smtClean="0">
                <a:latin typeface="华文楷体" panose="02010600040101010101" pitchFamily="2" charset="-122"/>
                <a:ea typeface="华文楷体" panose="02010600040101010101"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 </a:t>
            </a:r>
            <a:r>
              <a:rPr lang="zh-CN" sz="2000" dirty="0" smtClean="0">
                <a:latin typeface="华文楷体" panose="02010600040101010101" pitchFamily="2" charset="-122"/>
                <a:ea typeface="华文楷体" panose="02010600040101010101" pitchFamily="2" charset="-122"/>
              </a:rPr>
              <a:t>丰厚</a:t>
            </a:r>
            <a:r>
              <a:rPr lang="zh-CN" sz="2000" dirty="0">
                <a:latin typeface="华文楷体" panose="02010600040101010101" pitchFamily="2" charset="-122"/>
                <a:ea typeface="华文楷体" panose="02010600040101010101" pitchFamily="2" charset="-122"/>
              </a:rPr>
              <a:t>的薪酬和</a:t>
            </a:r>
            <a:r>
              <a:rPr lang="zh-CN" sz="2000" b="1" u="sng" dirty="0" smtClean="0">
                <a:latin typeface="华文楷体" panose="02010600040101010101" pitchFamily="2" charset="-122"/>
                <a:ea typeface="华文楷体" panose="02010600040101010101" pitchFamily="2" charset="-122"/>
              </a:rPr>
              <a:t>年终</a:t>
            </a:r>
            <a:r>
              <a:rPr lang="zh-CN" altLang="en-US" sz="2000" b="1" u="sng" dirty="0" smtClean="0">
                <a:latin typeface="华文楷体" panose="02010600040101010101" pitchFamily="2" charset="-122"/>
                <a:ea typeface="华文楷体" panose="02010600040101010101" pitchFamily="2" charset="-122"/>
              </a:rPr>
              <a:t>奖金</a:t>
            </a:r>
            <a:r>
              <a:rPr lang="zh-CN" sz="2000" dirty="0" smtClean="0">
                <a:latin typeface="华文楷体" panose="02010600040101010101" pitchFamily="2" charset="-122"/>
                <a:ea typeface="华文楷体" panose="02010600040101010101" pitchFamily="2" charset="-122"/>
              </a:rPr>
              <a:t>等</a:t>
            </a:r>
            <a:r>
              <a:rPr lang="zh-CN" sz="2000" dirty="0">
                <a:latin typeface="华文楷体" panose="02010600040101010101" pitchFamily="2" charset="-122"/>
                <a:ea typeface="华文楷体" panose="02010600040101010101" pitchFamily="2" charset="-122"/>
              </a:rPr>
              <a:t>福利</a:t>
            </a:r>
            <a:r>
              <a:rPr lang="zh-CN" sz="2000" dirty="0" smtClean="0">
                <a:latin typeface="华文楷体" panose="02010600040101010101" pitchFamily="2" charset="-122"/>
                <a:ea typeface="华文楷体" panose="02010600040101010101" pitchFamily="2" charset="-122"/>
              </a:rPr>
              <a:t>；</a:t>
            </a:r>
            <a:r>
              <a:rPr lang="en-US" altLang="zh-CN" sz="2000" dirty="0" smtClean="0">
                <a:latin typeface="华文楷体" panose="02010600040101010101" pitchFamily="2" charset="-122"/>
                <a:ea typeface="华文楷体" panose="02010600040101010101" pitchFamily="2" charset="-122"/>
              </a:rPr>
              <a:t/>
            </a:r>
            <a:br>
              <a:rPr lang="en-US" altLang="zh-CN" sz="2000" dirty="0" smtClean="0">
                <a:latin typeface="华文楷体" panose="02010600040101010101" pitchFamily="2" charset="-122"/>
                <a:ea typeface="华文楷体" panose="02010600040101010101"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 定期</a:t>
            </a:r>
            <a:r>
              <a:rPr lang="zh-CN" altLang="en-US" sz="2000" b="1" u="sng" dirty="0" smtClean="0">
                <a:latin typeface="华文楷体" panose="02010600040101010101" pitchFamily="2" charset="-122"/>
                <a:ea typeface="华文楷体" panose="02010600040101010101" pitchFamily="2" charset="-122"/>
              </a:rPr>
              <a:t>年度调薪</a:t>
            </a:r>
            <a:r>
              <a:rPr lang="zh-CN" altLang="en-US" sz="2000" dirty="0" smtClean="0">
                <a:latin typeface="华文楷体" panose="02010600040101010101" pitchFamily="2" charset="-122"/>
                <a:ea typeface="华文楷体" panose="02010600040101010101" pitchFamily="2" charset="-122"/>
              </a:rPr>
              <a:t>和适时</a:t>
            </a:r>
            <a:r>
              <a:rPr lang="zh-CN" altLang="en-US" sz="2000" b="1" u="sng" dirty="0" smtClean="0">
                <a:latin typeface="华文楷体" panose="02010600040101010101" pitchFamily="2" charset="-122"/>
                <a:ea typeface="华文楷体" panose="02010600040101010101" pitchFamily="2" charset="-122"/>
              </a:rPr>
              <a:t>特别调薪</a:t>
            </a:r>
            <a:r>
              <a:rPr lang="zh-CN" altLang="en-US" sz="2000" dirty="0" smtClean="0">
                <a:latin typeface="华文楷体" panose="02010600040101010101" pitchFamily="2" charset="-122"/>
                <a:ea typeface="华文楷体" panose="02010600040101010101" pitchFamily="2" charset="-122"/>
              </a:rPr>
              <a:t>机会；</a:t>
            </a:r>
            <a:r>
              <a:rPr lang="en-US" altLang="zh-CN" sz="2000" dirty="0" smtClean="0">
                <a:latin typeface="华文楷体" panose="02010600040101010101" pitchFamily="2" charset="-122"/>
                <a:ea typeface="华文楷体" panose="02010600040101010101" pitchFamily="2" charset="-122"/>
              </a:rPr>
              <a:t/>
            </a:r>
            <a:br>
              <a:rPr lang="en-US" altLang="zh-CN" sz="2000" dirty="0" smtClean="0">
                <a:latin typeface="华文楷体" panose="02010600040101010101" pitchFamily="2" charset="-122"/>
                <a:ea typeface="华文楷体" panose="02010600040101010101"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 </a:t>
            </a:r>
            <a:r>
              <a:rPr lang="zh-CN" altLang="en-US" sz="2000" b="1" u="sng" dirty="0" smtClean="0">
                <a:latin typeface="华文楷体" panose="02010600040101010101" pitchFamily="2" charset="-122"/>
                <a:ea typeface="华文楷体" panose="02010600040101010101" pitchFamily="2" charset="-122"/>
              </a:rPr>
              <a:t>完善的培训发展体系</a:t>
            </a:r>
            <a:r>
              <a:rPr lang="zh-CN" altLang="en-US" sz="2000" dirty="0" smtClean="0">
                <a:latin typeface="华文楷体" panose="02010600040101010101" pitchFamily="2" charset="-122"/>
                <a:ea typeface="华文楷体" panose="02010600040101010101" pitchFamily="2" charset="-122"/>
              </a:rPr>
              <a:t>：包括导师制、新员工培训、到岗培训、在职攻读更高学历等；</a:t>
            </a:r>
            <a:r>
              <a:rPr lang="en-US" altLang="zh-CN" sz="2000" dirty="0" smtClean="0">
                <a:latin typeface="华文楷体" panose="02010600040101010101" pitchFamily="2" charset="-122"/>
                <a:ea typeface="华文楷体" panose="02010600040101010101" pitchFamily="2" charset="-122"/>
              </a:rPr>
              <a:t/>
            </a:r>
            <a:br>
              <a:rPr lang="en-US" altLang="zh-CN" sz="2000" dirty="0" smtClean="0">
                <a:latin typeface="华文楷体" panose="02010600040101010101" pitchFamily="2" charset="-122"/>
                <a:ea typeface="华文楷体" panose="02010600040101010101"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dirty="0" smtClean="0">
                <a:solidFill>
                  <a:schemeClr val="tx1"/>
                </a:solidFill>
                <a:latin typeface="华文楷体" panose="02010600040101010101" pitchFamily="2" charset="-122"/>
                <a:ea typeface="华文楷体" panose="02010600040101010101" pitchFamily="2" charset="-122"/>
              </a:rPr>
              <a:t>优渥的政府支持，高新紧缺</a:t>
            </a:r>
            <a:r>
              <a:rPr lang="zh-CN" altLang="en-US" sz="2000" b="1" dirty="0" smtClean="0">
                <a:solidFill>
                  <a:schemeClr val="tx1"/>
                </a:solidFill>
                <a:latin typeface="华文楷体" panose="02010600040101010101" pitchFamily="2" charset="-122"/>
                <a:ea typeface="华文楷体" panose="02010600040101010101" pitchFamily="2" charset="-122"/>
              </a:rPr>
              <a:t>人才奖励机制；</a:t>
            </a:r>
            <a:r>
              <a:rPr lang="en-US" altLang="zh-CN" sz="2000" b="1" dirty="0" smtClean="0">
                <a:solidFill>
                  <a:schemeClr val="tx1"/>
                </a:solidFill>
                <a:latin typeface="华文楷体" panose="02010600040101010101" pitchFamily="2" charset="-122"/>
                <a:ea typeface="华文楷体" panose="02010600040101010101" pitchFamily="2" charset="-122"/>
              </a:rPr>
              <a:t/>
            </a:r>
            <a:br>
              <a:rPr lang="en-US" altLang="zh-CN" sz="2000" b="1" dirty="0" smtClean="0">
                <a:solidFill>
                  <a:schemeClr val="tx1"/>
                </a:solidFill>
                <a:latin typeface="华文楷体" panose="02010600040101010101" pitchFamily="2" charset="-122"/>
                <a:ea typeface="华文楷体" panose="02010600040101010101"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b="1" dirty="0" smtClean="0">
                <a:solidFill>
                  <a:schemeClr val="tx1"/>
                </a:solidFill>
                <a:latin typeface="华文楷体" panose="02010600040101010101" pitchFamily="2" charset="-122"/>
                <a:ea typeface="华文楷体" panose="02010600040101010101" pitchFamily="2" charset="-122"/>
              </a:rPr>
              <a:t>水上嘉年华、家庭日、户外拓展、生日会</a:t>
            </a:r>
            <a:r>
              <a:rPr lang="zh-CN" altLang="en-US" sz="2000" dirty="0" smtClean="0">
                <a:solidFill>
                  <a:schemeClr val="tx1"/>
                </a:solidFill>
                <a:latin typeface="华文楷体" panose="02010600040101010101" pitchFamily="2" charset="-122"/>
                <a:ea typeface="华文楷体" panose="02010600040101010101" pitchFamily="2" charset="-122"/>
              </a:rPr>
              <a:t>，丰富且多彩</a:t>
            </a:r>
            <a:r>
              <a:rPr lang="zh-CN" sz="2000" dirty="0" smtClean="0">
                <a:latin typeface="华文楷体" panose="02010600040101010101" pitchFamily="2" charset="-122"/>
                <a:ea typeface="华文楷体" panose="02010600040101010101" pitchFamily="2" charset="-122"/>
              </a:rPr>
              <a:t>。</a:t>
            </a:r>
            <a:r>
              <a:rPr lang="zh-CN" sz="2200" dirty="0"/>
              <a:t/>
            </a:r>
            <a:br>
              <a:rPr lang="zh-CN" sz="2200" dirty="0"/>
            </a:br>
            <a:endParaRPr lang="zh-CN" altLang="en-US" sz="2200" dirty="0">
              <a:solidFill>
                <a:schemeClr val="bg1"/>
              </a:solidFill>
              <a:latin typeface="黑体" panose="02010609060101010101" pitchFamily="49" charset="-122"/>
              <a:ea typeface="黑体" panose="02010609060101010101" pitchFamily="49" charset="-122"/>
            </a:endParaRPr>
          </a:p>
        </p:txBody>
      </p:sp>
      <p:pic>
        <p:nvPicPr>
          <p:cNvPr id="2052" name="Picture 10" descr="paperclip_excited_lg_clr"/>
          <p:cNvPicPr>
            <a:picLocks noChangeAspect="1" noChangeArrowheads="1" noCrop="1"/>
          </p:cNvPicPr>
          <p:nvPr/>
        </p:nvPicPr>
        <p:blipFill>
          <a:blip r:embed="rId2"/>
          <a:srcRect/>
          <a:stretch>
            <a:fillRect/>
          </a:stretch>
        </p:blipFill>
        <p:spPr bwMode="auto">
          <a:xfrm>
            <a:off x="278564" y="336522"/>
            <a:ext cx="1078758" cy="949362"/>
          </a:xfrm>
          <a:prstGeom prst="rect">
            <a:avLst/>
          </a:prstGeom>
          <a:noFill/>
          <a:ln w="9525">
            <a:noFill/>
            <a:miter lim="800000"/>
            <a:headEnd/>
            <a:tailEnd/>
          </a:ln>
        </p:spPr>
      </p:pic>
      <p:sp>
        <p:nvSpPr>
          <p:cNvPr id="8" name="Rectangle 8"/>
          <p:cNvSpPr>
            <a:spLocks noChangeArrowheads="1"/>
          </p:cNvSpPr>
          <p:nvPr/>
        </p:nvSpPr>
        <p:spPr bwMode="auto">
          <a:xfrm>
            <a:off x="1710236" y="7908949"/>
            <a:ext cx="1993076"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公司楼体</a:t>
            </a:r>
            <a:endParaRPr kumimoji="0" lang="zh-CN"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Rectangle 9"/>
          <p:cNvSpPr>
            <a:spLocks noChangeArrowheads="1"/>
          </p:cNvSpPr>
          <p:nvPr/>
        </p:nvSpPr>
        <p:spPr bwMode="auto">
          <a:xfrm>
            <a:off x="4827362" y="7998485"/>
            <a:ext cx="3612632"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厂区环境</a:t>
            </a:r>
            <a:endParaRPr kumimoji="0" lang="zh-CN"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 name="Rectangle 9"/>
          <p:cNvSpPr>
            <a:spLocks noChangeArrowheads="1"/>
          </p:cNvSpPr>
          <p:nvPr/>
        </p:nvSpPr>
        <p:spPr bwMode="auto">
          <a:xfrm>
            <a:off x="9779818" y="7908950"/>
            <a:ext cx="2278828"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水上嘉年华</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1027" name="Picture 3" descr="E:\公司资料\旭创Logo带下标.JPG"/>
          <p:cNvPicPr>
            <a:picLocks noChangeAspect="1" noChangeArrowheads="1"/>
          </p:cNvPicPr>
          <p:nvPr/>
        </p:nvPicPr>
        <p:blipFill>
          <a:blip r:embed="rId3" cstate="print"/>
          <a:srcRect/>
          <a:stretch>
            <a:fillRect/>
          </a:stretch>
        </p:blipFill>
        <p:spPr bwMode="auto">
          <a:xfrm>
            <a:off x="9487732" y="336523"/>
            <a:ext cx="2482832" cy="1120208"/>
          </a:xfrm>
          <a:prstGeom prst="rect">
            <a:avLst/>
          </a:prstGeom>
          <a:noFill/>
        </p:spPr>
      </p:pic>
      <p:pic>
        <p:nvPicPr>
          <p:cNvPr id="2"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67029" y="5314624"/>
            <a:ext cx="3673376" cy="2428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18146" y="5265746"/>
            <a:ext cx="3777662" cy="23626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439994" y="5302185"/>
            <a:ext cx="3913765" cy="2465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9"/>
          <p:cNvSpPr>
            <a:spLocks noGrp="1" noChangeArrowheads="1"/>
          </p:cNvSpPr>
          <p:nvPr>
            <p:ph type="ctrTitle"/>
          </p:nvPr>
        </p:nvSpPr>
        <p:spPr>
          <a:xfrm>
            <a:off x="817943" y="1096690"/>
            <a:ext cx="11240703" cy="3918178"/>
          </a:xfrm>
          <a:noFill/>
        </p:spPr>
        <p:txBody>
          <a:bodyPr/>
          <a:lstStyle/>
          <a:p>
            <a:pPr algn="l">
              <a:lnSpc>
                <a:spcPct val="150000"/>
              </a:lnSpc>
            </a:pPr>
            <a:r>
              <a:rPr lang="zh-CN" altLang="en-US" sz="4400" dirty="0" smtClean="0">
                <a:solidFill>
                  <a:srgbClr val="0070C0"/>
                </a:solidFill>
                <a:latin typeface="华文琥珀" pitchFamily="2" charset="-122"/>
                <a:ea typeface="华文琥珀" pitchFamily="2" charset="-122"/>
              </a:rPr>
              <a:t>我们的</a:t>
            </a:r>
            <a:r>
              <a:rPr lang="zh-CN" sz="4400" dirty="0" smtClean="0">
                <a:solidFill>
                  <a:srgbClr val="0070C0"/>
                </a:solidFill>
                <a:latin typeface="华文琥珀" pitchFamily="2" charset="-122"/>
                <a:ea typeface="华文琥珀" pitchFamily="2" charset="-122"/>
              </a:rPr>
              <a:t>特色：</a:t>
            </a:r>
            <a:r>
              <a:rPr lang="zh-CN" sz="2000" dirty="0" smtClean="0">
                <a:latin typeface="华文楷体" panose="02010600040101010101" pitchFamily="2" charset="-122"/>
                <a:ea typeface="华文楷体" panose="02010600040101010101" pitchFamily="2" charset="-122"/>
              </a:rPr>
              <a:t/>
            </a:r>
            <a:br>
              <a:rPr lang="zh-CN" sz="2000" dirty="0" smtClean="0">
                <a:latin typeface="华文楷体" panose="02010600040101010101" pitchFamily="2" charset="-122"/>
                <a:ea typeface="华文楷体" panose="02010600040101010101"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 </a:t>
            </a:r>
            <a:r>
              <a:rPr lang="zh-CN" sz="2000" b="1" u="sng" dirty="0" smtClean="0">
                <a:latin typeface="华文楷体" panose="02010600040101010101" pitchFamily="2" charset="-122"/>
                <a:ea typeface="华文楷体" panose="02010600040101010101" pitchFamily="2" charset="-122"/>
              </a:rPr>
              <a:t>落户</a:t>
            </a:r>
            <a:r>
              <a:rPr lang="zh-CN" sz="2000" b="1" u="sng" dirty="0">
                <a:latin typeface="华文楷体" panose="02010600040101010101" pitchFamily="2" charset="-122"/>
                <a:ea typeface="华文楷体" panose="02010600040101010101" pitchFamily="2" charset="-122"/>
              </a:rPr>
              <a:t>苏州：</a:t>
            </a:r>
            <a:r>
              <a:rPr lang="zh-CN" sz="2000" dirty="0">
                <a:latin typeface="华文楷体" panose="02010600040101010101" pitchFamily="2" charset="-122"/>
                <a:ea typeface="华文楷体" panose="02010600040101010101" pitchFamily="2" charset="-122"/>
              </a:rPr>
              <a:t>公司集体户口可以帮您及家人解决落户难题；</a:t>
            </a:r>
            <a:r>
              <a:rPr lang="zh-CN" sz="2000" dirty="0" smtClean="0">
                <a:latin typeface="华文楷体" panose="02010600040101010101" pitchFamily="2" charset="-122"/>
                <a:ea typeface="华文楷体" panose="02010600040101010101" pitchFamily="2" charset="-122"/>
              </a:rPr>
              <a:t/>
            </a:r>
            <a:br>
              <a:rPr lang="zh-CN" sz="2000" dirty="0" smtClean="0">
                <a:latin typeface="华文楷体" panose="02010600040101010101" pitchFamily="2" charset="-122"/>
                <a:ea typeface="华文楷体" panose="02010600040101010101"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 </a:t>
            </a:r>
            <a:r>
              <a:rPr lang="zh-CN" sz="2000" b="1" u="sng" dirty="0" smtClean="0">
                <a:latin typeface="华文楷体" panose="02010600040101010101" pitchFamily="2" charset="-122"/>
                <a:ea typeface="华文楷体" panose="02010600040101010101" pitchFamily="2" charset="-122"/>
              </a:rPr>
              <a:t>优美</a:t>
            </a:r>
            <a:r>
              <a:rPr lang="zh-CN" sz="2000" b="1" u="sng" dirty="0">
                <a:latin typeface="华文楷体" panose="02010600040101010101" pitchFamily="2" charset="-122"/>
                <a:ea typeface="华文楷体" panose="02010600040101010101" pitchFamily="2" charset="-122"/>
              </a:rPr>
              <a:t>且富有文化底蕴的环境</a:t>
            </a:r>
            <a:r>
              <a:rPr lang="zh-CN" sz="2000" dirty="0" smtClean="0">
                <a:latin typeface="华文楷体" panose="02010600040101010101" pitchFamily="2" charset="-122"/>
                <a:ea typeface="华文楷体" panose="02010600040101010101" pitchFamily="2" charset="-122"/>
              </a:rPr>
              <a:t>：</a:t>
            </a:r>
            <a:r>
              <a:rPr lang="zh-CN" altLang="en-US" sz="2000" b="1" dirty="0" smtClean="0">
                <a:solidFill>
                  <a:srgbClr val="0070C0"/>
                </a:solidFill>
                <a:latin typeface="华文楷体" panose="02010600040101010101" pitchFamily="2" charset="-122"/>
                <a:ea typeface="华文楷体" panose="02010600040101010101" pitchFamily="2" charset="-122"/>
              </a:rPr>
              <a:t>旭</a:t>
            </a:r>
            <a:r>
              <a:rPr lang="zh-CN" altLang="en-US" sz="2000" b="1" dirty="0">
                <a:solidFill>
                  <a:srgbClr val="0070C0"/>
                </a:solidFill>
                <a:latin typeface="华文楷体" panose="02010600040101010101" pitchFamily="2" charset="-122"/>
                <a:ea typeface="华文楷体" panose="02010600040101010101" pitchFamily="2" charset="-122"/>
              </a:rPr>
              <a:t>创</a:t>
            </a:r>
            <a:r>
              <a:rPr lang="zh-CN" altLang="en-US" sz="2000" dirty="0" smtClean="0">
                <a:latin typeface="华文楷体" panose="02010600040101010101" pitchFamily="2" charset="-122"/>
                <a:ea typeface="华文楷体" panose="02010600040101010101" pitchFamily="2" charset="-122"/>
              </a:rPr>
              <a:t>坐落在环境优美的苏州工业园区，是</a:t>
            </a:r>
            <a:r>
              <a:rPr lang="zh-CN" altLang="en-US" sz="2000" b="1" dirty="0" smtClean="0">
                <a:latin typeface="华文楷体" panose="02010600040101010101" pitchFamily="2" charset="-122"/>
                <a:ea typeface="华文楷体" panose="02010600040101010101" pitchFamily="2" charset="-122"/>
              </a:rPr>
              <a:t>高科技、现</a:t>
            </a:r>
            <a:r>
              <a:rPr lang="zh-CN" sz="2000" b="1" dirty="0" smtClean="0">
                <a:latin typeface="华文楷体" panose="02010600040101010101" pitchFamily="2" charset="-122"/>
                <a:ea typeface="华文楷体" panose="02010600040101010101" pitchFamily="2" charset="-122"/>
              </a:rPr>
              <a:t>代化</a:t>
            </a:r>
            <a:r>
              <a:rPr lang="zh-CN" sz="2000" b="1" dirty="0">
                <a:latin typeface="华文楷体" panose="02010600040101010101" pitchFamily="2" charset="-122"/>
                <a:ea typeface="华文楷体" panose="02010600040101010101" pitchFamily="2" charset="-122"/>
              </a:rPr>
              <a:t>、园林化、国际化</a:t>
            </a:r>
            <a:r>
              <a:rPr lang="zh-CN" sz="2000" dirty="0" smtClean="0">
                <a:latin typeface="华文楷体" panose="02010600040101010101" pitchFamily="2" charset="-122"/>
                <a:ea typeface="华文楷体" panose="02010600040101010101" pitchFamily="2" charset="-122"/>
              </a:rPr>
              <a:t>的</a:t>
            </a:r>
            <a:r>
              <a:rPr lang="zh-CN" altLang="en-US" sz="2000" b="1" dirty="0" smtClean="0">
                <a:solidFill>
                  <a:srgbClr val="0070C0"/>
                </a:solidFill>
                <a:latin typeface="华文楷体" panose="02010600040101010101" pitchFamily="2" charset="-122"/>
                <a:ea typeface="华文楷体" panose="02010600040101010101" pitchFamily="2" charset="-122"/>
              </a:rPr>
              <a:t>新城区</a:t>
            </a:r>
            <a:r>
              <a:rPr lang="zh-CN" sz="2000" dirty="0" smtClean="0">
                <a:latin typeface="华文楷体" panose="02010600040101010101" pitchFamily="2" charset="-122"/>
                <a:ea typeface="华文楷体" panose="02010600040101010101" pitchFamily="2" charset="-122"/>
              </a:rPr>
              <a:t>。</a:t>
            </a:r>
            <a:r>
              <a:rPr lang="en-US" altLang="zh-CN" sz="2000" dirty="0" smtClean="0">
                <a:latin typeface="华文楷体" panose="02010600040101010101" pitchFamily="2" charset="-122"/>
                <a:ea typeface="华文楷体" panose="02010600040101010101" pitchFamily="2" charset="-122"/>
              </a:rPr>
              <a:t/>
            </a:r>
            <a:br>
              <a:rPr lang="en-US" altLang="zh-CN" sz="2000" dirty="0" smtClean="0">
                <a:latin typeface="华文楷体" panose="02010600040101010101" pitchFamily="2" charset="-122"/>
                <a:ea typeface="华文楷体" panose="02010600040101010101" pitchFamily="2" charset="-122"/>
              </a:rPr>
            </a:br>
            <a:r>
              <a:rPr lang="zh-CN" altLang="en-US" sz="2000" dirty="0" smtClean="0">
                <a:solidFill>
                  <a:srgbClr val="FF9900"/>
                </a:solidFill>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 </a:t>
            </a:r>
            <a:r>
              <a:rPr lang="zh-CN" sz="2000" b="1" u="sng" dirty="0" smtClean="0">
                <a:latin typeface="华文楷体" panose="02010600040101010101" pitchFamily="2" charset="-122"/>
                <a:ea typeface="华文楷体" panose="02010600040101010101" pitchFamily="2" charset="-122"/>
              </a:rPr>
              <a:t>完善</a:t>
            </a:r>
            <a:r>
              <a:rPr lang="zh-CN" sz="2000" b="1" u="sng" dirty="0">
                <a:latin typeface="华文楷体" panose="02010600040101010101" pitchFamily="2" charset="-122"/>
                <a:ea typeface="华文楷体" panose="02010600040101010101" pitchFamily="2" charset="-122"/>
              </a:rPr>
              <a:t>的生活配套</a:t>
            </a:r>
            <a:r>
              <a:rPr 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拥有苏州工业园区优租房管理中心</a:t>
            </a:r>
            <a:r>
              <a:rPr lang="zh-CN" sz="2000" dirty="0" smtClean="0">
                <a:latin typeface="华文楷体" panose="02010600040101010101" pitchFamily="2" charset="-122"/>
                <a:ea typeface="华文楷体" panose="02010600040101010101" pitchFamily="2" charset="-122"/>
              </a:rPr>
              <a:t>目前</a:t>
            </a:r>
            <a:r>
              <a:rPr lang="zh-CN" sz="2000" dirty="0">
                <a:latin typeface="华文楷体" panose="02010600040101010101" pitchFamily="2" charset="-122"/>
                <a:ea typeface="华文楷体" panose="02010600040101010101" pitchFamily="2" charset="-122"/>
              </a:rPr>
              <a:t>规模最大的自建精装修优租房</a:t>
            </a:r>
            <a:r>
              <a:rPr lang="zh-CN" sz="2000" dirty="0" smtClean="0">
                <a:latin typeface="华文楷体" panose="02010600040101010101" pitchFamily="2" charset="-122"/>
                <a:ea typeface="华文楷体" panose="02010600040101010101" pitchFamily="2" charset="-122"/>
              </a:rPr>
              <a:t>小区</a:t>
            </a:r>
            <a:r>
              <a:rPr lang="zh-CN" altLang="en-US" sz="2000" dirty="0" smtClean="0">
                <a:latin typeface="华文楷体" panose="02010600040101010101" pitchFamily="2" charset="-122"/>
                <a:ea typeface="华文楷体" panose="02010600040101010101" pitchFamily="2" charset="-122"/>
              </a:rPr>
              <a:t>（单身合租公寓、家庭房等）</a:t>
            </a:r>
            <a:r>
              <a:rPr lang="en-US" sz="2000" dirty="0" smtClean="0">
                <a:latin typeface="华文楷体" panose="02010600040101010101" pitchFamily="2" charset="-122"/>
                <a:ea typeface="华文楷体" panose="02010600040101010101" pitchFamily="2" charset="-122"/>
              </a:rPr>
              <a:t>,</a:t>
            </a:r>
            <a:r>
              <a:rPr lang="zh-CN" sz="2000" dirty="0">
                <a:latin typeface="华文楷体" panose="02010600040101010101" pitchFamily="2" charset="-122"/>
                <a:ea typeface="华文楷体" panose="02010600040101010101" pitchFamily="2" charset="-122"/>
              </a:rPr>
              <a:t>小区环境优美，配套设施完善；并且可以用住房公积金按月摊还优租房房租，让您不再有每月缴纳现金的烦恼。</a:t>
            </a:r>
            <a:r>
              <a:rPr lang="zh-CN" sz="2200" dirty="0">
                <a:latin typeface="华文楷体" pitchFamily="2" charset="-122"/>
                <a:ea typeface="华文楷体" pitchFamily="2" charset="-122"/>
              </a:rPr>
              <a:t/>
            </a:r>
            <a:br>
              <a:rPr lang="zh-CN" sz="2200" dirty="0">
                <a:latin typeface="华文楷体" pitchFamily="2" charset="-122"/>
                <a:ea typeface="华文楷体" pitchFamily="2" charset="-122"/>
              </a:rPr>
            </a:br>
            <a:endParaRPr lang="zh-CN" altLang="en-US" sz="2200" dirty="0">
              <a:solidFill>
                <a:schemeClr val="bg1"/>
              </a:solidFill>
              <a:latin typeface="华文楷体" pitchFamily="2" charset="-122"/>
              <a:ea typeface="华文楷体" pitchFamily="2" charset="-122"/>
            </a:endParaRPr>
          </a:p>
        </p:txBody>
      </p:sp>
      <p:pic>
        <p:nvPicPr>
          <p:cNvPr id="2052" name="Picture 10" descr="paperclip_excited_lg_clr"/>
          <p:cNvPicPr>
            <a:picLocks noChangeAspect="1" noChangeArrowheads="1" noCrop="1"/>
          </p:cNvPicPr>
          <p:nvPr/>
        </p:nvPicPr>
        <p:blipFill>
          <a:blip r:embed="rId2"/>
          <a:srcRect/>
          <a:stretch>
            <a:fillRect/>
          </a:stretch>
        </p:blipFill>
        <p:spPr bwMode="auto">
          <a:xfrm>
            <a:off x="278564" y="336522"/>
            <a:ext cx="1078758" cy="949362"/>
          </a:xfrm>
          <a:prstGeom prst="rect">
            <a:avLst/>
          </a:prstGeom>
          <a:noFill/>
          <a:ln w="9525">
            <a:noFill/>
            <a:miter lim="800000"/>
            <a:headEnd/>
            <a:tailEnd/>
          </a:ln>
        </p:spPr>
      </p:pic>
      <p:sp>
        <p:nvSpPr>
          <p:cNvPr id="8" name="Rectangle 8"/>
          <p:cNvSpPr>
            <a:spLocks noChangeArrowheads="1"/>
          </p:cNvSpPr>
          <p:nvPr/>
        </p:nvSpPr>
        <p:spPr bwMode="auto">
          <a:xfrm>
            <a:off x="1710236" y="7908949"/>
            <a:ext cx="1993076"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魅力园区</a:t>
            </a:r>
            <a:endParaRPr kumimoji="0" lang="zh-CN"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Rectangle 9"/>
          <p:cNvSpPr>
            <a:spLocks noChangeArrowheads="1"/>
          </p:cNvSpPr>
          <p:nvPr/>
        </p:nvSpPr>
        <p:spPr bwMode="auto">
          <a:xfrm>
            <a:off x="4827362" y="7998485"/>
            <a:ext cx="3612632"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优租房楼体</a:t>
            </a:r>
            <a:endParaRPr kumimoji="0" lang="zh-CN"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 name="Rectangle 9"/>
          <p:cNvSpPr>
            <a:spLocks noChangeArrowheads="1"/>
          </p:cNvSpPr>
          <p:nvPr/>
        </p:nvSpPr>
        <p:spPr bwMode="auto">
          <a:xfrm>
            <a:off x="9779818" y="7908950"/>
            <a:ext cx="2278828"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优租房环境</a:t>
            </a:r>
            <a:endParaRPr kumimoji="0" 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1027" name="Picture 3" descr="E:\公司资料\旭创Logo带下标.JPG"/>
          <p:cNvPicPr>
            <a:picLocks noChangeAspect="1" noChangeArrowheads="1"/>
          </p:cNvPicPr>
          <p:nvPr/>
        </p:nvPicPr>
        <p:blipFill>
          <a:blip r:embed="rId3" cstate="print"/>
          <a:srcRect/>
          <a:stretch>
            <a:fillRect/>
          </a:stretch>
        </p:blipFill>
        <p:spPr bwMode="auto">
          <a:xfrm>
            <a:off x="9231114" y="336522"/>
            <a:ext cx="2661733" cy="1120208"/>
          </a:xfrm>
          <a:prstGeom prst="rect">
            <a:avLst/>
          </a:prstGeom>
          <a:noFill/>
        </p:spPr>
      </p:pic>
      <p:pic>
        <p:nvPicPr>
          <p:cNvPr id="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90154" y="5448522"/>
            <a:ext cx="3847406" cy="23626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 descr="{(LDDF~BJUL]B6O`$Z]LV2H"/>
          <p:cNvPicPr>
            <a:picLocks noChangeAspect="1" noChangeArrowheads="1"/>
          </p:cNvPicPr>
          <p:nvPr/>
        </p:nvPicPr>
        <p:blipFill>
          <a:blip r:embed="rId5"/>
          <a:srcRect/>
          <a:stretch>
            <a:fillRect/>
          </a:stretch>
        </p:blipFill>
        <p:spPr bwMode="auto">
          <a:xfrm>
            <a:off x="5068707" y="5448522"/>
            <a:ext cx="2803483" cy="2362618"/>
          </a:xfrm>
          <a:prstGeom prst="rect">
            <a:avLst/>
          </a:prstGeom>
          <a:noFill/>
        </p:spPr>
      </p:pic>
      <p:pic>
        <p:nvPicPr>
          <p:cNvPr id="5"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310479" y="5450419"/>
            <a:ext cx="3767243" cy="23626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62645518"/>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971</Words>
  <Application>Microsoft Office PowerPoint</Application>
  <PresentationFormat>自定义</PresentationFormat>
  <Paragraphs>159</Paragraphs>
  <Slides>12</Slides>
  <Notes>6</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
      <vt:lpstr>幻灯片 1</vt:lpstr>
      <vt:lpstr>幻灯片 2</vt:lpstr>
      <vt:lpstr>幻灯片 3</vt:lpstr>
      <vt:lpstr>幻灯片 4</vt:lpstr>
      <vt:lpstr>幻灯片 5</vt:lpstr>
      <vt:lpstr>幻灯片 6</vt:lpstr>
      <vt:lpstr>幻灯片 7</vt:lpstr>
      <vt:lpstr>我们的特色： ★  优秀人才的股权激励机制； ★ 丰厚的薪酬和年终奖金等福利； ★ 定期年度调薪和适时特别调薪机会； ★ 完善的培训发展体系：包括导师制、新员工培训、到岗培训、在职攻读更高学历等； ★优渥的政府支持，高新紧缺人才奖励机制； ★水上嘉年华、家庭日、户外拓展、生日会，丰富且多彩。 </vt:lpstr>
      <vt:lpstr>我们的特色： ★ 落户苏州：公司集体户口可以帮您及家人解决落户难题； ★ 优美且富有文化底蕴的环境：旭创坐落在环境优美的苏州工业园区，是高科技、现代化、园林化、国际化的新城区。 ★ 完善的生活配套：拥有苏州工业园区优租房管理中心目前规模最大的自建精装修优租房小区（单身合租公寓、家庭房等）,小区环境优美，配套设施完善；并且可以用住房公积金按月摊还优租房房租，让您不再有每月缴纳现金的烦恼。 </vt:lpstr>
      <vt:lpstr>幻灯片 10</vt:lpstr>
      <vt:lpstr>幻灯片 11</vt:lpstr>
      <vt:lpstr>幻灯片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sunny.zhang</cp:lastModifiedBy>
  <cp:revision>191</cp:revision>
  <dcterms:created xsi:type="dcterms:W3CDTF">2017-08-23T00:45:15Z</dcterms:created>
  <dcterms:modified xsi:type="dcterms:W3CDTF">2017-08-30T08:46:05Z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