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331" r:id="rId4"/>
    <p:sldId id="265" r:id="rId5"/>
    <p:sldId id="294" r:id="rId6"/>
    <p:sldId id="326" r:id="rId7"/>
    <p:sldId id="328" r:id="rId8"/>
    <p:sldId id="295" r:id="rId9"/>
    <p:sldId id="327" r:id="rId10"/>
    <p:sldId id="322" r:id="rId11"/>
    <p:sldId id="329" r:id="rId12"/>
    <p:sldId id="296" r:id="rId13"/>
    <p:sldId id="297" r:id="rId14"/>
    <p:sldId id="300" r:id="rId15"/>
    <p:sldId id="263" r:id="rId16"/>
    <p:sldId id="308" r:id="rId17"/>
    <p:sldId id="303" r:id="rId18"/>
    <p:sldId id="28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2AC00"/>
    <a:srgbClr val="FF9900"/>
    <a:srgbClr val="C092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notesViewPr>
    <p:cSldViewPr>
      <p:cViewPr varScale="1">
        <p:scale>
          <a:sx n="52" d="100"/>
          <a:sy n="52" d="100"/>
        </p:scale>
        <p:origin x="-17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image" Target="../media/image1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545747442203395E-2"/>
          <c:y val="3.8017776187067524E-2"/>
          <c:w val="0.90857657230004751"/>
          <c:h val="0.771569832180068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博士（人）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2014年</c:v>
                </c:pt>
                <c:pt idx="1">
                  <c:v>2015年</c:v>
                </c:pt>
                <c:pt idx="2">
                  <c:v>2016年</c:v>
                </c:pt>
                <c:pt idx="3">
                  <c:v>2017年</c:v>
                </c:pt>
                <c:pt idx="4">
                  <c:v>2018年</c:v>
                </c:pt>
                <c:pt idx="5">
                  <c:v>2019年拟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103</c:v>
                </c:pt>
                <c:pt idx="1">
                  <c:v>86</c:v>
                </c:pt>
                <c:pt idx="2">
                  <c:v>92</c:v>
                </c:pt>
                <c:pt idx="3">
                  <c:v>99</c:v>
                </c:pt>
                <c:pt idx="4">
                  <c:v>79</c:v>
                </c:pt>
                <c:pt idx="5">
                  <c:v>114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硕士（人）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2014年</c:v>
                </c:pt>
                <c:pt idx="1">
                  <c:v>2015年</c:v>
                </c:pt>
                <c:pt idx="2">
                  <c:v>2016年</c:v>
                </c:pt>
                <c:pt idx="3">
                  <c:v>2017年</c:v>
                </c:pt>
                <c:pt idx="4">
                  <c:v>2018年</c:v>
                </c:pt>
                <c:pt idx="5">
                  <c:v>2019年拟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37</c:v>
                </c:pt>
                <c:pt idx="1">
                  <c:v>45</c:v>
                </c:pt>
                <c:pt idx="2">
                  <c:v>61</c:v>
                </c:pt>
                <c:pt idx="3">
                  <c:v>58</c:v>
                </c:pt>
                <c:pt idx="4">
                  <c:v>51</c:v>
                </c:pt>
                <c:pt idx="5">
                  <c:v>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总人数（人）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2014年</c:v>
                </c:pt>
                <c:pt idx="1">
                  <c:v>2015年</c:v>
                </c:pt>
                <c:pt idx="2">
                  <c:v>2016年</c:v>
                </c:pt>
                <c:pt idx="3">
                  <c:v>2017年</c:v>
                </c:pt>
                <c:pt idx="4">
                  <c:v>2018年</c:v>
                </c:pt>
                <c:pt idx="5">
                  <c:v>2019年拟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140</c:v>
                </c:pt>
                <c:pt idx="1">
                  <c:v>131</c:v>
                </c:pt>
                <c:pt idx="2">
                  <c:v>153</c:v>
                </c:pt>
                <c:pt idx="3">
                  <c:v>157</c:v>
                </c:pt>
                <c:pt idx="4">
                  <c:v>130</c:v>
                </c:pt>
                <c:pt idx="5">
                  <c:v>190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653440"/>
        <c:axId val="223163136"/>
      </c:lineChart>
      <c:catAx>
        <c:axId val="222653440"/>
        <c:scaling>
          <c:orientation val="minMax"/>
        </c:scaling>
        <c:delete val="0"/>
        <c:axPos val="b"/>
        <c:majorTickMark val="out"/>
        <c:minorTickMark val="none"/>
        <c:tickLblPos val="nextTo"/>
        <c:crossAx val="223163136"/>
        <c:crosses val="autoZero"/>
        <c:auto val="1"/>
        <c:lblAlgn val="ctr"/>
        <c:lblOffset val="100"/>
        <c:noMultiLvlLbl val="0"/>
      </c:catAx>
      <c:valAx>
        <c:axId val="223163136"/>
        <c:scaling>
          <c:orientation val="minMax"/>
        </c:scaling>
        <c:delete val="0"/>
        <c:axPos val="l"/>
        <c:majorGridlines>
          <c:spPr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crossAx val="222653440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t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35424-50AF-4510-8AE4-A8D3FD7BB9CB}" type="datetimeFigureOut">
              <a:rPr lang="zh-CN" altLang="en-US" smtClean="0"/>
              <a:pPr/>
              <a:t>2018-11-12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5A484-9B3B-4A5A-A8BA-58EC19B57C5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958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1A7D4-BBDC-4D88-8EC0-D650540A07E4}" type="datetimeFigureOut">
              <a:rPr lang="zh-CN" altLang="en-US" smtClean="0"/>
              <a:pPr/>
              <a:t>2018-11-12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F98E1-ED50-4803-AF8F-1255B9E850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68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8A659-13F8-441C-AE87-8B494959A4BD}" type="slidenum">
              <a:rPr lang="zh-CN" altLang="en-US" smtClean="0">
                <a:ea typeface="宋体" charset="-122"/>
              </a:rPr>
              <a:pPr/>
              <a:t>5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34241-52D8-49F5-B904-1C2CE5EF6636}" type="slidenum">
              <a:rPr lang="zh-CN" altLang="en-US" smtClean="0">
                <a:ea typeface="宋体" charset="-122"/>
              </a:rPr>
              <a:pPr/>
              <a:t>8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85149-1277-48FA-90C0-253592F0610B}" type="slidenum">
              <a:rPr lang="zh-CN" altLang="en-US" smtClean="0">
                <a:ea typeface="宋体" charset="-122"/>
              </a:rPr>
              <a:pPr/>
              <a:t>12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B3F81-5BE4-47AA-AB2C-5ACA43AA820A}" type="slidenum">
              <a:rPr lang="zh-CN" altLang="en-US" smtClean="0">
                <a:ea typeface="宋体" charset="-122"/>
              </a:rPr>
              <a:pPr/>
              <a:t>13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altLang="zh-CN"/>
              <a:t>www.themegallery.com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766526E6-D941-4C68-B7C0-998E82103B27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</p:spPr>
      </p:pic>
      <p:pic>
        <p:nvPicPr>
          <p:cNvPr id="127" name="Picture 22" descr="D:\20120813chdjE盘\研究生部\所标微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204864"/>
            <a:ext cx="250310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3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8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8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A0689-562E-4FB3-9943-AB1CB12513C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9740F-6241-4737-BDF9-1C045328019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9678AFB5-8C53-4CBF-9E2D-8DD3B1AA0C1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E6D4B-8AB5-47B0-A289-DB18899E7D0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7A4DB-BB04-4181-8520-E1BCAB4E7BD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AC00F-8E57-42FB-B758-03C87D1030A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4F913-D01C-41F3-8188-16ED3CAE10E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A2BCA-FCBC-491B-88A5-4818FBB5633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185C6-475D-4F88-8D91-3CDE491CF3A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DEEF6-EED3-4882-86DF-2C61F304785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07062-40CF-456B-9FDB-CFB0A1E13F4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4" cstate="print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fld id="{4FBC9421-BAD5-42A5-B8C2-859A8A6A55EB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</p:spPr>
      </p:pic>
      <p:pic>
        <p:nvPicPr>
          <p:cNvPr id="1046" name="Picture 22" descr="D:\20120813chdjE盘\研究生部\所标微.jpg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2990" y="5877272"/>
            <a:ext cx="831010" cy="8367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268760"/>
            <a:ext cx="5923384" cy="1143000"/>
          </a:xfrm>
        </p:spPr>
        <p:txBody>
          <a:bodyPr/>
          <a:lstStyle/>
          <a:p>
            <a:pPr algn="ctr"/>
            <a:r>
              <a:rPr lang="en-US" altLang="zh-CN" sz="4400" dirty="0" smtClean="0"/>
              <a:t>2019</a:t>
            </a:r>
            <a:r>
              <a:rPr lang="zh-CN" altLang="en-US" sz="4400" dirty="0" smtClean="0"/>
              <a:t>年就业说明会</a:t>
            </a:r>
            <a:endParaRPr lang="en-US" altLang="zh-CN" sz="4400" dirty="0"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5229200"/>
            <a:ext cx="2592288" cy="734144"/>
          </a:xfrm>
        </p:spPr>
        <p:txBody>
          <a:bodyPr/>
          <a:lstStyle/>
          <a:p>
            <a:r>
              <a:rPr lang="zh-CN" altLang="en-US" i="0" dirty="0" smtClean="0">
                <a:ea typeface="宋体" pitchFamily="2" charset="-122"/>
              </a:rPr>
              <a:t>研究生部           陈东军</a:t>
            </a:r>
            <a:endParaRPr lang="en-US" altLang="zh-CN" i="0" dirty="0" smtClean="0">
              <a:ea typeface="宋体" pitchFamily="2" charset="-122"/>
            </a:endParaRPr>
          </a:p>
          <a:p>
            <a:r>
              <a:rPr lang="en-US" altLang="zh-CN" i="0" dirty="0" smtClean="0">
                <a:ea typeface="宋体" pitchFamily="2" charset="-122"/>
              </a:rPr>
              <a:t>      2018</a:t>
            </a:r>
            <a:r>
              <a:rPr lang="zh-CN" altLang="en-US" i="0" dirty="0" smtClean="0">
                <a:ea typeface="宋体" pitchFamily="2" charset="-122"/>
              </a:rPr>
              <a:t>年</a:t>
            </a:r>
            <a:r>
              <a:rPr lang="en-US" altLang="zh-CN" i="0" dirty="0" smtClean="0">
                <a:ea typeface="宋体" pitchFamily="2" charset="-122"/>
              </a:rPr>
              <a:t>10</a:t>
            </a:r>
            <a:r>
              <a:rPr lang="zh-CN" altLang="en-US" i="0" dirty="0" smtClean="0">
                <a:ea typeface="宋体" pitchFamily="2" charset="-122"/>
              </a:rPr>
              <a:t>月</a:t>
            </a:r>
            <a:r>
              <a:rPr lang="en-US" altLang="zh-CN" i="0" dirty="0" smtClean="0">
                <a:ea typeface="宋体" pitchFamily="2" charset="-122"/>
              </a:rPr>
              <a:t>31</a:t>
            </a:r>
            <a:r>
              <a:rPr lang="zh-CN" altLang="en-US" i="0" dirty="0" smtClean="0">
                <a:ea typeface="宋体" pitchFamily="2" charset="-122"/>
              </a:rPr>
              <a:t>日</a:t>
            </a:r>
            <a:endParaRPr lang="en-US" altLang="zh-CN" i="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608111"/>
          </a:xfrm>
        </p:spPr>
        <p:txBody>
          <a:bodyPr/>
          <a:lstStyle/>
          <a:p>
            <a:endParaRPr lang="zh-CN" alt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680520" cy="64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47864" y="404664"/>
            <a:ext cx="646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张三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6" name="内容占位符 5"/>
          <p:cNvSpPr txBox="1">
            <a:spLocks noGrp="1"/>
          </p:cNvSpPr>
          <p:nvPr>
            <p:ph idx="1"/>
          </p:nvPr>
        </p:nvSpPr>
        <p:spPr>
          <a:xfrm>
            <a:off x="3203848" y="764704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800" dirty="0" smtClean="0">
                <a:solidFill>
                  <a:srgbClr val="FF0000"/>
                </a:solidFill>
              </a:rPr>
              <a:t>中国科学院大学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672601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半导体所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908720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统招统分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1052736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三年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1052736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2019</a:t>
            </a:r>
            <a:r>
              <a:rPr lang="zh-CN" altLang="en-US" sz="1000" dirty="0" smtClean="0">
                <a:solidFill>
                  <a:srgbClr val="FF0000"/>
                </a:solidFill>
              </a:rPr>
              <a:t>年</a:t>
            </a:r>
            <a:r>
              <a:rPr lang="en-US" altLang="zh-CN" sz="1000" dirty="0" smtClean="0">
                <a:solidFill>
                  <a:srgbClr val="FF0000"/>
                </a:solidFill>
              </a:rPr>
              <a:t>7</a:t>
            </a:r>
            <a:r>
              <a:rPr lang="zh-CN" altLang="en-US" sz="1000" dirty="0" smtClean="0">
                <a:solidFill>
                  <a:srgbClr val="FF0000"/>
                </a:solidFill>
              </a:rPr>
              <a:t>月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1052736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高考时户口所在地（市或县）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4437112"/>
            <a:ext cx="495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张三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5816" y="4869160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用人单位签字、盖章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566124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研究生部最后盖章，就业协议生效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816" y="443711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同意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499227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用人单位上级主管部门签字、盖章（局级单位）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75" y="99692"/>
            <a:ext cx="4968552" cy="6324600"/>
          </a:xfrm>
        </p:spPr>
      </p:pic>
      <p:sp>
        <p:nvSpPr>
          <p:cNvPr id="7" name="矩形 6"/>
          <p:cNvSpPr/>
          <p:nvPr/>
        </p:nvSpPr>
        <p:spPr>
          <a:xfrm>
            <a:off x="2989212" y="2060848"/>
            <a:ext cx="3294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按本人实际情况填写，内容较多时只填写主要内容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5791771" y="2938522"/>
            <a:ext cx="7920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>
                <a:solidFill>
                  <a:srgbClr val="FF0000"/>
                </a:solidFill>
              </a:rPr>
              <a:t>全国</a:t>
            </a:r>
          </a:p>
        </p:txBody>
      </p:sp>
      <p:sp>
        <p:nvSpPr>
          <p:cNvPr id="10" name="矩形 9"/>
          <p:cNvSpPr/>
          <p:nvPr/>
        </p:nvSpPr>
        <p:spPr>
          <a:xfrm>
            <a:off x="2699792" y="1068153"/>
            <a:ext cx="100811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>
                <a:solidFill>
                  <a:srgbClr val="FF0000"/>
                </a:solidFill>
              </a:rPr>
              <a:t>中国科学院大学</a:t>
            </a:r>
          </a:p>
        </p:txBody>
      </p:sp>
      <p:sp>
        <p:nvSpPr>
          <p:cNvPr id="11" name="矩形 10"/>
          <p:cNvSpPr/>
          <p:nvPr/>
        </p:nvSpPr>
        <p:spPr>
          <a:xfrm>
            <a:off x="3851920" y="1068153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>
                <a:solidFill>
                  <a:srgbClr val="FF0000"/>
                </a:solidFill>
              </a:rPr>
              <a:t>半导体所</a:t>
            </a:r>
          </a:p>
        </p:txBody>
      </p:sp>
      <p:sp>
        <p:nvSpPr>
          <p:cNvPr id="12" name="矩形 11"/>
          <p:cNvSpPr/>
          <p:nvPr/>
        </p:nvSpPr>
        <p:spPr>
          <a:xfrm>
            <a:off x="5004048" y="883487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>
                <a:solidFill>
                  <a:srgbClr val="FF0000"/>
                </a:solidFill>
              </a:rPr>
              <a:t>良好</a:t>
            </a:r>
          </a:p>
        </p:txBody>
      </p:sp>
      <p:sp>
        <p:nvSpPr>
          <p:cNvPr id="13" name="矩形 12"/>
          <p:cNvSpPr/>
          <p:nvPr/>
        </p:nvSpPr>
        <p:spPr>
          <a:xfrm>
            <a:off x="5090156" y="1215322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>
                <a:solidFill>
                  <a:srgbClr val="FF0000"/>
                </a:solidFill>
              </a:rPr>
              <a:t>三年</a:t>
            </a:r>
          </a:p>
        </p:txBody>
      </p:sp>
      <p:sp>
        <p:nvSpPr>
          <p:cNvPr id="14" name="矩形 13"/>
          <p:cNvSpPr/>
          <p:nvPr/>
        </p:nvSpPr>
        <p:spPr>
          <a:xfrm>
            <a:off x="5051496" y="1364430"/>
            <a:ext cx="7360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00" dirty="0">
                <a:solidFill>
                  <a:srgbClr val="FF0000"/>
                </a:solidFill>
              </a:rPr>
              <a:t>2019</a:t>
            </a:r>
            <a:r>
              <a:rPr lang="zh-CN" altLang="en-US" sz="900" dirty="0">
                <a:solidFill>
                  <a:srgbClr val="FF0000"/>
                </a:solidFill>
              </a:rPr>
              <a:t>年</a:t>
            </a:r>
            <a:r>
              <a:rPr lang="en-US" altLang="zh-CN" sz="900" dirty="0">
                <a:solidFill>
                  <a:srgbClr val="FF0000"/>
                </a:solidFill>
              </a:rPr>
              <a:t>7</a:t>
            </a:r>
            <a:r>
              <a:rPr lang="zh-CN" altLang="en-US" sz="900" dirty="0">
                <a:solidFill>
                  <a:srgbClr val="FF0000"/>
                </a:solidFill>
              </a:rPr>
              <a:t>月</a:t>
            </a:r>
          </a:p>
        </p:txBody>
      </p:sp>
      <p:sp>
        <p:nvSpPr>
          <p:cNvPr id="15" name="矩形 14"/>
          <p:cNvSpPr/>
          <p:nvPr/>
        </p:nvSpPr>
        <p:spPr>
          <a:xfrm>
            <a:off x="3205589" y="3044794"/>
            <a:ext cx="646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>
                <a:solidFill>
                  <a:srgbClr val="FF0000"/>
                </a:solidFill>
              </a:rPr>
              <a:t>统招统分</a:t>
            </a:r>
          </a:p>
        </p:txBody>
      </p:sp>
      <p:sp>
        <p:nvSpPr>
          <p:cNvPr id="16" name="矩形 15"/>
          <p:cNvSpPr/>
          <p:nvPr/>
        </p:nvSpPr>
        <p:spPr>
          <a:xfrm>
            <a:off x="2882423" y="698821"/>
            <a:ext cx="41549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900" dirty="0">
                <a:solidFill>
                  <a:srgbClr val="FF0000"/>
                </a:solidFill>
              </a:rPr>
              <a:t>张三</a:t>
            </a:r>
          </a:p>
        </p:txBody>
      </p:sp>
      <p:sp>
        <p:nvSpPr>
          <p:cNvPr id="17" name="矩形 16"/>
          <p:cNvSpPr/>
          <p:nvPr/>
        </p:nvSpPr>
        <p:spPr>
          <a:xfrm>
            <a:off x="2627784" y="5373216"/>
            <a:ext cx="3163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盖章后与就业协议书一起交回到研究生部</a:t>
            </a:r>
          </a:p>
        </p:txBody>
      </p:sp>
    </p:spTree>
    <p:extLst>
      <p:ext uri="{BB962C8B-B14F-4D97-AF65-F5344CB8AC3E}">
        <p14:creationId xmlns:p14="http://schemas.microsoft.com/office/powerpoint/2010/main" val="15844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毕业、就业相关情况说明</a:t>
            </a:r>
            <a:endParaRPr lang="zh-CN" alt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）毕业生改派问题，首先所有毕业生原则上不能改派，如确需改派：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A</a:t>
            </a:r>
            <a:r>
              <a:rPr lang="zh-CN" altLang="en-US" sz="2800" b="1" dirty="0" smtClean="0"/>
              <a:t>）定向生：如确属原单位不能接受了，只能在原地区改派，需要跨省调整的原则上不能从西部地区到东部地区；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B</a:t>
            </a:r>
            <a:r>
              <a:rPr lang="zh-CN" altLang="en-US" sz="2800" b="1" dirty="0" smtClean="0"/>
              <a:t>）非定向生：不能在京区进行改派，只能在京外地区改派；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）跨年度留京问题。京外生源毕业生不能跨年度留京，除非考取国家公务员；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毕业、就业相关情况说明</a:t>
            </a:r>
            <a:endParaRPr lang="zh-CN" alt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dirty="0" smtClean="0"/>
              <a:t>5</a:t>
            </a:r>
            <a:r>
              <a:rPr lang="zh-CN" altLang="en-US" sz="2800" b="1" dirty="0" smtClean="0"/>
              <a:t>）关于北京生源派到区县人力资源和社会保障局问题：毕业时未落实工作的，要本人申请，学校批准，方可派回区县人事局。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）所有毕业生应先答辩后办理派遣事宜。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7</a:t>
            </a:r>
            <a:r>
              <a:rPr lang="zh-CN" altLang="en-US" sz="2800" b="1" dirty="0" smtClean="0"/>
              <a:t>）离所前必须办理完毕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离所手续单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。二分及未派遣者应及时告知研究生部本人户口、档案、党组织关系的去向。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8</a:t>
            </a:r>
            <a:r>
              <a:rPr lang="zh-CN" altLang="en-US" sz="2800" b="1" dirty="0" smtClean="0"/>
              <a:t>）二分回生源地的毕业生的户籍处理方法：</a:t>
            </a:r>
            <a:endParaRPr lang="en-US" altLang="zh-CN" sz="2800" b="1" dirty="0" smtClean="0"/>
          </a:p>
          <a:p>
            <a:pPr>
              <a:buNone/>
            </a:pPr>
            <a:r>
              <a:rPr lang="zh-CN" altLang="en-US" sz="2800" b="1" dirty="0" smtClean="0"/>
              <a:t>注：相关表格下载链接</a:t>
            </a:r>
            <a:r>
              <a:rPr lang="en-US" altLang="zh-CN" sz="2800" b="1" dirty="0" smtClean="0"/>
              <a:t>http</a:t>
            </a:r>
            <a:r>
              <a:rPr lang="en-US" altLang="zh-CN" sz="2800" b="1" dirty="0"/>
              <a:t>://www.semi.cas.cn/yjsjy/yj_bgxz</a:t>
            </a:r>
            <a:r>
              <a:rPr lang="en-US" altLang="zh-CN" sz="2800" dirty="0"/>
              <a:t>/</a:t>
            </a:r>
            <a:endParaRPr lang="zh-CN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zh-CN" altLang="en-US" sz="4400" dirty="0" smtClean="0">
                <a:solidFill>
                  <a:srgbClr val="FF6600"/>
                </a:solidFill>
              </a:rPr>
              <a:t>其他</a:t>
            </a:r>
            <a:endParaRPr lang="en-US" altLang="zh-CN" sz="4400" dirty="0">
              <a:solidFill>
                <a:srgbClr val="FF66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2325" y="1876425"/>
            <a:ext cx="1912938" cy="3605213"/>
            <a:chOff x="513" y="998"/>
            <a:chExt cx="1109" cy="2271"/>
          </a:xfrm>
        </p:grpSpPr>
        <p:sp>
          <p:nvSpPr>
            <p:cNvPr id="9220" name="Freeform 4"/>
            <p:cNvSpPr>
              <a:spLocks/>
            </p:cNvSpPr>
            <p:nvPr/>
          </p:nvSpPr>
          <p:spPr bwMode="gray">
            <a:xfrm flipV="1">
              <a:off x="683" y="2087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gray">
            <a:xfrm rot="-5400000">
              <a:off x="917" y="1548"/>
              <a:ext cx="301" cy="1109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gray">
            <a:xfrm>
              <a:off x="677" y="998"/>
              <a:ext cx="933" cy="1182"/>
            </a:xfrm>
            <a:custGeom>
              <a:avLst/>
              <a:gdLst/>
              <a:ahLst/>
              <a:cxnLst>
                <a:cxn ang="0">
                  <a:pos x="118" y="1044"/>
                </a:cxn>
                <a:cxn ang="0">
                  <a:pos x="128" y="340"/>
                </a:cxn>
                <a:cxn ang="0">
                  <a:pos x="264" y="210"/>
                </a:cxn>
                <a:cxn ang="0">
                  <a:pos x="720" y="202"/>
                </a:cxn>
                <a:cxn ang="0">
                  <a:pos x="720" y="320"/>
                </a:cxn>
                <a:cxn ang="0">
                  <a:pos x="933" y="153"/>
                </a:cxn>
                <a:cxn ang="0">
                  <a:pos x="712" y="0"/>
                </a:cxn>
                <a:cxn ang="0">
                  <a:pos x="714" y="92"/>
                </a:cxn>
                <a:cxn ang="0">
                  <a:pos x="234" y="94"/>
                </a:cxn>
                <a:cxn ang="0">
                  <a:pos x="0" y="298"/>
                </a:cxn>
                <a:cxn ang="0">
                  <a:pos x="0" y="1058"/>
                </a:cxn>
                <a:cxn ang="0">
                  <a:pos x="118" y="1044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23" name="AutoShape 7"/>
          <p:cNvSpPr>
            <a:spLocks noChangeArrowheads="1"/>
          </p:cNvSpPr>
          <p:nvPr/>
        </p:nvSpPr>
        <p:spPr bwMode="gray">
          <a:xfrm>
            <a:off x="3408363" y="3030538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gray">
          <a:xfrm>
            <a:off x="4287838" y="3476625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ltGray">
          <a:xfrm>
            <a:off x="3446463" y="4552950"/>
            <a:ext cx="5422900" cy="1314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gray">
          <a:xfrm>
            <a:off x="4260850" y="5018088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gray">
          <a:xfrm>
            <a:off x="3408363" y="1535113"/>
            <a:ext cx="5457825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gray">
          <a:xfrm>
            <a:off x="4268788" y="1981200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29" name="AutoShape 13"/>
          <p:cNvSpPr>
            <a:spLocks noChangeArrowheads="1"/>
          </p:cNvSpPr>
          <p:nvPr/>
        </p:nvSpPr>
        <p:spPr bwMode="gray">
          <a:xfrm>
            <a:off x="2825750" y="1519238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0" name="Freeform 14"/>
          <p:cNvSpPr>
            <a:spLocks/>
          </p:cNvSpPr>
          <p:nvPr/>
        </p:nvSpPr>
        <p:spPr bwMode="gray">
          <a:xfrm>
            <a:off x="2889250" y="1584325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gray">
          <a:xfrm>
            <a:off x="2838450" y="3021013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2" name="Freeform 16"/>
          <p:cNvSpPr>
            <a:spLocks/>
          </p:cNvSpPr>
          <p:nvPr/>
        </p:nvSpPr>
        <p:spPr bwMode="gray">
          <a:xfrm>
            <a:off x="2892425" y="3086100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gray">
          <a:xfrm>
            <a:off x="2819400" y="4543425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4" name="Freeform 18"/>
          <p:cNvSpPr>
            <a:spLocks/>
          </p:cNvSpPr>
          <p:nvPr/>
        </p:nvSpPr>
        <p:spPr bwMode="gray">
          <a:xfrm>
            <a:off x="2873375" y="4598988"/>
            <a:ext cx="811213" cy="649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235" name="Picture 19" descr="YG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2695575"/>
            <a:ext cx="1882775" cy="1879600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black">
          <a:xfrm>
            <a:off x="4637088" y="1568668"/>
            <a:ext cx="3932237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1400" b="1" dirty="0" smtClean="0"/>
              <a:t>毕业生的学籍项变更、上报学籍信息审批表等应于毕业前半年进行</a:t>
            </a:r>
            <a:r>
              <a:rPr lang="en-US" altLang="zh-CN" sz="1400" b="1" dirty="0" smtClean="0"/>
              <a:t>.</a:t>
            </a:r>
            <a:r>
              <a:rPr lang="zh-CN" altLang="en-US" sz="1400" b="1" dirty="0" smtClean="0"/>
              <a:t> 毕业生电子注册信息上报一般于</a:t>
            </a:r>
            <a:r>
              <a:rPr lang="en-US" altLang="zh-CN" sz="1400" b="1" dirty="0" smtClean="0"/>
              <a:t>6</a:t>
            </a:r>
            <a:r>
              <a:rPr lang="zh-CN" altLang="en-US" sz="1400" b="1" dirty="0" smtClean="0"/>
              <a:t>月上旬。</a:t>
            </a:r>
            <a:r>
              <a:rPr lang="en-US" altLang="zh-CN" sz="1400" b="1" dirty="0" smtClean="0"/>
              <a:t>2017</a:t>
            </a:r>
            <a:r>
              <a:rPr lang="zh-CN" altLang="en-US" sz="1400" b="1" dirty="0" smtClean="0"/>
              <a:t>年春季转博生可以在</a:t>
            </a:r>
            <a:r>
              <a:rPr lang="en-US" altLang="zh-CN" sz="1400" b="1" dirty="0" smtClean="0"/>
              <a:t>2019</a:t>
            </a:r>
            <a:r>
              <a:rPr lang="zh-CN" altLang="en-US" sz="1400" b="1" dirty="0" smtClean="0"/>
              <a:t>年夏季毕业，无需申请提前毕业 。</a:t>
            </a:r>
            <a:endParaRPr lang="en-US" altLang="zh-CN" sz="1400" b="1" dirty="0" smtClean="0"/>
          </a:p>
          <a:p>
            <a:r>
              <a:rPr lang="zh-CN" altLang="en-US" sz="1400" b="1" dirty="0" smtClean="0"/>
              <a:t>延期申请：</a:t>
            </a:r>
            <a:r>
              <a:rPr lang="en-US" altLang="zh-CN" sz="1400" b="1" dirty="0" smtClean="0"/>
              <a:t>4</a:t>
            </a:r>
            <a:r>
              <a:rPr lang="zh-CN" altLang="en-US" sz="1400" b="1" dirty="0" smtClean="0"/>
              <a:t>月</a:t>
            </a:r>
            <a:r>
              <a:rPr lang="en-US" altLang="zh-CN" sz="1400" b="1" dirty="0" smtClean="0"/>
              <a:t>20</a:t>
            </a:r>
            <a:r>
              <a:rPr lang="zh-CN" altLang="en-US" sz="1400" b="1" dirty="0" smtClean="0"/>
              <a:t>日前交到研究生部</a:t>
            </a:r>
            <a:endParaRPr lang="zh-CN" altLang="en-US" sz="1400" b="1" dirty="0"/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black">
          <a:xfrm>
            <a:off x="4716016" y="3140968"/>
            <a:ext cx="393223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600" b="1" dirty="0" smtClean="0"/>
              <a:t>4</a:t>
            </a:r>
            <a:r>
              <a:rPr lang="zh-CN" altLang="en-US" sz="1600" b="1" dirty="0" smtClean="0"/>
              <a:t>月或</a:t>
            </a:r>
            <a:r>
              <a:rPr lang="en-US" altLang="zh-CN" sz="1600" b="1" dirty="0" smtClean="0"/>
              <a:t>5</a:t>
            </a:r>
            <a:r>
              <a:rPr lang="zh-CN" altLang="en-US" sz="1600" b="1" dirty="0" smtClean="0"/>
              <a:t>月毕业生学位照片信息核对；</a:t>
            </a:r>
            <a:r>
              <a:rPr lang="en-US" altLang="zh-CN" sz="1600" b="1" dirty="0" smtClean="0"/>
              <a:t>7</a:t>
            </a:r>
            <a:r>
              <a:rPr lang="zh-CN" altLang="en-US" sz="1600" b="1" dirty="0" smtClean="0"/>
              <a:t>月</a:t>
            </a:r>
            <a:r>
              <a:rPr lang="en-US" altLang="zh-CN" sz="1600" b="1" dirty="0" smtClean="0"/>
              <a:t>15</a:t>
            </a:r>
            <a:r>
              <a:rPr lang="zh-CN" altLang="en-US" sz="1600" b="1" dirty="0" smtClean="0"/>
              <a:t>日前办理并发放、秋季毕业生证书、硕博连读证书等</a:t>
            </a:r>
            <a:endParaRPr lang="en-US" altLang="zh-CN" sz="1600" b="1" dirty="0"/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black">
          <a:xfrm>
            <a:off x="4716016" y="4653136"/>
            <a:ext cx="393223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1600" b="1" dirty="0" smtClean="0"/>
              <a:t>在毕业生电子注册信息上报的同时，户籍也与之相应地进入</a:t>
            </a:r>
            <a:r>
              <a:rPr lang="en-US" altLang="zh-CN" sz="1600" b="1" dirty="0" smtClean="0"/>
              <a:t>”</a:t>
            </a:r>
            <a:r>
              <a:rPr lang="zh-CN" altLang="en-US" sz="1600" b="1" dirty="0" smtClean="0"/>
              <a:t>冻结</a:t>
            </a:r>
            <a:r>
              <a:rPr lang="en-US" altLang="zh-CN" sz="1600" b="1" dirty="0" smtClean="0"/>
              <a:t>”</a:t>
            </a:r>
            <a:r>
              <a:rPr lang="zh-CN" altLang="en-US" sz="1600" b="1" dirty="0" smtClean="0"/>
              <a:t>期</a:t>
            </a:r>
            <a:r>
              <a:rPr lang="en-US" altLang="zh-CN" sz="1600" b="1" dirty="0" smtClean="0"/>
              <a:t>,</a:t>
            </a:r>
            <a:r>
              <a:rPr lang="zh-CN" altLang="en-US" sz="1600" b="1" dirty="0" smtClean="0"/>
              <a:t>即毕业生不能再办理除迁移户口之外的与户籍有关的任何事宜</a:t>
            </a:r>
            <a:endParaRPr lang="en-US" altLang="zh-CN" sz="1600" b="1" dirty="0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gray">
          <a:xfrm>
            <a:off x="395536" y="3429000"/>
            <a:ext cx="15732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 smtClean="0"/>
              <a:t>学籍管理</a:t>
            </a:r>
            <a:endParaRPr lang="en-US" altLang="zh-CN" sz="2400" b="1" dirty="0">
              <a:ea typeface="宋体" pitchFamily="2" charset="-122"/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white">
          <a:xfrm>
            <a:off x="2843808" y="1916832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/>
              <a:t>学籍系统</a:t>
            </a:r>
            <a:endParaRPr lang="zh-CN" altLang="en-US" sz="2400" b="1" dirty="0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white">
          <a:xfrm>
            <a:off x="2843808" y="3429000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/>
              <a:t>毕业证书</a:t>
            </a:r>
            <a:endParaRPr lang="zh-CN" altLang="en-US" sz="2400" b="1" dirty="0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white">
          <a:xfrm>
            <a:off x="2843808" y="4941168"/>
            <a:ext cx="16732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/>
              <a:t>户籍管理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>
                <a:solidFill>
                  <a:srgbClr val="FF6600"/>
                </a:solidFill>
              </a:rPr>
              <a:t>培养管理</a:t>
            </a:r>
            <a:endParaRPr lang="en-US" altLang="zh-CN" dirty="0">
              <a:solidFill>
                <a:srgbClr val="FF6600"/>
              </a:solidFill>
              <a:ea typeface="宋体" pitchFamily="2" charset="-122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381000" y="1219200"/>
            <a:ext cx="638492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Clr>
                <a:srgbClr val="D7181F"/>
              </a:buClr>
            </a:pPr>
            <a:r>
              <a:rPr lang="en-US" altLang="zh-CN" sz="1600" b="1" dirty="0">
                <a:solidFill>
                  <a:srgbClr val="1C1C1C"/>
                </a:solidFill>
                <a:ea typeface="宋体" pitchFamily="2" charset="-122"/>
              </a:rPr>
              <a:t> </a:t>
            </a:r>
            <a:endParaRPr lang="en-US" altLang="zh-CN" sz="1600" dirty="0">
              <a:solidFill>
                <a:srgbClr val="1C1C1C"/>
              </a:solidFill>
              <a:ea typeface="宋体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98104" y="1484784"/>
            <a:ext cx="7474296" cy="4298950"/>
            <a:chOff x="395536" y="1997075"/>
            <a:chExt cx="7474296" cy="4298950"/>
          </a:xfrm>
        </p:grpSpPr>
        <p:sp>
          <p:nvSpPr>
            <p:cNvPr id="12290" name="Rectangle 2"/>
            <p:cNvSpPr>
              <a:spLocks noChangeArrowheads="1"/>
            </p:cNvSpPr>
            <p:nvPr/>
          </p:nvSpPr>
          <p:spPr bwMode="ltGray">
            <a:xfrm>
              <a:off x="4917504" y="4587875"/>
              <a:ext cx="2854896" cy="155575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2" name="AutoShape 4"/>
            <p:cNvSpPr>
              <a:spLocks noChangeArrowheads="1"/>
            </p:cNvSpPr>
            <p:nvPr/>
          </p:nvSpPr>
          <p:spPr bwMode="gray">
            <a:xfrm>
              <a:off x="2466975" y="1997075"/>
              <a:ext cx="2390775" cy="5651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DFDF"/>
                </a:gs>
                <a:gs pos="50000">
                  <a:srgbClr val="DFDFDF">
                    <a:gamma/>
                    <a:tint val="24314"/>
                    <a:invGamma/>
                  </a:srgbClr>
                </a:gs>
                <a:gs pos="100000">
                  <a:srgbClr val="DFDFDF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gray">
            <a:xfrm>
              <a:off x="5257800" y="1997075"/>
              <a:ext cx="2390775" cy="56515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FDFDF"/>
                </a:gs>
                <a:gs pos="50000">
                  <a:srgbClr val="DFDFDF">
                    <a:gamma/>
                    <a:tint val="24314"/>
                    <a:invGamma/>
                  </a:srgbClr>
                </a:gs>
                <a:gs pos="100000">
                  <a:srgbClr val="DFDFDF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4" name="Rectangle 6"/>
            <p:cNvSpPr>
              <a:spLocks noChangeArrowheads="1"/>
            </p:cNvSpPr>
            <p:nvPr/>
          </p:nvSpPr>
          <p:spPr bwMode="ltGray">
            <a:xfrm>
              <a:off x="2359025" y="4740275"/>
              <a:ext cx="2638425" cy="155575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8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white">
            <a:xfrm>
              <a:off x="2541240" y="4877395"/>
              <a:ext cx="2304256" cy="1077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开题报告、中期考核、学术报告等为必修环节，在学期间必需参加并取得学分。</a:t>
              </a:r>
              <a:endParaRPr lang="en-US" altLang="zh-CN" sz="1600" b="1" dirty="0">
                <a:solidFill>
                  <a:srgbClr val="FFFFFF"/>
                </a:solidFill>
                <a:ea typeface="宋体" pitchFamily="2" charset="-122"/>
              </a:endParaRPr>
            </a:p>
          </p:txBody>
        </p:sp>
        <p:grpSp>
          <p:nvGrpSpPr>
            <p:cNvPr id="12296" name="Group 8"/>
            <p:cNvGrpSpPr>
              <a:grpSpLocks/>
            </p:cNvGrpSpPr>
            <p:nvPr/>
          </p:nvGrpSpPr>
          <p:grpSpPr bwMode="auto">
            <a:xfrm>
              <a:off x="478556" y="2892425"/>
              <a:ext cx="1827213" cy="1524000"/>
              <a:chOff x="4407" y="1350"/>
              <a:chExt cx="1005" cy="960"/>
            </a:xfrm>
          </p:grpSpPr>
          <p:sp>
            <p:nvSpPr>
              <p:cNvPr id="12297" name="AutoShape 9"/>
              <p:cNvSpPr>
                <a:spLocks noChangeArrowheads="1"/>
              </p:cNvSpPr>
              <p:nvPr/>
            </p:nvSpPr>
            <p:spPr bwMode="gray">
              <a:xfrm>
                <a:off x="4407" y="1350"/>
                <a:ext cx="1005" cy="960"/>
              </a:xfrm>
              <a:prstGeom prst="homePlate">
                <a:avLst>
                  <a:gd name="adj" fmla="val 26172"/>
                </a:avLst>
              </a:prstGeom>
              <a:gradFill rotWithShape="1">
                <a:gsLst>
                  <a:gs pos="0">
                    <a:srgbClr val="D5E0E5">
                      <a:gamma/>
                      <a:shade val="66275"/>
                      <a:invGamma/>
                    </a:srgbClr>
                  </a:gs>
                  <a:gs pos="50000">
                    <a:srgbClr val="D5E0E5"/>
                  </a:gs>
                  <a:gs pos="100000">
                    <a:srgbClr val="D5E0E5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76858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298" name="AutoShape 10"/>
              <p:cNvSpPr>
                <a:spLocks noChangeArrowheads="1"/>
              </p:cNvSpPr>
              <p:nvPr/>
            </p:nvSpPr>
            <p:spPr bwMode="gray">
              <a:xfrm>
                <a:off x="4424" y="1363"/>
                <a:ext cx="978" cy="934"/>
              </a:xfrm>
              <a:prstGeom prst="homePlate">
                <a:avLst>
                  <a:gd name="adj" fmla="val 26178"/>
                </a:avLst>
              </a:prstGeom>
              <a:noFill/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299" name="Group 11"/>
            <p:cNvGrpSpPr>
              <a:grpSpLocks/>
            </p:cNvGrpSpPr>
            <p:nvPr/>
          </p:nvGrpSpPr>
          <p:grpSpPr bwMode="auto">
            <a:xfrm>
              <a:off x="460375" y="4719638"/>
              <a:ext cx="1827213" cy="1524000"/>
              <a:chOff x="4397" y="1430"/>
              <a:chExt cx="1005" cy="960"/>
            </a:xfrm>
          </p:grpSpPr>
          <p:sp>
            <p:nvSpPr>
              <p:cNvPr id="12300" name="AutoShape 12"/>
              <p:cNvSpPr>
                <a:spLocks noChangeArrowheads="1"/>
              </p:cNvSpPr>
              <p:nvPr/>
            </p:nvSpPr>
            <p:spPr bwMode="gray">
              <a:xfrm>
                <a:off x="4397" y="1430"/>
                <a:ext cx="1005" cy="960"/>
              </a:xfrm>
              <a:prstGeom prst="homePlate">
                <a:avLst>
                  <a:gd name="adj" fmla="val 26172"/>
                </a:avLst>
              </a:prstGeom>
              <a:gradFill rotWithShape="1">
                <a:gsLst>
                  <a:gs pos="0">
                    <a:srgbClr val="D5E0E5">
                      <a:gamma/>
                      <a:shade val="66275"/>
                      <a:invGamma/>
                    </a:srgbClr>
                  </a:gs>
                  <a:gs pos="50000">
                    <a:srgbClr val="D5E0E5"/>
                  </a:gs>
                  <a:gs pos="100000">
                    <a:srgbClr val="D5E0E5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76858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301" name="AutoShape 13"/>
              <p:cNvSpPr>
                <a:spLocks noChangeArrowheads="1"/>
              </p:cNvSpPr>
              <p:nvPr/>
            </p:nvSpPr>
            <p:spPr bwMode="gray">
              <a:xfrm>
                <a:off x="4407" y="1440"/>
                <a:ext cx="978" cy="934"/>
              </a:xfrm>
              <a:prstGeom prst="homePlate">
                <a:avLst>
                  <a:gd name="adj" fmla="val 26178"/>
                </a:avLst>
              </a:prstGeom>
              <a:gradFill rotWithShape="1">
                <a:gsLst>
                  <a:gs pos="0">
                    <a:srgbClr val="D5E0E5">
                      <a:gamma/>
                      <a:shade val="66275"/>
                      <a:invGamma/>
                    </a:srgbClr>
                  </a:gs>
                  <a:gs pos="50000">
                    <a:srgbClr val="D5E0E5"/>
                  </a:gs>
                  <a:gs pos="100000">
                    <a:srgbClr val="D5E0E5">
                      <a:gamma/>
                      <a:shade val="6627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302" name="Rectangle 14"/>
            <p:cNvSpPr>
              <a:spLocks noChangeArrowheads="1"/>
            </p:cNvSpPr>
            <p:nvPr/>
          </p:nvSpPr>
          <p:spPr bwMode="gray">
            <a:xfrm>
              <a:off x="406241" y="3471788"/>
              <a:ext cx="1836738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b="1" dirty="0" smtClean="0">
                  <a:solidFill>
                    <a:srgbClr val="333333"/>
                  </a:solidFill>
                  <a:ea typeface="宋体" pitchFamily="2" charset="-122"/>
                </a:rPr>
                <a:t>博士生专业课</a:t>
              </a:r>
              <a:endParaRPr lang="en-US" altLang="zh-CN" sz="2000" b="1" dirty="0">
                <a:solidFill>
                  <a:srgbClr val="333333"/>
                </a:solidFill>
                <a:ea typeface="宋体" pitchFamily="2" charset="-122"/>
              </a:endParaRPr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gray">
            <a:xfrm>
              <a:off x="395536" y="5157192"/>
              <a:ext cx="1836738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000" b="1" dirty="0" smtClean="0">
                  <a:solidFill>
                    <a:srgbClr val="333333"/>
                  </a:solidFill>
                  <a:ea typeface="宋体" pitchFamily="2" charset="-122"/>
                </a:rPr>
                <a:t>开题报告、</a:t>
              </a:r>
              <a:endParaRPr lang="en-US" altLang="zh-CN" sz="2000" b="1" dirty="0" smtClean="0">
                <a:solidFill>
                  <a:srgbClr val="333333"/>
                </a:solidFill>
                <a:ea typeface="宋体" pitchFamily="2" charset="-122"/>
              </a:endParaRPr>
            </a:p>
            <a:p>
              <a:pPr algn="ctr" eaLnBrk="0" hangingPunct="0"/>
              <a:r>
                <a:rPr lang="zh-CN" altLang="en-US" sz="2000" b="1" dirty="0" smtClean="0">
                  <a:solidFill>
                    <a:srgbClr val="333333"/>
                  </a:solidFill>
                  <a:ea typeface="宋体" pitchFamily="2" charset="-122"/>
                </a:rPr>
                <a:t>中期考核</a:t>
              </a:r>
              <a:endParaRPr lang="en-US" altLang="zh-CN" sz="2000" b="1" dirty="0">
                <a:solidFill>
                  <a:srgbClr val="333333"/>
                </a:solidFill>
                <a:ea typeface="宋体" pitchFamily="2" charset="-122"/>
              </a:endParaRPr>
            </a:p>
          </p:txBody>
        </p:sp>
        <p:sp>
          <p:nvSpPr>
            <p:cNvPr id="12304" name="Rectangle 16"/>
            <p:cNvSpPr>
              <a:spLocks noChangeArrowheads="1"/>
            </p:cNvSpPr>
            <p:nvPr/>
          </p:nvSpPr>
          <p:spPr bwMode="white">
            <a:xfrm>
              <a:off x="5061520" y="4589363"/>
              <a:ext cx="2808312" cy="1600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EAEAEA"/>
                  </a:solidFill>
                  <a:ea typeface="宋体" pitchFamily="2" charset="-122"/>
                </a:rPr>
                <a:t>每年所统一组织：各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宋体" pitchFamily="2" charset="-122"/>
                </a:rPr>
                <a:t>实验室或课题组组织</a:t>
              </a:r>
              <a:r>
                <a:rPr lang="zh-CN" altLang="en-US" sz="1400" b="1" dirty="0" smtClean="0">
                  <a:solidFill>
                    <a:srgbClr val="EAEAEA"/>
                  </a:solidFill>
                  <a:ea typeface="宋体" pitchFamily="2" charset="-122"/>
                </a:rPr>
                <a:t>学生参加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宋体" pitchFamily="2" charset="-122"/>
                </a:rPr>
                <a:t>开题报告、中期考核，在规定的时间内完成口头报告及国科大</a:t>
              </a:r>
              <a:r>
                <a:rPr lang="en-US" altLang="zh-CN" sz="1400" b="1" dirty="0" smtClean="0">
                  <a:solidFill>
                    <a:srgbClr val="FFFFFF"/>
                  </a:solidFill>
                  <a:ea typeface="宋体" pitchFamily="2" charset="-122"/>
                </a:rPr>
                <a:t>“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宋体" pitchFamily="2" charset="-122"/>
                </a:rPr>
                <a:t>教育业务平台</a:t>
              </a:r>
              <a:r>
                <a:rPr lang="en-US" altLang="zh-CN" sz="1400" b="1" dirty="0" smtClean="0">
                  <a:solidFill>
                    <a:srgbClr val="FFFFFF"/>
                  </a:solidFill>
                  <a:ea typeface="宋体" pitchFamily="2" charset="-122"/>
                </a:rPr>
                <a:t>”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宋体" pitchFamily="2" charset="-122"/>
                </a:rPr>
                <a:t>培养管理中</a:t>
              </a:r>
              <a:r>
                <a:rPr lang="en-US" altLang="zh-CN" sz="1400" b="1" dirty="0" smtClean="0">
                  <a:solidFill>
                    <a:srgbClr val="FFFFFF"/>
                  </a:solidFill>
                  <a:ea typeface="宋体" pitchFamily="2" charset="-122"/>
                </a:rPr>
                <a:t>“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宋体" pitchFamily="2" charset="-122"/>
                </a:rPr>
                <a:t>必修环节</a:t>
              </a:r>
              <a:r>
                <a:rPr lang="en-US" altLang="zh-CN" sz="1400" b="1" dirty="0" smtClean="0">
                  <a:solidFill>
                    <a:srgbClr val="FFFFFF"/>
                  </a:solidFill>
                  <a:ea typeface="宋体" pitchFamily="2" charset="-122"/>
                </a:rPr>
                <a:t>”</a:t>
              </a:r>
              <a:r>
                <a:rPr lang="zh-CN" altLang="en-US" sz="1400" b="1" dirty="0" smtClean="0">
                  <a:solidFill>
                    <a:srgbClr val="FFFFFF"/>
                  </a:solidFill>
                  <a:ea typeface="宋体" pitchFamily="2" charset="-122"/>
                </a:rPr>
                <a:t>项目，与现实培养过程同步</a:t>
              </a:r>
              <a:r>
                <a:rPr lang="zh-CN" altLang="en-US" sz="1400" b="1" dirty="0" smtClean="0">
                  <a:solidFill>
                    <a:srgbClr val="EAEAEA"/>
                  </a:solidFill>
                  <a:ea typeface="宋体" pitchFamily="2" charset="-122"/>
                </a:rPr>
                <a:t>，使用网络平台实现全过程培养管理。</a:t>
              </a:r>
              <a:endParaRPr lang="en-US" altLang="zh-CN" sz="1400" b="1" dirty="0">
                <a:solidFill>
                  <a:srgbClr val="EAEAEA"/>
                </a:solidFill>
                <a:ea typeface="宋体" pitchFamily="2" charset="-122"/>
              </a:endParaRPr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gray">
            <a:xfrm>
              <a:off x="2554288" y="2065338"/>
              <a:ext cx="224631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400" b="1" dirty="0" smtClean="0">
                  <a:ea typeface="宋体" pitchFamily="2" charset="-122"/>
                </a:rPr>
                <a:t>学位申请要求</a:t>
              </a:r>
              <a:endParaRPr lang="en-US" altLang="zh-CN" sz="2400" b="1" dirty="0">
                <a:ea typeface="宋体" pitchFamily="2" charset="-122"/>
              </a:endParaRPr>
            </a:p>
          </p:txBody>
        </p:sp>
        <p:sp>
          <p:nvSpPr>
            <p:cNvPr id="12306" name="Rectangle 18"/>
            <p:cNvSpPr>
              <a:spLocks noChangeArrowheads="1"/>
            </p:cNvSpPr>
            <p:nvPr/>
          </p:nvSpPr>
          <p:spPr bwMode="gray">
            <a:xfrm>
              <a:off x="5348288" y="2065338"/>
              <a:ext cx="2246312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400" b="1" dirty="0" smtClean="0">
                  <a:ea typeface="宋体" pitchFamily="2" charset="-122"/>
                </a:rPr>
                <a:t>2019</a:t>
              </a:r>
              <a:r>
                <a:rPr lang="zh-CN" altLang="en-US" sz="2400" b="1" dirty="0" smtClean="0">
                  <a:ea typeface="宋体" pitchFamily="2" charset="-122"/>
                </a:rPr>
                <a:t>年</a:t>
              </a:r>
              <a:endParaRPr lang="en-US" altLang="zh-CN" sz="2400" b="1" dirty="0">
                <a:ea typeface="宋体" pitchFamily="2" charset="-122"/>
              </a:endParaRPr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gray">
            <a:xfrm>
              <a:off x="5205536" y="2645147"/>
              <a:ext cx="2659062" cy="155575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72549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gray">
            <a:xfrm>
              <a:off x="2469232" y="2789163"/>
              <a:ext cx="2638425" cy="155575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8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white">
            <a:xfrm>
              <a:off x="2541240" y="2933179"/>
              <a:ext cx="2448272" cy="1323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学位申请为生成系统，所有学位申请信息都将从</a:t>
              </a:r>
              <a:r>
                <a:rPr lang="en-US" altLang="zh-CN" sz="1600" b="1" dirty="0" smtClean="0">
                  <a:solidFill>
                    <a:srgbClr val="FFFFFF"/>
                  </a:solidFill>
                  <a:ea typeface="宋体" pitchFamily="2" charset="-122"/>
                </a:rPr>
                <a:t>“</a:t>
              </a:r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学籍管理</a:t>
              </a:r>
              <a:r>
                <a:rPr lang="en-US" altLang="zh-CN" sz="1600" b="1" dirty="0" smtClean="0">
                  <a:solidFill>
                    <a:srgbClr val="FFFFFF"/>
                  </a:solidFill>
                  <a:ea typeface="宋体" pitchFamily="2" charset="-122"/>
                </a:rPr>
                <a:t>”“</a:t>
              </a:r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教务管理</a:t>
              </a:r>
              <a:r>
                <a:rPr lang="en-US" altLang="zh-CN" sz="1600" b="1" dirty="0" smtClean="0">
                  <a:solidFill>
                    <a:srgbClr val="FFFFFF"/>
                  </a:solidFill>
                  <a:ea typeface="宋体" pitchFamily="2" charset="-122"/>
                </a:rPr>
                <a:t>”“</a:t>
              </a:r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培养管理</a:t>
              </a:r>
              <a:r>
                <a:rPr lang="en-US" altLang="zh-CN" sz="1600" b="1" dirty="0" smtClean="0">
                  <a:solidFill>
                    <a:srgbClr val="FFFFFF"/>
                  </a:solidFill>
                  <a:ea typeface="宋体" pitchFamily="2" charset="-122"/>
                </a:rPr>
                <a:t>”</a:t>
              </a:r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等教育管理平台中生成。</a:t>
              </a:r>
              <a:endParaRPr lang="en-US" altLang="zh-CN" sz="1600" b="1" dirty="0">
                <a:solidFill>
                  <a:srgbClr val="FFFFFF"/>
                </a:solidFill>
                <a:ea typeface="宋体" pitchFamily="2" charset="-122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white">
            <a:xfrm>
              <a:off x="5220072" y="2933179"/>
              <a:ext cx="2362200" cy="1077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所有博士生专业课必须登录到</a:t>
              </a:r>
              <a:r>
                <a:rPr lang="en-US" altLang="zh-CN" sz="1600" b="1" dirty="0" smtClean="0">
                  <a:solidFill>
                    <a:srgbClr val="FFFFFF"/>
                  </a:solidFill>
                  <a:ea typeface="宋体" pitchFamily="2" charset="-122"/>
                </a:rPr>
                <a:t>“</a:t>
              </a:r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所级教务系统</a:t>
              </a:r>
              <a:r>
                <a:rPr lang="en-US" altLang="zh-CN" sz="1600" b="1" dirty="0" smtClean="0">
                  <a:solidFill>
                    <a:srgbClr val="FFFFFF"/>
                  </a:solidFill>
                  <a:ea typeface="宋体" pitchFamily="2" charset="-122"/>
                </a:rPr>
                <a:t>“</a:t>
              </a:r>
              <a:r>
                <a:rPr lang="zh-CN" altLang="en-US" sz="1600" b="1" dirty="0" smtClean="0">
                  <a:solidFill>
                    <a:srgbClr val="FFFFFF"/>
                  </a:solidFill>
                  <a:ea typeface="宋体" pitchFamily="2" charset="-122"/>
                </a:rPr>
                <a:t>中，选课并完成博士生专业课程；</a:t>
              </a:r>
              <a:endParaRPr lang="en-US" altLang="zh-CN" sz="1600" b="1" dirty="0">
                <a:solidFill>
                  <a:srgbClr val="FFFFFF"/>
                </a:solidFill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 smtClean="0">
                <a:solidFill>
                  <a:srgbClr val="FF6600"/>
                </a:solidFill>
              </a:rPr>
              <a:t>培养管理</a:t>
            </a:r>
            <a:endParaRPr lang="en-US" altLang="zh-CN" sz="4300" dirty="0">
              <a:solidFill>
                <a:srgbClr val="FF6600"/>
              </a:solidFill>
              <a:ea typeface="宋体" pitchFamily="2" charset="-122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ltGray">
          <a:xfrm>
            <a:off x="636588" y="1757363"/>
            <a:ext cx="3652837" cy="1503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gray">
          <a:xfrm>
            <a:off x="2411760" y="1916832"/>
            <a:ext cx="1830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博士生公共课程</a:t>
            </a:r>
            <a:endParaRPr lang="zh-CN" alt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gray">
          <a:xfrm>
            <a:off x="4672013" y="1752600"/>
            <a:ext cx="3786187" cy="15033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gray">
          <a:xfrm>
            <a:off x="4932040" y="1873250"/>
            <a:ext cx="1489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F0000"/>
                </a:solidFill>
              </a:rPr>
              <a:t>硕博连读生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gray">
          <a:xfrm>
            <a:off x="635000" y="3692525"/>
            <a:ext cx="3652838" cy="15033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gray">
          <a:xfrm>
            <a:off x="2495550" y="4787900"/>
            <a:ext cx="1860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FFC000"/>
                </a:solidFill>
              </a:rPr>
              <a:t>博士生专业课程</a:t>
            </a:r>
            <a:endParaRPr lang="zh-CN" altLang="en-US" b="1" dirty="0">
              <a:solidFill>
                <a:srgbClr val="FFC000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gray">
          <a:xfrm>
            <a:off x="4644008" y="3717032"/>
            <a:ext cx="3790950" cy="1493837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gray">
          <a:xfrm>
            <a:off x="5076056" y="4725144"/>
            <a:ext cx="1220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</a:rPr>
              <a:t>必修环节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gray">
          <a:xfrm>
            <a:off x="673245" y="3779101"/>
            <a:ext cx="1773237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</a:rPr>
              <a:t>最少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4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个学分、二门专业课程</a:t>
            </a:r>
            <a:endParaRPr lang="en-US" altLang="zh-CN" sz="1400" b="1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</a:rPr>
              <a:t>注：毕业生应在毕业当年度的秋季学期完成</a:t>
            </a:r>
            <a:endParaRPr lang="en-US" altLang="zh-CN" sz="1400" b="1" dirty="0">
              <a:solidFill>
                <a:srgbClr val="FF0000"/>
              </a:solidFill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gray">
          <a:xfrm>
            <a:off x="755576" y="1988840"/>
            <a:ext cx="1701800" cy="93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CN" altLang="en-US" sz="1400" b="1" dirty="0" smtClean="0">
                <a:solidFill>
                  <a:schemeClr val="bg1"/>
                </a:solidFill>
              </a:rPr>
              <a:t>博士生英语（英语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B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）：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2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学分</a:t>
            </a:r>
            <a:endParaRPr lang="en-US" altLang="zh-CN" sz="1400" b="1" dirty="0">
              <a:solidFill>
                <a:schemeClr val="bg1"/>
              </a:solidFill>
              <a:ea typeface="宋体" pitchFamily="2" charset="-122"/>
            </a:endParaRPr>
          </a:p>
          <a:p>
            <a:pPr eaLnBrk="0" hangingPunct="0">
              <a:lnSpc>
                <a:spcPct val="130000"/>
              </a:lnSpc>
              <a:buFontTx/>
              <a:buChar char="-"/>
            </a:pPr>
            <a:r>
              <a:rPr lang="zh-CN" altLang="en-US" sz="1400" b="1" dirty="0" smtClean="0">
                <a:solidFill>
                  <a:schemeClr val="bg1"/>
                </a:solidFill>
              </a:rPr>
              <a:t>政治课：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1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学分</a:t>
            </a:r>
            <a:r>
              <a:rPr lang="en-US" altLang="zh-CN" sz="1400" b="1" dirty="0" smtClean="0">
                <a:solidFill>
                  <a:schemeClr val="bg1"/>
                </a:solidFill>
                <a:ea typeface="宋体" pitchFamily="2" charset="-122"/>
              </a:rPr>
              <a:t> </a:t>
            </a:r>
            <a:endParaRPr lang="en-US" altLang="zh-CN" sz="14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gray">
          <a:xfrm>
            <a:off x="6372200" y="2060848"/>
            <a:ext cx="2005038" cy="93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</a:rPr>
              <a:t>参见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《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中国科学院半导体研究所研究生培养方案（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2009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年修订版） 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》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gray">
          <a:xfrm>
            <a:off x="6228184" y="3789040"/>
            <a:ext cx="2304256" cy="12126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</a:rPr>
              <a:t>共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5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学分：开题报告（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1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学分）、中期考核（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1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学分），社会实践、学术报告（每次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0.5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学分，最少参加</a:t>
            </a:r>
            <a:r>
              <a:rPr lang="en-US" altLang="zh-CN" sz="1400" b="1" dirty="0" smtClean="0">
                <a:solidFill>
                  <a:schemeClr val="bg1"/>
                </a:solidFill>
              </a:rPr>
              <a:t>6</a:t>
            </a:r>
            <a:r>
              <a:rPr lang="zh-CN" altLang="en-US" sz="1400" b="1" dirty="0" smtClean="0">
                <a:solidFill>
                  <a:schemeClr val="bg1"/>
                </a:solidFill>
              </a:rPr>
              <a:t>次）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392738" y="3854450"/>
            <a:ext cx="812800" cy="812800"/>
            <a:chOff x="2430" y="1692"/>
            <a:chExt cx="339" cy="339"/>
          </a:xfrm>
        </p:grpSpPr>
        <p:sp>
          <p:nvSpPr>
            <p:cNvPr id="24592" name="Freeform 16"/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31" y="5"/>
                </a:cxn>
                <a:cxn ang="0">
                  <a:pos x="95" y="17"/>
                </a:cxn>
                <a:cxn ang="0">
                  <a:pos x="63" y="38"/>
                </a:cxn>
                <a:cxn ang="0">
                  <a:pos x="38" y="63"/>
                </a:cxn>
                <a:cxn ang="0">
                  <a:pos x="18" y="95"/>
                </a:cxn>
                <a:cxn ang="0">
                  <a:pos x="5" y="131"/>
                </a:cxn>
                <a:cxn ang="0">
                  <a:pos x="0" y="170"/>
                </a:cxn>
                <a:cxn ang="0">
                  <a:pos x="5" y="209"/>
                </a:cxn>
                <a:cxn ang="0">
                  <a:pos x="18" y="245"/>
                </a:cxn>
                <a:cxn ang="0">
                  <a:pos x="38" y="276"/>
                </a:cxn>
                <a:cxn ang="0">
                  <a:pos x="63" y="302"/>
                </a:cxn>
                <a:cxn ang="0">
                  <a:pos x="95" y="323"/>
                </a:cxn>
                <a:cxn ang="0">
                  <a:pos x="131" y="335"/>
                </a:cxn>
                <a:cxn ang="0">
                  <a:pos x="170" y="339"/>
                </a:cxn>
                <a:cxn ang="0">
                  <a:pos x="209" y="335"/>
                </a:cxn>
                <a:cxn ang="0">
                  <a:pos x="245" y="323"/>
                </a:cxn>
                <a:cxn ang="0">
                  <a:pos x="276" y="302"/>
                </a:cxn>
                <a:cxn ang="0">
                  <a:pos x="303" y="276"/>
                </a:cxn>
                <a:cxn ang="0">
                  <a:pos x="323" y="245"/>
                </a:cxn>
                <a:cxn ang="0">
                  <a:pos x="335" y="209"/>
                </a:cxn>
                <a:cxn ang="0">
                  <a:pos x="339" y="170"/>
                </a:cxn>
                <a:cxn ang="0">
                  <a:pos x="335" y="131"/>
                </a:cxn>
                <a:cxn ang="0">
                  <a:pos x="323" y="95"/>
                </a:cxn>
                <a:cxn ang="0">
                  <a:pos x="303" y="63"/>
                </a:cxn>
                <a:cxn ang="0">
                  <a:pos x="276" y="38"/>
                </a:cxn>
                <a:cxn ang="0">
                  <a:pos x="245" y="17"/>
                </a:cxn>
                <a:cxn ang="0">
                  <a:pos x="209" y="5"/>
                </a:cxn>
                <a:cxn ang="0">
                  <a:pos x="170" y="0"/>
                </a:cxn>
                <a:cxn ang="0">
                  <a:pos x="170" y="294"/>
                </a:cxn>
                <a:cxn ang="0">
                  <a:pos x="137" y="291"/>
                </a:cxn>
                <a:cxn ang="0">
                  <a:pos x="107" y="278"/>
                </a:cxn>
                <a:cxn ang="0">
                  <a:pos x="81" y="258"/>
                </a:cxn>
                <a:cxn ang="0">
                  <a:pos x="62" y="233"/>
                </a:cxn>
                <a:cxn ang="0">
                  <a:pos x="50" y="203"/>
                </a:cxn>
                <a:cxn ang="0">
                  <a:pos x="45" y="170"/>
                </a:cxn>
                <a:cxn ang="0">
                  <a:pos x="50" y="137"/>
                </a:cxn>
                <a:cxn ang="0">
                  <a:pos x="62" y="107"/>
                </a:cxn>
                <a:cxn ang="0">
                  <a:pos x="81" y="81"/>
                </a:cxn>
                <a:cxn ang="0">
                  <a:pos x="107" y="62"/>
                </a:cxn>
                <a:cxn ang="0">
                  <a:pos x="137" y="48"/>
                </a:cxn>
                <a:cxn ang="0">
                  <a:pos x="170" y="44"/>
                </a:cxn>
                <a:cxn ang="0">
                  <a:pos x="203" y="48"/>
                </a:cxn>
                <a:cxn ang="0">
                  <a:pos x="233" y="62"/>
                </a:cxn>
                <a:cxn ang="0">
                  <a:pos x="258" y="81"/>
                </a:cxn>
                <a:cxn ang="0">
                  <a:pos x="278" y="107"/>
                </a:cxn>
                <a:cxn ang="0">
                  <a:pos x="291" y="137"/>
                </a:cxn>
                <a:cxn ang="0">
                  <a:pos x="296" y="170"/>
                </a:cxn>
                <a:cxn ang="0">
                  <a:pos x="291" y="203"/>
                </a:cxn>
                <a:cxn ang="0">
                  <a:pos x="278" y="233"/>
                </a:cxn>
                <a:cxn ang="0">
                  <a:pos x="258" y="258"/>
                </a:cxn>
                <a:cxn ang="0">
                  <a:pos x="233" y="278"/>
                </a:cxn>
                <a:cxn ang="0">
                  <a:pos x="203" y="291"/>
                </a:cxn>
                <a:cxn ang="0">
                  <a:pos x="170" y="294"/>
                </a:cxn>
              </a:cxnLst>
              <a:rect l="0" t="0" r="r" b="b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3" name="Freeform 17"/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/>
              <a:ahLst/>
              <a:cxnLst>
                <a:cxn ang="0">
                  <a:pos x="12" y="76"/>
                </a:cxn>
                <a:cxn ang="0">
                  <a:pos x="30" y="114"/>
                </a:cxn>
                <a:cxn ang="0">
                  <a:pos x="63" y="132"/>
                </a:cxn>
                <a:cxn ang="0">
                  <a:pos x="106" y="132"/>
                </a:cxn>
                <a:cxn ang="0">
                  <a:pos x="139" y="114"/>
                </a:cxn>
                <a:cxn ang="0">
                  <a:pos x="157" y="76"/>
                </a:cxn>
                <a:cxn ang="0">
                  <a:pos x="163" y="100"/>
                </a:cxn>
                <a:cxn ang="0">
                  <a:pos x="142" y="136"/>
                </a:cxn>
                <a:cxn ang="0">
                  <a:pos x="106" y="156"/>
                </a:cxn>
                <a:cxn ang="0">
                  <a:pos x="61" y="156"/>
                </a:cxn>
                <a:cxn ang="0">
                  <a:pos x="27" y="136"/>
                </a:cxn>
                <a:cxn ang="0">
                  <a:pos x="4" y="100"/>
                </a:cxn>
                <a:cxn ang="0">
                  <a:pos x="39" y="45"/>
                </a:cxn>
                <a:cxn ang="0">
                  <a:pos x="27" y="42"/>
                </a:cxn>
                <a:cxn ang="0">
                  <a:pos x="19" y="34"/>
                </a:cxn>
                <a:cxn ang="0">
                  <a:pos x="16" y="22"/>
                </a:cxn>
                <a:cxn ang="0">
                  <a:pos x="19" y="12"/>
                </a:cxn>
                <a:cxn ang="0">
                  <a:pos x="27" y="3"/>
                </a:cxn>
                <a:cxn ang="0">
                  <a:pos x="39" y="0"/>
                </a:cxn>
                <a:cxn ang="0">
                  <a:pos x="49" y="3"/>
                </a:cxn>
                <a:cxn ang="0">
                  <a:pos x="58" y="12"/>
                </a:cxn>
                <a:cxn ang="0">
                  <a:pos x="61" y="22"/>
                </a:cxn>
                <a:cxn ang="0">
                  <a:pos x="58" y="34"/>
                </a:cxn>
                <a:cxn ang="0">
                  <a:pos x="49" y="42"/>
                </a:cxn>
                <a:cxn ang="0">
                  <a:pos x="39" y="45"/>
                </a:cxn>
                <a:cxn ang="0">
                  <a:pos x="124" y="45"/>
                </a:cxn>
                <a:cxn ang="0">
                  <a:pos x="114" y="39"/>
                </a:cxn>
                <a:cxn ang="0">
                  <a:pos x="108" y="28"/>
                </a:cxn>
                <a:cxn ang="0">
                  <a:pos x="108" y="16"/>
                </a:cxn>
                <a:cxn ang="0">
                  <a:pos x="114" y="6"/>
                </a:cxn>
                <a:cxn ang="0">
                  <a:pos x="124" y="1"/>
                </a:cxn>
                <a:cxn ang="0">
                  <a:pos x="136" y="1"/>
                </a:cxn>
                <a:cxn ang="0">
                  <a:pos x="145" y="6"/>
                </a:cxn>
                <a:cxn ang="0">
                  <a:pos x="151" y="16"/>
                </a:cxn>
                <a:cxn ang="0">
                  <a:pos x="151" y="28"/>
                </a:cxn>
                <a:cxn ang="0">
                  <a:pos x="145" y="39"/>
                </a:cxn>
                <a:cxn ang="0">
                  <a:pos x="136" y="45"/>
                </a:cxn>
              </a:cxnLst>
              <a:rect l="0" t="0" r="r" b="b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687638" y="2327275"/>
            <a:ext cx="835025" cy="819150"/>
            <a:chOff x="866" y="2169"/>
            <a:chExt cx="406" cy="405"/>
          </a:xfrm>
        </p:grpSpPr>
        <p:sp>
          <p:nvSpPr>
            <p:cNvPr id="24595" name="Freeform 19"/>
            <p:cNvSpPr>
              <a:spLocks/>
            </p:cNvSpPr>
            <p:nvPr/>
          </p:nvSpPr>
          <p:spPr bwMode="gray">
            <a:xfrm>
              <a:off x="1073" y="2181"/>
              <a:ext cx="190" cy="152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40" y="17"/>
                </a:cxn>
                <a:cxn ang="0">
                  <a:pos x="46" y="18"/>
                </a:cxn>
                <a:cxn ang="0">
                  <a:pos x="51" y="23"/>
                </a:cxn>
                <a:cxn ang="0">
                  <a:pos x="55" y="27"/>
                </a:cxn>
                <a:cxn ang="0">
                  <a:pos x="57" y="33"/>
                </a:cxn>
                <a:cxn ang="0">
                  <a:pos x="58" y="39"/>
                </a:cxn>
                <a:cxn ang="0">
                  <a:pos x="58" y="51"/>
                </a:cxn>
                <a:cxn ang="0">
                  <a:pos x="58" y="57"/>
                </a:cxn>
                <a:cxn ang="0">
                  <a:pos x="55" y="62"/>
                </a:cxn>
                <a:cxn ang="0">
                  <a:pos x="54" y="66"/>
                </a:cxn>
                <a:cxn ang="0">
                  <a:pos x="60" y="69"/>
                </a:cxn>
                <a:cxn ang="0">
                  <a:pos x="66" y="72"/>
                </a:cxn>
                <a:cxn ang="0">
                  <a:pos x="70" y="72"/>
                </a:cxn>
                <a:cxn ang="0">
                  <a:pos x="73" y="72"/>
                </a:cxn>
                <a:cxn ang="0">
                  <a:pos x="75" y="72"/>
                </a:cxn>
                <a:cxn ang="0">
                  <a:pos x="82" y="72"/>
                </a:cxn>
                <a:cxn ang="0">
                  <a:pos x="87" y="75"/>
                </a:cxn>
                <a:cxn ang="0">
                  <a:pos x="93" y="78"/>
                </a:cxn>
                <a:cxn ang="0">
                  <a:pos x="96" y="83"/>
                </a:cxn>
                <a:cxn ang="0">
                  <a:pos x="99" y="89"/>
                </a:cxn>
                <a:cxn ang="0">
                  <a:pos x="99" y="95"/>
                </a:cxn>
                <a:cxn ang="0">
                  <a:pos x="99" y="96"/>
                </a:cxn>
                <a:cxn ang="0">
                  <a:pos x="118" y="119"/>
                </a:cxn>
                <a:cxn ang="0">
                  <a:pos x="132" y="146"/>
                </a:cxn>
                <a:cxn ang="0">
                  <a:pos x="145" y="146"/>
                </a:cxn>
                <a:cxn ang="0">
                  <a:pos x="156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75" y="147"/>
                </a:cxn>
                <a:cxn ang="0">
                  <a:pos x="190" y="152"/>
                </a:cxn>
                <a:cxn ang="0">
                  <a:pos x="180" y="116"/>
                </a:cxn>
                <a:cxn ang="0">
                  <a:pos x="162" y="84"/>
                </a:cxn>
                <a:cxn ang="0">
                  <a:pos x="139" y="56"/>
                </a:cxn>
                <a:cxn ang="0">
                  <a:pos x="111" y="33"/>
                </a:cxn>
                <a:cxn ang="0">
                  <a:pos x="79" y="15"/>
                </a:cxn>
                <a:cxn ang="0">
                  <a:pos x="43" y="5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4" y="8"/>
                </a:cxn>
                <a:cxn ang="0">
                  <a:pos x="9" y="15"/>
                </a:cxn>
                <a:cxn ang="0">
                  <a:pos x="19" y="15"/>
                </a:cxn>
                <a:cxn ang="0">
                  <a:pos x="30" y="15"/>
                </a:cxn>
                <a:cxn ang="0">
                  <a:pos x="34" y="15"/>
                </a:cxn>
              </a:cxnLst>
              <a:rect l="0" t="0" r="r" b="b"/>
              <a:pathLst>
                <a:path w="190" h="152">
                  <a:moveTo>
                    <a:pt x="34" y="15"/>
                  </a:moveTo>
                  <a:lnTo>
                    <a:pt x="40" y="17"/>
                  </a:lnTo>
                  <a:lnTo>
                    <a:pt x="46" y="18"/>
                  </a:lnTo>
                  <a:lnTo>
                    <a:pt x="51" y="23"/>
                  </a:lnTo>
                  <a:lnTo>
                    <a:pt x="55" y="27"/>
                  </a:lnTo>
                  <a:lnTo>
                    <a:pt x="57" y="33"/>
                  </a:lnTo>
                  <a:lnTo>
                    <a:pt x="58" y="39"/>
                  </a:lnTo>
                  <a:lnTo>
                    <a:pt x="58" y="51"/>
                  </a:lnTo>
                  <a:lnTo>
                    <a:pt x="58" y="57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60" y="69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3" y="72"/>
                  </a:lnTo>
                  <a:lnTo>
                    <a:pt x="75" y="72"/>
                  </a:lnTo>
                  <a:lnTo>
                    <a:pt x="82" y="72"/>
                  </a:lnTo>
                  <a:lnTo>
                    <a:pt x="87" y="75"/>
                  </a:lnTo>
                  <a:lnTo>
                    <a:pt x="93" y="78"/>
                  </a:lnTo>
                  <a:lnTo>
                    <a:pt x="96" y="83"/>
                  </a:lnTo>
                  <a:lnTo>
                    <a:pt x="99" y="89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118" y="119"/>
                  </a:lnTo>
                  <a:lnTo>
                    <a:pt x="132" y="146"/>
                  </a:lnTo>
                  <a:lnTo>
                    <a:pt x="145" y="146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75" y="147"/>
                  </a:lnTo>
                  <a:lnTo>
                    <a:pt x="190" y="152"/>
                  </a:lnTo>
                  <a:lnTo>
                    <a:pt x="180" y="116"/>
                  </a:lnTo>
                  <a:lnTo>
                    <a:pt x="162" y="84"/>
                  </a:lnTo>
                  <a:lnTo>
                    <a:pt x="139" y="56"/>
                  </a:lnTo>
                  <a:lnTo>
                    <a:pt x="111" y="33"/>
                  </a:lnTo>
                  <a:lnTo>
                    <a:pt x="79" y="15"/>
                  </a:lnTo>
                  <a:lnTo>
                    <a:pt x="43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9" y="15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gray">
            <a:xfrm>
              <a:off x="911" y="2415"/>
              <a:ext cx="109" cy="13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3" y="11"/>
                </a:cxn>
                <a:cxn ang="0">
                  <a:pos x="25" y="21"/>
                </a:cxn>
                <a:cxn ang="0">
                  <a:pos x="16" y="32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7" y="44"/>
                </a:cxn>
                <a:cxn ang="0">
                  <a:pos x="3" y="45"/>
                </a:cxn>
                <a:cxn ang="0">
                  <a:pos x="0" y="47"/>
                </a:cxn>
                <a:cxn ang="0">
                  <a:pos x="18" y="74"/>
                </a:cxn>
                <a:cxn ang="0">
                  <a:pos x="39" y="96"/>
                </a:cxn>
                <a:cxn ang="0">
                  <a:pos x="63" y="116"/>
                </a:cxn>
                <a:cxn ang="0">
                  <a:pos x="90" y="131"/>
                </a:cxn>
                <a:cxn ang="0">
                  <a:pos x="100" y="104"/>
                </a:cxn>
                <a:cxn ang="0">
                  <a:pos x="109" y="77"/>
                </a:cxn>
                <a:cxn ang="0">
                  <a:pos x="87" y="63"/>
                </a:cxn>
                <a:cxn ang="0">
                  <a:pos x="67" y="45"/>
                </a:cxn>
                <a:cxn ang="0">
                  <a:pos x="52" y="24"/>
                </a:cxn>
                <a:cxn ang="0">
                  <a:pos x="40" y="0"/>
                </a:cxn>
              </a:cxnLst>
              <a:rect l="0" t="0" r="r" b="b"/>
              <a:pathLst>
                <a:path w="109" h="131">
                  <a:moveTo>
                    <a:pt x="40" y="0"/>
                  </a:moveTo>
                  <a:lnTo>
                    <a:pt x="33" y="11"/>
                  </a:lnTo>
                  <a:lnTo>
                    <a:pt x="25" y="21"/>
                  </a:lnTo>
                  <a:lnTo>
                    <a:pt x="16" y="32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18" y="74"/>
                  </a:lnTo>
                  <a:lnTo>
                    <a:pt x="39" y="96"/>
                  </a:lnTo>
                  <a:lnTo>
                    <a:pt x="63" y="116"/>
                  </a:lnTo>
                  <a:lnTo>
                    <a:pt x="90" y="131"/>
                  </a:lnTo>
                  <a:lnTo>
                    <a:pt x="100" y="104"/>
                  </a:lnTo>
                  <a:lnTo>
                    <a:pt x="109" y="77"/>
                  </a:lnTo>
                  <a:lnTo>
                    <a:pt x="87" y="63"/>
                  </a:lnTo>
                  <a:lnTo>
                    <a:pt x="67" y="45"/>
                  </a:lnTo>
                  <a:lnTo>
                    <a:pt x="52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gray">
            <a:xfrm>
              <a:off x="911" y="2198"/>
              <a:ext cx="109" cy="130"/>
            </a:xfrm>
            <a:custGeom>
              <a:avLst/>
              <a:gdLst/>
              <a:ahLst/>
              <a:cxnLst>
                <a:cxn ang="0">
                  <a:pos x="9" y="90"/>
                </a:cxn>
                <a:cxn ang="0">
                  <a:pos x="12" y="93"/>
                </a:cxn>
                <a:cxn ang="0">
                  <a:pos x="16" y="99"/>
                </a:cxn>
                <a:cxn ang="0">
                  <a:pos x="25" y="109"/>
                </a:cxn>
                <a:cxn ang="0">
                  <a:pos x="33" y="120"/>
                </a:cxn>
                <a:cxn ang="0">
                  <a:pos x="40" y="130"/>
                </a:cxn>
                <a:cxn ang="0">
                  <a:pos x="52" y="106"/>
                </a:cxn>
                <a:cxn ang="0">
                  <a:pos x="67" y="85"/>
                </a:cxn>
                <a:cxn ang="0">
                  <a:pos x="87" y="67"/>
                </a:cxn>
                <a:cxn ang="0">
                  <a:pos x="109" y="54"/>
                </a:cxn>
                <a:cxn ang="0">
                  <a:pos x="100" y="27"/>
                </a:cxn>
                <a:cxn ang="0">
                  <a:pos x="90" y="0"/>
                </a:cxn>
                <a:cxn ang="0">
                  <a:pos x="63" y="15"/>
                </a:cxn>
                <a:cxn ang="0">
                  <a:pos x="39" y="34"/>
                </a:cxn>
                <a:cxn ang="0">
                  <a:pos x="18" y="57"/>
                </a:cxn>
                <a:cxn ang="0">
                  <a:pos x="0" y="84"/>
                </a:cxn>
                <a:cxn ang="0">
                  <a:pos x="6" y="85"/>
                </a:cxn>
                <a:cxn ang="0">
                  <a:pos x="9" y="90"/>
                </a:cxn>
              </a:cxnLst>
              <a:rect l="0" t="0" r="r" b="b"/>
              <a:pathLst>
                <a:path w="109" h="130">
                  <a:moveTo>
                    <a:pt x="9" y="90"/>
                  </a:moveTo>
                  <a:lnTo>
                    <a:pt x="12" y="93"/>
                  </a:lnTo>
                  <a:lnTo>
                    <a:pt x="16" y="99"/>
                  </a:lnTo>
                  <a:lnTo>
                    <a:pt x="25" y="109"/>
                  </a:lnTo>
                  <a:lnTo>
                    <a:pt x="33" y="120"/>
                  </a:lnTo>
                  <a:lnTo>
                    <a:pt x="40" y="130"/>
                  </a:lnTo>
                  <a:lnTo>
                    <a:pt x="52" y="106"/>
                  </a:lnTo>
                  <a:lnTo>
                    <a:pt x="67" y="85"/>
                  </a:lnTo>
                  <a:lnTo>
                    <a:pt x="87" y="67"/>
                  </a:lnTo>
                  <a:lnTo>
                    <a:pt x="109" y="54"/>
                  </a:lnTo>
                  <a:lnTo>
                    <a:pt x="100" y="27"/>
                  </a:lnTo>
                  <a:lnTo>
                    <a:pt x="90" y="0"/>
                  </a:lnTo>
                  <a:lnTo>
                    <a:pt x="63" y="15"/>
                  </a:lnTo>
                  <a:lnTo>
                    <a:pt x="39" y="34"/>
                  </a:lnTo>
                  <a:lnTo>
                    <a:pt x="18" y="57"/>
                  </a:lnTo>
                  <a:lnTo>
                    <a:pt x="0" y="84"/>
                  </a:lnTo>
                  <a:lnTo>
                    <a:pt x="6" y="85"/>
                  </a:lnTo>
                  <a:lnTo>
                    <a:pt x="9" y="9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gray">
            <a:xfrm>
              <a:off x="1073" y="2411"/>
              <a:ext cx="190" cy="151"/>
            </a:xfrm>
            <a:custGeom>
              <a:avLst/>
              <a:gdLst/>
              <a:ahLst/>
              <a:cxnLst>
                <a:cxn ang="0">
                  <a:pos x="132" y="6"/>
                </a:cxn>
                <a:cxn ang="0">
                  <a:pos x="118" y="33"/>
                </a:cxn>
                <a:cxn ang="0">
                  <a:pos x="99" y="55"/>
                </a:cxn>
                <a:cxn ang="0">
                  <a:pos x="99" y="57"/>
                </a:cxn>
                <a:cxn ang="0">
                  <a:pos x="99" y="63"/>
                </a:cxn>
                <a:cxn ang="0">
                  <a:pos x="96" y="69"/>
                </a:cxn>
                <a:cxn ang="0">
                  <a:pos x="93" y="73"/>
                </a:cxn>
                <a:cxn ang="0">
                  <a:pos x="87" y="76"/>
                </a:cxn>
                <a:cxn ang="0">
                  <a:pos x="82" y="79"/>
                </a:cxn>
                <a:cxn ang="0">
                  <a:pos x="75" y="81"/>
                </a:cxn>
                <a:cxn ang="0">
                  <a:pos x="73" y="81"/>
                </a:cxn>
                <a:cxn ang="0">
                  <a:pos x="70" y="81"/>
                </a:cxn>
                <a:cxn ang="0">
                  <a:pos x="66" y="81"/>
                </a:cxn>
                <a:cxn ang="0">
                  <a:pos x="60" y="82"/>
                </a:cxn>
                <a:cxn ang="0">
                  <a:pos x="54" y="85"/>
                </a:cxn>
                <a:cxn ang="0">
                  <a:pos x="55" y="90"/>
                </a:cxn>
                <a:cxn ang="0">
                  <a:pos x="58" y="94"/>
                </a:cxn>
                <a:cxn ang="0">
                  <a:pos x="58" y="100"/>
                </a:cxn>
                <a:cxn ang="0">
                  <a:pos x="58" y="112"/>
                </a:cxn>
                <a:cxn ang="0">
                  <a:pos x="57" y="118"/>
                </a:cxn>
                <a:cxn ang="0">
                  <a:pos x="55" y="124"/>
                </a:cxn>
                <a:cxn ang="0">
                  <a:pos x="51" y="129"/>
                </a:cxn>
                <a:cxn ang="0">
                  <a:pos x="46" y="133"/>
                </a:cxn>
                <a:cxn ang="0">
                  <a:pos x="40" y="135"/>
                </a:cxn>
                <a:cxn ang="0">
                  <a:pos x="34" y="136"/>
                </a:cxn>
                <a:cxn ang="0">
                  <a:pos x="30" y="136"/>
                </a:cxn>
                <a:cxn ang="0">
                  <a:pos x="19" y="136"/>
                </a:cxn>
                <a:cxn ang="0">
                  <a:pos x="9" y="136"/>
                </a:cxn>
                <a:cxn ang="0">
                  <a:pos x="4" y="144"/>
                </a:cxn>
                <a:cxn ang="0">
                  <a:pos x="0" y="150"/>
                </a:cxn>
                <a:cxn ang="0">
                  <a:pos x="3" y="151"/>
                </a:cxn>
                <a:cxn ang="0">
                  <a:pos x="6" y="151"/>
                </a:cxn>
                <a:cxn ang="0">
                  <a:pos x="43" y="147"/>
                </a:cxn>
                <a:cxn ang="0">
                  <a:pos x="79" y="136"/>
                </a:cxn>
                <a:cxn ang="0">
                  <a:pos x="111" y="118"/>
                </a:cxn>
                <a:cxn ang="0">
                  <a:pos x="139" y="96"/>
                </a:cxn>
                <a:cxn ang="0">
                  <a:pos x="162" y="67"/>
                </a:cxn>
                <a:cxn ang="0">
                  <a:pos x="180" y="36"/>
                </a:cxn>
                <a:cxn ang="0">
                  <a:pos x="190" y="0"/>
                </a:cxn>
                <a:cxn ang="0">
                  <a:pos x="175" y="4"/>
                </a:cxn>
                <a:cxn ang="0">
                  <a:pos x="160" y="6"/>
                </a:cxn>
                <a:cxn ang="0">
                  <a:pos x="156" y="6"/>
                </a:cxn>
                <a:cxn ang="0">
                  <a:pos x="145" y="6"/>
                </a:cxn>
                <a:cxn ang="0">
                  <a:pos x="132" y="6"/>
                </a:cxn>
              </a:cxnLst>
              <a:rect l="0" t="0" r="r" b="b"/>
              <a:pathLst>
                <a:path w="190" h="151">
                  <a:moveTo>
                    <a:pt x="132" y="6"/>
                  </a:moveTo>
                  <a:lnTo>
                    <a:pt x="118" y="33"/>
                  </a:lnTo>
                  <a:lnTo>
                    <a:pt x="99" y="55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87" y="76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0" y="81"/>
                  </a:lnTo>
                  <a:lnTo>
                    <a:pt x="66" y="81"/>
                  </a:lnTo>
                  <a:lnTo>
                    <a:pt x="60" y="82"/>
                  </a:lnTo>
                  <a:lnTo>
                    <a:pt x="54" y="85"/>
                  </a:lnTo>
                  <a:lnTo>
                    <a:pt x="55" y="90"/>
                  </a:lnTo>
                  <a:lnTo>
                    <a:pt x="58" y="94"/>
                  </a:lnTo>
                  <a:lnTo>
                    <a:pt x="58" y="100"/>
                  </a:lnTo>
                  <a:lnTo>
                    <a:pt x="58" y="112"/>
                  </a:lnTo>
                  <a:lnTo>
                    <a:pt x="57" y="118"/>
                  </a:lnTo>
                  <a:lnTo>
                    <a:pt x="55" y="124"/>
                  </a:lnTo>
                  <a:lnTo>
                    <a:pt x="51" y="129"/>
                  </a:lnTo>
                  <a:lnTo>
                    <a:pt x="46" y="133"/>
                  </a:lnTo>
                  <a:lnTo>
                    <a:pt x="40" y="135"/>
                  </a:lnTo>
                  <a:lnTo>
                    <a:pt x="34" y="136"/>
                  </a:lnTo>
                  <a:lnTo>
                    <a:pt x="30" y="136"/>
                  </a:lnTo>
                  <a:lnTo>
                    <a:pt x="19" y="136"/>
                  </a:lnTo>
                  <a:lnTo>
                    <a:pt x="9" y="136"/>
                  </a:lnTo>
                  <a:lnTo>
                    <a:pt x="4" y="144"/>
                  </a:lnTo>
                  <a:lnTo>
                    <a:pt x="0" y="150"/>
                  </a:lnTo>
                  <a:lnTo>
                    <a:pt x="3" y="151"/>
                  </a:lnTo>
                  <a:lnTo>
                    <a:pt x="6" y="151"/>
                  </a:lnTo>
                  <a:lnTo>
                    <a:pt x="43" y="147"/>
                  </a:lnTo>
                  <a:lnTo>
                    <a:pt x="79" y="136"/>
                  </a:lnTo>
                  <a:lnTo>
                    <a:pt x="111" y="118"/>
                  </a:lnTo>
                  <a:lnTo>
                    <a:pt x="139" y="96"/>
                  </a:lnTo>
                  <a:lnTo>
                    <a:pt x="162" y="67"/>
                  </a:lnTo>
                  <a:lnTo>
                    <a:pt x="180" y="36"/>
                  </a:lnTo>
                  <a:lnTo>
                    <a:pt x="190" y="0"/>
                  </a:lnTo>
                  <a:lnTo>
                    <a:pt x="175" y="4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45" y="6"/>
                  </a:lnTo>
                  <a:lnTo>
                    <a:pt x="132" y="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gray">
            <a:xfrm>
              <a:off x="866" y="2169"/>
              <a:ext cx="406" cy="405"/>
            </a:xfrm>
            <a:custGeom>
              <a:avLst/>
              <a:gdLst/>
              <a:ahLst/>
              <a:cxnLst>
                <a:cxn ang="0">
                  <a:pos x="259" y="129"/>
                </a:cxn>
                <a:cxn ang="0">
                  <a:pos x="280" y="126"/>
                </a:cxn>
                <a:cxn ang="0">
                  <a:pos x="282" y="107"/>
                </a:cxn>
                <a:cxn ang="0">
                  <a:pos x="277" y="99"/>
                </a:cxn>
                <a:cxn ang="0">
                  <a:pos x="220" y="72"/>
                </a:cxn>
                <a:cxn ang="0">
                  <a:pos x="238" y="69"/>
                </a:cxn>
                <a:cxn ang="0">
                  <a:pos x="241" y="51"/>
                </a:cxn>
                <a:cxn ang="0">
                  <a:pos x="235" y="44"/>
                </a:cxn>
                <a:cxn ang="0">
                  <a:pos x="195" y="35"/>
                </a:cxn>
                <a:cxn ang="0">
                  <a:pos x="175" y="9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38" y="15"/>
                </a:cxn>
                <a:cxn ang="0">
                  <a:pos x="157" y="69"/>
                </a:cxn>
                <a:cxn ang="0">
                  <a:pos x="180" y="132"/>
                </a:cxn>
                <a:cxn ang="0">
                  <a:pos x="190" y="165"/>
                </a:cxn>
                <a:cxn ang="0">
                  <a:pos x="160" y="177"/>
                </a:cxn>
                <a:cxn ang="0">
                  <a:pos x="106" y="182"/>
                </a:cxn>
                <a:cxn ang="0">
                  <a:pos x="76" y="183"/>
                </a:cxn>
                <a:cxn ang="0">
                  <a:pos x="21" y="192"/>
                </a:cxn>
                <a:cxn ang="0">
                  <a:pos x="4" y="278"/>
                </a:cxn>
                <a:cxn ang="0">
                  <a:pos x="81" y="222"/>
                </a:cxn>
                <a:cxn ang="0">
                  <a:pos x="124" y="224"/>
                </a:cxn>
                <a:cxn ang="0">
                  <a:pos x="175" y="231"/>
                </a:cxn>
                <a:cxn ang="0">
                  <a:pos x="189" y="246"/>
                </a:cxn>
                <a:cxn ang="0">
                  <a:pos x="172" y="293"/>
                </a:cxn>
                <a:cxn ang="0">
                  <a:pos x="150" y="357"/>
                </a:cxn>
                <a:cxn ang="0">
                  <a:pos x="135" y="401"/>
                </a:cxn>
                <a:cxn ang="0">
                  <a:pos x="156" y="405"/>
                </a:cxn>
                <a:cxn ang="0">
                  <a:pos x="169" y="404"/>
                </a:cxn>
                <a:cxn ang="0">
                  <a:pos x="181" y="389"/>
                </a:cxn>
                <a:cxn ang="0">
                  <a:pos x="199" y="363"/>
                </a:cxn>
                <a:cxn ang="0">
                  <a:pos x="238" y="360"/>
                </a:cxn>
                <a:cxn ang="0">
                  <a:pos x="241" y="342"/>
                </a:cxn>
                <a:cxn ang="0">
                  <a:pos x="235" y="333"/>
                </a:cxn>
                <a:cxn ang="0">
                  <a:pos x="238" y="306"/>
                </a:cxn>
                <a:cxn ang="0">
                  <a:pos x="280" y="305"/>
                </a:cxn>
                <a:cxn ang="0">
                  <a:pos x="282" y="285"/>
                </a:cxn>
                <a:cxn ang="0">
                  <a:pos x="277" y="278"/>
                </a:cxn>
                <a:cxn ang="0">
                  <a:pos x="294" y="233"/>
                </a:cxn>
                <a:cxn ang="0">
                  <a:pos x="376" y="230"/>
                </a:cxn>
                <a:cxn ang="0">
                  <a:pos x="403" y="213"/>
                </a:cxn>
                <a:cxn ang="0">
                  <a:pos x="397" y="185"/>
                </a:cxn>
                <a:cxn ang="0">
                  <a:pos x="367" y="174"/>
                </a:cxn>
              </a:cxnLst>
              <a:rect l="0" t="0" r="r" b="b"/>
              <a:pathLst>
                <a:path w="406" h="405">
                  <a:moveTo>
                    <a:pt x="360" y="174"/>
                  </a:moveTo>
                  <a:lnTo>
                    <a:pt x="294" y="173"/>
                  </a:lnTo>
                  <a:lnTo>
                    <a:pt x="259" y="129"/>
                  </a:lnTo>
                  <a:lnTo>
                    <a:pt x="274" y="129"/>
                  </a:lnTo>
                  <a:lnTo>
                    <a:pt x="277" y="128"/>
                  </a:lnTo>
                  <a:lnTo>
                    <a:pt x="280" y="126"/>
                  </a:lnTo>
                  <a:lnTo>
                    <a:pt x="282" y="123"/>
                  </a:lnTo>
                  <a:lnTo>
                    <a:pt x="282" y="120"/>
                  </a:lnTo>
                  <a:lnTo>
                    <a:pt x="282" y="107"/>
                  </a:lnTo>
                  <a:lnTo>
                    <a:pt x="282" y="104"/>
                  </a:lnTo>
                  <a:lnTo>
                    <a:pt x="280" y="101"/>
                  </a:lnTo>
                  <a:lnTo>
                    <a:pt x="277" y="99"/>
                  </a:lnTo>
                  <a:lnTo>
                    <a:pt x="274" y="99"/>
                  </a:lnTo>
                  <a:lnTo>
                    <a:pt x="238" y="99"/>
                  </a:lnTo>
                  <a:lnTo>
                    <a:pt x="220" y="72"/>
                  </a:lnTo>
                  <a:lnTo>
                    <a:pt x="232" y="72"/>
                  </a:lnTo>
                  <a:lnTo>
                    <a:pt x="235" y="72"/>
                  </a:lnTo>
                  <a:lnTo>
                    <a:pt x="238" y="69"/>
                  </a:lnTo>
                  <a:lnTo>
                    <a:pt x="241" y="68"/>
                  </a:lnTo>
                  <a:lnTo>
                    <a:pt x="241" y="63"/>
                  </a:lnTo>
                  <a:lnTo>
                    <a:pt x="241" y="51"/>
                  </a:lnTo>
                  <a:lnTo>
                    <a:pt x="241" y="48"/>
                  </a:lnTo>
                  <a:lnTo>
                    <a:pt x="238" y="45"/>
                  </a:lnTo>
                  <a:lnTo>
                    <a:pt x="235" y="44"/>
                  </a:lnTo>
                  <a:lnTo>
                    <a:pt x="232" y="42"/>
                  </a:lnTo>
                  <a:lnTo>
                    <a:pt x="199" y="42"/>
                  </a:lnTo>
                  <a:lnTo>
                    <a:pt x="195" y="35"/>
                  </a:lnTo>
                  <a:lnTo>
                    <a:pt x="189" y="26"/>
                  </a:lnTo>
                  <a:lnTo>
                    <a:pt x="181" y="17"/>
                  </a:lnTo>
                  <a:lnTo>
                    <a:pt x="175" y="9"/>
                  </a:lnTo>
                  <a:lnTo>
                    <a:pt x="172" y="5"/>
                  </a:lnTo>
                  <a:lnTo>
                    <a:pt x="169" y="3"/>
                  </a:lnTo>
                  <a:lnTo>
                    <a:pt x="165" y="2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33" y="0"/>
                  </a:lnTo>
                  <a:lnTo>
                    <a:pt x="135" y="5"/>
                  </a:lnTo>
                  <a:lnTo>
                    <a:pt x="138" y="15"/>
                  </a:lnTo>
                  <a:lnTo>
                    <a:pt x="144" y="30"/>
                  </a:lnTo>
                  <a:lnTo>
                    <a:pt x="150" y="48"/>
                  </a:lnTo>
                  <a:lnTo>
                    <a:pt x="157" y="69"/>
                  </a:lnTo>
                  <a:lnTo>
                    <a:pt x="165" y="92"/>
                  </a:lnTo>
                  <a:lnTo>
                    <a:pt x="172" y="113"/>
                  </a:lnTo>
                  <a:lnTo>
                    <a:pt x="180" y="132"/>
                  </a:lnTo>
                  <a:lnTo>
                    <a:pt x="184" y="149"/>
                  </a:lnTo>
                  <a:lnTo>
                    <a:pt x="189" y="159"/>
                  </a:lnTo>
                  <a:lnTo>
                    <a:pt x="190" y="165"/>
                  </a:lnTo>
                  <a:lnTo>
                    <a:pt x="186" y="170"/>
                  </a:lnTo>
                  <a:lnTo>
                    <a:pt x="175" y="174"/>
                  </a:lnTo>
                  <a:lnTo>
                    <a:pt x="160" y="177"/>
                  </a:lnTo>
                  <a:lnTo>
                    <a:pt x="142" y="180"/>
                  </a:lnTo>
                  <a:lnTo>
                    <a:pt x="124" y="182"/>
                  </a:lnTo>
                  <a:lnTo>
                    <a:pt x="106" y="182"/>
                  </a:lnTo>
                  <a:lnTo>
                    <a:pt x="91" y="183"/>
                  </a:lnTo>
                  <a:lnTo>
                    <a:pt x="81" y="183"/>
                  </a:lnTo>
                  <a:lnTo>
                    <a:pt x="76" y="183"/>
                  </a:lnTo>
                  <a:lnTo>
                    <a:pt x="33" y="128"/>
                  </a:lnTo>
                  <a:lnTo>
                    <a:pt x="4" y="128"/>
                  </a:lnTo>
                  <a:lnTo>
                    <a:pt x="21" y="192"/>
                  </a:lnTo>
                  <a:lnTo>
                    <a:pt x="0" y="203"/>
                  </a:lnTo>
                  <a:lnTo>
                    <a:pt x="21" y="213"/>
                  </a:lnTo>
                  <a:lnTo>
                    <a:pt x="4" y="278"/>
                  </a:lnTo>
                  <a:lnTo>
                    <a:pt x="33" y="278"/>
                  </a:lnTo>
                  <a:lnTo>
                    <a:pt x="76" y="222"/>
                  </a:lnTo>
                  <a:lnTo>
                    <a:pt x="81" y="222"/>
                  </a:lnTo>
                  <a:lnTo>
                    <a:pt x="91" y="222"/>
                  </a:lnTo>
                  <a:lnTo>
                    <a:pt x="106" y="224"/>
                  </a:lnTo>
                  <a:lnTo>
                    <a:pt x="124" y="224"/>
                  </a:lnTo>
                  <a:lnTo>
                    <a:pt x="142" y="225"/>
                  </a:lnTo>
                  <a:lnTo>
                    <a:pt x="160" y="228"/>
                  </a:lnTo>
                  <a:lnTo>
                    <a:pt x="175" y="231"/>
                  </a:lnTo>
                  <a:lnTo>
                    <a:pt x="186" y="236"/>
                  </a:lnTo>
                  <a:lnTo>
                    <a:pt x="190" y="240"/>
                  </a:lnTo>
                  <a:lnTo>
                    <a:pt x="189" y="246"/>
                  </a:lnTo>
                  <a:lnTo>
                    <a:pt x="184" y="257"/>
                  </a:lnTo>
                  <a:lnTo>
                    <a:pt x="180" y="273"/>
                  </a:lnTo>
                  <a:lnTo>
                    <a:pt x="172" y="293"/>
                  </a:lnTo>
                  <a:lnTo>
                    <a:pt x="165" y="314"/>
                  </a:lnTo>
                  <a:lnTo>
                    <a:pt x="157" y="336"/>
                  </a:lnTo>
                  <a:lnTo>
                    <a:pt x="150" y="357"/>
                  </a:lnTo>
                  <a:lnTo>
                    <a:pt x="144" y="375"/>
                  </a:lnTo>
                  <a:lnTo>
                    <a:pt x="138" y="390"/>
                  </a:lnTo>
                  <a:lnTo>
                    <a:pt x="135" y="401"/>
                  </a:lnTo>
                  <a:lnTo>
                    <a:pt x="133" y="405"/>
                  </a:lnTo>
                  <a:lnTo>
                    <a:pt x="151" y="405"/>
                  </a:lnTo>
                  <a:lnTo>
                    <a:pt x="156" y="405"/>
                  </a:lnTo>
                  <a:lnTo>
                    <a:pt x="160" y="405"/>
                  </a:lnTo>
                  <a:lnTo>
                    <a:pt x="165" y="404"/>
                  </a:lnTo>
                  <a:lnTo>
                    <a:pt x="169" y="404"/>
                  </a:lnTo>
                  <a:lnTo>
                    <a:pt x="172" y="401"/>
                  </a:lnTo>
                  <a:lnTo>
                    <a:pt x="175" y="396"/>
                  </a:lnTo>
                  <a:lnTo>
                    <a:pt x="181" y="389"/>
                  </a:lnTo>
                  <a:lnTo>
                    <a:pt x="189" y="380"/>
                  </a:lnTo>
                  <a:lnTo>
                    <a:pt x="195" y="371"/>
                  </a:lnTo>
                  <a:lnTo>
                    <a:pt x="199" y="363"/>
                  </a:lnTo>
                  <a:lnTo>
                    <a:pt x="232" y="363"/>
                  </a:lnTo>
                  <a:lnTo>
                    <a:pt x="235" y="362"/>
                  </a:lnTo>
                  <a:lnTo>
                    <a:pt x="238" y="360"/>
                  </a:lnTo>
                  <a:lnTo>
                    <a:pt x="241" y="357"/>
                  </a:lnTo>
                  <a:lnTo>
                    <a:pt x="241" y="354"/>
                  </a:lnTo>
                  <a:lnTo>
                    <a:pt x="241" y="342"/>
                  </a:lnTo>
                  <a:lnTo>
                    <a:pt x="241" y="338"/>
                  </a:lnTo>
                  <a:lnTo>
                    <a:pt x="238" y="336"/>
                  </a:lnTo>
                  <a:lnTo>
                    <a:pt x="235" y="333"/>
                  </a:lnTo>
                  <a:lnTo>
                    <a:pt x="232" y="333"/>
                  </a:lnTo>
                  <a:lnTo>
                    <a:pt x="220" y="333"/>
                  </a:lnTo>
                  <a:lnTo>
                    <a:pt x="238" y="306"/>
                  </a:lnTo>
                  <a:lnTo>
                    <a:pt x="274" y="306"/>
                  </a:lnTo>
                  <a:lnTo>
                    <a:pt x="277" y="306"/>
                  </a:lnTo>
                  <a:lnTo>
                    <a:pt x="280" y="305"/>
                  </a:lnTo>
                  <a:lnTo>
                    <a:pt x="282" y="302"/>
                  </a:lnTo>
                  <a:lnTo>
                    <a:pt x="282" y="299"/>
                  </a:lnTo>
                  <a:lnTo>
                    <a:pt x="282" y="285"/>
                  </a:lnTo>
                  <a:lnTo>
                    <a:pt x="282" y="282"/>
                  </a:lnTo>
                  <a:lnTo>
                    <a:pt x="280" y="279"/>
                  </a:lnTo>
                  <a:lnTo>
                    <a:pt x="277" y="278"/>
                  </a:lnTo>
                  <a:lnTo>
                    <a:pt x="274" y="276"/>
                  </a:lnTo>
                  <a:lnTo>
                    <a:pt x="259" y="276"/>
                  </a:lnTo>
                  <a:lnTo>
                    <a:pt x="294" y="233"/>
                  </a:lnTo>
                  <a:lnTo>
                    <a:pt x="360" y="233"/>
                  </a:lnTo>
                  <a:lnTo>
                    <a:pt x="367" y="231"/>
                  </a:lnTo>
                  <a:lnTo>
                    <a:pt x="376" y="230"/>
                  </a:lnTo>
                  <a:lnTo>
                    <a:pt x="387" y="227"/>
                  </a:lnTo>
                  <a:lnTo>
                    <a:pt x="397" y="221"/>
                  </a:lnTo>
                  <a:lnTo>
                    <a:pt x="403" y="213"/>
                  </a:lnTo>
                  <a:lnTo>
                    <a:pt x="406" y="203"/>
                  </a:lnTo>
                  <a:lnTo>
                    <a:pt x="403" y="192"/>
                  </a:lnTo>
                  <a:lnTo>
                    <a:pt x="397" y="185"/>
                  </a:lnTo>
                  <a:lnTo>
                    <a:pt x="387" y="179"/>
                  </a:lnTo>
                  <a:lnTo>
                    <a:pt x="376" y="176"/>
                  </a:lnTo>
                  <a:lnTo>
                    <a:pt x="367" y="174"/>
                  </a:lnTo>
                  <a:lnTo>
                    <a:pt x="360" y="17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674938" y="3863975"/>
            <a:ext cx="812800" cy="809625"/>
            <a:chOff x="1884" y="3188"/>
            <a:chExt cx="411" cy="409"/>
          </a:xfrm>
        </p:grpSpPr>
        <p:sp>
          <p:nvSpPr>
            <p:cNvPr id="24601" name="Freeform 25"/>
            <p:cNvSpPr>
              <a:spLocks noEditPoints="1"/>
            </p:cNvSpPr>
            <p:nvPr/>
          </p:nvSpPr>
          <p:spPr bwMode="gray">
            <a:xfrm>
              <a:off x="1884" y="3188"/>
              <a:ext cx="411" cy="409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5" y="246"/>
                </a:cxn>
                <a:cxn ang="0">
                  <a:pos x="17" y="285"/>
                </a:cxn>
                <a:cxn ang="0">
                  <a:pos x="36" y="319"/>
                </a:cxn>
                <a:cxn ang="0">
                  <a:pos x="60" y="349"/>
                </a:cxn>
                <a:cxn ang="0">
                  <a:pos x="92" y="375"/>
                </a:cxn>
                <a:cxn ang="0">
                  <a:pos x="126" y="393"/>
                </a:cxn>
                <a:cxn ang="0">
                  <a:pos x="165" y="405"/>
                </a:cxn>
                <a:cxn ang="0">
                  <a:pos x="206" y="409"/>
                </a:cxn>
                <a:cxn ang="0">
                  <a:pos x="248" y="405"/>
                </a:cxn>
                <a:cxn ang="0">
                  <a:pos x="285" y="393"/>
                </a:cxn>
                <a:cxn ang="0">
                  <a:pos x="321" y="375"/>
                </a:cxn>
                <a:cxn ang="0">
                  <a:pos x="351" y="349"/>
                </a:cxn>
                <a:cxn ang="0">
                  <a:pos x="375" y="319"/>
                </a:cxn>
                <a:cxn ang="0">
                  <a:pos x="395" y="285"/>
                </a:cxn>
                <a:cxn ang="0">
                  <a:pos x="407" y="246"/>
                </a:cxn>
                <a:cxn ang="0">
                  <a:pos x="411" y="204"/>
                </a:cxn>
                <a:cxn ang="0">
                  <a:pos x="407" y="163"/>
                </a:cxn>
                <a:cxn ang="0">
                  <a:pos x="395" y="124"/>
                </a:cxn>
                <a:cxn ang="0">
                  <a:pos x="375" y="90"/>
                </a:cxn>
                <a:cxn ang="0">
                  <a:pos x="351" y="60"/>
                </a:cxn>
                <a:cxn ang="0">
                  <a:pos x="321" y="34"/>
                </a:cxn>
                <a:cxn ang="0">
                  <a:pos x="285" y="15"/>
                </a:cxn>
                <a:cxn ang="0">
                  <a:pos x="248" y="3"/>
                </a:cxn>
                <a:cxn ang="0">
                  <a:pos x="206" y="0"/>
                </a:cxn>
                <a:cxn ang="0">
                  <a:pos x="165" y="3"/>
                </a:cxn>
                <a:cxn ang="0">
                  <a:pos x="126" y="15"/>
                </a:cxn>
                <a:cxn ang="0">
                  <a:pos x="92" y="34"/>
                </a:cxn>
                <a:cxn ang="0">
                  <a:pos x="60" y="60"/>
                </a:cxn>
                <a:cxn ang="0">
                  <a:pos x="36" y="90"/>
                </a:cxn>
                <a:cxn ang="0">
                  <a:pos x="17" y="124"/>
                </a:cxn>
                <a:cxn ang="0">
                  <a:pos x="5" y="163"/>
                </a:cxn>
                <a:cxn ang="0">
                  <a:pos x="0" y="204"/>
                </a:cxn>
                <a:cxn ang="0">
                  <a:pos x="42" y="204"/>
                </a:cxn>
                <a:cxn ang="0">
                  <a:pos x="47" y="166"/>
                </a:cxn>
                <a:cxn ang="0">
                  <a:pos x="59" y="133"/>
                </a:cxn>
                <a:cxn ang="0">
                  <a:pos x="78" y="102"/>
                </a:cxn>
                <a:cxn ang="0">
                  <a:pos x="104" y="76"/>
                </a:cxn>
                <a:cxn ang="0">
                  <a:pos x="134" y="58"/>
                </a:cxn>
                <a:cxn ang="0">
                  <a:pos x="168" y="45"/>
                </a:cxn>
                <a:cxn ang="0">
                  <a:pos x="206" y="42"/>
                </a:cxn>
                <a:cxn ang="0">
                  <a:pos x="243" y="45"/>
                </a:cxn>
                <a:cxn ang="0">
                  <a:pos x="278" y="58"/>
                </a:cxn>
                <a:cxn ang="0">
                  <a:pos x="308" y="76"/>
                </a:cxn>
                <a:cxn ang="0">
                  <a:pos x="333" y="102"/>
                </a:cxn>
                <a:cxn ang="0">
                  <a:pos x="353" y="133"/>
                </a:cxn>
                <a:cxn ang="0">
                  <a:pos x="365" y="166"/>
                </a:cxn>
                <a:cxn ang="0">
                  <a:pos x="369" y="204"/>
                </a:cxn>
                <a:cxn ang="0">
                  <a:pos x="365" y="241"/>
                </a:cxn>
                <a:cxn ang="0">
                  <a:pos x="353" y="276"/>
                </a:cxn>
                <a:cxn ang="0">
                  <a:pos x="333" y="306"/>
                </a:cxn>
                <a:cxn ang="0">
                  <a:pos x="308" y="331"/>
                </a:cxn>
                <a:cxn ang="0">
                  <a:pos x="278" y="351"/>
                </a:cxn>
                <a:cxn ang="0">
                  <a:pos x="243" y="363"/>
                </a:cxn>
                <a:cxn ang="0">
                  <a:pos x="206" y="367"/>
                </a:cxn>
                <a:cxn ang="0">
                  <a:pos x="168" y="363"/>
                </a:cxn>
                <a:cxn ang="0">
                  <a:pos x="134" y="351"/>
                </a:cxn>
                <a:cxn ang="0">
                  <a:pos x="104" y="331"/>
                </a:cxn>
                <a:cxn ang="0">
                  <a:pos x="78" y="306"/>
                </a:cxn>
                <a:cxn ang="0">
                  <a:pos x="59" y="276"/>
                </a:cxn>
                <a:cxn ang="0">
                  <a:pos x="47" y="241"/>
                </a:cxn>
                <a:cxn ang="0">
                  <a:pos x="42" y="204"/>
                </a:cxn>
              </a:cxnLst>
              <a:rect l="0" t="0" r="r" b="b"/>
              <a:pathLst>
                <a:path w="411" h="409">
                  <a:moveTo>
                    <a:pt x="0" y="204"/>
                  </a:moveTo>
                  <a:lnTo>
                    <a:pt x="5" y="246"/>
                  </a:lnTo>
                  <a:lnTo>
                    <a:pt x="17" y="285"/>
                  </a:lnTo>
                  <a:lnTo>
                    <a:pt x="36" y="319"/>
                  </a:lnTo>
                  <a:lnTo>
                    <a:pt x="60" y="349"/>
                  </a:lnTo>
                  <a:lnTo>
                    <a:pt x="92" y="375"/>
                  </a:lnTo>
                  <a:lnTo>
                    <a:pt x="126" y="393"/>
                  </a:lnTo>
                  <a:lnTo>
                    <a:pt x="165" y="405"/>
                  </a:lnTo>
                  <a:lnTo>
                    <a:pt x="206" y="409"/>
                  </a:lnTo>
                  <a:lnTo>
                    <a:pt x="248" y="405"/>
                  </a:lnTo>
                  <a:lnTo>
                    <a:pt x="285" y="393"/>
                  </a:lnTo>
                  <a:lnTo>
                    <a:pt x="321" y="375"/>
                  </a:lnTo>
                  <a:lnTo>
                    <a:pt x="351" y="349"/>
                  </a:lnTo>
                  <a:lnTo>
                    <a:pt x="375" y="319"/>
                  </a:lnTo>
                  <a:lnTo>
                    <a:pt x="395" y="285"/>
                  </a:lnTo>
                  <a:lnTo>
                    <a:pt x="407" y="246"/>
                  </a:lnTo>
                  <a:lnTo>
                    <a:pt x="411" y="204"/>
                  </a:lnTo>
                  <a:lnTo>
                    <a:pt x="407" y="163"/>
                  </a:lnTo>
                  <a:lnTo>
                    <a:pt x="395" y="124"/>
                  </a:lnTo>
                  <a:lnTo>
                    <a:pt x="375" y="90"/>
                  </a:lnTo>
                  <a:lnTo>
                    <a:pt x="351" y="60"/>
                  </a:lnTo>
                  <a:lnTo>
                    <a:pt x="321" y="34"/>
                  </a:lnTo>
                  <a:lnTo>
                    <a:pt x="285" y="15"/>
                  </a:lnTo>
                  <a:lnTo>
                    <a:pt x="248" y="3"/>
                  </a:lnTo>
                  <a:lnTo>
                    <a:pt x="206" y="0"/>
                  </a:lnTo>
                  <a:lnTo>
                    <a:pt x="165" y="3"/>
                  </a:lnTo>
                  <a:lnTo>
                    <a:pt x="126" y="15"/>
                  </a:lnTo>
                  <a:lnTo>
                    <a:pt x="92" y="34"/>
                  </a:lnTo>
                  <a:lnTo>
                    <a:pt x="60" y="60"/>
                  </a:lnTo>
                  <a:lnTo>
                    <a:pt x="36" y="90"/>
                  </a:lnTo>
                  <a:lnTo>
                    <a:pt x="17" y="124"/>
                  </a:lnTo>
                  <a:lnTo>
                    <a:pt x="5" y="163"/>
                  </a:lnTo>
                  <a:lnTo>
                    <a:pt x="0" y="204"/>
                  </a:lnTo>
                  <a:close/>
                  <a:moveTo>
                    <a:pt x="42" y="204"/>
                  </a:moveTo>
                  <a:lnTo>
                    <a:pt x="47" y="166"/>
                  </a:lnTo>
                  <a:lnTo>
                    <a:pt x="59" y="133"/>
                  </a:lnTo>
                  <a:lnTo>
                    <a:pt x="78" y="102"/>
                  </a:lnTo>
                  <a:lnTo>
                    <a:pt x="104" y="76"/>
                  </a:lnTo>
                  <a:lnTo>
                    <a:pt x="134" y="58"/>
                  </a:lnTo>
                  <a:lnTo>
                    <a:pt x="168" y="45"/>
                  </a:lnTo>
                  <a:lnTo>
                    <a:pt x="206" y="42"/>
                  </a:lnTo>
                  <a:lnTo>
                    <a:pt x="243" y="45"/>
                  </a:lnTo>
                  <a:lnTo>
                    <a:pt x="278" y="58"/>
                  </a:lnTo>
                  <a:lnTo>
                    <a:pt x="308" y="76"/>
                  </a:lnTo>
                  <a:lnTo>
                    <a:pt x="333" y="102"/>
                  </a:lnTo>
                  <a:lnTo>
                    <a:pt x="353" y="133"/>
                  </a:lnTo>
                  <a:lnTo>
                    <a:pt x="365" y="166"/>
                  </a:lnTo>
                  <a:lnTo>
                    <a:pt x="369" y="204"/>
                  </a:lnTo>
                  <a:lnTo>
                    <a:pt x="365" y="241"/>
                  </a:lnTo>
                  <a:lnTo>
                    <a:pt x="353" y="276"/>
                  </a:lnTo>
                  <a:lnTo>
                    <a:pt x="333" y="306"/>
                  </a:lnTo>
                  <a:lnTo>
                    <a:pt x="308" y="331"/>
                  </a:lnTo>
                  <a:lnTo>
                    <a:pt x="278" y="351"/>
                  </a:lnTo>
                  <a:lnTo>
                    <a:pt x="243" y="363"/>
                  </a:lnTo>
                  <a:lnTo>
                    <a:pt x="206" y="367"/>
                  </a:lnTo>
                  <a:lnTo>
                    <a:pt x="168" y="363"/>
                  </a:lnTo>
                  <a:lnTo>
                    <a:pt x="134" y="351"/>
                  </a:lnTo>
                  <a:lnTo>
                    <a:pt x="104" y="331"/>
                  </a:lnTo>
                  <a:lnTo>
                    <a:pt x="78" y="306"/>
                  </a:lnTo>
                  <a:lnTo>
                    <a:pt x="59" y="276"/>
                  </a:lnTo>
                  <a:lnTo>
                    <a:pt x="47" y="241"/>
                  </a:lnTo>
                  <a:lnTo>
                    <a:pt x="42" y="204"/>
                  </a:lnTo>
                  <a:close/>
                </a:path>
              </a:pathLst>
            </a:custGeom>
            <a:solidFill>
              <a:srgbClr val="F8F8F8"/>
            </a:solidFill>
            <a:ln w="19050" cmpd="sng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gray">
            <a:xfrm>
              <a:off x="2064" y="3269"/>
              <a:ext cx="141" cy="229"/>
            </a:xfrm>
            <a:custGeom>
              <a:avLst/>
              <a:gdLst/>
              <a:ahLst/>
              <a:cxnLst>
                <a:cxn ang="0">
                  <a:pos x="32" y="229"/>
                </a:cxn>
                <a:cxn ang="0">
                  <a:pos x="24" y="229"/>
                </a:cxn>
                <a:cxn ang="0">
                  <a:pos x="18" y="228"/>
                </a:cxn>
                <a:cxn ang="0">
                  <a:pos x="12" y="225"/>
                </a:cxn>
                <a:cxn ang="0">
                  <a:pos x="8" y="222"/>
                </a:cxn>
                <a:cxn ang="0">
                  <a:pos x="5" y="217"/>
                </a:cxn>
                <a:cxn ang="0">
                  <a:pos x="3" y="213"/>
                </a:cxn>
                <a:cxn ang="0">
                  <a:pos x="2" y="207"/>
                </a:cxn>
                <a:cxn ang="0">
                  <a:pos x="0" y="199"/>
                </a:cxn>
                <a:cxn ang="0">
                  <a:pos x="2" y="190"/>
                </a:cxn>
                <a:cxn ang="0">
                  <a:pos x="5" y="181"/>
                </a:cxn>
                <a:cxn ang="0">
                  <a:pos x="11" y="172"/>
                </a:cxn>
                <a:cxn ang="0">
                  <a:pos x="18" y="162"/>
                </a:cxn>
                <a:cxn ang="0">
                  <a:pos x="80" y="88"/>
                </a:cxn>
                <a:cxn ang="0">
                  <a:pos x="83" y="84"/>
                </a:cxn>
                <a:cxn ang="0">
                  <a:pos x="86" y="79"/>
                </a:cxn>
                <a:cxn ang="0">
                  <a:pos x="87" y="73"/>
                </a:cxn>
                <a:cxn ang="0">
                  <a:pos x="89" y="69"/>
                </a:cxn>
                <a:cxn ang="0">
                  <a:pos x="87" y="63"/>
                </a:cxn>
                <a:cxn ang="0">
                  <a:pos x="86" y="58"/>
                </a:cxn>
                <a:cxn ang="0">
                  <a:pos x="83" y="55"/>
                </a:cxn>
                <a:cxn ang="0">
                  <a:pos x="78" y="51"/>
                </a:cxn>
                <a:cxn ang="0">
                  <a:pos x="74" y="49"/>
                </a:cxn>
                <a:cxn ang="0">
                  <a:pos x="68" y="49"/>
                </a:cxn>
                <a:cxn ang="0">
                  <a:pos x="63" y="49"/>
                </a:cxn>
                <a:cxn ang="0">
                  <a:pos x="59" y="51"/>
                </a:cxn>
                <a:cxn ang="0">
                  <a:pos x="56" y="55"/>
                </a:cxn>
                <a:cxn ang="0">
                  <a:pos x="53" y="58"/>
                </a:cxn>
                <a:cxn ang="0">
                  <a:pos x="51" y="64"/>
                </a:cxn>
                <a:cxn ang="0">
                  <a:pos x="50" y="69"/>
                </a:cxn>
                <a:cxn ang="0">
                  <a:pos x="51" y="75"/>
                </a:cxn>
                <a:cxn ang="0">
                  <a:pos x="53" y="81"/>
                </a:cxn>
                <a:cxn ang="0">
                  <a:pos x="56" y="85"/>
                </a:cxn>
                <a:cxn ang="0">
                  <a:pos x="62" y="91"/>
                </a:cxn>
                <a:cxn ang="0">
                  <a:pos x="30" y="129"/>
                </a:cxn>
                <a:cxn ang="0">
                  <a:pos x="17" y="115"/>
                </a:cxn>
                <a:cxn ang="0">
                  <a:pos x="9" y="102"/>
                </a:cxn>
                <a:cxn ang="0">
                  <a:pos x="3" y="87"/>
                </a:cxn>
                <a:cxn ang="0">
                  <a:pos x="2" y="70"/>
                </a:cxn>
                <a:cxn ang="0">
                  <a:pos x="5" y="51"/>
                </a:cxn>
                <a:cxn ang="0">
                  <a:pos x="11" y="34"/>
                </a:cxn>
                <a:cxn ang="0">
                  <a:pos x="21" y="19"/>
                </a:cxn>
                <a:cxn ang="0">
                  <a:pos x="35" y="9"/>
                </a:cxn>
                <a:cxn ang="0">
                  <a:pos x="51" y="1"/>
                </a:cxn>
                <a:cxn ang="0">
                  <a:pos x="71" y="0"/>
                </a:cxn>
                <a:cxn ang="0">
                  <a:pos x="89" y="1"/>
                </a:cxn>
                <a:cxn ang="0">
                  <a:pos x="105" y="7"/>
                </a:cxn>
                <a:cxn ang="0">
                  <a:pos x="119" y="19"/>
                </a:cxn>
                <a:cxn ang="0">
                  <a:pos x="129" y="33"/>
                </a:cxn>
                <a:cxn ang="0">
                  <a:pos x="135" y="49"/>
                </a:cxn>
                <a:cxn ang="0">
                  <a:pos x="137" y="69"/>
                </a:cxn>
                <a:cxn ang="0">
                  <a:pos x="134" y="91"/>
                </a:cxn>
                <a:cxn ang="0">
                  <a:pos x="122" y="115"/>
                </a:cxn>
                <a:cxn ang="0">
                  <a:pos x="101" y="139"/>
                </a:cxn>
                <a:cxn ang="0">
                  <a:pos x="99" y="142"/>
                </a:cxn>
                <a:cxn ang="0">
                  <a:pos x="66" y="177"/>
                </a:cxn>
                <a:cxn ang="0">
                  <a:pos x="141" y="177"/>
                </a:cxn>
                <a:cxn ang="0">
                  <a:pos x="141" y="229"/>
                </a:cxn>
                <a:cxn ang="0">
                  <a:pos x="32" y="229"/>
                </a:cxn>
              </a:cxnLst>
              <a:rect l="0" t="0" r="r" b="b"/>
              <a:pathLst>
                <a:path w="141" h="229">
                  <a:moveTo>
                    <a:pt x="32" y="229"/>
                  </a:moveTo>
                  <a:lnTo>
                    <a:pt x="24" y="229"/>
                  </a:lnTo>
                  <a:lnTo>
                    <a:pt x="18" y="228"/>
                  </a:lnTo>
                  <a:lnTo>
                    <a:pt x="12" y="225"/>
                  </a:lnTo>
                  <a:lnTo>
                    <a:pt x="8" y="222"/>
                  </a:lnTo>
                  <a:lnTo>
                    <a:pt x="5" y="217"/>
                  </a:lnTo>
                  <a:lnTo>
                    <a:pt x="3" y="213"/>
                  </a:lnTo>
                  <a:lnTo>
                    <a:pt x="2" y="207"/>
                  </a:lnTo>
                  <a:lnTo>
                    <a:pt x="0" y="199"/>
                  </a:lnTo>
                  <a:lnTo>
                    <a:pt x="2" y="190"/>
                  </a:lnTo>
                  <a:lnTo>
                    <a:pt x="5" y="181"/>
                  </a:lnTo>
                  <a:lnTo>
                    <a:pt x="11" y="172"/>
                  </a:lnTo>
                  <a:lnTo>
                    <a:pt x="18" y="162"/>
                  </a:lnTo>
                  <a:lnTo>
                    <a:pt x="80" y="88"/>
                  </a:lnTo>
                  <a:lnTo>
                    <a:pt x="83" y="84"/>
                  </a:lnTo>
                  <a:lnTo>
                    <a:pt x="86" y="79"/>
                  </a:lnTo>
                  <a:lnTo>
                    <a:pt x="87" y="73"/>
                  </a:lnTo>
                  <a:lnTo>
                    <a:pt x="89" y="69"/>
                  </a:lnTo>
                  <a:lnTo>
                    <a:pt x="87" y="63"/>
                  </a:lnTo>
                  <a:lnTo>
                    <a:pt x="86" y="58"/>
                  </a:lnTo>
                  <a:lnTo>
                    <a:pt x="83" y="55"/>
                  </a:lnTo>
                  <a:lnTo>
                    <a:pt x="78" y="51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3" y="49"/>
                  </a:lnTo>
                  <a:lnTo>
                    <a:pt x="59" y="51"/>
                  </a:lnTo>
                  <a:lnTo>
                    <a:pt x="56" y="55"/>
                  </a:lnTo>
                  <a:lnTo>
                    <a:pt x="53" y="58"/>
                  </a:lnTo>
                  <a:lnTo>
                    <a:pt x="51" y="64"/>
                  </a:lnTo>
                  <a:lnTo>
                    <a:pt x="50" y="69"/>
                  </a:lnTo>
                  <a:lnTo>
                    <a:pt x="51" y="75"/>
                  </a:lnTo>
                  <a:lnTo>
                    <a:pt x="53" y="81"/>
                  </a:lnTo>
                  <a:lnTo>
                    <a:pt x="56" y="85"/>
                  </a:lnTo>
                  <a:lnTo>
                    <a:pt x="62" y="91"/>
                  </a:lnTo>
                  <a:lnTo>
                    <a:pt x="30" y="129"/>
                  </a:lnTo>
                  <a:lnTo>
                    <a:pt x="17" y="115"/>
                  </a:lnTo>
                  <a:lnTo>
                    <a:pt x="9" y="102"/>
                  </a:lnTo>
                  <a:lnTo>
                    <a:pt x="3" y="87"/>
                  </a:lnTo>
                  <a:lnTo>
                    <a:pt x="2" y="70"/>
                  </a:lnTo>
                  <a:lnTo>
                    <a:pt x="5" y="51"/>
                  </a:lnTo>
                  <a:lnTo>
                    <a:pt x="11" y="34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1" y="1"/>
                  </a:lnTo>
                  <a:lnTo>
                    <a:pt x="71" y="0"/>
                  </a:lnTo>
                  <a:lnTo>
                    <a:pt x="89" y="1"/>
                  </a:lnTo>
                  <a:lnTo>
                    <a:pt x="105" y="7"/>
                  </a:lnTo>
                  <a:lnTo>
                    <a:pt x="119" y="19"/>
                  </a:lnTo>
                  <a:lnTo>
                    <a:pt x="129" y="33"/>
                  </a:lnTo>
                  <a:lnTo>
                    <a:pt x="135" y="49"/>
                  </a:lnTo>
                  <a:lnTo>
                    <a:pt x="137" y="69"/>
                  </a:lnTo>
                  <a:lnTo>
                    <a:pt x="134" y="91"/>
                  </a:lnTo>
                  <a:lnTo>
                    <a:pt x="122" y="115"/>
                  </a:lnTo>
                  <a:lnTo>
                    <a:pt x="101" y="139"/>
                  </a:lnTo>
                  <a:lnTo>
                    <a:pt x="99" y="142"/>
                  </a:lnTo>
                  <a:lnTo>
                    <a:pt x="66" y="177"/>
                  </a:lnTo>
                  <a:lnTo>
                    <a:pt x="141" y="177"/>
                  </a:lnTo>
                  <a:lnTo>
                    <a:pt x="141" y="229"/>
                  </a:lnTo>
                  <a:lnTo>
                    <a:pt x="32" y="229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gray">
            <a:xfrm>
              <a:off x="1946" y="3333"/>
              <a:ext cx="102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3" y="54"/>
                </a:cxn>
                <a:cxn ang="0">
                  <a:pos x="3" y="0"/>
                </a:cxn>
                <a:cxn ang="0">
                  <a:pos x="33" y="0"/>
                </a:cxn>
                <a:cxn ang="0">
                  <a:pos x="51" y="33"/>
                </a:cxn>
                <a:cxn ang="0">
                  <a:pos x="70" y="0"/>
                </a:cxn>
                <a:cxn ang="0">
                  <a:pos x="99" y="0"/>
                </a:cxn>
                <a:cxn ang="0">
                  <a:pos x="69" y="54"/>
                </a:cxn>
                <a:cxn ang="0">
                  <a:pos x="102" y="113"/>
                </a:cxn>
                <a:cxn ang="0">
                  <a:pos x="72" y="113"/>
                </a:cxn>
                <a:cxn ang="0">
                  <a:pos x="51" y="75"/>
                </a:cxn>
                <a:cxn ang="0">
                  <a:pos x="30" y="113"/>
                </a:cxn>
                <a:cxn ang="0">
                  <a:pos x="0" y="113"/>
                </a:cxn>
              </a:cxnLst>
              <a:rect l="0" t="0" r="r" b="b"/>
              <a:pathLst>
                <a:path w="102" h="113">
                  <a:moveTo>
                    <a:pt x="0" y="113"/>
                  </a:moveTo>
                  <a:lnTo>
                    <a:pt x="33" y="54"/>
                  </a:lnTo>
                  <a:lnTo>
                    <a:pt x="3" y="0"/>
                  </a:lnTo>
                  <a:lnTo>
                    <a:pt x="33" y="0"/>
                  </a:lnTo>
                  <a:lnTo>
                    <a:pt x="51" y="33"/>
                  </a:lnTo>
                  <a:lnTo>
                    <a:pt x="70" y="0"/>
                  </a:lnTo>
                  <a:lnTo>
                    <a:pt x="99" y="0"/>
                  </a:lnTo>
                  <a:lnTo>
                    <a:pt x="69" y="54"/>
                  </a:lnTo>
                  <a:lnTo>
                    <a:pt x="102" y="113"/>
                  </a:lnTo>
                  <a:lnTo>
                    <a:pt x="72" y="113"/>
                  </a:lnTo>
                  <a:lnTo>
                    <a:pt x="51" y="75"/>
                  </a:lnTo>
                  <a:lnTo>
                    <a:pt x="3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383213" y="2336800"/>
            <a:ext cx="809625" cy="809625"/>
            <a:chOff x="3349" y="3250"/>
            <a:chExt cx="380" cy="380"/>
          </a:xfrm>
        </p:grpSpPr>
        <p:sp>
          <p:nvSpPr>
            <p:cNvPr id="24605" name="Freeform 29"/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6" y="5"/>
                </a:cxn>
                <a:cxn ang="0">
                  <a:pos x="285" y="17"/>
                </a:cxn>
                <a:cxn ang="0">
                  <a:pos x="319" y="36"/>
                </a:cxn>
                <a:cxn ang="0">
                  <a:pos x="349" y="60"/>
                </a:cxn>
                <a:cxn ang="0">
                  <a:pos x="375" y="92"/>
                </a:cxn>
                <a:cxn ang="0">
                  <a:pos x="393" y="126"/>
                </a:cxn>
                <a:cxn ang="0">
                  <a:pos x="405" y="164"/>
                </a:cxn>
                <a:cxn ang="0">
                  <a:pos x="409" y="206"/>
                </a:cxn>
                <a:cxn ang="0">
                  <a:pos x="409" y="207"/>
                </a:cxn>
                <a:cxn ang="0">
                  <a:pos x="409" y="207"/>
                </a:cxn>
                <a:cxn ang="0">
                  <a:pos x="358" y="207"/>
                </a:cxn>
                <a:cxn ang="0">
                  <a:pos x="270" y="69"/>
                </a:cxn>
                <a:cxn ang="0">
                  <a:pos x="270" y="108"/>
                </a:cxn>
                <a:cxn ang="0">
                  <a:pos x="204" y="108"/>
                </a:cxn>
                <a:cxn ang="0">
                  <a:pos x="204" y="42"/>
                </a:cxn>
                <a:cxn ang="0">
                  <a:pos x="168" y="47"/>
                </a:cxn>
                <a:cxn ang="0">
                  <a:pos x="133" y="59"/>
                </a:cxn>
                <a:cxn ang="0">
                  <a:pos x="102" y="78"/>
                </a:cxn>
                <a:cxn ang="0">
                  <a:pos x="78" y="104"/>
                </a:cxn>
                <a:cxn ang="0">
                  <a:pos x="58" y="134"/>
                </a:cxn>
                <a:cxn ang="0">
                  <a:pos x="46" y="168"/>
                </a:cxn>
                <a:cxn ang="0">
                  <a:pos x="42" y="206"/>
                </a:cxn>
                <a:cxn ang="0">
                  <a:pos x="42" y="207"/>
                </a:cxn>
                <a:cxn ang="0">
                  <a:pos x="42" y="207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6"/>
                </a:cxn>
                <a:cxn ang="0">
                  <a:pos x="3" y="164"/>
                </a:cxn>
                <a:cxn ang="0">
                  <a:pos x="15" y="126"/>
                </a:cxn>
                <a:cxn ang="0">
                  <a:pos x="34" y="92"/>
                </a:cxn>
                <a:cxn ang="0">
                  <a:pos x="60" y="60"/>
                </a:cxn>
                <a:cxn ang="0">
                  <a:pos x="90" y="36"/>
                </a:cxn>
                <a:cxn ang="0">
                  <a:pos x="124" y="17"/>
                </a:cxn>
                <a:cxn ang="0">
                  <a:pos x="163" y="5"/>
                </a:cxn>
                <a:cxn ang="0">
                  <a:pos x="204" y="0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gray">
            <a:xfrm>
              <a:off x="3396" y="3313"/>
              <a:ext cx="143" cy="254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88" y="237"/>
                </a:cxn>
                <a:cxn ang="0">
                  <a:pos x="153" y="237"/>
                </a:cxn>
                <a:cxn ang="0">
                  <a:pos x="153" y="39"/>
                </a:cxn>
                <a:cxn ang="0">
                  <a:pos x="88" y="39"/>
                </a:cxn>
                <a:cxn ang="0">
                  <a:pos x="88" y="0"/>
                </a:cxn>
                <a:cxn ang="0">
                  <a:pos x="0" y="138"/>
                </a:cxn>
                <a:cxn ang="0">
                  <a:pos x="88" y="276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/>
              <a:ahLst/>
              <a:cxnLst>
                <a:cxn ang="0">
                  <a:pos x="204" y="207"/>
                </a:cxn>
                <a:cxn ang="0">
                  <a:pos x="246" y="203"/>
                </a:cxn>
                <a:cxn ang="0">
                  <a:pos x="285" y="191"/>
                </a:cxn>
                <a:cxn ang="0">
                  <a:pos x="319" y="173"/>
                </a:cxn>
                <a:cxn ang="0">
                  <a:pos x="349" y="147"/>
                </a:cxn>
                <a:cxn ang="0">
                  <a:pos x="375" y="117"/>
                </a:cxn>
                <a:cxn ang="0">
                  <a:pos x="393" y="83"/>
                </a:cxn>
                <a:cxn ang="0">
                  <a:pos x="405" y="44"/>
                </a:cxn>
                <a:cxn ang="0">
                  <a:pos x="409" y="2"/>
                </a:cxn>
                <a:cxn ang="0">
                  <a:pos x="409" y="2"/>
                </a:cxn>
                <a:cxn ang="0">
                  <a:pos x="409" y="0"/>
                </a:cxn>
                <a:cxn ang="0">
                  <a:pos x="358" y="0"/>
                </a:cxn>
                <a:cxn ang="0">
                  <a:pos x="270" y="138"/>
                </a:cxn>
                <a:cxn ang="0">
                  <a:pos x="270" y="99"/>
                </a:cxn>
                <a:cxn ang="0">
                  <a:pos x="204" y="99"/>
                </a:cxn>
                <a:cxn ang="0">
                  <a:pos x="204" y="165"/>
                </a:cxn>
                <a:cxn ang="0">
                  <a:pos x="168" y="161"/>
                </a:cxn>
                <a:cxn ang="0">
                  <a:pos x="133" y="149"/>
                </a:cxn>
                <a:cxn ang="0">
                  <a:pos x="102" y="129"/>
                </a:cxn>
                <a:cxn ang="0">
                  <a:pos x="78" y="104"/>
                </a:cxn>
                <a:cxn ang="0">
                  <a:pos x="58" y="74"/>
                </a:cxn>
                <a:cxn ang="0">
                  <a:pos x="46" y="39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4"/>
                </a:cxn>
                <a:cxn ang="0">
                  <a:pos x="15" y="83"/>
                </a:cxn>
                <a:cxn ang="0">
                  <a:pos x="34" y="117"/>
                </a:cxn>
                <a:cxn ang="0">
                  <a:pos x="60" y="147"/>
                </a:cxn>
                <a:cxn ang="0">
                  <a:pos x="90" y="173"/>
                </a:cxn>
                <a:cxn ang="0">
                  <a:pos x="124" y="191"/>
                </a:cxn>
                <a:cxn ang="0">
                  <a:pos x="163" y="203"/>
                </a:cxn>
                <a:cxn ang="0">
                  <a:pos x="204" y="207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608388" y="2720975"/>
            <a:ext cx="1660525" cy="1612900"/>
            <a:chOff x="2457" y="2000"/>
            <a:chExt cx="901" cy="888"/>
          </a:xfrm>
        </p:grpSpPr>
        <p:pic>
          <p:nvPicPr>
            <p:cNvPr id="24610" name="Picture 34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24611" name="Oval 35"/>
            <p:cNvSpPr>
              <a:spLocks noChangeArrowheads="1"/>
            </p:cNvSpPr>
            <p:nvPr/>
          </p:nvSpPr>
          <p:spPr bwMode="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57150" algn="ctr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E2E1B7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" name="Group 37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8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4615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16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17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18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9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4620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21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22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4623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4624" name="Text Box 48"/>
          <p:cNvSpPr txBox="1">
            <a:spLocks noChangeArrowheads="1"/>
          </p:cNvSpPr>
          <p:nvPr/>
        </p:nvSpPr>
        <p:spPr bwMode="gray">
          <a:xfrm>
            <a:off x="3779912" y="3284984"/>
            <a:ext cx="12890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b="1" dirty="0" smtClean="0">
                <a:solidFill>
                  <a:srgbClr val="080808"/>
                </a:solidFill>
                <a:ea typeface="宋体" pitchFamily="2" charset="-122"/>
              </a:rPr>
              <a:t>学分要求</a:t>
            </a:r>
            <a:endParaRPr lang="en-US" altLang="zh-CN" sz="2000" b="1" dirty="0">
              <a:solidFill>
                <a:srgbClr val="080808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 smtClean="0">
                <a:solidFill>
                  <a:srgbClr val="FF6600"/>
                </a:solidFill>
              </a:rPr>
              <a:t>评优、助学金等</a:t>
            </a:r>
            <a:endParaRPr lang="en-US" altLang="zh-CN" sz="4300" dirty="0">
              <a:solidFill>
                <a:srgbClr val="FF6600"/>
              </a:solidFill>
              <a:ea typeface="宋体" pitchFamily="2" charset="-122"/>
            </a:endParaRP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gray">
          <a:xfrm rot="5400000">
            <a:off x="7144" y="2801144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gray">
          <a:xfrm>
            <a:off x="890588" y="4057650"/>
            <a:ext cx="1954212" cy="93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 smtClean="0"/>
              <a:t>2018-2019</a:t>
            </a:r>
            <a:r>
              <a:rPr lang="zh-CN" altLang="en-US" sz="1400" b="1" dirty="0" smtClean="0"/>
              <a:t>学年优秀学生评选工作一般将于</a:t>
            </a:r>
            <a:r>
              <a:rPr lang="en-US" altLang="zh-CN" sz="1400" b="1" dirty="0" smtClean="0"/>
              <a:t>4</a:t>
            </a:r>
            <a:r>
              <a:rPr lang="zh-CN" altLang="en-US" sz="1400" b="1" dirty="0" smtClean="0"/>
              <a:t>月份开展</a:t>
            </a:r>
            <a:endParaRPr lang="en-US" altLang="zh-CN" sz="1400" b="1" dirty="0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gray">
          <a:xfrm rot="5400000">
            <a:off x="2456657" y="2801144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gray">
          <a:xfrm>
            <a:off x="3340100" y="4057650"/>
            <a:ext cx="1954213" cy="149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/>
              <a:t>毕业生奖助学金一般于答辩后的第二月停止发放，夏季毕业生（</a:t>
            </a:r>
            <a:r>
              <a:rPr lang="en-US" altLang="zh-CN" sz="1400" b="1" dirty="0" smtClean="0"/>
              <a:t>5</a:t>
            </a:r>
            <a:r>
              <a:rPr lang="zh-CN" altLang="en-US" sz="1400" b="1" dirty="0" smtClean="0"/>
              <a:t>月份答辩者）统一发放至</a:t>
            </a:r>
            <a:r>
              <a:rPr lang="en-US" altLang="zh-CN" sz="1400" b="1" dirty="0" smtClean="0"/>
              <a:t>6</a:t>
            </a:r>
            <a:r>
              <a:rPr lang="zh-CN" altLang="en-US" sz="1400" b="1" dirty="0" smtClean="0"/>
              <a:t>月</a:t>
            </a:r>
            <a:endParaRPr lang="en-US" altLang="zh-CN" sz="1400" b="1" dirty="0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gray">
          <a:xfrm rot="5400000">
            <a:off x="4934744" y="2801144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gray">
          <a:xfrm>
            <a:off x="5816600" y="4057650"/>
            <a:ext cx="1955800" cy="6213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1" dirty="0" smtClean="0"/>
              <a:t>防暑降温费发放一个月（</a:t>
            </a:r>
            <a:r>
              <a:rPr lang="en-US" altLang="zh-CN" sz="1400" b="1" dirty="0" smtClean="0"/>
              <a:t>6</a:t>
            </a:r>
            <a:r>
              <a:rPr lang="zh-CN" altLang="en-US" sz="1400" b="1" dirty="0" smtClean="0"/>
              <a:t>月份）</a:t>
            </a:r>
            <a:endParaRPr lang="en-US" altLang="zh-CN" sz="1400" b="1" dirty="0"/>
          </a:p>
        </p:txBody>
      </p:sp>
      <p:pic>
        <p:nvPicPr>
          <p:cNvPr id="26633" name="Picture 9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2363" y="2141538"/>
            <a:ext cx="1108075" cy="1108075"/>
          </a:xfrm>
          <a:prstGeom prst="rect">
            <a:avLst/>
          </a:prstGeom>
          <a:noFill/>
        </p:spPr>
      </p:pic>
      <p:pic>
        <p:nvPicPr>
          <p:cNvPr id="26634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2141538"/>
            <a:ext cx="1176337" cy="1174750"/>
          </a:xfrm>
          <a:prstGeom prst="rect">
            <a:avLst/>
          </a:prstGeom>
          <a:noFill/>
        </p:spPr>
      </p:pic>
      <p:pic>
        <p:nvPicPr>
          <p:cNvPr id="26635" name="Picture 11" descr="YG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7763" y="2116138"/>
            <a:ext cx="1192212" cy="1192212"/>
          </a:xfrm>
          <a:prstGeom prst="rect">
            <a:avLst/>
          </a:prstGeom>
          <a:noFill/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370013" y="2420938"/>
            <a:ext cx="912812" cy="569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D13F11"/>
                </a:solidFill>
                <a:ea typeface="宋体" pitchFamily="2" charset="-122"/>
              </a:rPr>
              <a:t>A</a:t>
            </a:r>
            <a:r>
              <a:rPr lang="en-US" altLang="zh-CN" sz="1400" b="1" dirty="0">
                <a:solidFill>
                  <a:srgbClr val="D13F11"/>
                </a:solidFill>
                <a:ea typeface="宋体" pitchFamily="2" charset="-122"/>
              </a:rPr>
              <a:t>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400" b="1" dirty="0" smtClean="0">
                <a:solidFill>
                  <a:srgbClr val="5F5F5F"/>
                </a:solidFill>
                <a:ea typeface="宋体" pitchFamily="2" charset="-122"/>
              </a:rPr>
              <a:t>评优</a:t>
            </a:r>
            <a:endParaRPr lang="en-US" altLang="zh-CN" sz="1400" b="1" dirty="0">
              <a:solidFill>
                <a:srgbClr val="5F5F5F"/>
              </a:solidFill>
              <a:ea typeface="宋体" pitchFamily="2" charset="-122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286500" y="2348880"/>
            <a:ext cx="914400" cy="7171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D13F11"/>
                </a:solidFill>
                <a:ea typeface="宋体" pitchFamily="2" charset="-122"/>
              </a:rPr>
              <a:t>C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400" b="1" dirty="0" smtClean="0"/>
              <a:t>防暑降温费</a:t>
            </a:r>
            <a:endParaRPr lang="en-US" altLang="zh-CN" sz="1400" b="1" dirty="0">
              <a:solidFill>
                <a:srgbClr val="5F5F5F"/>
              </a:solidFill>
              <a:ea typeface="宋体" pitchFamily="2" charset="-122"/>
            </a:endParaRP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17938" y="2420938"/>
            <a:ext cx="914400" cy="5663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D13F11"/>
                </a:solidFill>
                <a:ea typeface="宋体" pitchFamily="2" charset="-122"/>
              </a:rPr>
              <a:t>B</a:t>
            </a:r>
            <a:r>
              <a:rPr lang="en-US" altLang="zh-CN" sz="1400" b="1" dirty="0">
                <a:solidFill>
                  <a:srgbClr val="D13F11"/>
                </a:solidFill>
                <a:ea typeface="宋体" pitchFamily="2" charset="-122"/>
              </a:rPr>
              <a:t> 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1400" b="1" dirty="0" smtClean="0">
                <a:solidFill>
                  <a:srgbClr val="5F5F5F"/>
                </a:solidFill>
                <a:ea typeface="宋体" pitchFamily="2" charset="-122"/>
              </a:rPr>
              <a:t>助学金</a:t>
            </a:r>
            <a:endParaRPr lang="en-US" altLang="zh-CN" sz="1400" b="1" dirty="0">
              <a:solidFill>
                <a:srgbClr val="5F5F5F"/>
              </a:solidFill>
              <a:ea typeface="宋体" pitchFamily="2" charset="-122"/>
            </a:endParaRPr>
          </a:p>
        </p:txBody>
      </p:sp>
      <p:pic>
        <p:nvPicPr>
          <p:cNvPr id="26639" name="Picture 15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0513" y="3529013"/>
            <a:ext cx="412750" cy="363537"/>
          </a:xfrm>
          <a:prstGeom prst="rect">
            <a:avLst/>
          </a:prstGeom>
          <a:noFill/>
        </p:spPr>
      </p:pic>
      <p:pic>
        <p:nvPicPr>
          <p:cNvPr id="26640" name="Picture 16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9725" y="3529013"/>
            <a:ext cx="412750" cy="363537"/>
          </a:xfrm>
          <a:prstGeom prst="rect">
            <a:avLst/>
          </a:prstGeom>
          <a:noFill/>
        </p:spPr>
      </p:pic>
      <p:pic>
        <p:nvPicPr>
          <p:cNvPr id="26641" name="Picture 17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4313" y="3529013"/>
            <a:ext cx="412750" cy="363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gray">
          <a:xfrm>
            <a:off x="683568" y="1988840"/>
            <a:ext cx="4680520" cy="16561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谢谢</a:t>
            </a:r>
            <a:r>
              <a:rPr lang="en-US" altLang="zh-CN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zh-CN" altLang="en-US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2555776" y="4509120"/>
            <a:ext cx="360040" cy="504056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915816" y="5013176"/>
            <a:ext cx="432048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 smtClean="0"/>
              <a:t>主要内容</a:t>
            </a:r>
            <a:endParaRPr lang="en-US" altLang="zh-CN" sz="4300" dirty="0">
              <a:ea typeface="宋体" pitchFamily="2" charset="-122"/>
            </a:endParaRPr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7179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80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82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83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7184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7185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7186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pic>
          <p:nvPicPr>
            <p:cNvPr id="7187" name="Picture 19" descr="mar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995936" y="1916832"/>
            <a:ext cx="3382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/>
              <a:t>2019</a:t>
            </a:r>
            <a:r>
              <a:rPr lang="zh-CN" altLang="en-US" b="1" dirty="0" smtClean="0"/>
              <a:t>年毕业、就业工作时间</a:t>
            </a:r>
            <a:r>
              <a:rPr lang="zh-CN" altLang="en-US" b="1" dirty="0"/>
              <a:t>表</a:t>
            </a:r>
            <a:endParaRPr lang="en-US" altLang="zh-CN" b="1" dirty="0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3995936" y="3429000"/>
            <a:ext cx="2741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/>
              <a:t>毕业、就业相关情况说明</a:t>
            </a:r>
            <a:endParaRPr lang="en-US" altLang="zh-CN" b="1" dirty="0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gray">
          <a:xfrm>
            <a:off x="3419872" y="4725144"/>
            <a:ext cx="504056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3995936" y="4797152"/>
            <a:ext cx="32063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 smtClean="0"/>
              <a:t>其他：学籍管理、培养管理等</a:t>
            </a:r>
            <a:endParaRPr lang="en-US" altLang="zh-CN" b="1" dirty="0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gray">
          <a:xfrm>
            <a:off x="3347864" y="486916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/>
              <a:t>毕业生</a:t>
            </a:r>
            <a:r>
              <a:rPr lang="zh-CN" altLang="en-US" sz="4000" dirty="0"/>
              <a:t>基本情况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7163463"/>
              </p:ext>
            </p:extLst>
          </p:nvPr>
        </p:nvGraphicFramePr>
        <p:xfrm>
          <a:off x="539552" y="1412776"/>
          <a:ext cx="79208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153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300" dirty="0" smtClean="0">
                <a:ea typeface="宋体" pitchFamily="2" charset="-122"/>
              </a:rPr>
              <a:t>就业指导方式</a:t>
            </a:r>
            <a:endParaRPr lang="en-US" altLang="zh-CN" sz="4300" dirty="0">
              <a:ea typeface="宋体" pitchFamily="2" charset="-122"/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gray">
          <a:xfrm>
            <a:off x="1219200" y="1890713"/>
            <a:ext cx="6653213" cy="1144587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gray">
          <a:xfrm>
            <a:off x="1222375" y="3481388"/>
            <a:ext cx="6653213" cy="10191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gray">
          <a:xfrm>
            <a:off x="1230313" y="4997450"/>
            <a:ext cx="6653212" cy="10318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 flipV="1">
            <a:off x="1393825" y="2811463"/>
            <a:ext cx="6397625" cy="661987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gray">
          <a:xfrm flipV="1">
            <a:off x="1296988" y="1219200"/>
            <a:ext cx="6502400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gray">
          <a:xfrm flipV="1">
            <a:off x="1349375" y="4330700"/>
            <a:ext cx="6475413" cy="665163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345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6350" y="1933575"/>
            <a:ext cx="674688" cy="574675"/>
          </a:xfrm>
          <a:prstGeom prst="rect">
            <a:avLst/>
          </a:prstGeom>
          <a:noFill/>
        </p:spPr>
      </p:pic>
      <p:pic>
        <p:nvPicPr>
          <p:cNvPr id="14346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3175" y="3527425"/>
            <a:ext cx="676275" cy="573088"/>
          </a:xfrm>
          <a:prstGeom prst="rect">
            <a:avLst/>
          </a:prstGeom>
          <a:noFill/>
        </p:spPr>
      </p:pic>
      <p:pic>
        <p:nvPicPr>
          <p:cNvPr id="14347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277938" y="5038725"/>
            <a:ext cx="674687" cy="573088"/>
          </a:xfrm>
          <a:prstGeom prst="rect">
            <a:avLst/>
          </a:prstGeom>
          <a:noFill/>
        </p:spPr>
      </p:pic>
      <p:sp>
        <p:nvSpPr>
          <p:cNvPr id="14348" name="AutoShape 12"/>
          <p:cNvSpPr>
            <a:spLocks noChangeArrowheads="1"/>
          </p:cNvSpPr>
          <p:nvPr/>
        </p:nvSpPr>
        <p:spPr bwMode="gray">
          <a:xfrm>
            <a:off x="1706563" y="166370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gray">
          <a:xfrm>
            <a:off x="1706563" y="3273425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gray">
          <a:xfrm>
            <a:off x="1706563" y="4775200"/>
            <a:ext cx="5791200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gray">
          <a:xfrm>
            <a:off x="1619672" y="2132856"/>
            <a:ext cx="6019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600" b="1" dirty="0" smtClean="0">
                <a:solidFill>
                  <a:srgbClr val="FEFFFF"/>
                </a:solidFill>
                <a:ea typeface="宋体" pitchFamily="2" charset="-122"/>
              </a:rPr>
              <a:t>-</a:t>
            </a:r>
            <a:r>
              <a:rPr lang="zh-CN" altLang="zh-CN" sz="1600" b="1" dirty="0" smtClean="0">
                <a:solidFill>
                  <a:schemeClr val="bg1"/>
                </a:solidFill>
              </a:rPr>
              <a:t>请进来：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请多家</a:t>
            </a:r>
            <a:r>
              <a:rPr lang="zh-CN" altLang="zh-CN" sz="1600" b="1" dirty="0" smtClean="0">
                <a:solidFill>
                  <a:schemeClr val="bg1"/>
                </a:solidFill>
              </a:rPr>
              <a:t>用人单位来所内进行校园宣讲招聘活动，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并由毕业班</a:t>
            </a:r>
            <a:r>
              <a:rPr lang="zh-CN" altLang="zh-CN" sz="1600" b="1" dirty="0" smtClean="0">
                <a:solidFill>
                  <a:schemeClr val="bg1"/>
                </a:solidFill>
              </a:rPr>
              <a:t>承办。咨询、答疑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，解读政策，引</a:t>
            </a:r>
            <a:r>
              <a:rPr lang="zh-CN" altLang="zh-CN" sz="1600" b="1" dirty="0" smtClean="0">
                <a:solidFill>
                  <a:schemeClr val="bg1"/>
                </a:solidFill>
              </a:rPr>
              <a:t>导和鼓励学生转变就业观念，积极主动地到基层和艰苦行业就业、创业。</a:t>
            </a:r>
            <a:endParaRPr lang="en-US" altLang="zh-CN" sz="1600" b="1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gray">
          <a:xfrm>
            <a:off x="1630363" y="3810001"/>
            <a:ext cx="6019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1600" b="1" dirty="0" smtClean="0">
                <a:solidFill>
                  <a:srgbClr val="FEFFFF"/>
                </a:solidFill>
                <a:ea typeface="宋体" pitchFamily="2" charset="-122"/>
              </a:rPr>
              <a:t>-</a:t>
            </a:r>
            <a:r>
              <a:rPr lang="zh-CN" altLang="zh-CN" sz="1600" b="1" dirty="0" smtClean="0">
                <a:solidFill>
                  <a:schemeClr val="bg1"/>
                </a:solidFill>
                <a:ea typeface="宋体" pitchFamily="2" charset="-122"/>
              </a:rPr>
              <a:t>发挥</a:t>
            </a:r>
            <a:r>
              <a:rPr lang="zh-CN" altLang="en-US" sz="1600" b="1" dirty="0" smtClean="0">
                <a:solidFill>
                  <a:schemeClr val="bg1"/>
                </a:solidFill>
                <a:ea typeface="宋体" pitchFamily="2" charset="-122"/>
              </a:rPr>
              <a:t>网络</a:t>
            </a:r>
            <a:r>
              <a:rPr lang="zh-CN" altLang="zh-CN" sz="1600" b="1" dirty="0" smtClean="0">
                <a:solidFill>
                  <a:schemeClr val="bg1"/>
                </a:solidFill>
                <a:ea typeface="宋体" pitchFamily="2" charset="-122"/>
              </a:rPr>
              <a:t>载体</a:t>
            </a:r>
            <a:r>
              <a:rPr lang="zh-CN" altLang="en-US" sz="1600" b="1" dirty="0" smtClean="0">
                <a:solidFill>
                  <a:schemeClr val="bg1"/>
                </a:solidFill>
                <a:ea typeface="宋体" pitchFamily="2" charset="-122"/>
              </a:rPr>
              <a:t>作用，</a:t>
            </a:r>
            <a:r>
              <a:rPr lang="zh-CN" altLang="zh-CN" sz="1600" b="1" dirty="0" smtClean="0">
                <a:solidFill>
                  <a:schemeClr val="bg1"/>
                </a:solidFill>
                <a:ea typeface="宋体" pitchFamily="2" charset="-122"/>
              </a:rPr>
              <a:t>发挥</a:t>
            </a:r>
            <a:r>
              <a:rPr lang="zh-CN" altLang="en-US" sz="1600" b="1" dirty="0" smtClean="0">
                <a:solidFill>
                  <a:schemeClr val="bg1"/>
                </a:solidFill>
                <a:ea typeface="宋体" pitchFamily="2" charset="-122"/>
              </a:rPr>
              <a:t>国科大、毕业生、所</a:t>
            </a:r>
            <a:r>
              <a:rPr lang="zh-CN" altLang="zh-CN" sz="1600" b="1" dirty="0" smtClean="0">
                <a:solidFill>
                  <a:schemeClr val="bg1"/>
                </a:solidFill>
                <a:ea typeface="宋体" pitchFamily="2" charset="-122"/>
              </a:rPr>
              <a:t>友等各方面的力量，多层次、多渠道地收集有效的就业信息，并及时</a:t>
            </a:r>
            <a:r>
              <a:rPr lang="zh-CN" alt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发布。</a:t>
            </a:r>
            <a:endParaRPr lang="en-US" altLang="zh-CN" sz="1600" b="1" dirty="0">
              <a:solidFill>
                <a:srgbClr val="FEFFFF"/>
              </a:solidFill>
              <a:ea typeface="宋体" pitchFamily="2" charset="-122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gray">
          <a:xfrm>
            <a:off x="1619672" y="5229200"/>
            <a:ext cx="6019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zh-CN" sz="1600" b="1" dirty="0" smtClean="0">
                <a:solidFill>
                  <a:srgbClr val="FEFFFF"/>
                </a:solidFill>
                <a:ea typeface="宋体" pitchFamily="2" charset="-122"/>
              </a:rPr>
              <a:t>-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对就业遇到的问题提供咨询服务，特别关注就业困难人群（未派遣人员、改派人员）等：一般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12</a:t>
            </a:r>
            <a:r>
              <a:rPr lang="zh-CN" altLang="en-US" sz="1600" b="1" dirty="0" smtClean="0">
                <a:solidFill>
                  <a:schemeClr val="bg1"/>
                </a:solidFill>
              </a:rPr>
              <a:t>月初左右提醒未派遣人员，并提供相关的就业咨询。</a:t>
            </a:r>
            <a:endParaRPr lang="en-US" altLang="zh-CN" sz="1600" dirty="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gray">
          <a:xfrm>
            <a:off x="2087563" y="1663700"/>
            <a:ext cx="5029200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</a:rPr>
              <a:t>引导毕业生拓宽视野，多元就业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gray">
          <a:xfrm>
            <a:off x="2087563" y="3282950"/>
            <a:ext cx="5029200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b="1" dirty="0" smtClean="0">
                <a:solidFill>
                  <a:schemeClr val="accent6">
                    <a:lumMod val="75000"/>
                  </a:schemeClr>
                </a:solidFill>
              </a:rPr>
              <a:t>多层次、多渠道地收集有效的就业信息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ea typeface="宋体" pitchFamily="2" charset="-122"/>
            </a:endParaRP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gray">
          <a:xfrm>
            <a:off x="1763688" y="4786313"/>
            <a:ext cx="5616624" cy="39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dirty="0" smtClean="0">
                <a:solidFill>
                  <a:srgbClr val="C09200"/>
                </a:solidFill>
              </a:rPr>
              <a:t>有针对性地开展就业指导服务，多关注就业困难群体</a:t>
            </a:r>
            <a:endParaRPr lang="en-US" altLang="zh-CN" b="1" dirty="0">
              <a:solidFill>
                <a:srgbClr val="C0920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69215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</a:rPr>
              <a:t>2019</a:t>
            </a:r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</a:rPr>
              <a:t>年毕业、就业工作时间</a:t>
            </a: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表</a:t>
            </a:r>
            <a:endParaRPr lang="en-US" altLang="zh-C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）</a:t>
            </a:r>
            <a:r>
              <a:rPr lang="en-US" altLang="zh-CN" sz="2800" b="1" dirty="0" smtClean="0"/>
              <a:t>2019</a:t>
            </a:r>
            <a:r>
              <a:rPr lang="zh-CN" altLang="en-US" sz="2800" b="1" dirty="0" smtClean="0"/>
              <a:t>就业手续集中办理时间：春季毕业生</a:t>
            </a: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月中下旬、</a:t>
            </a:r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月，夏季毕业生</a:t>
            </a:r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月底、</a:t>
            </a:r>
            <a:r>
              <a:rPr lang="en-US" altLang="zh-CN" sz="2800" b="1" dirty="0" smtClean="0"/>
              <a:t>7</a:t>
            </a:r>
            <a:r>
              <a:rPr lang="zh-CN" altLang="en-US" sz="2800" b="1" dirty="0" smtClean="0"/>
              <a:t>月初。具体时间届时另行通知</a:t>
            </a:r>
            <a:endParaRPr lang="en-US" altLang="zh-CN" sz="2800" b="1" dirty="0" smtClean="0"/>
          </a:p>
          <a:p>
            <a:pPr>
              <a:buNone/>
              <a:defRPr/>
            </a:pPr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）</a:t>
            </a:r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月底前将延期</a:t>
            </a:r>
            <a:r>
              <a:rPr lang="zh-CN" altLang="en-US" sz="2800" b="1" dirty="0"/>
              <a:t>申请</a:t>
            </a:r>
            <a:r>
              <a:rPr lang="zh-CN" altLang="en-US" sz="2800" b="1" dirty="0" smtClean="0"/>
              <a:t>交</a:t>
            </a:r>
            <a:r>
              <a:rPr lang="zh-CN" altLang="en-US" sz="2800" b="1" dirty="0"/>
              <a:t>到研究生部</a:t>
            </a:r>
          </a:p>
          <a:p>
            <a:pPr>
              <a:buNone/>
              <a:defRPr/>
            </a:pPr>
            <a:r>
              <a:rPr lang="en-US" altLang="zh-CN" sz="2800" b="1" dirty="0" smtClean="0"/>
              <a:t>3</a:t>
            </a:r>
            <a:r>
              <a:rPr lang="zh-CN" altLang="en-US" sz="2800" b="1" dirty="0" smtClean="0"/>
              <a:t>）</a:t>
            </a:r>
            <a:r>
              <a:rPr lang="en-US" altLang="zh-CN" sz="2800" b="1" dirty="0" smtClean="0"/>
              <a:t>5</a:t>
            </a:r>
            <a:r>
              <a:rPr lang="zh-CN" altLang="en-US" sz="2800" b="1" dirty="0"/>
              <a:t>月毕业生学位照片信息</a:t>
            </a:r>
            <a:r>
              <a:rPr lang="zh-CN" altLang="en-US" sz="2800" b="1" dirty="0" smtClean="0"/>
              <a:t>核对（学信网）、国科大教育业务管理 平台个人信息项</a:t>
            </a:r>
            <a:endParaRPr lang="en-US" altLang="zh-CN" sz="2800" b="1" dirty="0" smtClean="0"/>
          </a:p>
          <a:p>
            <a:pPr>
              <a:buNone/>
              <a:defRPr/>
            </a:pPr>
            <a:r>
              <a:rPr lang="en-US" altLang="zh-CN" sz="2800" b="1" dirty="0" smtClean="0"/>
              <a:t>4</a:t>
            </a:r>
            <a:r>
              <a:rPr lang="zh-CN" altLang="en-US" sz="2800" b="1" dirty="0" smtClean="0"/>
              <a:t>）</a:t>
            </a:r>
            <a:r>
              <a:rPr lang="en-US" altLang="zh-CN" sz="2800" b="1" dirty="0" smtClean="0"/>
              <a:t>5</a:t>
            </a:r>
            <a:r>
              <a:rPr lang="zh-CN" altLang="en-US" sz="2800" b="1" dirty="0" smtClean="0"/>
              <a:t>月中旬前毕业答辩结束</a:t>
            </a:r>
            <a:endParaRPr lang="en-US" altLang="zh-CN" sz="2800" b="1" dirty="0" smtClean="0"/>
          </a:p>
          <a:p>
            <a:pPr>
              <a:buNone/>
              <a:defRPr/>
            </a:pPr>
            <a:r>
              <a:rPr lang="en-US" altLang="zh-CN" sz="2800" b="1" dirty="0" smtClean="0"/>
              <a:t>5</a:t>
            </a:r>
            <a:r>
              <a:rPr lang="zh-CN" altLang="en-US" sz="2800" b="1" dirty="0" smtClean="0"/>
              <a:t>）</a:t>
            </a:r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月中旬报毕业电子注册信息，同时国科大</a:t>
            </a:r>
            <a:r>
              <a:rPr lang="zh-CN" altLang="en-US" sz="2800" b="1" dirty="0"/>
              <a:t>户籍也与之相应地进入</a:t>
            </a:r>
            <a:r>
              <a:rPr lang="en-US" altLang="zh-CN" sz="2800" b="1" dirty="0"/>
              <a:t>”</a:t>
            </a:r>
            <a:r>
              <a:rPr lang="zh-CN" altLang="en-US" sz="2800" b="1" dirty="0"/>
              <a:t>冻结</a:t>
            </a:r>
            <a:r>
              <a:rPr lang="en-US" altLang="zh-CN" sz="2800" b="1" dirty="0"/>
              <a:t>”</a:t>
            </a:r>
            <a:r>
              <a:rPr lang="zh-CN" altLang="en-US" sz="2800" b="1" dirty="0"/>
              <a:t>期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即毕业生不能再办理除迁移户口之外的与户籍有关的任何事宜</a:t>
            </a:r>
            <a:endParaRPr lang="en-US" altLang="zh-CN" sz="2800" b="1" dirty="0"/>
          </a:p>
          <a:p>
            <a:pPr>
              <a:buNone/>
              <a:defRPr/>
            </a:pPr>
            <a:endParaRPr lang="zh-CN" alt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</a:rPr>
              <a:t>2019</a:t>
            </a:r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</a:rPr>
              <a:t>年</a:t>
            </a: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</a:rPr>
              <a:t>毕业、就业工作时间表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29200"/>
          </a:xfrm>
        </p:spPr>
        <p:txBody>
          <a:bodyPr/>
          <a:lstStyle/>
          <a:p>
            <a:pPr>
              <a:buNone/>
              <a:defRPr/>
            </a:pPr>
            <a:r>
              <a:rPr lang="en-US" altLang="zh-CN" b="1" dirty="0" smtClean="0"/>
              <a:t>6</a:t>
            </a:r>
            <a:r>
              <a:rPr lang="zh-CN" altLang="en-US" b="1" dirty="0" smtClean="0"/>
              <a:t>）</a:t>
            </a:r>
            <a:r>
              <a:rPr lang="zh-CN" altLang="en-US" b="1" dirty="0"/>
              <a:t>夏季派遣时间：一般在</a:t>
            </a:r>
            <a:r>
              <a:rPr lang="en-US" altLang="zh-CN" b="1" dirty="0"/>
              <a:t>6</a:t>
            </a:r>
            <a:r>
              <a:rPr lang="zh-CN" altLang="en-US" b="1" dirty="0" smtClean="0"/>
              <a:t>月</a:t>
            </a:r>
            <a:r>
              <a:rPr lang="en-US" altLang="zh-CN" b="1" dirty="0" smtClean="0"/>
              <a:t>20</a:t>
            </a:r>
            <a:r>
              <a:rPr lang="zh-CN" altLang="en-US" b="1" dirty="0" smtClean="0"/>
              <a:t>日前交三方，</a:t>
            </a:r>
            <a:r>
              <a:rPr lang="en-US" altLang="zh-CN" b="1" dirty="0" smtClean="0"/>
              <a:t>7</a:t>
            </a:r>
            <a:r>
              <a:rPr lang="zh-CN" altLang="en-US" b="1" dirty="0" smtClean="0"/>
              <a:t>月初毕业生离所、第一批派遣；</a:t>
            </a:r>
            <a:endParaRPr lang="en-US" altLang="zh-CN" b="1" dirty="0" smtClean="0"/>
          </a:p>
          <a:p>
            <a:pPr>
              <a:buNone/>
              <a:defRPr/>
            </a:pPr>
            <a:r>
              <a:rPr lang="en-US" altLang="zh-CN" b="1" dirty="0" smtClean="0"/>
              <a:t>7</a:t>
            </a:r>
            <a:r>
              <a:rPr lang="zh-CN" altLang="en-US" b="1" dirty="0" smtClean="0"/>
              <a:t>）</a:t>
            </a:r>
            <a:r>
              <a:rPr lang="en-US" altLang="zh-CN" b="1" dirty="0" smtClean="0"/>
              <a:t>7</a:t>
            </a:r>
            <a:r>
              <a:rPr lang="zh-CN" altLang="en-US" b="1" dirty="0"/>
              <a:t>月</a:t>
            </a:r>
            <a:r>
              <a:rPr lang="en-US" altLang="zh-CN" b="1" dirty="0"/>
              <a:t>15</a:t>
            </a:r>
            <a:r>
              <a:rPr lang="zh-CN" altLang="en-US" b="1" dirty="0" smtClean="0"/>
              <a:t>日前办理</a:t>
            </a:r>
            <a:r>
              <a:rPr lang="zh-CN" altLang="en-US" b="1" dirty="0"/>
              <a:t>并发放、秋季毕业生证书、硕博连读证书</a:t>
            </a:r>
            <a:r>
              <a:rPr lang="zh-CN" altLang="en-US" b="1" dirty="0" smtClean="0"/>
              <a:t>等，在此之前应办理完毕离所手续</a:t>
            </a:r>
            <a:r>
              <a:rPr lang="en-US" altLang="zh-CN" b="1" dirty="0" smtClean="0"/>
              <a:t>;</a:t>
            </a:r>
          </a:p>
          <a:p>
            <a:pPr>
              <a:buNone/>
              <a:defRPr/>
            </a:pPr>
            <a:r>
              <a:rPr lang="en-US" altLang="zh-CN" b="1" dirty="0" smtClean="0"/>
              <a:t>8</a:t>
            </a:r>
            <a:r>
              <a:rPr lang="zh-CN" altLang="en-US" b="1" dirty="0" smtClean="0"/>
              <a:t>）</a:t>
            </a:r>
            <a:r>
              <a:rPr lang="en-US" altLang="zh-CN" b="1" dirty="0" smtClean="0"/>
              <a:t>2019</a:t>
            </a:r>
            <a:r>
              <a:rPr lang="zh-CN" altLang="en-US" b="1" dirty="0" smtClean="0"/>
              <a:t>年底之前</a:t>
            </a:r>
            <a:r>
              <a:rPr lang="zh-CN" altLang="en-US" b="1" dirty="0"/>
              <a:t>签</a:t>
            </a:r>
            <a:r>
              <a:rPr lang="zh-CN" altLang="en-US" b="1" dirty="0" smtClean="0"/>
              <a:t>三方派遣至北京、上海、天津的毕业生交以上地区的接收函办理派遣手续，否则应按二分派遣。</a:t>
            </a:r>
            <a:endParaRPr lang="en-US" altLang="zh-CN" b="1" dirty="0" smtClean="0"/>
          </a:p>
          <a:p>
            <a:pPr>
              <a:buNone/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注</a:t>
            </a:r>
            <a:r>
              <a:rPr lang="zh-CN" altLang="en-US" b="1" dirty="0" smtClean="0">
                <a:solidFill>
                  <a:srgbClr val="FF0000"/>
                </a:solidFill>
              </a:rPr>
              <a:t>：研究生部所有通知都会发布在“所务公开</a:t>
            </a:r>
            <a:r>
              <a:rPr lang="en-US" altLang="zh-CN" b="1" dirty="0" smtClean="0">
                <a:solidFill>
                  <a:srgbClr val="FF0000"/>
                </a:solidFill>
              </a:rPr>
              <a:t>-</a:t>
            </a:r>
            <a:r>
              <a:rPr lang="zh-CN" altLang="en-US" b="1" dirty="0" smtClean="0">
                <a:solidFill>
                  <a:srgbClr val="FF0000"/>
                </a:solidFill>
              </a:rPr>
              <a:t>研究生部”栏目下，请及时查看通知并按通知要求完成相关事项。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7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19" y="764704"/>
            <a:ext cx="6673361" cy="5559896"/>
          </a:xfrm>
        </p:spPr>
      </p:pic>
      <p:sp>
        <p:nvSpPr>
          <p:cNvPr id="5" name="矩形 4"/>
          <p:cNvSpPr/>
          <p:nvPr/>
        </p:nvSpPr>
        <p:spPr>
          <a:xfrm>
            <a:off x="4572000" y="1603648"/>
            <a:ext cx="720080" cy="313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2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</a:rPr>
              <a:t>毕业、就业相关情况</a:t>
            </a: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</a:rPr>
              <a:t>说明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08720"/>
            <a:ext cx="8352928" cy="5688632"/>
          </a:xfrm>
        </p:spPr>
        <p:txBody>
          <a:bodyPr/>
          <a:lstStyle/>
          <a:p>
            <a:pPr>
              <a:buNone/>
            </a:pP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）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就业推荐表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、</a:t>
            </a:r>
            <a:r>
              <a:rPr lang="en-US" altLang="zh-CN" sz="2800" b="1" dirty="0" smtClean="0"/>
              <a:t>《</a:t>
            </a:r>
            <a:r>
              <a:rPr lang="zh-CN" altLang="en-US" sz="2800" b="1" dirty="0" smtClean="0"/>
              <a:t>就业协议书</a:t>
            </a:r>
            <a:r>
              <a:rPr lang="en-US" altLang="zh-CN" sz="2800" b="1" dirty="0" smtClean="0"/>
              <a:t>》</a:t>
            </a:r>
            <a:r>
              <a:rPr lang="zh-CN" altLang="en-US" sz="2800" b="1" dirty="0" smtClean="0"/>
              <a:t>的发放：国科大就业指导中心要求必须拿用人单位接收函领取，每人一份，如实填写。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注意：用人单位解决户口时才需签定三方协议，若不解决户口无需签定三方协议，只要签定二方的劳动合同即可。</a:t>
            </a:r>
            <a:endParaRPr lang="en-US" altLang="zh-CN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2800" b="1" dirty="0"/>
              <a:t>2</a:t>
            </a:r>
            <a:r>
              <a:rPr lang="zh-CN" altLang="en-US" sz="2800" b="1" dirty="0" smtClean="0"/>
              <a:t>）就业的相关问题：</a:t>
            </a:r>
            <a:endParaRPr lang="en-US" altLang="zh-CN" sz="2800" b="1" dirty="0" smtClean="0"/>
          </a:p>
          <a:p>
            <a:pPr>
              <a:buNone/>
            </a:pPr>
            <a:r>
              <a:rPr lang="en-US" altLang="zh-CN" sz="2800" b="1" dirty="0"/>
              <a:t> </a:t>
            </a:r>
            <a:r>
              <a:rPr lang="en-US" altLang="zh-CN" sz="2800" b="1" dirty="0" smtClean="0"/>
              <a:t>   A</a:t>
            </a:r>
            <a:r>
              <a:rPr lang="zh-CN" altLang="en-US" sz="2800" b="1" dirty="0" smtClean="0"/>
              <a:t>）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违约</a:t>
            </a:r>
            <a:r>
              <a:rPr lang="zh-CN" altLang="en-US" sz="2800" b="1" dirty="0">
                <a:solidFill>
                  <a:srgbClr val="FF0000"/>
                </a:solidFill>
              </a:rPr>
              <a:t>的处理</a:t>
            </a:r>
            <a:r>
              <a:rPr lang="zh-CN" altLang="en-US" sz="2800" b="1" dirty="0" smtClean="0"/>
              <a:t>：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原则上不支持违约！</a:t>
            </a:r>
            <a:r>
              <a:rPr lang="zh-CN" altLang="en-US" sz="2800" b="1" dirty="0" smtClean="0"/>
              <a:t>若</a:t>
            </a:r>
            <a:r>
              <a:rPr lang="zh-CN" altLang="en-US" sz="2800" b="1" dirty="0" smtClean="0"/>
              <a:t>已经签定三方协议后想与用人单位解约，必须先履行违约合同，用人单位开具</a:t>
            </a:r>
            <a:r>
              <a:rPr lang="en-US" altLang="zh-CN" sz="2800" b="1" dirty="0" smtClean="0"/>
              <a:t>“</a:t>
            </a:r>
            <a:r>
              <a:rPr lang="zh-CN" altLang="en-US" sz="2800" b="1" dirty="0" smtClean="0"/>
              <a:t>同意违约函</a:t>
            </a:r>
            <a:r>
              <a:rPr lang="en-US" altLang="zh-CN" sz="2800" b="1" dirty="0" smtClean="0"/>
              <a:t>”</a:t>
            </a:r>
            <a:r>
              <a:rPr lang="zh-CN" altLang="en-US" sz="2800" b="1" dirty="0" smtClean="0"/>
              <a:t>及交回已签定的三方协议</a:t>
            </a:r>
            <a:r>
              <a:rPr lang="en-US" altLang="zh-CN" sz="2800" b="1" dirty="0" smtClean="0"/>
              <a:t>(</a:t>
            </a:r>
            <a:r>
              <a:rPr lang="zh-CN" altLang="en-US" sz="2800" b="1" dirty="0" smtClean="0"/>
              <a:t>一式三份</a:t>
            </a:r>
            <a:r>
              <a:rPr lang="en-US" altLang="zh-CN" sz="2800" b="1" dirty="0" smtClean="0"/>
              <a:t>)</a:t>
            </a:r>
            <a:r>
              <a:rPr lang="zh-CN" altLang="en-US" sz="2800" b="1" dirty="0" smtClean="0"/>
              <a:t>，交齐以上材料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一个月后</a:t>
            </a:r>
            <a:r>
              <a:rPr lang="zh-CN" altLang="en-US" sz="2800" b="1" dirty="0" smtClean="0"/>
              <a:t>再换领第二份三方（国</a:t>
            </a:r>
            <a:r>
              <a:rPr lang="zh-CN" altLang="en-US" sz="2800" b="1" dirty="0" smtClean="0"/>
              <a:t>科大原则上不允许违约</a:t>
            </a:r>
            <a:r>
              <a:rPr lang="zh-CN" altLang="en-US" sz="2800" b="1" dirty="0"/>
              <a:t>）</a:t>
            </a:r>
            <a:r>
              <a:rPr lang="zh-CN" altLang="en-US" sz="2800" b="1" dirty="0" smtClean="0"/>
              <a:t>；出国和升学的不发，签劳动合同的一般不发。</a:t>
            </a:r>
          </a:p>
          <a:p>
            <a:pPr eaLnBrk="1" hangingPunct="1">
              <a:buFontTx/>
              <a:buNone/>
            </a:pPr>
            <a:endParaRPr lang="zh-CN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    B</a:t>
            </a:r>
            <a:r>
              <a:rPr lang="zh-CN" altLang="en-US" b="1" dirty="0" smtClean="0"/>
              <a:t>）正常签定三方协议：</a:t>
            </a:r>
            <a:endParaRPr lang="en-US" altLang="zh-CN" b="1" dirty="0" smtClean="0"/>
          </a:p>
          <a:p>
            <a:pPr marL="0" indent="0">
              <a:buNone/>
            </a:pPr>
            <a:r>
              <a:rPr lang="zh-CN" altLang="en-US" b="1" dirty="0" smtClean="0"/>
              <a:t>    </a:t>
            </a:r>
            <a:r>
              <a:rPr lang="en-US" altLang="zh-CN" b="1" dirty="0" smtClean="0"/>
              <a:t>C</a:t>
            </a:r>
            <a:r>
              <a:rPr lang="zh-CN" altLang="en-US" b="1" dirty="0" smtClean="0"/>
              <a:t>）</a:t>
            </a:r>
            <a:r>
              <a:rPr lang="zh-CN" altLang="en-US" b="1" dirty="0" smtClean="0">
                <a:solidFill>
                  <a:srgbClr val="FF0000"/>
                </a:solidFill>
              </a:rPr>
              <a:t>二次分配</a:t>
            </a:r>
            <a:r>
              <a:rPr lang="zh-CN" altLang="en-US" b="1" dirty="0" smtClean="0"/>
              <a:t>：办理</a:t>
            </a:r>
            <a:r>
              <a:rPr lang="zh-CN" altLang="en-US" b="1" dirty="0"/>
              <a:t>回生源地二分的报到证，原则上到生源地所在地区（县、市级）就业管理部门（如人力资源与社会保障局等</a:t>
            </a:r>
            <a:r>
              <a:rPr lang="zh-CN" altLang="en-US" b="1" dirty="0" smtClean="0"/>
              <a:t>），一般不能</a:t>
            </a:r>
            <a:r>
              <a:rPr lang="zh-CN" altLang="en-US" b="1" dirty="0"/>
              <a:t>派人才。注意：</a:t>
            </a:r>
            <a:r>
              <a:rPr lang="zh-CN" altLang="en-US" b="1" dirty="0" smtClean="0"/>
              <a:t>一定</a:t>
            </a:r>
            <a:r>
              <a:rPr lang="zh-CN" altLang="en-US" b="1" dirty="0"/>
              <a:t>要在规定的时间内到二分单位报到接洽有关手续，对转正定级、档案流动有益</a:t>
            </a:r>
            <a:r>
              <a:rPr lang="zh-CN" altLang="en-US" b="1" dirty="0" smtClean="0"/>
              <a:t>。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 smtClean="0"/>
              <a:t>   D</a:t>
            </a:r>
            <a:r>
              <a:rPr lang="zh-CN" altLang="en-US" b="1" dirty="0" smtClean="0"/>
              <a:t>）博士后：不签定三方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 smtClean="0"/>
              <a:t>   E</a:t>
            </a:r>
            <a:r>
              <a:rPr lang="zh-CN" altLang="en-US" b="1" dirty="0" smtClean="0"/>
              <a:t>）出国：按二分处理</a:t>
            </a:r>
            <a:endParaRPr lang="zh-CN" altLang="en-US" b="1" dirty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5873748"/>
      </p:ext>
    </p:extLst>
  </p:cSld>
  <p:clrMapOvr>
    <a:masterClrMapping/>
  </p:clrMapOvr>
</p:sld>
</file>

<file path=ppt/theme/theme1.xml><?xml version="1.0" encoding="utf-8"?>
<a:theme xmlns:a="http://schemas.openxmlformats.org/drawingml/2006/main" name="01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</Template>
  <TotalTime>2899</TotalTime>
  <Words>1454</Words>
  <Application>Microsoft Office PowerPoint</Application>
  <PresentationFormat>全屏显示(4:3)</PresentationFormat>
  <Paragraphs>114</Paragraphs>
  <Slides>18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01</vt:lpstr>
      <vt:lpstr>2019年就业说明会</vt:lpstr>
      <vt:lpstr>主要内容</vt:lpstr>
      <vt:lpstr>毕业生基本情况</vt:lpstr>
      <vt:lpstr>就业指导方式</vt:lpstr>
      <vt:lpstr>2019年毕业、就业工作时间表</vt:lpstr>
      <vt:lpstr>2019年毕业、就业工作时间表</vt:lpstr>
      <vt:lpstr>PowerPoint 演示文稿</vt:lpstr>
      <vt:lpstr>毕业、就业相关情况说明</vt:lpstr>
      <vt:lpstr>PowerPoint 演示文稿</vt:lpstr>
      <vt:lpstr>PowerPoint 演示文稿</vt:lpstr>
      <vt:lpstr>PowerPoint 演示文稿</vt:lpstr>
      <vt:lpstr>毕业、就业相关情况说明</vt:lpstr>
      <vt:lpstr>毕业、就业相关情况说明</vt:lpstr>
      <vt:lpstr>其他</vt:lpstr>
      <vt:lpstr>培养管理</vt:lpstr>
      <vt:lpstr>培养管理</vt:lpstr>
      <vt:lpstr>评优、助学金等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微软用户</dc:creator>
  <cp:lastModifiedBy>unknown</cp:lastModifiedBy>
  <cp:revision>253</cp:revision>
  <dcterms:created xsi:type="dcterms:W3CDTF">2013-01-10T08:06:14Z</dcterms:created>
  <dcterms:modified xsi:type="dcterms:W3CDTF">2018-11-12T01:40:35Z</dcterms:modified>
</cp:coreProperties>
</file>