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17" r:id="rId4"/>
    <p:sldId id="265" r:id="rId5"/>
    <p:sldId id="294" r:id="rId6"/>
    <p:sldId id="326" r:id="rId7"/>
    <p:sldId id="328" r:id="rId8"/>
    <p:sldId id="295" r:id="rId9"/>
    <p:sldId id="327" r:id="rId10"/>
    <p:sldId id="322" r:id="rId11"/>
    <p:sldId id="324" r:id="rId12"/>
    <p:sldId id="296" r:id="rId13"/>
    <p:sldId id="297" r:id="rId14"/>
    <p:sldId id="300" r:id="rId15"/>
    <p:sldId id="263" r:id="rId16"/>
    <p:sldId id="308" r:id="rId17"/>
    <p:sldId id="303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2AC00"/>
    <a:srgbClr val="FF9900"/>
    <a:srgbClr val="C092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>
      <p:cViewPr varScale="1">
        <p:scale>
          <a:sx n="52" d="100"/>
          <a:sy n="52" d="100"/>
        </p:scale>
        <p:origin x="-17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35424-50AF-4510-8AE4-A8D3FD7BB9CB}" type="datetimeFigureOut">
              <a:rPr lang="zh-CN" altLang="en-US" smtClean="0"/>
              <a:pPr/>
              <a:t>2019-11-4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A484-9B3B-4A5A-A8BA-58EC19B57C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5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A7D4-BBDC-4D88-8EC0-D650540A07E4}" type="datetimeFigureOut">
              <a:rPr lang="zh-CN" altLang="en-US" smtClean="0"/>
              <a:pPr/>
              <a:t>2019-11-4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98E1-ED50-4803-AF8F-1255B9E850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6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8A659-13F8-441C-AE87-8B494959A4BD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4241-52D8-49F5-B904-1C2CE5EF6636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85149-1277-48FA-90C0-253592F0610B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B3F81-5BE4-47AA-AB2C-5ACA43AA820A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766526E6-D941-4C68-B7C0-998E82103B27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  <p:pic>
        <p:nvPicPr>
          <p:cNvPr id="127" name="Picture 22" descr="D:\20120813chdjE盘\研究生部\所标微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204864"/>
            <a:ext cx="250310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0689-562E-4FB3-9943-AB1CB12513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740F-6241-4737-BDF9-1C04532801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678AFB5-8C53-4CBF-9E2D-8DD3B1AA0C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6D4B-8AB5-47B0-A289-DB18899E7D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A4DB-BB04-4181-8520-E1BCAB4E7B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C00F-8E57-42FB-B758-03C87D1030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F913-D01C-41F3-8188-16ED3CAE10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2BCA-FCBC-491B-88A5-4818FBB563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85C6-475D-4F88-8D91-3CDE491CF3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EEF6-EED3-4882-86DF-2C61F30478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7062-40CF-456B-9FDB-CFB0A1E13F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fld id="{4FBC9421-BAD5-42A5-B8C2-859A8A6A55EB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  <p:pic>
        <p:nvPicPr>
          <p:cNvPr id="1046" name="Picture 22" descr="D:\20120813chdjE盘\研究生部\所标微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2990" y="5877272"/>
            <a:ext cx="831010" cy="8367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268760"/>
            <a:ext cx="5923384" cy="1143000"/>
          </a:xfrm>
        </p:spPr>
        <p:txBody>
          <a:bodyPr/>
          <a:lstStyle/>
          <a:p>
            <a:pPr algn="ctr"/>
            <a:r>
              <a:rPr lang="en-US" altLang="zh-CN" sz="4400" dirty="0" smtClean="0"/>
              <a:t>2020</a:t>
            </a:r>
            <a:r>
              <a:rPr lang="zh-CN" altLang="en-US" sz="4400" dirty="0" smtClean="0"/>
              <a:t>年就业说明会</a:t>
            </a:r>
            <a:endParaRPr lang="en-US" altLang="zh-CN" sz="4400" dirty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229200"/>
            <a:ext cx="2592288" cy="734144"/>
          </a:xfrm>
        </p:spPr>
        <p:txBody>
          <a:bodyPr/>
          <a:lstStyle/>
          <a:p>
            <a:r>
              <a:rPr lang="zh-CN" altLang="en-US" i="0" dirty="0" smtClean="0">
                <a:ea typeface="宋体" pitchFamily="2" charset="-122"/>
              </a:rPr>
              <a:t>研究生部           陈东军</a:t>
            </a:r>
            <a:endParaRPr lang="en-US" altLang="zh-CN" i="0" dirty="0" smtClean="0">
              <a:ea typeface="宋体" pitchFamily="2" charset="-122"/>
            </a:endParaRPr>
          </a:p>
          <a:p>
            <a:r>
              <a:rPr lang="en-US" altLang="zh-CN" i="0" dirty="0" smtClean="0">
                <a:ea typeface="宋体" pitchFamily="2" charset="-122"/>
              </a:rPr>
              <a:t>      2019</a:t>
            </a:r>
            <a:r>
              <a:rPr lang="zh-CN" altLang="en-US" i="0" dirty="0" smtClean="0">
                <a:ea typeface="宋体" pitchFamily="2" charset="-122"/>
              </a:rPr>
              <a:t>年</a:t>
            </a:r>
            <a:r>
              <a:rPr lang="en-US" altLang="zh-CN" i="0" dirty="0" smtClean="0">
                <a:ea typeface="宋体" pitchFamily="2" charset="-122"/>
              </a:rPr>
              <a:t>11</a:t>
            </a:r>
            <a:r>
              <a:rPr lang="zh-CN" altLang="en-US" i="0" dirty="0" smtClean="0">
                <a:ea typeface="宋体" pitchFamily="2" charset="-122"/>
              </a:rPr>
              <a:t>月</a:t>
            </a:r>
            <a:r>
              <a:rPr lang="en-US" altLang="zh-CN" i="0" dirty="0" smtClean="0">
                <a:ea typeface="宋体" pitchFamily="2" charset="-122"/>
              </a:rPr>
              <a:t>5</a:t>
            </a:r>
            <a:r>
              <a:rPr lang="zh-CN" altLang="en-US" i="0" dirty="0" smtClean="0">
                <a:ea typeface="宋体" pitchFamily="2" charset="-122"/>
              </a:rPr>
              <a:t>日</a:t>
            </a:r>
            <a:endParaRPr lang="en-US" altLang="zh-CN" i="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608111"/>
          </a:xfrm>
        </p:spPr>
        <p:txBody>
          <a:bodyPr/>
          <a:lstStyle/>
          <a:p>
            <a:endParaRPr lang="zh-CN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80520" cy="64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404664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张三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3203848" y="76470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800" dirty="0" smtClean="0">
                <a:solidFill>
                  <a:srgbClr val="FF0000"/>
                </a:solidFill>
              </a:rPr>
              <a:t>中国科学院大学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67260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半导体所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90872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统招统分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0527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三年</a:t>
            </a:r>
            <a:r>
              <a:rPr lang="en-US" altLang="zh-CN" sz="1000" dirty="0" smtClean="0">
                <a:solidFill>
                  <a:srgbClr val="FF0000"/>
                </a:solidFill>
              </a:rPr>
              <a:t>/</a:t>
            </a:r>
            <a:r>
              <a:rPr lang="zh-CN" altLang="en-US" sz="1000" dirty="0" smtClean="0">
                <a:solidFill>
                  <a:srgbClr val="FF0000"/>
                </a:solidFill>
              </a:rPr>
              <a:t>五年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10527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2020</a:t>
            </a:r>
            <a:r>
              <a:rPr lang="zh-CN" altLang="en-US" sz="1000" dirty="0" smtClean="0">
                <a:solidFill>
                  <a:srgbClr val="FF0000"/>
                </a:solidFill>
              </a:rPr>
              <a:t>年</a:t>
            </a:r>
            <a:r>
              <a:rPr lang="en-US" altLang="zh-CN" sz="1000" dirty="0" smtClean="0">
                <a:solidFill>
                  <a:srgbClr val="FF0000"/>
                </a:solidFill>
              </a:rPr>
              <a:t>7</a:t>
            </a:r>
            <a:r>
              <a:rPr lang="zh-CN" altLang="en-US" sz="1000" dirty="0" smtClean="0">
                <a:solidFill>
                  <a:srgbClr val="FF0000"/>
                </a:solidFill>
              </a:rPr>
              <a:t>月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05273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高考时户口所在地（市或县）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437112"/>
            <a:ext cx="495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张三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486916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用人单位签字、盖章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6612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研究生部最后盖章，就业协议生效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43711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同意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99227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用人单位上级主管部门签字、盖章（局级单位）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0683" y="170080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用人单位填写：用人单位基本情况栏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687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476672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张三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836712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中国科学院大学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851919" y="836712"/>
            <a:ext cx="718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半导体所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049029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三年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844824"/>
            <a:ext cx="684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按本人实际情况填写，内容较多时只填写主要内容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06896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全国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692696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良好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19675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2020</a:t>
            </a:r>
            <a:r>
              <a:rPr lang="zh-CN" altLang="en-US" sz="1000" dirty="0" smtClean="0">
                <a:solidFill>
                  <a:srgbClr val="FF0000"/>
                </a:solidFill>
              </a:rPr>
              <a:t>年</a:t>
            </a:r>
            <a:r>
              <a:rPr lang="en-US" altLang="zh-CN" sz="1000" dirty="0" smtClean="0">
                <a:solidFill>
                  <a:srgbClr val="FF0000"/>
                </a:solidFill>
              </a:rPr>
              <a:t>7</a:t>
            </a:r>
            <a:r>
              <a:rPr lang="zh-CN" altLang="en-US" sz="1000" dirty="0" smtClean="0">
                <a:solidFill>
                  <a:srgbClr val="FF0000"/>
                </a:solidFill>
              </a:rPr>
              <a:t>月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8772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盖章后与就业协议书一起交回到研究生部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毕业、就业相关情况说明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）毕业生改派问题，首先所有毕业生原则上不能改派，如确需改派：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）定向生：如确属原单位不能接受了，只能在原地区改派，需要跨省调整的原则上不能从西部地区到东部地区；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）非定向生：不能在京区进行改派，只能在京外地区改派；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）跨年度留京问题。京外生源毕业生不能跨年度留京，除非考取国家公务员；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毕业、就业相关情况说明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）关于北京生源派到区县人力资源和社会保障局问题：毕业时未落实工作的，要本人申请，学校批准，方可派回区县人事局。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）所有毕业生应先答辩后办理派遣事宜。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）离所前必须办理完毕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离所手续单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。二分及未派遣者应及时告知研究生部本人户口、档案、党组织关系的去向。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）二分回生源地的毕业生的户籍处理方法：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b="1" dirty="0" smtClean="0"/>
              <a:t>注：相关表格下载链接</a:t>
            </a:r>
            <a:r>
              <a:rPr lang="en-US" altLang="zh-CN" sz="2800" b="1" dirty="0" smtClean="0"/>
              <a:t>http</a:t>
            </a:r>
            <a:r>
              <a:rPr lang="en-US" altLang="zh-CN" sz="2800" b="1" dirty="0"/>
              <a:t>://www.semi.cas.cn/yjsjy/yj_bgxz</a:t>
            </a:r>
            <a:r>
              <a:rPr lang="en-US" altLang="zh-CN" sz="2800" dirty="0"/>
              <a:t>/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6600"/>
                </a:solidFill>
              </a:rPr>
              <a:t>其他</a:t>
            </a:r>
            <a:endParaRPr lang="en-US" altLang="zh-CN" sz="4400" dirty="0">
              <a:solidFill>
                <a:srgbClr val="FF66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37088" y="1568668"/>
            <a:ext cx="3932237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400" b="1" dirty="0" smtClean="0"/>
              <a:t>毕业生的学籍项变更、上报学籍信息审批表等应于毕业前半年进行</a:t>
            </a:r>
            <a:r>
              <a:rPr lang="en-US" altLang="zh-CN" sz="1400" b="1" dirty="0" smtClean="0"/>
              <a:t>.</a:t>
            </a:r>
            <a:r>
              <a:rPr lang="zh-CN" altLang="en-US" sz="1400" b="1" dirty="0" smtClean="0"/>
              <a:t> 毕业生电子注册信息上报一般于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月上旬。</a:t>
            </a:r>
            <a:r>
              <a:rPr lang="en-US" altLang="zh-CN" sz="1400" b="1" dirty="0" smtClean="0"/>
              <a:t>2018</a:t>
            </a:r>
            <a:r>
              <a:rPr lang="zh-CN" altLang="en-US" sz="1400" b="1" dirty="0" smtClean="0"/>
              <a:t>年春季转博生可以在</a:t>
            </a:r>
            <a:r>
              <a:rPr lang="en-US" altLang="zh-CN" sz="1400" b="1" dirty="0" smtClean="0"/>
              <a:t>2020</a:t>
            </a:r>
            <a:r>
              <a:rPr lang="zh-CN" altLang="en-US" sz="1400" b="1" dirty="0" smtClean="0"/>
              <a:t>年夏季毕业，无需申请提前毕业 。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延期申请：</a:t>
            </a:r>
            <a:r>
              <a:rPr lang="en-US" altLang="zh-CN" sz="1400" b="1" dirty="0"/>
              <a:t>3</a:t>
            </a:r>
            <a:r>
              <a:rPr lang="zh-CN" altLang="en-US" sz="1400" b="1" dirty="0" smtClean="0"/>
              <a:t>月</a:t>
            </a:r>
            <a:r>
              <a:rPr lang="en-US" altLang="zh-CN" sz="1400" b="1" dirty="0" smtClean="0"/>
              <a:t>20</a:t>
            </a:r>
            <a:r>
              <a:rPr lang="zh-CN" altLang="en-US" sz="1400" b="1" dirty="0" smtClean="0"/>
              <a:t>日前交到研究生部</a:t>
            </a:r>
            <a:endParaRPr lang="zh-CN" altLang="en-US" sz="1400" b="1" dirty="0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716016" y="3140968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dirty="0" smtClean="0"/>
              <a:t>4</a:t>
            </a:r>
            <a:r>
              <a:rPr lang="zh-CN" altLang="en-US" sz="1600" b="1" dirty="0" smtClean="0"/>
              <a:t>月或</a:t>
            </a:r>
            <a:r>
              <a:rPr lang="en-US" altLang="zh-CN" sz="1600" b="1" dirty="0" smtClean="0"/>
              <a:t>5</a:t>
            </a:r>
            <a:r>
              <a:rPr lang="zh-CN" altLang="en-US" sz="1600" b="1" dirty="0" smtClean="0"/>
              <a:t>月毕业生学位照片信息核对；</a:t>
            </a:r>
            <a:r>
              <a:rPr lang="en-US" altLang="zh-CN" sz="1600" b="1" dirty="0" smtClean="0"/>
              <a:t>7</a:t>
            </a:r>
            <a:r>
              <a:rPr lang="zh-CN" altLang="en-US" sz="1600" b="1" dirty="0" smtClean="0"/>
              <a:t>月</a:t>
            </a:r>
            <a:r>
              <a:rPr lang="en-US" altLang="zh-CN" sz="1600" b="1" dirty="0" smtClean="0"/>
              <a:t>15</a:t>
            </a:r>
            <a:r>
              <a:rPr lang="zh-CN" altLang="en-US" sz="1600" b="1" dirty="0" smtClean="0"/>
              <a:t>日前办理并发放秋季毕业生证书、硕博连读证书等</a:t>
            </a:r>
            <a:endParaRPr lang="en-US" altLang="zh-CN" sz="1600" b="1" dirty="0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716016" y="4653136"/>
            <a:ext cx="39322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600" b="1" dirty="0" smtClean="0"/>
              <a:t>在毕业生电子注册信息上报的同时，户籍也与之相应地进入</a:t>
            </a:r>
            <a:r>
              <a:rPr lang="en-US" altLang="zh-CN" sz="1600" b="1" dirty="0" smtClean="0"/>
              <a:t>”</a:t>
            </a:r>
            <a:r>
              <a:rPr lang="zh-CN" altLang="en-US" sz="1600" b="1" dirty="0" smtClean="0"/>
              <a:t>冻结</a:t>
            </a:r>
            <a:r>
              <a:rPr lang="en-US" altLang="zh-CN" sz="1600" b="1" dirty="0" smtClean="0"/>
              <a:t>”</a:t>
            </a:r>
            <a:r>
              <a:rPr lang="zh-CN" altLang="en-US" sz="1600" b="1" dirty="0" smtClean="0"/>
              <a:t>期</a:t>
            </a:r>
            <a:r>
              <a:rPr lang="en-US" altLang="zh-CN" sz="1600" b="1" dirty="0" smtClean="0"/>
              <a:t>,</a:t>
            </a:r>
            <a:r>
              <a:rPr lang="zh-CN" altLang="en-US" sz="1600" b="1" dirty="0" smtClean="0"/>
              <a:t>即毕业生不能再办理除迁移户口之外的与户籍有关的任何事宜</a:t>
            </a:r>
            <a:endParaRPr lang="en-US" altLang="zh-CN" sz="1600" b="1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395536" y="3429000"/>
            <a:ext cx="15732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 smtClean="0"/>
              <a:t>学籍管理</a:t>
            </a:r>
            <a:endParaRPr lang="en-US" altLang="zh-CN" sz="2400" b="1" dirty="0">
              <a:ea typeface="宋体" pitchFamily="2" charset="-122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43808" y="1916832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学籍系统</a:t>
            </a:r>
            <a:endParaRPr lang="zh-CN" altLang="en-US" sz="2400" b="1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2843808" y="342900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毕业证书</a:t>
            </a:r>
            <a:endParaRPr lang="zh-CN" altLang="en-US" sz="2400" b="1" dirty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843808" y="4941168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户籍管理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FF6600"/>
                </a:solidFill>
              </a:rPr>
              <a:t>培养管理</a:t>
            </a:r>
            <a:endParaRPr lang="en-US" altLang="zh-CN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81000" y="1219200"/>
            <a:ext cx="63849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</a:pPr>
            <a:r>
              <a:rPr lang="en-US" altLang="zh-CN" sz="1600" b="1" dirty="0">
                <a:solidFill>
                  <a:srgbClr val="1C1C1C"/>
                </a:solidFill>
                <a:ea typeface="宋体" pitchFamily="2" charset="-122"/>
              </a:rPr>
              <a:t> </a:t>
            </a:r>
            <a:endParaRPr lang="en-US" altLang="zh-CN" sz="1600" dirty="0">
              <a:solidFill>
                <a:srgbClr val="1C1C1C"/>
              </a:solidFill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3568" y="1484784"/>
            <a:ext cx="7488832" cy="4298950"/>
            <a:chOff x="381000" y="1997075"/>
            <a:chExt cx="7488832" cy="4298950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ltGray">
            <a:xfrm>
              <a:off x="4917504" y="4587875"/>
              <a:ext cx="2854896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>
              <a:off x="2466975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57800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ltGray">
            <a:xfrm>
              <a:off x="2359025" y="4740275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white">
            <a:xfrm>
              <a:off x="2541240" y="4877395"/>
              <a:ext cx="2304256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开题报告、中期考核、学术报告等为必修环节，在学期间必需参加并取得学分。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460375" y="3019425"/>
              <a:ext cx="1827213" cy="1524000"/>
              <a:chOff x="4397" y="1430"/>
              <a:chExt cx="1005" cy="960"/>
            </a:xfrm>
          </p:grpSpPr>
          <p:sp>
            <p:nvSpPr>
              <p:cNvPr id="12297" name="AutoShape 9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8" name="AutoShape 10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no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299" name="Group 11"/>
            <p:cNvGrpSpPr>
              <a:grpSpLocks/>
            </p:cNvGrpSpPr>
            <p:nvPr/>
          </p:nvGrpSpPr>
          <p:grpSpPr bwMode="auto">
            <a:xfrm>
              <a:off x="460375" y="4719638"/>
              <a:ext cx="1827213" cy="1524000"/>
              <a:chOff x="4397" y="1430"/>
              <a:chExt cx="1005" cy="960"/>
            </a:xfrm>
          </p:grpSpPr>
          <p:sp>
            <p:nvSpPr>
              <p:cNvPr id="12300" name="AutoShape 12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1" name="AutoShape 13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381000" y="3567113"/>
              <a:ext cx="18367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博士生专业课</a:t>
              </a:r>
              <a:endParaRPr lang="en-US" altLang="zh-CN" sz="2000" b="1" dirty="0">
                <a:solidFill>
                  <a:srgbClr val="333333"/>
                </a:solidFill>
                <a:ea typeface="宋体" pitchFamily="2" charset="-122"/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gray">
            <a:xfrm>
              <a:off x="395536" y="5157192"/>
              <a:ext cx="183673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开题报告、</a:t>
              </a:r>
              <a:endParaRPr lang="en-US" altLang="zh-CN" sz="2000" b="1" dirty="0" smtClean="0">
                <a:solidFill>
                  <a:srgbClr val="333333"/>
                </a:solidFill>
                <a:ea typeface="宋体" pitchFamily="2" charset="-122"/>
              </a:endParaRPr>
            </a:p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中期考核</a:t>
              </a:r>
              <a:endParaRPr lang="en-US" altLang="zh-CN" sz="2000" b="1" dirty="0">
                <a:solidFill>
                  <a:srgbClr val="333333"/>
                </a:solidFill>
                <a:ea typeface="宋体" pitchFamily="2" charset="-122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white">
            <a:xfrm>
              <a:off x="5061520" y="4589363"/>
              <a:ext cx="2808312" cy="1600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每年所统一组织：各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实验室或课题组组织</a:t>
              </a:r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学生参加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开题报告、中期考核，在规定的时间内完成口头报告及国科大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教育业务平台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培养管理中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必修环节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项目，与现实培养过程同步</a:t>
              </a:r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，使用网络平台实现全过程培养管理。</a:t>
              </a:r>
              <a:endParaRPr lang="en-US" altLang="zh-CN" sz="1400" b="1" dirty="0">
                <a:solidFill>
                  <a:srgbClr val="EAEAEA"/>
                </a:solidFill>
                <a:ea typeface="宋体" pitchFamily="2" charset="-122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2554288" y="2065338"/>
              <a:ext cx="224631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ea typeface="宋体" pitchFamily="2" charset="-122"/>
                </a:rPr>
                <a:t>学位申请要求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gray">
            <a:xfrm>
              <a:off x="5348288" y="2065338"/>
              <a:ext cx="22463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ea typeface="宋体" pitchFamily="2" charset="-122"/>
                </a:rPr>
                <a:t>2020</a:t>
              </a:r>
              <a:r>
                <a:rPr lang="zh-CN" altLang="en-US" sz="2400" b="1" dirty="0" smtClean="0">
                  <a:ea typeface="宋体" pitchFamily="2" charset="-122"/>
                </a:rPr>
                <a:t>年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gray">
            <a:xfrm>
              <a:off x="5205536" y="2645147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gray">
            <a:xfrm>
              <a:off x="2469232" y="2789163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white">
            <a:xfrm>
              <a:off x="2541240" y="2933179"/>
              <a:ext cx="2448272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学位申请为生成系统，所有学位申请信息都将从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学籍管理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教务管理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培养管理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等教育管理平台中生成。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white">
            <a:xfrm>
              <a:off x="5220072" y="2933179"/>
              <a:ext cx="2362200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所有博士生专业课必须登录到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所级教务系统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中，记录相关学时、学分和成绩。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6600"/>
                </a:solidFill>
              </a:rPr>
              <a:t>培养管理</a:t>
            </a:r>
            <a:endParaRPr lang="en-US" altLang="zh-CN" sz="4300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636588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2411760" y="1916832"/>
            <a:ext cx="183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博士生公共课程</a:t>
            </a:r>
            <a:endParaRPr lang="zh-CN" alt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672013" y="1752600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4932040" y="1873250"/>
            <a:ext cx="148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硕博连读生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2495550" y="4787900"/>
            <a:ext cx="1860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C000"/>
                </a:solidFill>
              </a:rPr>
              <a:t>博士生专业课程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644008" y="3717032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gray">
          <a:xfrm>
            <a:off x="5076056" y="4725144"/>
            <a:ext cx="1220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必修环节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gray">
          <a:xfrm>
            <a:off x="673245" y="3779101"/>
            <a:ext cx="1954539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最少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个学分、二门专业课程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注：毕业生应在毕业当年度的秋季学期完成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gray">
          <a:xfrm>
            <a:off x="755576" y="1988840"/>
            <a:ext cx="1701800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 smtClean="0">
                <a:solidFill>
                  <a:schemeClr val="bg1"/>
                </a:solidFill>
              </a:rPr>
              <a:t>博士生英语（英语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B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</a:t>
            </a:r>
            <a:endParaRPr lang="en-US" altLang="zh-CN" sz="1400" b="1" dirty="0">
              <a:solidFill>
                <a:schemeClr val="bg1"/>
              </a:solidFill>
              <a:ea typeface="宋体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 smtClean="0">
                <a:solidFill>
                  <a:schemeClr val="bg1"/>
                </a:solidFill>
              </a:rPr>
              <a:t>政治课：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</a:t>
            </a:r>
            <a:r>
              <a:rPr lang="en-US" altLang="zh-CN" sz="1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endParaRPr lang="en-US" altLang="zh-CN" sz="1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gray">
          <a:xfrm>
            <a:off x="6372200" y="2060848"/>
            <a:ext cx="2005038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参见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中国科学院半导体研究所研究生培养方案（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2009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年修订版）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》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6228184" y="3789040"/>
            <a:ext cx="2304256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5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学分：开题报告（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学分）、中期考核（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学分），社会实践、学术报告（每次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0.5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学分，最少参加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6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次）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2738" y="3854450"/>
            <a:ext cx="812800" cy="812800"/>
            <a:chOff x="2430" y="1692"/>
            <a:chExt cx="339" cy="339"/>
          </a:xfrm>
        </p:grpSpPr>
        <p:sp>
          <p:nvSpPr>
            <p:cNvPr id="24592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687638" y="2327275"/>
            <a:ext cx="835025" cy="819150"/>
            <a:chOff x="866" y="2169"/>
            <a:chExt cx="406" cy="405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74938" y="3863975"/>
            <a:ext cx="812800" cy="809625"/>
            <a:chOff x="1884" y="3188"/>
            <a:chExt cx="411" cy="409"/>
          </a:xfrm>
        </p:grpSpPr>
        <p:sp>
          <p:nvSpPr>
            <p:cNvPr id="24601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383213" y="2336800"/>
            <a:ext cx="809625" cy="809625"/>
            <a:chOff x="3349" y="3250"/>
            <a:chExt cx="380" cy="380"/>
          </a:xfrm>
        </p:grpSpPr>
        <p:sp>
          <p:nvSpPr>
            <p:cNvPr id="24605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3779912" y="3284984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80808"/>
                </a:solidFill>
                <a:ea typeface="宋体" pitchFamily="2" charset="-122"/>
              </a:rPr>
              <a:t>学分要求</a:t>
            </a:r>
            <a:endParaRPr lang="en-US" altLang="zh-CN" sz="2000" b="1" dirty="0">
              <a:solidFill>
                <a:srgbClr val="080808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6600"/>
                </a:solidFill>
              </a:rPr>
              <a:t>评优、助学金等</a:t>
            </a:r>
            <a:endParaRPr lang="en-US" altLang="zh-CN" sz="4300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gray">
          <a:xfrm rot="5400000">
            <a:off x="7144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890588" y="4057650"/>
            <a:ext cx="1954212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/>
              <a:t>2019-2020</a:t>
            </a:r>
            <a:r>
              <a:rPr lang="zh-CN" altLang="en-US" sz="1400" b="1" dirty="0" smtClean="0"/>
              <a:t>学年优秀学生评选工作一般将于</a:t>
            </a:r>
            <a:r>
              <a:rPr lang="en-US" altLang="zh-CN" sz="1400" b="1" dirty="0" smtClean="0"/>
              <a:t>4</a:t>
            </a:r>
            <a:r>
              <a:rPr lang="zh-CN" altLang="en-US" sz="1400" b="1" dirty="0" smtClean="0"/>
              <a:t>月份开展</a:t>
            </a:r>
            <a:endParaRPr lang="en-US" altLang="zh-CN" sz="1400" b="1" dirty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 rot="5400000">
            <a:off x="2456657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3340100" y="4057650"/>
            <a:ext cx="1954213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/>
              <a:t>毕业生奖助学金一般于答辩后的第二月停止发放，夏季毕业生（</a:t>
            </a:r>
            <a:r>
              <a:rPr lang="en-US" altLang="zh-CN" sz="1400" b="1" dirty="0" smtClean="0"/>
              <a:t>5</a:t>
            </a:r>
            <a:r>
              <a:rPr lang="zh-CN" altLang="en-US" sz="1400" b="1" dirty="0" smtClean="0"/>
              <a:t>月份答辩者）统一发放至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</a:t>
            </a:r>
            <a:endParaRPr lang="en-US" altLang="zh-CN" sz="1400" b="1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gray">
          <a:xfrm rot="5400000">
            <a:off x="4934744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5816600" y="4057650"/>
            <a:ext cx="1955800" cy="621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/>
              <a:t>防暑降温费发放一个月（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月份）</a:t>
            </a:r>
            <a:endParaRPr lang="en-US" altLang="zh-CN" sz="1400" b="1" dirty="0"/>
          </a:p>
        </p:txBody>
      </p:sp>
      <p:pic>
        <p:nvPicPr>
          <p:cNvPr id="26633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3" y="2141538"/>
            <a:ext cx="1108075" cy="1108075"/>
          </a:xfrm>
          <a:prstGeom prst="rect">
            <a:avLst/>
          </a:prstGeom>
          <a:noFill/>
        </p:spPr>
      </p:pic>
      <p:pic>
        <p:nvPicPr>
          <p:cNvPr id="26634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2141538"/>
            <a:ext cx="1176337" cy="1174750"/>
          </a:xfrm>
          <a:prstGeom prst="rect">
            <a:avLst/>
          </a:prstGeom>
          <a:noFill/>
        </p:spPr>
      </p:pic>
      <p:pic>
        <p:nvPicPr>
          <p:cNvPr id="26635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763" y="2116138"/>
            <a:ext cx="1192212" cy="1192212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370013" y="2420938"/>
            <a:ext cx="912812" cy="569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A</a:t>
            </a:r>
            <a:r>
              <a:rPr lang="en-US" altLang="zh-CN" sz="1400" b="1" dirty="0">
                <a:solidFill>
                  <a:srgbClr val="D13F11"/>
                </a:solidFill>
                <a:ea typeface="宋体" pitchFamily="2" charset="-122"/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5F5F5F"/>
                </a:solidFill>
                <a:ea typeface="宋体" pitchFamily="2" charset="-122"/>
              </a:rPr>
              <a:t>评优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286500" y="2348880"/>
            <a:ext cx="914400" cy="71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C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/>
              <a:t>防暑降温费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17938" y="2420938"/>
            <a:ext cx="91440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B</a:t>
            </a:r>
            <a:r>
              <a:rPr lang="en-US" altLang="zh-CN" sz="1400" b="1" dirty="0">
                <a:solidFill>
                  <a:srgbClr val="D13F11"/>
                </a:solidFill>
                <a:ea typeface="宋体" pitchFamily="2" charset="-122"/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5F5F5F"/>
                </a:solidFill>
                <a:ea typeface="宋体" pitchFamily="2" charset="-122"/>
              </a:rPr>
              <a:t>助学金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pic>
        <p:nvPicPr>
          <p:cNvPr id="26639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13" y="3529013"/>
            <a:ext cx="412750" cy="363537"/>
          </a:xfrm>
          <a:prstGeom prst="rect">
            <a:avLst/>
          </a:prstGeom>
          <a:noFill/>
        </p:spPr>
      </p:pic>
      <p:pic>
        <p:nvPicPr>
          <p:cNvPr id="26640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25" y="3529013"/>
            <a:ext cx="412750" cy="363537"/>
          </a:xfrm>
          <a:prstGeom prst="rect">
            <a:avLst/>
          </a:prstGeom>
          <a:noFill/>
        </p:spPr>
      </p:pic>
      <p:pic>
        <p:nvPicPr>
          <p:cNvPr id="26641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313" y="3529013"/>
            <a:ext cx="412750" cy="36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683568" y="1988840"/>
            <a:ext cx="4680520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谢谢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555776" y="4509120"/>
            <a:ext cx="360040" cy="50405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915816" y="5013176"/>
            <a:ext cx="432048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/>
              <a:t>主要内容</a:t>
            </a:r>
            <a:endParaRPr lang="en-US" altLang="zh-CN" sz="4300" dirty="0">
              <a:ea typeface="宋体" pitchFamily="2" charset="-122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995936" y="1916832"/>
            <a:ext cx="3254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2020</a:t>
            </a:r>
            <a:r>
              <a:rPr lang="zh-CN" altLang="en-US" b="1" dirty="0" smtClean="0"/>
              <a:t>年毕业、就业工作时间</a:t>
            </a:r>
            <a:r>
              <a:rPr lang="zh-CN" altLang="en-US" b="1" dirty="0"/>
              <a:t>表</a:t>
            </a:r>
            <a:endParaRPr lang="en-US" altLang="zh-CN" b="1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995936" y="3429000"/>
            <a:ext cx="2741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/>
              <a:t>毕业、就业相关情况说明</a:t>
            </a:r>
            <a:endParaRPr lang="en-US" altLang="zh-CN" b="1" dirty="0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419872" y="4725144"/>
            <a:ext cx="504056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995936" y="4797152"/>
            <a:ext cx="3206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/>
              <a:t>其他：学籍管理、培养管理等</a:t>
            </a:r>
            <a:endParaRPr lang="en-US" altLang="zh-CN" b="1" dirty="0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347864" y="486916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毕业生基本情况</a:t>
            </a:r>
            <a:endParaRPr lang="en-US" altLang="zh-CN" sz="4000" dirty="0">
              <a:ea typeface="宋体" pitchFamily="2" charset="-122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68494" y="1824741"/>
            <a:ext cx="8695994" cy="1533525"/>
            <a:chOff x="912" y="960"/>
            <a:chExt cx="4258" cy="700"/>
          </a:xfrm>
        </p:grpSpPr>
        <p:sp>
          <p:nvSpPr>
            <p:cNvPr id="28680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5" name="Rectangle 13"/>
          <p:cNvSpPr>
            <a:spLocks noChangeArrowheads="1"/>
          </p:cNvSpPr>
          <p:nvPr/>
        </p:nvSpPr>
        <p:spPr bwMode="gray">
          <a:xfrm>
            <a:off x="467544" y="2276872"/>
            <a:ext cx="80182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2009</a:t>
            </a:r>
          </a:p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132</a:t>
            </a:r>
            <a:r>
              <a:rPr lang="zh-CN" altLang="en-US" b="1" dirty="0" smtClean="0">
                <a:solidFill>
                  <a:srgbClr val="F8F8F8"/>
                </a:solidFill>
                <a:ea typeface="宋体" pitchFamily="2" charset="-122"/>
              </a:rPr>
              <a:t>人</a:t>
            </a:r>
            <a:endParaRPr lang="en-US" altLang="zh-CN" b="1" dirty="0">
              <a:solidFill>
                <a:srgbClr val="F8F8F8"/>
              </a:solidFill>
              <a:ea typeface="宋体" pitchFamily="2" charset="-122"/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gray">
          <a:xfrm>
            <a:off x="5207785" y="2301302"/>
            <a:ext cx="600082" cy="442913"/>
          </a:xfrm>
          <a:prstGeom prst="rightArrow">
            <a:avLst>
              <a:gd name="adj1" fmla="val 49380"/>
              <a:gd name="adj2" fmla="val 3887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gray">
          <a:xfrm>
            <a:off x="6217385" y="2250083"/>
            <a:ext cx="5693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131</a:t>
            </a:r>
            <a:endParaRPr lang="en-US" altLang="zh-CN" b="1" dirty="0">
              <a:solidFill>
                <a:srgbClr val="F8F8F8"/>
              </a:solidFill>
              <a:ea typeface="宋体" pitchFamily="2" charset="-122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16299" y="1933623"/>
            <a:ext cx="1226104" cy="1226415"/>
            <a:chOff x="1851" y="624"/>
            <a:chExt cx="812" cy="830"/>
          </a:xfrm>
        </p:grpSpPr>
        <p:sp>
          <p:nvSpPr>
            <p:cNvPr id="28688" name="Oval 16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FFC000"/>
                </a:solidFill>
              </a:endParaRPr>
            </a:p>
          </p:txBody>
        </p:sp>
        <p:pic>
          <p:nvPicPr>
            <p:cNvPr id="28689" name="Picture 1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8690" name="Rectangle 18"/>
          <p:cNvSpPr>
            <a:spLocks noChangeArrowheads="1"/>
          </p:cNvSpPr>
          <p:nvPr/>
        </p:nvSpPr>
        <p:spPr bwMode="gray">
          <a:xfrm>
            <a:off x="499275" y="2272353"/>
            <a:ext cx="10715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2016</a:t>
            </a:r>
            <a:r>
              <a:rPr lang="zh-CN" altLang="en-US" b="1" dirty="0" smtClean="0">
                <a:solidFill>
                  <a:srgbClr val="F8F8F8"/>
                </a:solidFill>
                <a:ea typeface="宋体" pitchFamily="2" charset="-122"/>
              </a:rPr>
              <a:t>年</a:t>
            </a:r>
            <a:endParaRPr lang="en-US" altLang="zh-CN" b="1" dirty="0" smtClean="0">
              <a:solidFill>
                <a:srgbClr val="F8F8F8"/>
              </a:solidFill>
              <a:ea typeface="宋体" pitchFamily="2" charset="-122"/>
            </a:endParaRPr>
          </a:p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153</a:t>
            </a:r>
            <a:r>
              <a:rPr lang="zh-CN" altLang="en-US" b="1" dirty="0" smtClean="0">
                <a:solidFill>
                  <a:srgbClr val="F8F8F8"/>
                </a:solidFill>
                <a:ea typeface="宋体" pitchFamily="2" charset="-122"/>
              </a:rPr>
              <a:t>人</a:t>
            </a:r>
            <a:endParaRPr lang="en-US" altLang="zh-CN" b="1" dirty="0">
              <a:solidFill>
                <a:srgbClr val="F8F8F8"/>
              </a:solidFill>
              <a:ea typeface="宋体" pitchFamily="2" charset="-122"/>
            </a:endParaRPr>
          </a:p>
        </p:txBody>
      </p:sp>
      <p:grpSp>
        <p:nvGrpSpPr>
          <p:cNvPr id="9" name="组合 49"/>
          <p:cNvGrpSpPr/>
          <p:nvPr/>
        </p:nvGrpSpPr>
        <p:grpSpPr>
          <a:xfrm>
            <a:off x="2242472" y="1934898"/>
            <a:ext cx="1759603" cy="1265237"/>
            <a:chOff x="3898900" y="1751013"/>
            <a:chExt cx="1777033" cy="1265237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898900" y="1751013"/>
              <a:ext cx="1238250" cy="1265237"/>
              <a:chOff x="1851" y="624"/>
              <a:chExt cx="812" cy="830"/>
            </a:xfrm>
          </p:grpSpPr>
          <p:sp>
            <p:nvSpPr>
              <p:cNvPr id="54" name="Oval 16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55" name="Picture 17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Rectangle 18"/>
            <p:cNvSpPr>
              <a:spLocks noChangeArrowheads="1"/>
            </p:cNvSpPr>
            <p:nvPr/>
          </p:nvSpPr>
          <p:spPr bwMode="gray">
            <a:xfrm>
              <a:off x="4091310" y="2073339"/>
              <a:ext cx="9392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2017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年</a:t>
              </a:r>
              <a:endParaRPr lang="en-US" altLang="zh-CN" b="1" dirty="0" smtClean="0">
                <a:solidFill>
                  <a:srgbClr val="F8F8F8"/>
                </a:solidFill>
                <a:ea typeface="宋体" pitchFamily="2" charset="-122"/>
              </a:endParaRPr>
            </a:p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157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人</a:t>
              </a:r>
              <a:endParaRPr lang="en-US" altLang="zh-CN" b="1" dirty="0">
                <a:solidFill>
                  <a:srgbClr val="F8F8F8"/>
                </a:solidFill>
                <a:ea typeface="宋体" pitchFamily="2" charset="-122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gray">
            <a:xfrm>
              <a:off x="4979020" y="2111053"/>
              <a:ext cx="696913" cy="441325"/>
            </a:xfrm>
            <a:prstGeom prst="rightArrow">
              <a:avLst>
                <a:gd name="adj1" fmla="val 49380"/>
                <a:gd name="adj2" fmla="val 39011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  <a:alpha val="0"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66"/>
          <p:cNvGrpSpPr/>
          <p:nvPr/>
        </p:nvGrpSpPr>
        <p:grpSpPr>
          <a:xfrm>
            <a:off x="5807867" y="1916832"/>
            <a:ext cx="1226104" cy="1265237"/>
            <a:chOff x="3898900" y="1751013"/>
            <a:chExt cx="1238250" cy="1265237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898900" y="1751013"/>
              <a:ext cx="1238250" cy="1265237"/>
              <a:chOff x="1851" y="624"/>
              <a:chExt cx="812" cy="830"/>
            </a:xfrm>
          </p:grpSpPr>
          <p:sp>
            <p:nvSpPr>
              <p:cNvPr id="71" name="Oval 16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2" name="Picture 17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69" name="Rectangle 18"/>
            <p:cNvSpPr>
              <a:spLocks noChangeArrowheads="1"/>
            </p:cNvSpPr>
            <p:nvPr/>
          </p:nvSpPr>
          <p:spPr bwMode="gray">
            <a:xfrm>
              <a:off x="4091311" y="2102520"/>
              <a:ext cx="9392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2019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年</a:t>
              </a:r>
              <a:endParaRPr lang="en-US" altLang="zh-CN" b="1" dirty="0" smtClean="0">
                <a:solidFill>
                  <a:srgbClr val="F8F8F8"/>
                </a:solidFill>
                <a:ea typeface="宋体" pitchFamily="2" charset="-122"/>
              </a:endParaRPr>
            </a:p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113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人</a:t>
              </a:r>
              <a:endParaRPr lang="en-US" altLang="zh-CN" b="1" dirty="0">
                <a:solidFill>
                  <a:srgbClr val="F8F8F8"/>
                </a:solidFill>
                <a:ea typeface="宋体" pitchFamily="2" charset="-122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715272" y="2214554"/>
            <a:ext cx="92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8F8F8"/>
                </a:solidFill>
                <a:ea typeface="宋体" pitchFamily="2" charset="-122"/>
              </a:rPr>
              <a:t>20</a:t>
            </a:r>
            <a:endParaRPr lang="en-US" altLang="zh-CN" b="1" dirty="0">
              <a:solidFill>
                <a:srgbClr val="F8F8F8"/>
              </a:solidFill>
              <a:ea typeface="宋体" pitchFamily="2" charset="-122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>
            <a:off x="1436271" y="2329269"/>
            <a:ext cx="759465" cy="442913"/>
          </a:xfrm>
          <a:prstGeom prst="rightArrow">
            <a:avLst>
              <a:gd name="adj1" fmla="val 49380"/>
              <a:gd name="adj2" fmla="val 3887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" name="组合 66"/>
          <p:cNvGrpSpPr/>
          <p:nvPr/>
        </p:nvGrpSpPr>
        <p:grpSpPr>
          <a:xfrm>
            <a:off x="4029807" y="1900520"/>
            <a:ext cx="1226104" cy="1265237"/>
            <a:chOff x="3898900" y="1751013"/>
            <a:chExt cx="1238250" cy="1265237"/>
          </a:xfrm>
        </p:grpSpPr>
        <p:grpSp>
          <p:nvGrpSpPr>
            <p:cNvPr id="56" name="Group 15"/>
            <p:cNvGrpSpPr>
              <a:grpSpLocks/>
            </p:cNvGrpSpPr>
            <p:nvPr/>
          </p:nvGrpSpPr>
          <p:grpSpPr bwMode="auto">
            <a:xfrm>
              <a:off x="3898900" y="1751013"/>
              <a:ext cx="1238250" cy="1265237"/>
              <a:chOff x="1851" y="624"/>
              <a:chExt cx="812" cy="830"/>
            </a:xfrm>
          </p:grpSpPr>
          <p:sp>
            <p:nvSpPr>
              <p:cNvPr id="58" name="Oval 16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59" name="Picture 17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57" name="Rectangle 18"/>
            <p:cNvSpPr>
              <a:spLocks noChangeArrowheads="1"/>
            </p:cNvSpPr>
            <p:nvPr/>
          </p:nvSpPr>
          <p:spPr bwMode="gray">
            <a:xfrm>
              <a:off x="4091311" y="2102520"/>
              <a:ext cx="9392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2018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年</a:t>
              </a:r>
              <a:endParaRPr lang="en-US" altLang="zh-CN" b="1" dirty="0" smtClean="0">
                <a:solidFill>
                  <a:srgbClr val="F8F8F8"/>
                </a:solidFill>
                <a:ea typeface="宋体" pitchFamily="2" charset="-122"/>
              </a:endParaRPr>
            </a:p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130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人</a:t>
              </a:r>
              <a:endParaRPr lang="en-US" altLang="zh-CN" b="1" dirty="0">
                <a:solidFill>
                  <a:srgbClr val="F8F8F8"/>
                </a:solidFill>
                <a:ea typeface="宋体" pitchFamily="2" charset="-122"/>
              </a:endParaRPr>
            </a:p>
          </p:txBody>
        </p:sp>
      </p:grpSp>
      <p:sp>
        <p:nvSpPr>
          <p:cNvPr id="66" name="AutoShape 14"/>
          <p:cNvSpPr>
            <a:spLocks noChangeArrowheads="1"/>
          </p:cNvSpPr>
          <p:nvPr/>
        </p:nvSpPr>
        <p:spPr bwMode="gray">
          <a:xfrm>
            <a:off x="7033972" y="2358800"/>
            <a:ext cx="524606" cy="442913"/>
          </a:xfrm>
          <a:prstGeom prst="rightArrow">
            <a:avLst>
              <a:gd name="adj1" fmla="val 49380"/>
              <a:gd name="adj2" fmla="val 3887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8" name="组合 66"/>
          <p:cNvGrpSpPr/>
          <p:nvPr/>
        </p:nvGrpSpPr>
        <p:grpSpPr>
          <a:xfrm>
            <a:off x="7558578" y="1924772"/>
            <a:ext cx="1226104" cy="1253041"/>
            <a:chOff x="3911100" y="1706805"/>
            <a:chExt cx="1238250" cy="1253041"/>
          </a:xfrm>
        </p:grpSpPr>
        <p:grpSp>
          <p:nvGrpSpPr>
            <p:cNvPr id="70" name="Group 15"/>
            <p:cNvGrpSpPr>
              <a:grpSpLocks/>
            </p:cNvGrpSpPr>
            <p:nvPr/>
          </p:nvGrpSpPr>
          <p:grpSpPr bwMode="auto">
            <a:xfrm>
              <a:off x="3911100" y="1706805"/>
              <a:ext cx="1238250" cy="1253041"/>
              <a:chOff x="1859" y="595"/>
              <a:chExt cx="812" cy="822"/>
            </a:xfrm>
          </p:grpSpPr>
          <p:sp>
            <p:nvSpPr>
              <p:cNvPr id="76" name="Oval 16"/>
              <p:cNvSpPr>
                <a:spLocks noChangeArrowheads="1"/>
              </p:cNvSpPr>
              <p:nvPr/>
            </p:nvSpPr>
            <p:spPr bwMode="gray">
              <a:xfrm>
                <a:off x="1859" y="615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8" name="Picture 17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935" y="595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75" name="Rectangle 18"/>
            <p:cNvSpPr>
              <a:spLocks noChangeArrowheads="1"/>
            </p:cNvSpPr>
            <p:nvPr/>
          </p:nvSpPr>
          <p:spPr bwMode="gray">
            <a:xfrm>
              <a:off x="4056816" y="2083335"/>
              <a:ext cx="1044503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2020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年</a:t>
              </a:r>
              <a:endParaRPr lang="en-US" altLang="zh-CN" b="1" dirty="0" smtClean="0">
                <a:solidFill>
                  <a:srgbClr val="F8F8F8"/>
                </a:solidFill>
                <a:ea typeface="宋体" pitchFamily="2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拟</a:t>
              </a:r>
              <a:r>
                <a:rPr lang="en-US" altLang="zh-CN" b="1" dirty="0" smtClean="0">
                  <a:solidFill>
                    <a:srgbClr val="F8F8F8"/>
                  </a:solidFill>
                  <a:ea typeface="宋体" pitchFamily="2" charset="-122"/>
                </a:rPr>
                <a:t>269</a:t>
              </a:r>
              <a:r>
                <a:rPr lang="zh-CN" altLang="en-US" b="1" dirty="0" smtClean="0">
                  <a:solidFill>
                    <a:srgbClr val="F8F8F8"/>
                  </a:solidFill>
                  <a:ea typeface="宋体" pitchFamily="2" charset="-122"/>
                </a:rPr>
                <a:t>人</a:t>
              </a:r>
              <a:endParaRPr lang="en-US" altLang="zh-CN" b="1" dirty="0">
                <a:solidFill>
                  <a:srgbClr val="F8F8F8"/>
                </a:solidFill>
                <a:ea typeface="宋体" pitchFamily="2" charset="-122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42815"/>
              </p:ext>
            </p:extLst>
          </p:nvPr>
        </p:nvGraphicFramePr>
        <p:xfrm>
          <a:off x="4557863" y="4005064"/>
          <a:ext cx="3888431" cy="1561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774"/>
                <a:gridCol w="954219"/>
                <a:gridCol w="954219"/>
                <a:gridCol w="954219"/>
              </a:tblGrid>
              <a:tr h="264986"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年度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硕士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博士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2016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61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92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153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2017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58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99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157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2018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>
                          <a:effectLst/>
                        </a:rPr>
                        <a:t>51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>
                          <a:effectLst/>
                        </a:rPr>
                        <a:t>79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130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0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 smtClean="0">
                          <a:effectLst/>
                        </a:rPr>
                        <a:t>2019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</a:rPr>
                        <a:t>36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>
                          <a:effectLst/>
                        </a:rPr>
                        <a:t>77</a:t>
                      </a:r>
                      <a:endParaRPr lang="en-US" altLang="zh-CN" sz="105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 smtClean="0">
                          <a:effectLst/>
                        </a:rPr>
                        <a:t>113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8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05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2020</a:t>
                      </a:r>
                      <a:endParaRPr lang="en-US" altLang="zh-CN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en-US" altLang="zh-CN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" y="3863970"/>
            <a:ext cx="3657036" cy="1709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dirty="0" smtClean="0">
                <a:ea typeface="宋体" pitchFamily="2" charset="-122"/>
              </a:rPr>
              <a:t>就业指导方式</a:t>
            </a:r>
            <a:endParaRPr lang="en-US" altLang="zh-CN" sz="4300" dirty="0">
              <a:ea typeface="宋体" pitchFamily="2" charset="-122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19672" y="2132856"/>
            <a:ext cx="601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请进来：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请多家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用人单位来所内进行校园宣讲招聘活动，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并由毕业班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承办。咨询、答疑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，解读政策，引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导和鼓励学生转变就业观念，积极主动地到基层和艰苦行业就业、创业。</a:t>
            </a:r>
            <a:endParaRPr lang="en-US" altLang="zh-CN" sz="16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630363" y="3810001"/>
            <a:ext cx="6019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发挥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网络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载体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作用，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发挥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国科大、毕业生、所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友等各方面的力量，多层次、多渠道地收集有效的就业信息，并及时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发布。</a:t>
            </a:r>
            <a:endParaRPr lang="en-US" altLang="zh-CN" sz="1600" b="1" dirty="0">
              <a:solidFill>
                <a:srgbClr val="FEFFFF"/>
              </a:solidFill>
              <a:ea typeface="宋体" pitchFamily="2" charset="-122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19672" y="5229200"/>
            <a:ext cx="601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对就业遇到的问题提供咨询服务，特别关注就业困难人群（未派遣人员、改派人员）等：一般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月初左右提醒未派遣人员，并提供相关的就业咨询。</a:t>
            </a:r>
            <a:endParaRPr lang="en-US" altLang="zh-CN" sz="16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2087563" y="1663700"/>
            <a:ext cx="5029200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引导毕业生拓宽视野，多元就业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gray">
          <a:xfrm>
            <a:off x="2087563" y="3282950"/>
            <a:ext cx="5029200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</a:rPr>
              <a:t>多层次、多渠道地收集有效的就业信息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1763688" y="4786313"/>
            <a:ext cx="5616624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rgbClr val="C09200"/>
                </a:solidFill>
              </a:rPr>
              <a:t>有针对性地开展就业指导服务，多关注就业困难群体</a:t>
            </a:r>
            <a:endParaRPr lang="en-US" altLang="zh-CN" b="1" dirty="0">
              <a:solidFill>
                <a:srgbClr val="C092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921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年毕业、就业工作时间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表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2020</a:t>
            </a:r>
            <a:r>
              <a:rPr lang="zh-CN" altLang="en-US" sz="2800" b="1" dirty="0" smtClean="0"/>
              <a:t>年就业手续集中办理时间：春季毕业生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月中下旬、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月，夏季毕业生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月底、</a:t>
            </a: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月初。具体时间届时另行通知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</a:t>
            </a:r>
            <a:r>
              <a:rPr lang="en-US" altLang="zh-CN" sz="2800" b="1" dirty="0"/>
              <a:t>3</a:t>
            </a:r>
            <a:r>
              <a:rPr lang="zh-CN" altLang="en-US" sz="2800" b="1" dirty="0" smtClean="0"/>
              <a:t>月底前将延期</a:t>
            </a:r>
            <a:r>
              <a:rPr lang="zh-CN" altLang="en-US" sz="2800" b="1" dirty="0"/>
              <a:t>申请</a:t>
            </a:r>
            <a:r>
              <a:rPr lang="zh-CN" altLang="en-US" sz="2800" b="1" dirty="0" smtClean="0"/>
              <a:t>交</a:t>
            </a:r>
            <a:r>
              <a:rPr lang="zh-CN" altLang="en-US" sz="2800" b="1" dirty="0"/>
              <a:t>到研究生部</a:t>
            </a:r>
          </a:p>
          <a:p>
            <a:pPr>
              <a:buNone/>
              <a:defRPr/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5</a:t>
            </a:r>
            <a:r>
              <a:rPr lang="zh-CN" altLang="en-US" sz="2800" b="1" dirty="0"/>
              <a:t>月毕业生学位照片信息</a:t>
            </a:r>
            <a:r>
              <a:rPr lang="zh-CN" altLang="en-US" sz="2800" b="1" dirty="0" smtClean="0"/>
              <a:t>核对（学信网）、国科大教育业务管理 平台个人信息项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月中旬前毕业答辩结束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月中旬报毕业电子注册信息，同时国科大</a:t>
            </a:r>
            <a:r>
              <a:rPr lang="zh-CN" altLang="en-US" sz="2800" b="1" dirty="0"/>
              <a:t>户籍也与之相应地进入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冻结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期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即毕业生不能再办理除迁移户口之外的与户籍有关的任何事宜</a:t>
            </a:r>
            <a:endParaRPr lang="en-US" altLang="zh-CN" sz="2800" b="1" dirty="0"/>
          </a:p>
          <a:p>
            <a:pPr>
              <a:buNone/>
              <a:defRPr/>
            </a:pP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毕业、就业工作时间表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29200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CN" sz="2800" b="1" dirty="0" smtClean="0">
                <a:latin typeface="+mn-ea"/>
              </a:rPr>
              <a:t>6</a:t>
            </a:r>
            <a:r>
              <a:rPr lang="zh-CN" altLang="en-US" sz="2800" b="1" dirty="0" smtClean="0">
                <a:latin typeface="+mn-ea"/>
              </a:rPr>
              <a:t>）</a:t>
            </a:r>
            <a:r>
              <a:rPr lang="zh-CN" altLang="en-US" sz="2800" b="1" dirty="0">
                <a:latin typeface="+mn-ea"/>
              </a:rPr>
              <a:t>夏季派遣时间：一般在</a:t>
            </a:r>
            <a:r>
              <a:rPr lang="en-US" altLang="zh-CN" sz="2800" b="1" dirty="0">
                <a:latin typeface="+mn-ea"/>
              </a:rPr>
              <a:t>6</a:t>
            </a:r>
            <a:r>
              <a:rPr lang="zh-CN" altLang="en-US" sz="2800" b="1" dirty="0" smtClean="0">
                <a:latin typeface="+mn-ea"/>
              </a:rPr>
              <a:t>月</a:t>
            </a:r>
            <a:r>
              <a:rPr lang="en-US" altLang="zh-CN" sz="2800" b="1" dirty="0" smtClean="0">
                <a:latin typeface="+mn-ea"/>
              </a:rPr>
              <a:t>20</a:t>
            </a:r>
            <a:r>
              <a:rPr lang="zh-CN" altLang="en-US" sz="2800" b="1" dirty="0" smtClean="0">
                <a:latin typeface="+mn-ea"/>
              </a:rPr>
              <a:t>日前交三方，</a:t>
            </a:r>
            <a:r>
              <a:rPr lang="en-US" altLang="zh-CN" sz="2800" b="1" dirty="0" smtClean="0">
                <a:latin typeface="+mn-ea"/>
              </a:rPr>
              <a:t>7</a:t>
            </a:r>
            <a:r>
              <a:rPr lang="zh-CN" altLang="en-US" sz="2800" b="1" dirty="0" smtClean="0">
                <a:latin typeface="+mn-ea"/>
              </a:rPr>
              <a:t>月初毕业生离所、第一批派遣；</a:t>
            </a:r>
            <a:endParaRPr lang="en-US" altLang="zh-CN" sz="2800" b="1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zh-CN" sz="2800" b="1" dirty="0" smtClean="0">
                <a:latin typeface="+mn-ea"/>
              </a:rPr>
              <a:t>7</a:t>
            </a:r>
            <a:r>
              <a:rPr lang="zh-CN" altLang="en-US" sz="2800" b="1" dirty="0" smtClean="0">
                <a:latin typeface="+mn-ea"/>
              </a:rPr>
              <a:t>）</a:t>
            </a:r>
            <a:r>
              <a:rPr lang="en-US" altLang="zh-CN" sz="2800" b="1" dirty="0" smtClean="0">
                <a:latin typeface="+mn-ea"/>
              </a:rPr>
              <a:t>7</a:t>
            </a:r>
            <a:r>
              <a:rPr lang="zh-CN" altLang="en-US" sz="2800" b="1" dirty="0">
                <a:latin typeface="+mn-ea"/>
              </a:rPr>
              <a:t>月</a:t>
            </a:r>
            <a:r>
              <a:rPr lang="en-US" altLang="zh-CN" sz="2800" b="1" dirty="0">
                <a:latin typeface="+mn-ea"/>
              </a:rPr>
              <a:t>15</a:t>
            </a:r>
            <a:r>
              <a:rPr lang="zh-CN" altLang="en-US" sz="2800" b="1" dirty="0" smtClean="0">
                <a:latin typeface="+mn-ea"/>
              </a:rPr>
              <a:t>日前办理</a:t>
            </a:r>
            <a:r>
              <a:rPr lang="zh-CN" altLang="en-US" sz="2800" b="1" dirty="0">
                <a:latin typeface="+mn-ea"/>
              </a:rPr>
              <a:t>并发放、秋季毕业生证书、硕博连读证书</a:t>
            </a:r>
            <a:r>
              <a:rPr lang="zh-CN" altLang="en-US" sz="2800" b="1" dirty="0" smtClean="0">
                <a:latin typeface="+mn-ea"/>
              </a:rPr>
              <a:t>等，在此之前应办理完毕离所手续</a:t>
            </a:r>
            <a:r>
              <a:rPr lang="en-US" altLang="zh-CN" sz="2800" b="1" dirty="0" smtClean="0">
                <a:latin typeface="+mn-ea"/>
              </a:rPr>
              <a:t>;</a:t>
            </a:r>
          </a:p>
          <a:p>
            <a:pPr>
              <a:buNone/>
              <a:defRPr/>
            </a:pPr>
            <a:r>
              <a:rPr lang="en-US" altLang="zh-CN" sz="2800" b="1" dirty="0" smtClean="0">
                <a:latin typeface="+mn-ea"/>
              </a:rPr>
              <a:t>8</a:t>
            </a:r>
            <a:r>
              <a:rPr lang="zh-CN" altLang="en-US" sz="2800" b="1" dirty="0" smtClean="0">
                <a:latin typeface="+mn-ea"/>
              </a:rPr>
              <a:t>）</a:t>
            </a:r>
            <a:r>
              <a:rPr lang="en-US" altLang="zh-CN" sz="2800" b="1" dirty="0" smtClean="0">
                <a:latin typeface="+mn-ea"/>
              </a:rPr>
              <a:t>2020</a:t>
            </a:r>
            <a:r>
              <a:rPr lang="zh-CN" altLang="en-US" sz="2800" b="1" dirty="0" smtClean="0">
                <a:latin typeface="+mn-ea"/>
              </a:rPr>
              <a:t>年底之前</a:t>
            </a:r>
            <a:r>
              <a:rPr lang="zh-CN" altLang="en-US" sz="2800" b="1" dirty="0">
                <a:latin typeface="+mn-ea"/>
              </a:rPr>
              <a:t>签</a:t>
            </a:r>
            <a:r>
              <a:rPr lang="zh-CN" altLang="en-US" sz="2800" b="1" dirty="0" smtClean="0">
                <a:latin typeface="+mn-ea"/>
              </a:rPr>
              <a:t>三方派遣至北京、上海、天津的毕业生交以上地区的接收函办理派遣手续，否则应按二分派遣。</a:t>
            </a:r>
            <a:endParaRPr lang="en-US" altLang="zh-CN" sz="2800" b="1" dirty="0" smtClean="0">
              <a:latin typeface="+mn-ea"/>
            </a:endParaRPr>
          </a:p>
          <a:p>
            <a:pPr>
              <a:buNone/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注</a:t>
            </a:r>
            <a:r>
              <a:rPr lang="zh-CN" altLang="en-US" b="1" dirty="0" smtClean="0">
                <a:solidFill>
                  <a:srgbClr val="FF0000"/>
                </a:solidFill>
              </a:rPr>
              <a:t>：研究生部所有通知都会发布在“所务公开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研究生部”栏目下，请及时查看通知并按通知要求完成相关事项。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003232" cy="5982754"/>
          </a:xfrm>
        </p:spPr>
      </p:pic>
    </p:spTree>
    <p:extLst>
      <p:ext uri="{BB962C8B-B14F-4D97-AF65-F5344CB8AC3E}">
        <p14:creationId xmlns:p14="http://schemas.microsoft.com/office/powerpoint/2010/main" val="15339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说明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就业推荐表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、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就业协议书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的发放：国科大就业指导中心要求必须拿用人单位接收函领取，每人一份，如实填写。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注意：用人单位解决户口时才需签定三方协议，若不解决户口无需签定三方协议，只要签定二方的劳动合同即可。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800" b="1" dirty="0"/>
              <a:t>2</a:t>
            </a:r>
            <a:r>
              <a:rPr lang="zh-CN" altLang="en-US" sz="2800" b="1" dirty="0" smtClean="0"/>
              <a:t>）就业的相关问题：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A</a:t>
            </a:r>
            <a:r>
              <a:rPr lang="zh-CN" altLang="en-US" sz="2800" b="1" dirty="0" smtClean="0"/>
              <a:t>）违约</a:t>
            </a:r>
            <a:r>
              <a:rPr lang="zh-CN" altLang="en-US" sz="2800" b="1" dirty="0"/>
              <a:t>的处理：</a:t>
            </a:r>
            <a:r>
              <a:rPr lang="zh-CN" altLang="en-US" sz="2800" b="1" dirty="0" smtClean="0"/>
              <a:t>若已经签定三方协议后想与用人单位解约，必须先履行违约合同，用人单位开具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同意违约函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及交回已签定的三方协议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一式三份</a:t>
            </a:r>
            <a:r>
              <a:rPr lang="en-US" altLang="zh-CN" sz="2800" b="1" dirty="0" smtClean="0"/>
              <a:t>)</a:t>
            </a:r>
            <a:r>
              <a:rPr lang="zh-CN" altLang="en-US" sz="2800" b="1" dirty="0" smtClean="0"/>
              <a:t>，交齐以上材料一个月后再换领第二份三方（国科大不允许多次</a:t>
            </a:r>
            <a:r>
              <a:rPr lang="zh-CN" altLang="en-US" sz="2800" b="1" dirty="0"/>
              <a:t>违约）</a:t>
            </a:r>
            <a:r>
              <a:rPr lang="zh-CN" altLang="en-US" sz="2800" b="1" dirty="0" smtClean="0"/>
              <a:t>；出国和升学的不发，签劳动合同的不发。</a:t>
            </a:r>
          </a:p>
          <a:p>
            <a:pPr eaLnBrk="1" hangingPunct="1"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    </a:t>
            </a:r>
            <a:r>
              <a:rPr lang="en-US" altLang="zh-CN" sz="2800" b="1" dirty="0" smtClean="0">
                <a:latin typeface="+mn-ea"/>
              </a:rPr>
              <a:t>B</a:t>
            </a:r>
            <a:r>
              <a:rPr lang="zh-CN" altLang="en-US" sz="2800" b="1" dirty="0" smtClean="0">
                <a:latin typeface="+mn-ea"/>
              </a:rPr>
              <a:t>）正常签定三方协议：</a:t>
            </a:r>
            <a:endParaRPr lang="en-US" altLang="zh-CN" sz="28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    </a:t>
            </a:r>
            <a:r>
              <a:rPr lang="en-US" altLang="zh-CN" sz="2800" b="1" dirty="0" smtClean="0">
                <a:latin typeface="+mn-ea"/>
              </a:rPr>
              <a:t>C</a:t>
            </a:r>
            <a:r>
              <a:rPr lang="zh-CN" altLang="en-US" sz="2800" b="1" dirty="0" smtClean="0">
                <a:latin typeface="+mn-ea"/>
              </a:rPr>
              <a:t>）二次分配：办理</a:t>
            </a:r>
            <a:r>
              <a:rPr lang="zh-CN" altLang="en-US" sz="2800" b="1" dirty="0">
                <a:latin typeface="+mn-ea"/>
              </a:rPr>
              <a:t>回生源地二分的报到证，原则上到生源地所在地区（县、市级）就业管理部门（如人力资源与社会保障局等</a:t>
            </a:r>
            <a:r>
              <a:rPr lang="zh-CN" altLang="en-US" sz="2800" b="1" dirty="0" smtClean="0">
                <a:latin typeface="+mn-ea"/>
              </a:rPr>
              <a:t>），一般不能</a:t>
            </a:r>
            <a:r>
              <a:rPr lang="zh-CN" altLang="en-US" sz="2800" b="1" dirty="0">
                <a:latin typeface="+mn-ea"/>
              </a:rPr>
              <a:t>派人才。注意：</a:t>
            </a:r>
            <a:r>
              <a:rPr lang="zh-CN" altLang="en-US" sz="2800" b="1" dirty="0" smtClean="0">
                <a:latin typeface="+mn-ea"/>
              </a:rPr>
              <a:t>一定</a:t>
            </a:r>
            <a:r>
              <a:rPr lang="zh-CN" altLang="en-US" sz="2800" b="1" dirty="0">
                <a:latin typeface="+mn-ea"/>
              </a:rPr>
              <a:t>要在规定的时间内到二分单位报到接洽有关手续，对转正定级、档案流动有益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latin typeface="+mn-ea"/>
              </a:rPr>
              <a:t>   D</a:t>
            </a:r>
            <a:r>
              <a:rPr lang="zh-CN" altLang="en-US" sz="2800" b="1" dirty="0" smtClean="0">
                <a:latin typeface="+mn-ea"/>
              </a:rPr>
              <a:t>）博士后：签定三方</a:t>
            </a:r>
            <a:endParaRPr lang="en-US" altLang="zh-CN" sz="2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latin typeface="+mn-ea"/>
              </a:rPr>
              <a:t>   E</a:t>
            </a:r>
            <a:r>
              <a:rPr lang="zh-CN" altLang="en-US" sz="2800" b="1" dirty="0" smtClean="0">
                <a:latin typeface="+mn-ea"/>
              </a:rPr>
              <a:t>）出国：按二</a:t>
            </a:r>
            <a:r>
              <a:rPr lang="zh-CN" altLang="en-US" sz="2800" b="1" dirty="0" smtClean="0">
                <a:latin typeface="+mn-ea"/>
              </a:rPr>
              <a:t>分回生源</a:t>
            </a:r>
            <a:r>
              <a:rPr lang="zh-CN" altLang="en-US" sz="2800" b="1" dirty="0">
                <a:latin typeface="+mn-ea"/>
              </a:rPr>
              <a:t>地</a:t>
            </a:r>
            <a:r>
              <a:rPr lang="zh-CN" altLang="en-US" sz="2800" b="1" dirty="0" smtClean="0">
                <a:latin typeface="+mn-ea"/>
              </a:rPr>
              <a:t>处理</a:t>
            </a:r>
            <a:endParaRPr lang="zh-CN" altLang="en-US" sz="2800" b="1" dirty="0"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873748"/>
      </p:ext>
    </p:extLst>
  </p:cSld>
  <p:clrMapOvr>
    <a:masterClrMapping/>
  </p:clrMapOvr>
</p:sld>
</file>

<file path=ppt/theme/theme1.xml><?xml version="1.0" encoding="utf-8"?>
<a:theme xmlns:a="http://schemas.openxmlformats.org/drawingml/2006/main" name="0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80808"/>
    </a:dk1>
    <a:lt1>
      <a:srgbClr val="FFFFFF"/>
    </a:lt1>
    <a:dk2>
      <a:srgbClr val="A59A55"/>
    </a:dk2>
    <a:lt2>
      <a:srgbClr val="DDDDDD"/>
    </a:lt2>
    <a:accent1>
      <a:srgbClr val="4AB1E4"/>
    </a:accent1>
    <a:accent2>
      <a:srgbClr val="8F038F"/>
    </a:accent2>
    <a:accent3>
      <a:srgbClr val="FFFFFF"/>
    </a:accent3>
    <a:accent4>
      <a:srgbClr val="060606"/>
    </a:accent4>
    <a:accent5>
      <a:srgbClr val="B1D5EF"/>
    </a:accent5>
    <a:accent6>
      <a:srgbClr val="810281"/>
    </a:accent6>
    <a:hlink>
      <a:srgbClr val="F77A1D"/>
    </a:hlink>
    <a:folHlink>
      <a:srgbClr val="5BBE4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Words>1506</Words>
  <Application>Microsoft Office PowerPoint</Application>
  <PresentationFormat>全屏显示(4:3)</PresentationFormat>
  <Paragraphs>152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01</vt:lpstr>
      <vt:lpstr>2020年就业说明会</vt:lpstr>
      <vt:lpstr>主要内容</vt:lpstr>
      <vt:lpstr>毕业生基本情况</vt:lpstr>
      <vt:lpstr>就业指导方式</vt:lpstr>
      <vt:lpstr>2020年毕业、就业工作时间表</vt:lpstr>
      <vt:lpstr>2020年毕业、就业工作时间表</vt:lpstr>
      <vt:lpstr>PowerPoint 演示文稿</vt:lpstr>
      <vt:lpstr>毕业、就业相关情况说明</vt:lpstr>
      <vt:lpstr>PowerPoint 演示文稿</vt:lpstr>
      <vt:lpstr>PowerPoint 演示文稿</vt:lpstr>
      <vt:lpstr>PowerPoint 演示文稿</vt:lpstr>
      <vt:lpstr>毕业、就业相关情况说明</vt:lpstr>
      <vt:lpstr>毕业、就业相关情况说明</vt:lpstr>
      <vt:lpstr>其他</vt:lpstr>
      <vt:lpstr>培养管理</vt:lpstr>
      <vt:lpstr>培养管理</vt:lpstr>
      <vt:lpstr>评优、助学金等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unknown</cp:lastModifiedBy>
  <cp:revision>246</cp:revision>
  <dcterms:created xsi:type="dcterms:W3CDTF">2013-01-10T08:06:14Z</dcterms:created>
  <dcterms:modified xsi:type="dcterms:W3CDTF">2019-11-04T08:35:46Z</dcterms:modified>
</cp:coreProperties>
</file>