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61" r:id="rId2"/>
    <p:sldId id="294" r:id="rId3"/>
    <p:sldId id="934" r:id="rId4"/>
    <p:sldId id="929" r:id="rId5"/>
    <p:sldId id="928" r:id="rId6"/>
    <p:sldId id="2069" r:id="rId7"/>
    <p:sldId id="2100" r:id="rId8"/>
    <p:sldId id="2073" r:id="rId9"/>
    <p:sldId id="2116" r:id="rId10"/>
    <p:sldId id="2101" r:id="rId11"/>
    <p:sldId id="2075" r:id="rId12"/>
    <p:sldId id="2117" r:id="rId13"/>
    <p:sldId id="2102" r:id="rId14"/>
    <p:sldId id="2077" r:id="rId15"/>
    <p:sldId id="2531" r:id="rId16"/>
    <p:sldId id="889" r:id="rId17"/>
    <p:sldId id="2119" r:id="rId18"/>
    <p:sldId id="2110" r:id="rId19"/>
    <p:sldId id="2114" r:id="rId20"/>
    <p:sldId id="940" r:id="rId21"/>
    <p:sldId id="938" r:id="rId22"/>
    <p:sldId id="2108" r:id="rId23"/>
    <p:sldId id="2107" r:id="rId24"/>
    <p:sldId id="2131" r:id="rId25"/>
    <p:sldId id="2133" r:id="rId26"/>
    <p:sldId id="2134" r:id="rId27"/>
    <p:sldId id="2158" r:id="rId28"/>
    <p:sldId id="1050" r:id="rId29"/>
    <p:sldId id="1036" r:id="rId30"/>
    <p:sldId id="1065" r:id="rId31"/>
    <p:sldId id="2528" r:id="rId32"/>
    <p:sldId id="1072" r:id="rId33"/>
    <p:sldId id="2529" r:id="rId34"/>
    <p:sldId id="942" r:id="rId35"/>
    <p:sldId id="943" r:id="rId36"/>
    <p:sldId id="945" r:id="rId37"/>
    <p:sldId id="944" r:id="rId38"/>
    <p:sldId id="2128" r:id="rId39"/>
    <p:sldId id="2129" r:id="rId40"/>
    <p:sldId id="2130" r:id="rId41"/>
    <p:sldId id="271" r:id="rId4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" clrIdx="0"/>
  <p:cmAuthor id="1" name=" " initials="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6454"/>
    <a:srgbClr val="2073EE"/>
    <a:srgbClr val="DD0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2" autoAdjust="0"/>
    <p:restoredTop sz="88262" autoAdjust="0"/>
  </p:normalViewPr>
  <p:slideViewPr>
    <p:cSldViewPr snapToGrid="0" snapToObjects="1">
      <p:cViewPr varScale="1">
        <p:scale>
          <a:sx n="71" d="100"/>
          <a:sy n="71" d="100"/>
        </p:scale>
        <p:origin x="-1024" y="-8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1A9C3-A36B-4A9C-9435-AF115F1BC1D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1E042E7-B864-4B66-8E64-2EF8D24633D1}">
      <dgm:prSet phldrT="[Text]"/>
      <dgm:spPr/>
      <dgm:t>
        <a:bodyPr/>
        <a:lstStyle/>
        <a:p>
          <a:r>
            <a:rPr lang="zh-CN" altLang="en-US" dirty="0"/>
            <a:t>报销查询</a:t>
          </a:r>
        </a:p>
      </dgm:t>
    </dgm:pt>
    <dgm:pt modelId="{ECC3B731-0B8E-4A4C-8A07-4B77A82A8F0E}" type="parTrans" cxnId="{52A18093-F268-465D-B31C-A952F21A15A3}">
      <dgm:prSet/>
      <dgm:spPr/>
      <dgm:t>
        <a:bodyPr/>
        <a:lstStyle/>
        <a:p>
          <a:endParaRPr lang="zh-CN" altLang="en-US"/>
        </a:p>
      </dgm:t>
    </dgm:pt>
    <dgm:pt modelId="{41622CDA-95EE-4B9E-BBCD-4D1EDC4A5816}" type="sibTrans" cxnId="{52A18093-F268-465D-B31C-A952F21A15A3}">
      <dgm:prSet/>
      <dgm:spPr/>
      <dgm:t>
        <a:bodyPr/>
        <a:lstStyle/>
        <a:p>
          <a:endParaRPr lang="zh-CN" altLang="en-US"/>
        </a:p>
      </dgm:t>
    </dgm:pt>
    <dgm:pt modelId="{FB9D2358-ABDF-4D12-A691-AED41F5EACBA}">
      <dgm:prSet phldrT="[Text]"/>
      <dgm:spPr/>
      <dgm:t>
        <a:bodyPr/>
        <a:lstStyle/>
        <a:p>
          <a:r>
            <a:rPr lang="zh-CN" altLang="en-US" dirty="0"/>
            <a:t>借款查询</a:t>
          </a:r>
        </a:p>
      </dgm:t>
    </dgm:pt>
    <dgm:pt modelId="{84872E99-26E5-48EB-8943-9865FCAB25E6}" type="parTrans" cxnId="{1BDE72B5-6D52-41EE-B3DC-33128ABA043C}">
      <dgm:prSet/>
      <dgm:spPr/>
      <dgm:t>
        <a:bodyPr/>
        <a:lstStyle/>
        <a:p>
          <a:endParaRPr lang="zh-CN" altLang="en-US"/>
        </a:p>
      </dgm:t>
    </dgm:pt>
    <dgm:pt modelId="{98A05C80-4708-4CC2-B0DD-3D1437CDF18D}" type="sibTrans" cxnId="{1BDE72B5-6D52-41EE-B3DC-33128ABA043C}">
      <dgm:prSet/>
      <dgm:spPr/>
      <dgm:t>
        <a:bodyPr/>
        <a:lstStyle/>
        <a:p>
          <a:endParaRPr lang="zh-CN" altLang="en-US"/>
        </a:p>
      </dgm:t>
    </dgm:pt>
    <dgm:pt modelId="{8A59DBFE-D0E8-428A-94C7-7319FA76A198}">
      <dgm:prSet phldrT="[Text]"/>
      <dgm:spPr/>
      <dgm:t>
        <a:bodyPr/>
        <a:lstStyle/>
        <a:p>
          <a:r>
            <a:rPr lang="zh-CN" altLang="en-US" dirty="0"/>
            <a:t>还款查询</a:t>
          </a:r>
        </a:p>
      </dgm:t>
    </dgm:pt>
    <dgm:pt modelId="{EEA46C1C-2A19-4101-B279-56DF26BC45A3}" type="parTrans" cxnId="{3C399B7E-E771-4670-A0A6-24D6AF5D7760}">
      <dgm:prSet/>
      <dgm:spPr/>
      <dgm:t>
        <a:bodyPr/>
        <a:lstStyle/>
        <a:p>
          <a:endParaRPr lang="zh-CN" altLang="en-US"/>
        </a:p>
      </dgm:t>
    </dgm:pt>
    <dgm:pt modelId="{400B1846-2212-40FD-862E-91FCCCB948C6}" type="sibTrans" cxnId="{3C399B7E-E771-4670-A0A6-24D6AF5D7760}">
      <dgm:prSet/>
      <dgm:spPr/>
      <dgm:t>
        <a:bodyPr/>
        <a:lstStyle/>
        <a:p>
          <a:endParaRPr lang="zh-CN" altLang="en-US"/>
        </a:p>
      </dgm:t>
    </dgm:pt>
    <dgm:pt modelId="{4BC5A113-41A8-4521-8AFC-5D4213093B04}" type="pres">
      <dgm:prSet presAssocID="{F571A9C3-A36B-4A9C-9435-AF115F1BC1D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3D8BA34-0E55-411B-AE75-6832834318C6}" type="pres">
      <dgm:prSet presAssocID="{F1E042E7-B864-4B66-8E64-2EF8D24633D1}" presName="vertOne" presStyleCnt="0"/>
      <dgm:spPr/>
    </dgm:pt>
    <dgm:pt modelId="{1F8AFCB4-7947-437D-A090-FB2BE572A37A}" type="pres">
      <dgm:prSet presAssocID="{F1E042E7-B864-4B66-8E64-2EF8D24633D1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D1AB283-1C40-4038-9FEB-D2FF753DFA79}" type="pres">
      <dgm:prSet presAssocID="{F1E042E7-B864-4B66-8E64-2EF8D24633D1}" presName="horzOne" presStyleCnt="0"/>
      <dgm:spPr/>
    </dgm:pt>
    <dgm:pt modelId="{0DF5CFFC-9387-42D0-B8B5-9F7B11AE9CAF}" type="pres">
      <dgm:prSet presAssocID="{41622CDA-95EE-4B9E-BBCD-4D1EDC4A5816}" presName="sibSpaceOne" presStyleCnt="0"/>
      <dgm:spPr/>
    </dgm:pt>
    <dgm:pt modelId="{59A3BD9B-3AF9-4665-8785-26168991C19A}" type="pres">
      <dgm:prSet presAssocID="{FB9D2358-ABDF-4D12-A691-AED41F5EACBA}" presName="vertOne" presStyleCnt="0"/>
      <dgm:spPr/>
    </dgm:pt>
    <dgm:pt modelId="{8B5A1045-3F29-442E-B1E4-EA6BCEFF7224}" type="pres">
      <dgm:prSet presAssocID="{FB9D2358-ABDF-4D12-A691-AED41F5EACB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D38FD4D-A55C-4BD2-BA05-D6BCA8D8F4EC}" type="pres">
      <dgm:prSet presAssocID="{FB9D2358-ABDF-4D12-A691-AED41F5EACBA}" presName="horzOne" presStyleCnt="0"/>
      <dgm:spPr/>
    </dgm:pt>
    <dgm:pt modelId="{87A0B47B-8A22-42FC-A11D-0DFCC077D0A1}" type="pres">
      <dgm:prSet presAssocID="{98A05C80-4708-4CC2-B0DD-3D1437CDF18D}" presName="sibSpaceOne" presStyleCnt="0"/>
      <dgm:spPr/>
    </dgm:pt>
    <dgm:pt modelId="{E45883C6-1C64-441E-AAF8-F7A7C95B3DC6}" type="pres">
      <dgm:prSet presAssocID="{8A59DBFE-D0E8-428A-94C7-7319FA76A198}" presName="vertOne" presStyleCnt="0"/>
      <dgm:spPr/>
    </dgm:pt>
    <dgm:pt modelId="{745D0D72-14BE-42F5-9D64-03533B7DD739}" type="pres">
      <dgm:prSet presAssocID="{8A59DBFE-D0E8-428A-94C7-7319FA76A198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BD50AC-6CAF-4CE7-97D2-194A49772B3A}" type="pres">
      <dgm:prSet presAssocID="{8A59DBFE-D0E8-428A-94C7-7319FA76A198}" presName="horzOne" presStyleCnt="0"/>
      <dgm:spPr/>
    </dgm:pt>
  </dgm:ptLst>
  <dgm:cxnLst>
    <dgm:cxn modelId="{3C399B7E-E771-4670-A0A6-24D6AF5D7760}" srcId="{F571A9C3-A36B-4A9C-9435-AF115F1BC1DD}" destId="{8A59DBFE-D0E8-428A-94C7-7319FA76A198}" srcOrd="2" destOrd="0" parTransId="{EEA46C1C-2A19-4101-B279-56DF26BC45A3}" sibTransId="{400B1846-2212-40FD-862E-91FCCCB948C6}"/>
    <dgm:cxn modelId="{B94D1417-D49A-4642-ACFC-712061390227}" type="presOf" srcId="{8A59DBFE-D0E8-428A-94C7-7319FA76A198}" destId="{745D0D72-14BE-42F5-9D64-03533B7DD739}" srcOrd="0" destOrd="0" presId="urn:microsoft.com/office/officeart/2005/8/layout/hierarchy4"/>
    <dgm:cxn modelId="{B3D65283-12E6-412E-818E-A35503597CFC}" type="presOf" srcId="{F571A9C3-A36B-4A9C-9435-AF115F1BC1DD}" destId="{4BC5A113-41A8-4521-8AFC-5D4213093B04}" srcOrd="0" destOrd="0" presId="urn:microsoft.com/office/officeart/2005/8/layout/hierarchy4"/>
    <dgm:cxn modelId="{52A18093-F268-465D-B31C-A952F21A15A3}" srcId="{F571A9C3-A36B-4A9C-9435-AF115F1BC1DD}" destId="{F1E042E7-B864-4B66-8E64-2EF8D24633D1}" srcOrd="0" destOrd="0" parTransId="{ECC3B731-0B8E-4A4C-8A07-4B77A82A8F0E}" sibTransId="{41622CDA-95EE-4B9E-BBCD-4D1EDC4A5816}"/>
    <dgm:cxn modelId="{79856C56-5A3E-46A7-A071-364E6F342BD1}" type="presOf" srcId="{FB9D2358-ABDF-4D12-A691-AED41F5EACBA}" destId="{8B5A1045-3F29-442E-B1E4-EA6BCEFF7224}" srcOrd="0" destOrd="0" presId="urn:microsoft.com/office/officeart/2005/8/layout/hierarchy4"/>
    <dgm:cxn modelId="{1BDE72B5-6D52-41EE-B3DC-33128ABA043C}" srcId="{F571A9C3-A36B-4A9C-9435-AF115F1BC1DD}" destId="{FB9D2358-ABDF-4D12-A691-AED41F5EACBA}" srcOrd="1" destOrd="0" parTransId="{84872E99-26E5-48EB-8943-9865FCAB25E6}" sibTransId="{98A05C80-4708-4CC2-B0DD-3D1437CDF18D}"/>
    <dgm:cxn modelId="{2EAAAFAA-5556-4AF4-BBFC-7350AD30D585}" type="presOf" srcId="{F1E042E7-B864-4B66-8E64-2EF8D24633D1}" destId="{1F8AFCB4-7947-437D-A090-FB2BE572A37A}" srcOrd="0" destOrd="0" presId="urn:microsoft.com/office/officeart/2005/8/layout/hierarchy4"/>
    <dgm:cxn modelId="{0EE23DEE-3C0F-4A2D-BB54-3BCA8D96213A}" type="presParOf" srcId="{4BC5A113-41A8-4521-8AFC-5D4213093B04}" destId="{73D8BA34-0E55-411B-AE75-6832834318C6}" srcOrd="0" destOrd="0" presId="urn:microsoft.com/office/officeart/2005/8/layout/hierarchy4"/>
    <dgm:cxn modelId="{AE8EC516-FADF-4B61-B90F-6C93B7A07748}" type="presParOf" srcId="{73D8BA34-0E55-411B-AE75-6832834318C6}" destId="{1F8AFCB4-7947-437D-A090-FB2BE572A37A}" srcOrd="0" destOrd="0" presId="urn:microsoft.com/office/officeart/2005/8/layout/hierarchy4"/>
    <dgm:cxn modelId="{47B5E6E6-DA7E-488F-979F-1B8F2CF43204}" type="presParOf" srcId="{73D8BA34-0E55-411B-AE75-6832834318C6}" destId="{3D1AB283-1C40-4038-9FEB-D2FF753DFA79}" srcOrd="1" destOrd="0" presId="urn:microsoft.com/office/officeart/2005/8/layout/hierarchy4"/>
    <dgm:cxn modelId="{77A10096-E0C8-47B5-8C04-2203A4861E77}" type="presParOf" srcId="{4BC5A113-41A8-4521-8AFC-5D4213093B04}" destId="{0DF5CFFC-9387-42D0-B8B5-9F7B11AE9CAF}" srcOrd="1" destOrd="0" presId="urn:microsoft.com/office/officeart/2005/8/layout/hierarchy4"/>
    <dgm:cxn modelId="{E50B9297-1048-4395-AD72-3EFC5BB072E4}" type="presParOf" srcId="{4BC5A113-41A8-4521-8AFC-5D4213093B04}" destId="{59A3BD9B-3AF9-4665-8785-26168991C19A}" srcOrd="2" destOrd="0" presId="urn:microsoft.com/office/officeart/2005/8/layout/hierarchy4"/>
    <dgm:cxn modelId="{D89B0CCF-161B-4AE1-8EE8-BDD95C47E493}" type="presParOf" srcId="{59A3BD9B-3AF9-4665-8785-26168991C19A}" destId="{8B5A1045-3F29-442E-B1E4-EA6BCEFF7224}" srcOrd="0" destOrd="0" presId="urn:microsoft.com/office/officeart/2005/8/layout/hierarchy4"/>
    <dgm:cxn modelId="{DBBF6DAA-3780-4E30-BF12-E769CC7E2DE3}" type="presParOf" srcId="{59A3BD9B-3AF9-4665-8785-26168991C19A}" destId="{0D38FD4D-A55C-4BD2-BA05-D6BCA8D8F4EC}" srcOrd="1" destOrd="0" presId="urn:microsoft.com/office/officeart/2005/8/layout/hierarchy4"/>
    <dgm:cxn modelId="{D2E55232-161F-49BC-AFF7-FECB319A92EF}" type="presParOf" srcId="{4BC5A113-41A8-4521-8AFC-5D4213093B04}" destId="{87A0B47B-8A22-42FC-A11D-0DFCC077D0A1}" srcOrd="3" destOrd="0" presId="urn:microsoft.com/office/officeart/2005/8/layout/hierarchy4"/>
    <dgm:cxn modelId="{E178060F-CBF3-431D-93F1-C3F0B29FC6DF}" type="presParOf" srcId="{4BC5A113-41A8-4521-8AFC-5D4213093B04}" destId="{E45883C6-1C64-441E-AAF8-F7A7C95B3DC6}" srcOrd="4" destOrd="0" presId="urn:microsoft.com/office/officeart/2005/8/layout/hierarchy4"/>
    <dgm:cxn modelId="{ED99FFDD-FE2B-4FDC-8A3E-500F2D5FC252}" type="presParOf" srcId="{E45883C6-1C64-441E-AAF8-F7A7C95B3DC6}" destId="{745D0D72-14BE-42F5-9D64-03533B7DD739}" srcOrd="0" destOrd="0" presId="urn:microsoft.com/office/officeart/2005/8/layout/hierarchy4"/>
    <dgm:cxn modelId="{29AC3290-2F33-4D33-A846-DD00FD50EC09}" type="presParOf" srcId="{E45883C6-1C64-441E-AAF8-F7A7C95B3DC6}" destId="{57BD50AC-6CAF-4CE7-97D2-194A49772B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1B07C6-7C39-4925-9C1F-9B1C2EABB0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B4F30F6-2B5B-4F05-A426-3C3125E168E7}">
      <dgm:prSet phldrT="[Text]"/>
      <dgm:spPr/>
      <dgm:t>
        <a:bodyPr/>
        <a:lstStyle/>
        <a:p>
          <a:r>
            <a:rPr lang="zh-CN" altLang="en-US" dirty="0"/>
            <a:t>核算账号预算执行查询</a:t>
          </a:r>
        </a:p>
      </dgm:t>
    </dgm:pt>
    <dgm:pt modelId="{DBD0505A-646F-496E-B357-1B52F45984E7}" type="parTrans" cxnId="{99D4FDE2-8E70-4D8A-AAD7-1E9D39CA4337}">
      <dgm:prSet/>
      <dgm:spPr/>
      <dgm:t>
        <a:bodyPr/>
        <a:lstStyle/>
        <a:p>
          <a:endParaRPr lang="zh-CN" altLang="en-US"/>
        </a:p>
      </dgm:t>
    </dgm:pt>
    <dgm:pt modelId="{1168AC14-4861-47E7-8B3B-1C61CF200DB9}" type="sibTrans" cxnId="{99D4FDE2-8E70-4D8A-AAD7-1E9D39CA4337}">
      <dgm:prSet/>
      <dgm:spPr/>
      <dgm:t>
        <a:bodyPr/>
        <a:lstStyle/>
        <a:p>
          <a:endParaRPr lang="zh-CN" altLang="en-US"/>
        </a:p>
      </dgm:t>
    </dgm:pt>
    <dgm:pt modelId="{99BA2BC4-16FA-437F-8B58-256FBDA878CD}" type="pres">
      <dgm:prSet presAssocID="{481B07C6-7C39-4925-9C1F-9B1C2EABB0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406740B-8121-4D30-81C3-6359D3AD76FE}" type="pres">
      <dgm:prSet presAssocID="{AB4F30F6-2B5B-4F05-A426-3C3125E168E7}" presName="node" presStyleLbl="node1" presStyleIdx="0" presStyleCnt="1" custScaleY="41234" custLinFactNeighborX="592" custLinFactNeighborY="294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9D4FDE2-8E70-4D8A-AAD7-1E9D39CA4337}" srcId="{481B07C6-7C39-4925-9C1F-9B1C2EABB08E}" destId="{AB4F30F6-2B5B-4F05-A426-3C3125E168E7}" srcOrd="0" destOrd="0" parTransId="{DBD0505A-646F-496E-B357-1B52F45984E7}" sibTransId="{1168AC14-4861-47E7-8B3B-1C61CF200DB9}"/>
    <dgm:cxn modelId="{F973FA3A-1619-48DF-BAE7-928FDCC6FF60}" type="presOf" srcId="{AB4F30F6-2B5B-4F05-A426-3C3125E168E7}" destId="{C406740B-8121-4D30-81C3-6359D3AD76FE}" srcOrd="0" destOrd="0" presId="urn:microsoft.com/office/officeart/2005/8/layout/default"/>
    <dgm:cxn modelId="{B730F332-20E4-465F-9C4D-06DAC1D01A63}" type="presOf" srcId="{481B07C6-7C39-4925-9C1F-9B1C2EABB08E}" destId="{99BA2BC4-16FA-437F-8B58-256FBDA878CD}" srcOrd="0" destOrd="0" presId="urn:microsoft.com/office/officeart/2005/8/layout/default"/>
    <dgm:cxn modelId="{10ABEDCB-7FD2-44C7-A097-91F6290AEE15}" type="presParOf" srcId="{99BA2BC4-16FA-437F-8B58-256FBDA878CD}" destId="{C406740B-8121-4D30-81C3-6359D3AD76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9676D6-8EAC-49B6-B788-E3ECA5D3D0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6185B8-7C45-4C95-856D-B63B5E28ED8F}">
      <dgm:prSet phldrT="[文本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2000" dirty="0"/>
            <a:t>借款单</a:t>
          </a:r>
        </a:p>
      </dgm:t>
    </dgm:pt>
    <dgm:pt modelId="{816DFFA5-B92A-4314-B659-001131C2C29C}" type="parTrans" cxnId="{24926BF6-C35A-40F3-862D-B356BFB0663A}">
      <dgm:prSet/>
      <dgm:spPr/>
      <dgm:t>
        <a:bodyPr/>
        <a:lstStyle/>
        <a:p>
          <a:endParaRPr lang="zh-CN" altLang="en-US" sz="2000"/>
        </a:p>
      </dgm:t>
    </dgm:pt>
    <dgm:pt modelId="{2843AC9A-7A3F-47AA-AA8E-4063E48A9B6A}" type="sibTrans" cxnId="{24926BF6-C35A-40F3-862D-B356BFB0663A}">
      <dgm:prSet/>
      <dgm:spPr/>
      <dgm:t>
        <a:bodyPr/>
        <a:lstStyle/>
        <a:p>
          <a:endParaRPr lang="zh-CN" altLang="en-US" sz="2000"/>
        </a:p>
      </dgm:t>
    </dgm:pt>
    <dgm:pt modelId="{7B4A3219-8831-42DF-B323-D86FD9D633FC}">
      <dgm:prSet phldrT="[文本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altLang="zh-CN" sz="2000" dirty="0"/>
            <a:t>10</a:t>
          </a:r>
          <a:r>
            <a:rPr lang="zh-CN" altLang="en-US" sz="2000" dirty="0"/>
            <a:t>种报销单</a:t>
          </a:r>
        </a:p>
      </dgm:t>
    </dgm:pt>
    <dgm:pt modelId="{630208B6-4CAE-472E-AE11-47528CB6DD0E}" type="parTrans" cxnId="{E43D1421-A715-46D6-BB39-54490A83F573}">
      <dgm:prSet/>
      <dgm:spPr/>
      <dgm:t>
        <a:bodyPr/>
        <a:lstStyle/>
        <a:p>
          <a:endParaRPr lang="zh-CN" altLang="en-US" sz="2000"/>
        </a:p>
      </dgm:t>
    </dgm:pt>
    <dgm:pt modelId="{F6E3878B-42CE-4253-B0AE-3D339A7B2D7F}" type="sibTrans" cxnId="{E43D1421-A715-46D6-BB39-54490A83F573}">
      <dgm:prSet/>
      <dgm:spPr/>
      <dgm:t>
        <a:bodyPr/>
        <a:lstStyle/>
        <a:p>
          <a:endParaRPr lang="zh-CN" altLang="en-US" sz="2000"/>
        </a:p>
      </dgm:t>
    </dgm:pt>
    <dgm:pt modelId="{5D90BFA1-8AB5-4828-AB1D-0FB9F07496DD}">
      <dgm:prSet phldrT="[文本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2000" dirty="0"/>
            <a:t>还款单</a:t>
          </a:r>
        </a:p>
      </dgm:t>
    </dgm:pt>
    <dgm:pt modelId="{3E77167D-12C9-43CA-B299-9539B3737355}" type="parTrans" cxnId="{C7D1D679-F924-487E-AFD3-BEE88A32BC0A}">
      <dgm:prSet/>
      <dgm:spPr/>
      <dgm:t>
        <a:bodyPr/>
        <a:lstStyle/>
        <a:p>
          <a:endParaRPr lang="zh-CN" altLang="en-US" sz="2000"/>
        </a:p>
      </dgm:t>
    </dgm:pt>
    <dgm:pt modelId="{D70ACAD0-DC60-48A6-BCF1-A59ECEFCFC17}" type="sibTrans" cxnId="{C7D1D679-F924-487E-AFD3-BEE88A32BC0A}">
      <dgm:prSet/>
      <dgm:spPr/>
      <dgm:t>
        <a:bodyPr/>
        <a:lstStyle/>
        <a:p>
          <a:endParaRPr lang="zh-CN" altLang="en-US" sz="2000"/>
        </a:p>
      </dgm:t>
    </dgm:pt>
    <dgm:pt modelId="{946A768B-33D7-4923-9F6C-F6ED6D0091FE}" type="pres">
      <dgm:prSet presAssocID="{C29676D6-8EAC-49B6-B788-E3ECA5D3D0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9136470-A5FF-487B-A1E6-08D26D58103F}" type="pres">
      <dgm:prSet presAssocID="{4A6185B8-7C45-4C95-856D-B63B5E28ED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3D13DE-F3FF-4427-9122-224D6631A819}" type="pres">
      <dgm:prSet presAssocID="{2843AC9A-7A3F-47AA-AA8E-4063E48A9B6A}" presName="sibTrans" presStyleCnt="0"/>
      <dgm:spPr/>
    </dgm:pt>
    <dgm:pt modelId="{83E67DC2-40C9-4F15-BA95-A94FAB433F10}" type="pres">
      <dgm:prSet presAssocID="{7B4A3219-8831-42DF-B323-D86FD9D633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DC936F-9159-4CD0-A72A-7E20D5CE29FA}" type="pres">
      <dgm:prSet presAssocID="{F6E3878B-42CE-4253-B0AE-3D339A7B2D7F}" presName="sibTrans" presStyleCnt="0"/>
      <dgm:spPr/>
    </dgm:pt>
    <dgm:pt modelId="{290CCDF3-2D15-44A2-BD9B-D42ACDD79DEA}" type="pres">
      <dgm:prSet presAssocID="{5D90BFA1-8AB5-4828-AB1D-0FB9F07496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0631AC4-E735-4F0D-81F8-5F695514A5C1}" type="presOf" srcId="{4A6185B8-7C45-4C95-856D-B63B5E28ED8F}" destId="{A9136470-A5FF-487B-A1E6-08D26D58103F}" srcOrd="0" destOrd="0" presId="urn:microsoft.com/office/officeart/2005/8/layout/default"/>
    <dgm:cxn modelId="{E43D1421-A715-46D6-BB39-54490A83F573}" srcId="{C29676D6-8EAC-49B6-B788-E3ECA5D3D016}" destId="{7B4A3219-8831-42DF-B323-D86FD9D633FC}" srcOrd="1" destOrd="0" parTransId="{630208B6-4CAE-472E-AE11-47528CB6DD0E}" sibTransId="{F6E3878B-42CE-4253-B0AE-3D339A7B2D7F}"/>
    <dgm:cxn modelId="{24926BF6-C35A-40F3-862D-B356BFB0663A}" srcId="{C29676D6-8EAC-49B6-B788-E3ECA5D3D016}" destId="{4A6185B8-7C45-4C95-856D-B63B5E28ED8F}" srcOrd="0" destOrd="0" parTransId="{816DFFA5-B92A-4314-B659-001131C2C29C}" sibTransId="{2843AC9A-7A3F-47AA-AA8E-4063E48A9B6A}"/>
    <dgm:cxn modelId="{7A667480-493D-49F1-AE8E-87590B82622A}" type="presOf" srcId="{7B4A3219-8831-42DF-B323-D86FD9D633FC}" destId="{83E67DC2-40C9-4F15-BA95-A94FAB433F10}" srcOrd="0" destOrd="0" presId="urn:microsoft.com/office/officeart/2005/8/layout/default"/>
    <dgm:cxn modelId="{978D2131-19BF-4422-A76C-6BEA2E9B782C}" type="presOf" srcId="{5D90BFA1-8AB5-4828-AB1D-0FB9F07496DD}" destId="{290CCDF3-2D15-44A2-BD9B-D42ACDD79DEA}" srcOrd="0" destOrd="0" presId="urn:microsoft.com/office/officeart/2005/8/layout/default"/>
    <dgm:cxn modelId="{D77757CD-AF7B-41B9-B416-DAEF82F67D95}" type="presOf" srcId="{C29676D6-8EAC-49B6-B788-E3ECA5D3D016}" destId="{946A768B-33D7-4923-9F6C-F6ED6D0091FE}" srcOrd="0" destOrd="0" presId="urn:microsoft.com/office/officeart/2005/8/layout/default"/>
    <dgm:cxn modelId="{C7D1D679-F924-487E-AFD3-BEE88A32BC0A}" srcId="{C29676D6-8EAC-49B6-B788-E3ECA5D3D016}" destId="{5D90BFA1-8AB5-4828-AB1D-0FB9F07496DD}" srcOrd="2" destOrd="0" parTransId="{3E77167D-12C9-43CA-B299-9539B3737355}" sibTransId="{D70ACAD0-DC60-48A6-BCF1-A59ECEFCFC17}"/>
    <dgm:cxn modelId="{C665B7F3-A5F8-4768-9B60-C3E800DF3312}" type="presParOf" srcId="{946A768B-33D7-4923-9F6C-F6ED6D0091FE}" destId="{A9136470-A5FF-487B-A1E6-08D26D58103F}" srcOrd="0" destOrd="0" presId="urn:microsoft.com/office/officeart/2005/8/layout/default"/>
    <dgm:cxn modelId="{90F81AF5-58FF-4A6A-BBA6-78A038581FE5}" type="presParOf" srcId="{946A768B-33D7-4923-9F6C-F6ED6D0091FE}" destId="{513D13DE-F3FF-4427-9122-224D6631A819}" srcOrd="1" destOrd="0" presId="urn:microsoft.com/office/officeart/2005/8/layout/default"/>
    <dgm:cxn modelId="{BF4FBCEB-4434-4749-A6E7-59E00AE131DF}" type="presParOf" srcId="{946A768B-33D7-4923-9F6C-F6ED6D0091FE}" destId="{83E67DC2-40C9-4F15-BA95-A94FAB433F10}" srcOrd="2" destOrd="0" presId="urn:microsoft.com/office/officeart/2005/8/layout/default"/>
    <dgm:cxn modelId="{B7E7C6F0-94BE-4859-A09E-0189D017D0F0}" type="presParOf" srcId="{946A768B-33D7-4923-9F6C-F6ED6D0091FE}" destId="{CEDC936F-9159-4CD0-A72A-7E20D5CE29FA}" srcOrd="3" destOrd="0" presId="urn:microsoft.com/office/officeart/2005/8/layout/default"/>
    <dgm:cxn modelId="{991A5B2C-AAED-40E1-A0D0-FF7633107F29}" type="presParOf" srcId="{946A768B-33D7-4923-9F6C-F6ED6D0091FE}" destId="{290CCDF3-2D15-44A2-BD9B-D42ACDD79DEA}" srcOrd="4" destOrd="0" presId="urn:microsoft.com/office/officeart/2005/8/layout/default"/>
  </dgm:cxnLst>
  <dgm:bg/>
  <dgm:whole>
    <a:ln w="19050">
      <a:solidFill>
        <a:schemeClr val="tx2">
          <a:lumMod val="60000"/>
          <a:lumOff val="40000"/>
        </a:schemeClr>
      </a:solidFill>
      <a:prstDash val="sys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32E0E3-B525-4F8E-9C93-E0D69576A9F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7AC488-E963-4110-80ED-0FFDEF346ACB}" type="pres">
      <dgm:prSet presAssocID="{9D32E0E3-B525-4F8E-9C93-E0D69576A9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5240C90-DCCA-4BB7-B652-349792B1FA3D}" type="presOf" srcId="{9D32E0E3-B525-4F8E-9C93-E0D69576A9FA}" destId="{097AC488-E963-4110-80ED-0FFDEF346A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4F8190-859D-445A-99DF-E5C214D40E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924EE66-F7CD-4C92-B470-7CAEC529F8F7}">
      <dgm:prSet phldrT="[文本]"/>
      <dgm:spPr/>
      <dgm:t>
        <a:bodyPr/>
        <a:lstStyle/>
        <a:p>
          <a:r>
            <a:rPr lang="zh-CN" altLang="en-US" dirty="0"/>
            <a:t>选择转拨类型</a:t>
          </a:r>
        </a:p>
      </dgm:t>
    </dgm:pt>
    <dgm:pt modelId="{83CC2038-FDF4-4A69-BBE1-82BDB5008ADE}" type="par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7DB193CA-2396-4B3D-BD79-6774B658349A}" type="sib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2881C959-2FCF-42D8-AA8C-1C361C301A12}">
      <dgm:prSet phldrT="[文本]"/>
      <dgm:spPr/>
      <dgm:t>
        <a:bodyPr/>
        <a:lstStyle/>
        <a:p>
          <a:r>
            <a:rPr lang="zh-CN" altLang="en-US" dirty="0"/>
            <a:t>填写转拨申请</a:t>
          </a:r>
        </a:p>
      </dgm:t>
    </dgm:pt>
    <dgm:pt modelId="{B2A3DDCB-C7A1-4480-8B4C-8E1F814C041F}" type="par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DCA1BE2D-89C1-465D-BF90-48A661F363F8}" type="sib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37BB4740-E8D2-4E09-9302-59C0FE67126F}">
      <dgm:prSet phldrT="[文本]"/>
      <dgm:spPr/>
      <dgm:t>
        <a:bodyPr/>
        <a:lstStyle/>
        <a:p>
          <a:r>
            <a:rPr lang="zh-CN" altLang="en-US" dirty="0"/>
            <a:t>财务审核</a:t>
          </a:r>
        </a:p>
      </dgm:t>
    </dgm:pt>
    <dgm:pt modelId="{EB1CAA31-54E8-484A-9BAA-818ACF800A38}" type="par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1D13D77E-198B-48EA-A25D-5B2BD6A54D78}" type="sib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317E365F-2F83-4839-9BA4-17363D85B5A0}">
      <dgm:prSet phldrT="[文本]"/>
      <dgm:spPr/>
      <dgm:t>
        <a:bodyPr/>
        <a:lstStyle/>
        <a:p>
          <a:r>
            <a:rPr lang="zh-CN" altLang="en-US" dirty="0"/>
            <a:t>生成凭证</a:t>
          </a:r>
        </a:p>
      </dgm:t>
    </dgm:pt>
    <dgm:pt modelId="{9A74FB41-6F4B-447A-904F-F78442D93799}" type="par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75F92B6C-50A4-4AC2-9F5F-8E42A33D164D}" type="sib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964A06FA-6267-4561-83F8-AAD2794F4458}">
      <dgm:prSet phldrT="[文本]"/>
      <dgm:spPr/>
      <dgm:t>
        <a:bodyPr/>
        <a:lstStyle/>
        <a:p>
          <a:r>
            <a:rPr lang="zh-CN" altLang="en-US" dirty="0"/>
            <a:t>业务审核</a:t>
          </a:r>
        </a:p>
      </dgm:t>
    </dgm:pt>
    <dgm:pt modelId="{67C8F571-E3E1-48C1-8A65-7B6E498C1372}" type="parTrans" cxnId="{3A9B5DFB-C33E-4DF5-AEB2-90BA88263ACF}">
      <dgm:prSet/>
      <dgm:spPr/>
      <dgm:t>
        <a:bodyPr/>
        <a:lstStyle/>
        <a:p>
          <a:endParaRPr lang="zh-CN" altLang="en-US"/>
        </a:p>
      </dgm:t>
    </dgm:pt>
    <dgm:pt modelId="{70DA1EC6-457D-4E02-8CC7-0C5964625A67}" type="sibTrans" cxnId="{3A9B5DFB-C33E-4DF5-AEB2-90BA88263ACF}">
      <dgm:prSet/>
      <dgm:spPr/>
      <dgm:t>
        <a:bodyPr/>
        <a:lstStyle/>
        <a:p>
          <a:endParaRPr lang="zh-CN" altLang="en-US"/>
        </a:p>
      </dgm:t>
    </dgm:pt>
    <dgm:pt modelId="{D86906DB-C8CF-4DC2-8C3F-0ECE21FBF26E}" type="pres">
      <dgm:prSet presAssocID="{814F8190-859D-445A-99DF-E5C214D40EC7}" presName="Name0" presStyleCnt="0">
        <dgm:presLayoutVars>
          <dgm:dir/>
          <dgm:resizeHandles val="exact"/>
        </dgm:presLayoutVars>
      </dgm:prSet>
      <dgm:spPr/>
    </dgm:pt>
    <dgm:pt modelId="{5995431B-4117-4687-8675-E37CD28F577B}" type="pres">
      <dgm:prSet presAssocID="{A924EE66-F7CD-4C92-B470-7CAEC529F8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41C1CF-05E8-4288-B564-EBECFF394E2E}" type="pres">
      <dgm:prSet presAssocID="{7DB193CA-2396-4B3D-BD79-6774B658349A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ACDB0571-D077-4906-8EBC-1A690028B9B6}" type="pres">
      <dgm:prSet presAssocID="{7DB193CA-2396-4B3D-BD79-6774B658349A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55B99A53-226A-451D-8A17-02D7968084F1}" type="pres">
      <dgm:prSet presAssocID="{2881C959-2FCF-42D8-AA8C-1C361C301A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52564-4F06-4833-83D2-1300F7400B71}" type="pres">
      <dgm:prSet presAssocID="{DCA1BE2D-89C1-465D-BF90-48A661F363F8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E9B39414-541E-408B-B6CD-5C139E6C6847}" type="pres">
      <dgm:prSet presAssocID="{DCA1BE2D-89C1-465D-BF90-48A661F363F8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4A9FC991-FEF0-42FB-A5FA-576446920B52}" type="pres">
      <dgm:prSet presAssocID="{964A06FA-6267-4561-83F8-AAD2794F44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0918B2-5F13-4456-B39C-62F98E84C441}" type="pres">
      <dgm:prSet presAssocID="{70DA1EC6-457D-4E02-8CC7-0C5964625A67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D08AC80B-51C7-4152-9894-22D681A154E9}" type="pres">
      <dgm:prSet presAssocID="{70DA1EC6-457D-4E02-8CC7-0C5964625A67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ACA0870F-C80D-4BD8-B3BA-4524871C0872}" type="pres">
      <dgm:prSet presAssocID="{37BB4740-E8D2-4E09-9302-59C0FE6712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DB56EF-BE11-4A8D-93F1-26F84682BA56}" type="pres">
      <dgm:prSet presAssocID="{1D13D77E-198B-48EA-A25D-5B2BD6A54D78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D90F5AF9-31B6-44CE-8900-071CC9898F5D}" type="pres">
      <dgm:prSet presAssocID="{1D13D77E-198B-48EA-A25D-5B2BD6A54D7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44A7BC34-88C0-4A79-90CE-70DE5B796D50}" type="pres">
      <dgm:prSet presAssocID="{317E365F-2F83-4839-9BA4-17363D85B5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9B5DFB-C33E-4DF5-AEB2-90BA88263ACF}" srcId="{814F8190-859D-445A-99DF-E5C214D40EC7}" destId="{964A06FA-6267-4561-83F8-AAD2794F4458}" srcOrd="2" destOrd="0" parTransId="{67C8F571-E3E1-48C1-8A65-7B6E498C1372}" sibTransId="{70DA1EC6-457D-4E02-8CC7-0C5964625A67}"/>
    <dgm:cxn modelId="{CA2D1684-91DE-4182-99AE-B8E2E6D1F1E7}" srcId="{814F8190-859D-445A-99DF-E5C214D40EC7}" destId="{2881C959-2FCF-42D8-AA8C-1C361C301A12}" srcOrd="1" destOrd="0" parTransId="{B2A3DDCB-C7A1-4480-8B4C-8E1F814C041F}" sibTransId="{DCA1BE2D-89C1-465D-BF90-48A661F363F8}"/>
    <dgm:cxn modelId="{32046427-23D6-4E16-9F0E-47EFF334A8BA}" type="presOf" srcId="{A924EE66-F7CD-4C92-B470-7CAEC529F8F7}" destId="{5995431B-4117-4687-8675-E37CD28F577B}" srcOrd="0" destOrd="0" presId="urn:microsoft.com/office/officeart/2005/8/layout/process1"/>
    <dgm:cxn modelId="{6E0AF47B-04C4-4D46-BEA8-EBED6844EA0B}" type="presOf" srcId="{2881C959-2FCF-42D8-AA8C-1C361C301A12}" destId="{55B99A53-226A-451D-8A17-02D7968084F1}" srcOrd="0" destOrd="0" presId="urn:microsoft.com/office/officeart/2005/8/layout/process1"/>
    <dgm:cxn modelId="{F31859D4-F459-4FCB-8015-A6E43FFA3909}" srcId="{814F8190-859D-445A-99DF-E5C214D40EC7}" destId="{A924EE66-F7CD-4C92-B470-7CAEC529F8F7}" srcOrd="0" destOrd="0" parTransId="{83CC2038-FDF4-4A69-BBE1-82BDB5008ADE}" sibTransId="{7DB193CA-2396-4B3D-BD79-6774B658349A}"/>
    <dgm:cxn modelId="{4CF27690-294D-4AD6-AA54-312B7144AD3F}" srcId="{814F8190-859D-445A-99DF-E5C214D40EC7}" destId="{317E365F-2F83-4839-9BA4-17363D85B5A0}" srcOrd="4" destOrd="0" parTransId="{9A74FB41-6F4B-447A-904F-F78442D93799}" sibTransId="{75F92B6C-50A4-4AC2-9F5F-8E42A33D164D}"/>
    <dgm:cxn modelId="{05182692-E3B5-425B-A731-E00C993B27E3}" type="presOf" srcId="{1D13D77E-198B-48EA-A25D-5B2BD6A54D78}" destId="{D90F5AF9-31B6-44CE-8900-071CC9898F5D}" srcOrd="1" destOrd="0" presId="urn:microsoft.com/office/officeart/2005/8/layout/process1"/>
    <dgm:cxn modelId="{744BFCD6-090C-43FD-A47D-E039BA839449}" type="presOf" srcId="{37BB4740-E8D2-4E09-9302-59C0FE67126F}" destId="{ACA0870F-C80D-4BD8-B3BA-4524871C0872}" srcOrd="0" destOrd="0" presId="urn:microsoft.com/office/officeart/2005/8/layout/process1"/>
    <dgm:cxn modelId="{DEF356E1-8E83-48C6-B9F4-48BF5EA5DA33}" type="presOf" srcId="{814F8190-859D-445A-99DF-E5C214D40EC7}" destId="{D86906DB-C8CF-4DC2-8C3F-0ECE21FBF26E}" srcOrd="0" destOrd="0" presId="urn:microsoft.com/office/officeart/2005/8/layout/process1"/>
    <dgm:cxn modelId="{026A6C12-4A43-4DCC-A6FD-E5AC5C86E37D}" type="presOf" srcId="{70DA1EC6-457D-4E02-8CC7-0C5964625A67}" destId="{D08AC80B-51C7-4152-9894-22D681A154E9}" srcOrd="1" destOrd="0" presId="urn:microsoft.com/office/officeart/2005/8/layout/process1"/>
    <dgm:cxn modelId="{6A59209D-C539-4238-BC85-E025C6F3F752}" type="presOf" srcId="{1D13D77E-198B-48EA-A25D-5B2BD6A54D78}" destId="{DDDB56EF-BE11-4A8D-93F1-26F84682BA56}" srcOrd="0" destOrd="0" presId="urn:microsoft.com/office/officeart/2005/8/layout/process1"/>
    <dgm:cxn modelId="{7F8A0ECE-6F02-4541-BDD4-A2B210946ECA}" type="presOf" srcId="{DCA1BE2D-89C1-465D-BF90-48A661F363F8}" destId="{16152564-4F06-4833-83D2-1300F7400B71}" srcOrd="0" destOrd="0" presId="urn:microsoft.com/office/officeart/2005/8/layout/process1"/>
    <dgm:cxn modelId="{17D27218-85BD-4079-9553-FACA446B1505}" type="presOf" srcId="{317E365F-2F83-4839-9BA4-17363D85B5A0}" destId="{44A7BC34-88C0-4A79-90CE-70DE5B796D50}" srcOrd="0" destOrd="0" presId="urn:microsoft.com/office/officeart/2005/8/layout/process1"/>
    <dgm:cxn modelId="{A8554260-39A5-4FE8-AFAC-E5B8E3DAA60B}" type="presOf" srcId="{7DB193CA-2396-4B3D-BD79-6774B658349A}" destId="{6C41C1CF-05E8-4288-B564-EBECFF394E2E}" srcOrd="0" destOrd="0" presId="urn:microsoft.com/office/officeart/2005/8/layout/process1"/>
    <dgm:cxn modelId="{3DE36D47-E36F-42C7-821C-EAB2D91DB9DC}" type="presOf" srcId="{DCA1BE2D-89C1-465D-BF90-48A661F363F8}" destId="{E9B39414-541E-408B-B6CD-5C139E6C6847}" srcOrd="1" destOrd="0" presId="urn:microsoft.com/office/officeart/2005/8/layout/process1"/>
    <dgm:cxn modelId="{20E6C2E8-ECB2-4D54-A3C0-57CFF34CBCB0}" type="presOf" srcId="{70DA1EC6-457D-4E02-8CC7-0C5964625A67}" destId="{160918B2-5F13-4456-B39C-62F98E84C441}" srcOrd="0" destOrd="0" presId="urn:microsoft.com/office/officeart/2005/8/layout/process1"/>
    <dgm:cxn modelId="{D2910D9D-4A25-4794-A22C-8ACC420662DC}" type="presOf" srcId="{964A06FA-6267-4561-83F8-AAD2794F4458}" destId="{4A9FC991-FEF0-42FB-A5FA-576446920B52}" srcOrd="0" destOrd="0" presId="urn:microsoft.com/office/officeart/2005/8/layout/process1"/>
    <dgm:cxn modelId="{2EEA515B-02DC-4D3E-8C3F-33EC2575BAB4}" srcId="{814F8190-859D-445A-99DF-E5C214D40EC7}" destId="{37BB4740-E8D2-4E09-9302-59C0FE67126F}" srcOrd="3" destOrd="0" parTransId="{EB1CAA31-54E8-484A-9BAA-818ACF800A38}" sibTransId="{1D13D77E-198B-48EA-A25D-5B2BD6A54D78}"/>
    <dgm:cxn modelId="{19F0A8BB-E5D6-492C-BC31-9BBBA7F8891E}" type="presOf" srcId="{7DB193CA-2396-4B3D-BD79-6774B658349A}" destId="{ACDB0571-D077-4906-8EBC-1A690028B9B6}" srcOrd="1" destOrd="0" presId="urn:microsoft.com/office/officeart/2005/8/layout/process1"/>
    <dgm:cxn modelId="{B41B377C-A374-4DB3-BDAA-E3C339D98D7D}" type="presParOf" srcId="{D86906DB-C8CF-4DC2-8C3F-0ECE21FBF26E}" destId="{5995431B-4117-4687-8675-E37CD28F577B}" srcOrd="0" destOrd="0" presId="urn:microsoft.com/office/officeart/2005/8/layout/process1"/>
    <dgm:cxn modelId="{02240C9B-ED6C-489F-9B68-14E0F8670E16}" type="presParOf" srcId="{D86906DB-C8CF-4DC2-8C3F-0ECE21FBF26E}" destId="{6C41C1CF-05E8-4288-B564-EBECFF394E2E}" srcOrd="1" destOrd="0" presId="urn:microsoft.com/office/officeart/2005/8/layout/process1"/>
    <dgm:cxn modelId="{39C0B48E-0D3A-4EDA-AD1A-0F6B0C7E5E88}" type="presParOf" srcId="{6C41C1CF-05E8-4288-B564-EBECFF394E2E}" destId="{ACDB0571-D077-4906-8EBC-1A690028B9B6}" srcOrd="0" destOrd="0" presId="urn:microsoft.com/office/officeart/2005/8/layout/process1"/>
    <dgm:cxn modelId="{D25B7D8B-4421-4AB2-904B-CFE49DA1763A}" type="presParOf" srcId="{D86906DB-C8CF-4DC2-8C3F-0ECE21FBF26E}" destId="{55B99A53-226A-451D-8A17-02D7968084F1}" srcOrd="2" destOrd="0" presId="urn:microsoft.com/office/officeart/2005/8/layout/process1"/>
    <dgm:cxn modelId="{62BCB4AB-F1DA-4346-944E-695F1D3D7C08}" type="presParOf" srcId="{D86906DB-C8CF-4DC2-8C3F-0ECE21FBF26E}" destId="{16152564-4F06-4833-83D2-1300F7400B71}" srcOrd="3" destOrd="0" presId="urn:microsoft.com/office/officeart/2005/8/layout/process1"/>
    <dgm:cxn modelId="{4469C49C-0327-437E-8158-C3E0183F2514}" type="presParOf" srcId="{16152564-4F06-4833-83D2-1300F7400B71}" destId="{E9B39414-541E-408B-B6CD-5C139E6C6847}" srcOrd="0" destOrd="0" presId="urn:microsoft.com/office/officeart/2005/8/layout/process1"/>
    <dgm:cxn modelId="{6865AAB7-1661-4036-B58C-B33146DD886D}" type="presParOf" srcId="{D86906DB-C8CF-4DC2-8C3F-0ECE21FBF26E}" destId="{4A9FC991-FEF0-42FB-A5FA-576446920B52}" srcOrd="4" destOrd="0" presId="urn:microsoft.com/office/officeart/2005/8/layout/process1"/>
    <dgm:cxn modelId="{657C5F42-2896-44CF-AFF7-F533DED37941}" type="presParOf" srcId="{D86906DB-C8CF-4DC2-8C3F-0ECE21FBF26E}" destId="{160918B2-5F13-4456-B39C-62F98E84C441}" srcOrd="5" destOrd="0" presId="urn:microsoft.com/office/officeart/2005/8/layout/process1"/>
    <dgm:cxn modelId="{A9157C0F-8E7A-4A4B-8329-8A609CB5D74E}" type="presParOf" srcId="{160918B2-5F13-4456-B39C-62F98E84C441}" destId="{D08AC80B-51C7-4152-9894-22D681A154E9}" srcOrd="0" destOrd="0" presId="urn:microsoft.com/office/officeart/2005/8/layout/process1"/>
    <dgm:cxn modelId="{03548816-CF32-46DC-A1FB-F51703424205}" type="presParOf" srcId="{D86906DB-C8CF-4DC2-8C3F-0ECE21FBF26E}" destId="{ACA0870F-C80D-4BD8-B3BA-4524871C0872}" srcOrd="6" destOrd="0" presId="urn:microsoft.com/office/officeart/2005/8/layout/process1"/>
    <dgm:cxn modelId="{A33BB63B-C5B0-448C-A132-67D3A57FC809}" type="presParOf" srcId="{D86906DB-C8CF-4DC2-8C3F-0ECE21FBF26E}" destId="{DDDB56EF-BE11-4A8D-93F1-26F84682BA56}" srcOrd="7" destOrd="0" presId="urn:microsoft.com/office/officeart/2005/8/layout/process1"/>
    <dgm:cxn modelId="{2CF7A6E2-96FC-403D-A719-34788DD8F541}" type="presParOf" srcId="{DDDB56EF-BE11-4A8D-93F1-26F84682BA56}" destId="{D90F5AF9-31B6-44CE-8900-071CC9898F5D}" srcOrd="0" destOrd="0" presId="urn:microsoft.com/office/officeart/2005/8/layout/process1"/>
    <dgm:cxn modelId="{EBF812A8-8989-4E19-B413-0B1FF97953AA}" type="presParOf" srcId="{D86906DB-C8CF-4DC2-8C3F-0ECE21FBF26E}" destId="{44A7BC34-88C0-4A79-90CE-70DE5B796D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C3133C-CD40-4985-B94D-CC9DD1C50AEF}" type="doc">
      <dgm:prSet loTypeId="urn:microsoft.com/office/officeart/2005/8/layout/gear1" loCatId="cycle" qsTypeId="urn:microsoft.com/office/officeart/2005/8/quickstyle/simple2" qsCatId="simple" csTypeId="urn:microsoft.com/office/officeart/2005/8/colors/colorful4" csCatId="colorful" phldr="1"/>
      <dgm:spPr/>
    </dgm:pt>
    <dgm:pt modelId="{8E5317B2-4422-45AC-ADED-2C1F6DA2B9FA}">
      <dgm:prSet phldrT="[文本]"/>
      <dgm:spPr/>
      <dgm:t>
        <a:bodyPr/>
        <a:lstStyle/>
        <a:p>
          <a:r>
            <a:rPr lang="zh-CN" altLang="en-US" dirty="0"/>
            <a:t>业务审批</a:t>
          </a:r>
        </a:p>
      </dgm:t>
    </dgm:pt>
    <dgm:pt modelId="{05B5E7D9-FD2D-4CCA-A1B0-05E31449D900}" type="parTrans" cxnId="{38F602D1-9E12-46C7-972F-10EB166C1275}">
      <dgm:prSet/>
      <dgm:spPr/>
      <dgm:t>
        <a:bodyPr/>
        <a:lstStyle/>
        <a:p>
          <a:endParaRPr lang="zh-CN" altLang="en-US"/>
        </a:p>
      </dgm:t>
    </dgm:pt>
    <dgm:pt modelId="{5E83A56D-08D3-4CC1-8D1F-31EF3ED73D6B}" type="sibTrans" cxnId="{38F602D1-9E12-46C7-972F-10EB166C1275}">
      <dgm:prSet/>
      <dgm:spPr/>
      <dgm:t>
        <a:bodyPr/>
        <a:lstStyle/>
        <a:p>
          <a:endParaRPr lang="zh-CN" altLang="en-US"/>
        </a:p>
      </dgm:t>
    </dgm:pt>
    <dgm:pt modelId="{1CDC974A-DAF8-4559-8172-A0F3AC0E5589}">
      <dgm:prSet phldrT="[文本]"/>
      <dgm:spPr/>
      <dgm:t>
        <a:bodyPr/>
        <a:lstStyle/>
        <a:p>
          <a:r>
            <a:rPr lang="zh-CN" altLang="en-US" dirty="0"/>
            <a:t>附件上传</a:t>
          </a:r>
        </a:p>
      </dgm:t>
    </dgm:pt>
    <dgm:pt modelId="{52E52228-81A5-4C18-A353-0CF5A74B6BCF}" type="parTrans" cxnId="{1E980B5E-0D81-41B6-9BC5-7B4D0ECA70D8}">
      <dgm:prSet/>
      <dgm:spPr/>
      <dgm:t>
        <a:bodyPr/>
        <a:lstStyle/>
        <a:p>
          <a:endParaRPr lang="zh-CN" altLang="en-US"/>
        </a:p>
      </dgm:t>
    </dgm:pt>
    <dgm:pt modelId="{668BB8B8-DF0B-410D-BAAF-4AAE4221D63B}" type="sibTrans" cxnId="{1E980B5E-0D81-41B6-9BC5-7B4D0ECA70D8}">
      <dgm:prSet/>
      <dgm:spPr/>
      <dgm:t>
        <a:bodyPr/>
        <a:lstStyle/>
        <a:p>
          <a:endParaRPr lang="zh-CN" altLang="en-US"/>
        </a:p>
      </dgm:t>
    </dgm:pt>
    <dgm:pt modelId="{22DE84C7-B37E-4587-B677-56F9ED2C209B}">
      <dgm:prSet phldrT="[文本]"/>
      <dgm:spPr/>
      <dgm:t>
        <a:bodyPr/>
        <a:lstStyle/>
        <a:p>
          <a:r>
            <a:rPr lang="zh-CN" altLang="en-US" dirty="0"/>
            <a:t>查询</a:t>
          </a:r>
        </a:p>
      </dgm:t>
    </dgm:pt>
    <dgm:pt modelId="{FA7A51AE-4A34-4608-90F9-72E559E9083A}" type="parTrans" cxnId="{7CFC4663-2494-4A3C-9C67-E775A5742413}">
      <dgm:prSet/>
      <dgm:spPr/>
      <dgm:t>
        <a:bodyPr/>
        <a:lstStyle/>
        <a:p>
          <a:endParaRPr lang="zh-CN" altLang="en-US"/>
        </a:p>
      </dgm:t>
    </dgm:pt>
    <dgm:pt modelId="{58A72430-8623-45EC-ADE8-ED2AA557CD2E}" type="sibTrans" cxnId="{7CFC4663-2494-4A3C-9C67-E775A5742413}">
      <dgm:prSet/>
      <dgm:spPr/>
      <dgm:t>
        <a:bodyPr/>
        <a:lstStyle/>
        <a:p>
          <a:endParaRPr lang="zh-CN" altLang="en-US"/>
        </a:p>
      </dgm:t>
    </dgm:pt>
    <dgm:pt modelId="{17B8A42E-1820-4C88-B978-5D5B5BCDB746}" type="pres">
      <dgm:prSet presAssocID="{CEC3133C-CD40-4985-B94D-CC9DD1C50A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BEB67FC-1DBC-4A4D-9E51-EFDD1608AA02}" type="pres">
      <dgm:prSet presAssocID="{8E5317B2-4422-45AC-ADED-2C1F6DA2B9F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BB6C2D-3405-49F5-9D9E-28A9D20FCC14}" type="pres">
      <dgm:prSet presAssocID="{8E5317B2-4422-45AC-ADED-2C1F6DA2B9FA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08B828DE-12D3-430F-AC9C-CCF456BF1251}" type="pres">
      <dgm:prSet presAssocID="{8E5317B2-4422-45AC-ADED-2C1F6DA2B9FA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D01C73C6-040F-4BAB-8100-F76D99D11F38}" type="pres">
      <dgm:prSet presAssocID="{1CDC974A-DAF8-4559-8172-A0F3AC0E558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3599E9-8280-4BD5-864C-963C89FEDDA6}" type="pres">
      <dgm:prSet presAssocID="{1CDC974A-DAF8-4559-8172-A0F3AC0E5589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57B081ED-320B-4839-8F3D-D0F535B7FB4B}" type="pres">
      <dgm:prSet presAssocID="{1CDC974A-DAF8-4559-8172-A0F3AC0E5589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E2FC07CF-837E-46F0-8787-9C21962175A9}" type="pres">
      <dgm:prSet presAssocID="{22DE84C7-B37E-4587-B677-56F9ED2C209B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C5558D0D-FCE9-4A53-8CEF-9F8569884C6A}" type="pres">
      <dgm:prSet presAssocID="{22DE84C7-B37E-4587-B677-56F9ED2C209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6874B2-6111-43ED-99DF-FF16D2C9EED0}" type="pres">
      <dgm:prSet presAssocID="{22DE84C7-B37E-4587-B677-56F9ED2C209B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A8E0BDF2-FB46-4FD5-B630-328A3A9792FC}" type="pres">
      <dgm:prSet presAssocID="{22DE84C7-B37E-4587-B677-56F9ED2C209B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DD2644F8-47F7-4791-9296-89E1D4BDBFDA}" type="pres">
      <dgm:prSet presAssocID="{5E83A56D-08D3-4CC1-8D1F-31EF3ED73D6B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50D33B52-E3E8-490F-A94F-BF647F24B4D8}" type="pres">
      <dgm:prSet presAssocID="{668BB8B8-DF0B-410D-BAAF-4AAE4221D63B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F2EFBB20-70BD-4B54-926A-14D42789E8F1}" type="pres">
      <dgm:prSet presAssocID="{58A72430-8623-45EC-ADE8-ED2AA557CD2E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64B7B0C7-0AB3-4CD8-ADBC-2EA2670CC31B}" type="presOf" srcId="{22DE84C7-B37E-4587-B677-56F9ED2C209B}" destId="{E2FC07CF-837E-46F0-8787-9C21962175A9}" srcOrd="0" destOrd="0" presId="urn:microsoft.com/office/officeart/2005/8/layout/gear1"/>
    <dgm:cxn modelId="{DA4FCC1D-6E1D-4403-B863-AB06744CE8C5}" type="presOf" srcId="{22DE84C7-B37E-4587-B677-56F9ED2C209B}" destId="{C5558D0D-FCE9-4A53-8CEF-9F8569884C6A}" srcOrd="1" destOrd="0" presId="urn:microsoft.com/office/officeart/2005/8/layout/gear1"/>
    <dgm:cxn modelId="{38F602D1-9E12-46C7-972F-10EB166C1275}" srcId="{CEC3133C-CD40-4985-B94D-CC9DD1C50AEF}" destId="{8E5317B2-4422-45AC-ADED-2C1F6DA2B9FA}" srcOrd="0" destOrd="0" parTransId="{05B5E7D9-FD2D-4CCA-A1B0-05E31449D900}" sibTransId="{5E83A56D-08D3-4CC1-8D1F-31EF3ED73D6B}"/>
    <dgm:cxn modelId="{17EB641E-D140-4563-8712-7E7159BDBFE4}" type="presOf" srcId="{1CDC974A-DAF8-4559-8172-A0F3AC0E5589}" destId="{57B081ED-320B-4839-8F3D-D0F535B7FB4B}" srcOrd="2" destOrd="0" presId="urn:microsoft.com/office/officeart/2005/8/layout/gear1"/>
    <dgm:cxn modelId="{5AC5CBF9-31E7-4ED2-8A86-CE8BD3D6C27A}" type="presOf" srcId="{1CDC974A-DAF8-4559-8172-A0F3AC0E5589}" destId="{473599E9-8280-4BD5-864C-963C89FEDDA6}" srcOrd="1" destOrd="0" presId="urn:microsoft.com/office/officeart/2005/8/layout/gear1"/>
    <dgm:cxn modelId="{66729CC3-FCE3-42A9-8992-1243A0AA90CE}" type="presOf" srcId="{22DE84C7-B37E-4587-B677-56F9ED2C209B}" destId="{F16874B2-6111-43ED-99DF-FF16D2C9EED0}" srcOrd="2" destOrd="0" presId="urn:microsoft.com/office/officeart/2005/8/layout/gear1"/>
    <dgm:cxn modelId="{614D09BC-A2BD-46E2-9E1F-DBCDFA55FACC}" type="presOf" srcId="{8E5317B2-4422-45AC-ADED-2C1F6DA2B9FA}" destId="{08B828DE-12D3-430F-AC9C-CCF456BF1251}" srcOrd="2" destOrd="0" presId="urn:microsoft.com/office/officeart/2005/8/layout/gear1"/>
    <dgm:cxn modelId="{F81CB79E-ED84-4659-9E1F-380BC38906A2}" type="presOf" srcId="{8E5317B2-4422-45AC-ADED-2C1F6DA2B9FA}" destId="{0DBB6C2D-3405-49F5-9D9E-28A9D20FCC14}" srcOrd="1" destOrd="0" presId="urn:microsoft.com/office/officeart/2005/8/layout/gear1"/>
    <dgm:cxn modelId="{7CFC4663-2494-4A3C-9C67-E775A5742413}" srcId="{CEC3133C-CD40-4985-B94D-CC9DD1C50AEF}" destId="{22DE84C7-B37E-4587-B677-56F9ED2C209B}" srcOrd="2" destOrd="0" parTransId="{FA7A51AE-4A34-4608-90F9-72E559E9083A}" sibTransId="{58A72430-8623-45EC-ADE8-ED2AA557CD2E}"/>
    <dgm:cxn modelId="{D132A31C-F0A0-4460-88AE-5B8A83442EC2}" type="presOf" srcId="{668BB8B8-DF0B-410D-BAAF-4AAE4221D63B}" destId="{50D33B52-E3E8-490F-A94F-BF647F24B4D8}" srcOrd="0" destOrd="0" presId="urn:microsoft.com/office/officeart/2005/8/layout/gear1"/>
    <dgm:cxn modelId="{1E980B5E-0D81-41B6-9BC5-7B4D0ECA70D8}" srcId="{CEC3133C-CD40-4985-B94D-CC9DD1C50AEF}" destId="{1CDC974A-DAF8-4559-8172-A0F3AC0E5589}" srcOrd="1" destOrd="0" parTransId="{52E52228-81A5-4C18-A353-0CF5A74B6BCF}" sibTransId="{668BB8B8-DF0B-410D-BAAF-4AAE4221D63B}"/>
    <dgm:cxn modelId="{2767F5B0-020F-4476-9BA9-3A8CB8E0254E}" type="presOf" srcId="{CEC3133C-CD40-4985-B94D-CC9DD1C50AEF}" destId="{17B8A42E-1820-4C88-B978-5D5B5BCDB746}" srcOrd="0" destOrd="0" presId="urn:microsoft.com/office/officeart/2005/8/layout/gear1"/>
    <dgm:cxn modelId="{406D2EE1-82D7-4ABB-9087-359A6979C225}" type="presOf" srcId="{5E83A56D-08D3-4CC1-8D1F-31EF3ED73D6B}" destId="{DD2644F8-47F7-4791-9296-89E1D4BDBFDA}" srcOrd="0" destOrd="0" presId="urn:microsoft.com/office/officeart/2005/8/layout/gear1"/>
    <dgm:cxn modelId="{7265A5B6-DBC2-43E0-BCD9-7DEEDA83F690}" type="presOf" srcId="{1CDC974A-DAF8-4559-8172-A0F3AC0E5589}" destId="{D01C73C6-040F-4BAB-8100-F76D99D11F38}" srcOrd="0" destOrd="0" presId="urn:microsoft.com/office/officeart/2005/8/layout/gear1"/>
    <dgm:cxn modelId="{DDF8B3D3-2000-4539-B298-D4A8AFC46436}" type="presOf" srcId="{8E5317B2-4422-45AC-ADED-2C1F6DA2B9FA}" destId="{5BEB67FC-1DBC-4A4D-9E51-EFDD1608AA02}" srcOrd="0" destOrd="0" presId="urn:microsoft.com/office/officeart/2005/8/layout/gear1"/>
    <dgm:cxn modelId="{DB744CC7-7A94-4A90-8D30-48835FE10717}" type="presOf" srcId="{58A72430-8623-45EC-ADE8-ED2AA557CD2E}" destId="{F2EFBB20-70BD-4B54-926A-14D42789E8F1}" srcOrd="0" destOrd="0" presId="urn:microsoft.com/office/officeart/2005/8/layout/gear1"/>
    <dgm:cxn modelId="{862C058B-4A60-417C-AF81-DEA798405302}" type="presOf" srcId="{22DE84C7-B37E-4587-B677-56F9ED2C209B}" destId="{A8E0BDF2-FB46-4FD5-B630-328A3A9792FC}" srcOrd="3" destOrd="0" presId="urn:microsoft.com/office/officeart/2005/8/layout/gear1"/>
    <dgm:cxn modelId="{826DEAEA-6EE0-4589-A4E5-FE159BBAB8E8}" type="presParOf" srcId="{17B8A42E-1820-4C88-B978-5D5B5BCDB746}" destId="{5BEB67FC-1DBC-4A4D-9E51-EFDD1608AA02}" srcOrd="0" destOrd="0" presId="urn:microsoft.com/office/officeart/2005/8/layout/gear1"/>
    <dgm:cxn modelId="{A78902FD-F225-4484-8710-8FAE05D48B40}" type="presParOf" srcId="{17B8A42E-1820-4C88-B978-5D5B5BCDB746}" destId="{0DBB6C2D-3405-49F5-9D9E-28A9D20FCC14}" srcOrd="1" destOrd="0" presId="urn:microsoft.com/office/officeart/2005/8/layout/gear1"/>
    <dgm:cxn modelId="{6338C783-DDAA-4238-A1D1-5714FA3E1291}" type="presParOf" srcId="{17B8A42E-1820-4C88-B978-5D5B5BCDB746}" destId="{08B828DE-12D3-430F-AC9C-CCF456BF1251}" srcOrd="2" destOrd="0" presId="urn:microsoft.com/office/officeart/2005/8/layout/gear1"/>
    <dgm:cxn modelId="{3A79885F-F852-4599-BEE5-BFEA8AF0A6E4}" type="presParOf" srcId="{17B8A42E-1820-4C88-B978-5D5B5BCDB746}" destId="{D01C73C6-040F-4BAB-8100-F76D99D11F38}" srcOrd="3" destOrd="0" presId="urn:microsoft.com/office/officeart/2005/8/layout/gear1"/>
    <dgm:cxn modelId="{CD074293-64AF-42CD-AF66-A20B3BDF6F12}" type="presParOf" srcId="{17B8A42E-1820-4C88-B978-5D5B5BCDB746}" destId="{473599E9-8280-4BD5-864C-963C89FEDDA6}" srcOrd="4" destOrd="0" presId="urn:microsoft.com/office/officeart/2005/8/layout/gear1"/>
    <dgm:cxn modelId="{193EBA05-68E4-4BBB-9263-216316B34C4C}" type="presParOf" srcId="{17B8A42E-1820-4C88-B978-5D5B5BCDB746}" destId="{57B081ED-320B-4839-8F3D-D0F535B7FB4B}" srcOrd="5" destOrd="0" presId="urn:microsoft.com/office/officeart/2005/8/layout/gear1"/>
    <dgm:cxn modelId="{E5C67987-3B93-4332-B080-29C07E36B272}" type="presParOf" srcId="{17B8A42E-1820-4C88-B978-5D5B5BCDB746}" destId="{E2FC07CF-837E-46F0-8787-9C21962175A9}" srcOrd="6" destOrd="0" presId="urn:microsoft.com/office/officeart/2005/8/layout/gear1"/>
    <dgm:cxn modelId="{1E7910D0-FF3D-4260-B396-75B877CB5D63}" type="presParOf" srcId="{17B8A42E-1820-4C88-B978-5D5B5BCDB746}" destId="{C5558D0D-FCE9-4A53-8CEF-9F8569884C6A}" srcOrd="7" destOrd="0" presId="urn:microsoft.com/office/officeart/2005/8/layout/gear1"/>
    <dgm:cxn modelId="{AE8E4D63-0E04-4F2E-8993-82B3DE32D05D}" type="presParOf" srcId="{17B8A42E-1820-4C88-B978-5D5B5BCDB746}" destId="{F16874B2-6111-43ED-99DF-FF16D2C9EED0}" srcOrd="8" destOrd="0" presId="urn:microsoft.com/office/officeart/2005/8/layout/gear1"/>
    <dgm:cxn modelId="{FF9EBA2C-5EB1-4AEC-BFB5-1536A75E2B05}" type="presParOf" srcId="{17B8A42E-1820-4C88-B978-5D5B5BCDB746}" destId="{A8E0BDF2-FB46-4FD5-B630-328A3A9792FC}" srcOrd="9" destOrd="0" presId="urn:microsoft.com/office/officeart/2005/8/layout/gear1"/>
    <dgm:cxn modelId="{4506DB02-03F4-4B87-BE4D-25EE74327942}" type="presParOf" srcId="{17B8A42E-1820-4C88-B978-5D5B5BCDB746}" destId="{DD2644F8-47F7-4791-9296-89E1D4BDBFDA}" srcOrd="10" destOrd="0" presId="urn:microsoft.com/office/officeart/2005/8/layout/gear1"/>
    <dgm:cxn modelId="{6A808EC3-1FF0-41F4-B453-FB5AE0C67132}" type="presParOf" srcId="{17B8A42E-1820-4C88-B978-5D5B5BCDB746}" destId="{50D33B52-E3E8-490F-A94F-BF647F24B4D8}" srcOrd="11" destOrd="0" presId="urn:microsoft.com/office/officeart/2005/8/layout/gear1"/>
    <dgm:cxn modelId="{7302368C-C769-412C-AD0E-3A24839F1C6B}" type="presParOf" srcId="{17B8A42E-1820-4C88-B978-5D5B5BCDB746}" destId="{F2EFBB20-70BD-4B54-926A-14D42789E8F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AFCB4-7947-437D-A090-FB2BE572A37A}">
      <dsp:nvSpPr>
        <dsp:cNvPr id="0" name=""/>
        <dsp:cNvSpPr/>
      </dsp:nvSpPr>
      <dsp:spPr>
        <a:xfrm>
          <a:off x="4512" y="0"/>
          <a:ext cx="1824632" cy="235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200" kern="1200" dirty="0"/>
            <a:t>报销查询</a:t>
          </a:r>
        </a:p>
      </dsp:txBody>
      <dsp:txXfrm>
        <a:off x="57954" y="53442"/>
        <a:ext cx="1717748" cy="2248719"/>
      </dsp:txXfrm>
    </dsp:sp>
    <dsp:sp modelId="{8B5A1045-3F29-442E-B1E4-EA6BCEFF7224}">
      <dsp:nvSpPr>
        <dsp:cNvPr id="0" name=""/>
        <dsp:cNvSpPr/>
      </dsp:nvSpPr>
      <dsp:spPr>
        <a:xfrm>
          <a:off x="2135683" y="0"/>
          <a:ext cx="1824632" cy="235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200" kern="1200" dirty="0"/>
            <a:t>借款查询</a:t>
          </a:r>
        </a:p>
      </dsp:txBody>
      <dsp:txXfrm>
        <a:off x="2189125" y="53442"/>
        <a:ext cx="1717748" cy="2248719"/>
      </dsp:txXfrm>
    </dsp:sp>
    <dsp:sp modelId="{745D0D72-14BE-42F5-9D64-03533B7DD739}">
      <dsp:nvSpPr>
        <dsp:cNvPr id="0" name=""/>
        <dsp:cNvSpPr/>
      </dsp:nvSpPr>
      <dsp:spPr>
        <a:xfrm>
          <a:off x="4266854" y="0"/>
          <a:ext cx="1824632" cy="235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200" kern="1200" dirty="0"/>
            <a:t>还款查询</a:t>
          </a:r>
        </a:p>
      </dsp:txBody>
      <dsp:txXfrm>
        <a:off x="4320296" y="53442"/>
        <a:ext cx="1717748" cy="224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6740B-8121-4D30-81C3-6359D3AD76FE}">
      <dsp:nvSpPr>
        <dsp:cNvPr id="0" name=""/>
        <dsp:cNvSpPr/>
      </dsp:nvSpPr>
      <dsp:spPr>
        <a:xfrm>
          <a:off x="0" y="2355587"/>
          <a:ext cx="6096000" cy="1508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500" kern="1200" dirty="0"/>
            <a:t>核算账号预算执行查询</a:t>
          </a:r>
        </a:p>
      </dsp:txBody>
      <dsp:txXfrm>
        <a:off x="0" y="2355587"/>
        <a:ext cx="6096000" cy="1508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36470-A5FF-487B-A1E6-08D26D58103F}">
      <dsp:nvSpPr>
        <dsp:cNvPr id="0" name=""/>
        <dsp:cNvSpPr/>
      </dsp:nvSpPr>
      <dsp:spPr>
        <a:xfrm>
          <a:off x="0" y="289340"/>
          <a:ext cx="2131390" cy="127883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借款单</a:t>
          </a:r>
        </a:p>
      </dsp:txBody>
      <dsp:txXfrm>
        <a:off x="0" y="289340"/>
        <a:ext cx="2131390" cy="1278834"/>
      </dsp:txXfrm>
    </dsp:sp>
    <dsp:sp modelId="{83E67DC2-40C9-4F15-BA95-A94FAB433F10}">
      <dsp:nvSpPr>
        <dsp:cNvPr id="0" name=""/>
        <dsp:cNvSpPr/>
      </dsp:nvSpPr>
      <dsp:spPr>
        <a:xfrm>
          <a:off x="0" y="1781313"/>
          <a:ext cx="2131390" cy="127883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10</a:t>
          </a:r>
          <a:r>
            <a:rPr lang="zh-CN" altLang="en-US" sz="2000" kern="1200" dirty="0"/>
            <a:t>种报销单</a:t>
          </a:r>
        </a:p>
      </dsp:txBody>
      <dsp:txXfrm>
        <a:off x="0" y="1781313"/>
        <a:ext cx="2131390" cy="1278834"/>
      </dsp:txXfrm>
    </dsp:sp>
    <dsp:sp modelId="{290CCDF3-2D15-44A2-BD9B-D42ACDD79DEA}">
      <dsp:nvSpPr>
        <dsp:cNvPr id="0" name=""/>
        <dsp:cNvSpPr/>
      </dsp:nvSpPr>
      <dsp:spPr>
        <a:xfrm>
          <a:off x="0" y="3273286"/>
          <a:ext cx="2131390" cy="127883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还款单</a:t>
          </a:r>
        </a:p>
      </dsp:txBody>
      <dsp:txXfrm>
        <a:off x="0" y="3273286"/>
        <a:ext cx="2131390" cy="1278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431B-4117-4687-8675-E37CD28F577B}">
      <dsp:nvSpPr>
        <dsp:cNvPr id="0" name=""/>
        <dsp:cNvSpPr/>
      </dsp:nvSpPr>
      <dsp:spPr>
        <a:xfrm>
          <a:off x="4464" y="532420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选择转拨类型</a:t>
          </a:r>
        </a:p>
      </dsp:txBody>
      <dsp:txXfrm>
        <a:off x="28787" y="556743"/>
        <a:ext cx="1335455" cy="781814"/>
      </dsp:txXfrm>
    </dsp:sp>
    <dsp:sp modelId="{6C41C1CF-05E8-4288-B564-EBECFF394E2E}">
      <dsp:nvSpPr>
        <dsp:cNvPr id="0" name=""/>
        <dsp:cNvSpPr/>
      </dsp:nvSpPr>
      <dsp:spPr>
        <a:xfrm>
          <a:off x="1526976" y="776021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526976" y="844672"/>
        <a:ext cx="205400" cy="205955"/>
      </dsp:txXfrm>
    </dsp:sp>
    <dsp:sp modelId="{55B99A53-226A-451D-8A17-02D7968084F1}">
      <dsp:nvSpPr>
        <dsp:cNvPr id="0" name=""/>
        <dsp:cNvSpPr/>
      </dsp:nvSpPr>
      <dsp:spPr>
        <a:xfrm>
          <a:off x="1942207" y="532420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填写转拨申请</a:t>
          </a:r>
        </a:p>
      </dsp:txBody>
      <dsp:txXfrm>
        <a:off x="1966530" y="556743"/>
        <a:ext cx="1335455" cy="781814"/>
      </dsp:txXfrm>
    </dsp:sp>
    <dsp:sp modelId="{16152564-4F06-4833-83D2-1300F7400B71}">
      <dsp:nvSpPr>
        <dsp:cNvPr id="0" name=""/>
        <dsp:cNvSpPr/>
      </dsp:nvSpPr>
      <dsp:spPr>
        <a:xfrm>
          <a:off x="3464718" y="776021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464718" y="844672"/>
        <a:ext cx="205400" cy="205955"/>
      </dsp:txXfrm>
    </dsp:sp>
    <dsp:sp modelId="{4A9FC991-FEF0-42FB-A5FA-576446920B52}">
      <dsp:nvSpPr>
        <dsp:cNvPr id="0" name=""/>
        <dsp:cNvSpPr/>
      </dsp:nvSpPr>
      <dsp:spPr>
        <a:xfrm>
          <a:off x="3879949" y="532420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业务审核</a:t>
          </a:r>
        </a:p>
      </dsp:txBody>
      <dsp:txXfrm>
        <a:off x="3904272" y="556743"/>
        <a:ext cx="1335455" cy="781814"/>
      </dsp:txXfrm>
    </dsp:sp>
    <dsp:sp modelId="{160918B2-5F13-4456-B39C-62F98E84C441}">
      <dsp:nvSpPr>
        <dsp:cNvPr id="0" name=""/>
        <dsp:cNvSpPr/>
      </dsp:nvSpPr>
      <dsp:spPr>
        <a:xfrm>
          <a:off x="5402460" y="776021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5402460" y="844672"/>
        <a:ext cx="205400" cy="205955"/>
      </dsp:txXfrm>
    </dsp:sp>
    <dsp:sp modelId="{ACA0870F-C80D-4BD8-B3BA-4524871C0872}">
      <dsp:nvSpPr>
        <dsp:cNvPr id="0" name=""/>
        <dsp:cNvSpPr/>
      </dsp:nvSpPr>
      <dsp:spPr>
        <a:xfrm>
          <a:off x="5817691" y="532420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财务审核</a:t>
          </a:r>
        </a:p>
      </dsp:txBody>
      <dsp:txXfrm>
        <a:off x="5842014" y="556743"/>
        <a:ext cx="1335455" cy="781814"/>
      </dsp:txXfrm>
    </dsp:sp>
    <dsp:sp modelId="{DDDB56EF-BE11-4A8D-93F1-26F84682BA56}">
      <dsp:nvSpPr>
        <dsp:cNvPr id="0" name=""/>
        <dsp:cNvSpPr/>
      </dsp:nvSpPr>
      <dsp:spPr>
        <a:xfrm>
          <a:off x="7340203" y="776021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7340203" y="844672"/>
        <a:ext cx="205400" cy="205955"/>
      </dsp:txXfrm>
    </dsp:sp>
    <dsp:sp modelId="{44A7BC34-88C0-4A79-90CE-70DE5B796D50}">
      <dsp:nvSpPr>
        <dsp:cNvPr id="0" name=""/>
        <dsp:cNvSpPr/>
      </dsp:nvSpPr>
      <dsp:spPr>
        <a:xfrm>
          <a:off x="7755433" y="532420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生成凭证</a:t>
          </a:r>
        </a:p>
      </dsp:txBody>
      <dsp:txXfrm>
        <a:off x="7779756" y="556743"/>
        <a:ext cx="1335455" cy="7818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B67FC-1DBC-4A4D-9E51-EFDD1608AA02}">
      <dsp:nvSpPr>
        <dsp:cNvPr id="0" name=""/>
        <dsp:cNvSpPr/>
      </dsp:nvSpPr>
      <dsp:spPr>
        <a:xfrm>
          <a:off x="3509378" y="2196772"/>
          <a:ext cx="2684943" cy="2684943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/>
            <a:t>业务审批</a:t>
          </a:r>
        </a:p>
      </dsp:txBody>
      <dsp:txXfrm>
        <a:off x="4049171" y="2825707"/>
        <a:ext cx="1605357" cy="1380116"/>
      </dsp:txXfrm>
    </dsp:sp>
    <dsp:sp modelId="{D01C73C6-040F-4BAB-8100-F76D99D11F38}">
      <dsp:nvSpPr>
        <dsp:cNvPr id="0" name=""/>
        <dsp:cNvSpPr/>
      </dsp:nvSpPr>
      <dsp:spPr>
        <a:xfrm>
          <a:off x="1947229" y="1562149"/>
          <a:ext cx="1952686" cy="1952686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/>
            <a:t>附件上传</a:t>
          </a:r>
        </a:p>
      </dsp:txBody>
      <dsp:txXfrm>
        <a:off x="2438824" y="2056715"/>
        <a:ext cx="969496" cy="963554"/>
      </dsp:txXfrm>
    </dsp:sp>
    <dsp:sp modelId="{E2FC07CF-837E-46F0-8787-9C21962175A9}">
      <dsp:nvSpPr>
        <dsp:cNvPr id="0" name=""/>
        <dsp:cNvSpPr/>
      </dsp:nvSpPr>
      <dsp:spPr>
        <a:xfrm rot="20700000">
          <a:off x="3040933" y="214994"/>
          <a:ext cx="1913234" cy="1913234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/>
            <a:t>查询</a:t>
          </a:r>
        </a:p>
      </dsp:txBody>
      <dsp:txXfrm rot="-20700000">
        <a:off x="3460561" y="634623"/>
        <a:ext cx="1073977" cy="1073977"/>
      </dsp:txXfrm>
    </dsp:sp>
    <dsp:sp modelId="{DD2644F8-47F7-4791-9296-89E1D4BDBFDA}">
      <dsp:nvSpPr>
        <dsp:cNvPr id="0" name=""/>
        <dsp:cNvSpPr/>
      </dsp:nvSpPr>
      <dsp:spPr>
        <a:xfrm>
          <a:off x="3310543" y="1787272"/>
          <a:ext cx="3436728" cy="3436728"/>
        </a:xfrm>
        <a:prstGeom prst="circularArrow">
          <a:avLst>
            <a:gd name="adj1" fmla="val 4687"/>
            <a:gd name="adj2" fmla="val 299029"/>
            <a:gd name="adj3" fmla="val 2530450"/>
            <a:gd name="adj4" fmla="val 1583084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D33B52-E3E8-490F-A94F-BF647F24B4D8}">
      <dsp:nvSpPr>
        <dsp:cNvPr id="0" name=""/>
        <dsp:cNvSpPr/>
      </dsp:nvSpPr>
      <dsp:spPr>
        <a:xfrm>
          <a:off x="1601412" y="1127143"/>
          <a:ext cx="2496997" cy="24969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EFBB20-70BD-4B54-926A-14D42789E8F1}">
      <dsp:nvSpPr>
        <dsp:cNvPr id="0" name=""/>
        <dsp:cNvSpPr/>
      </dsp:nvSpPr>
      <dsp:spPr>
        <a:xfrm>
          <a:off x="2598382" y="-207025"/>
          <a:ext cx="2692266" cy="26922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A1A8-AD9C-439B-B781-B998B00D0673}" type="datetimeFigureOut">
              <a:rPr lang="zh-CN" altLang="en-US" smtClean="0"/>
              <a:pPr/>
              <a:t>2019-12-9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D20D-9969-4862-AE3B-C1D6DA7805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64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CA1E-3630-477C-A6DF-AB6E7A32510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877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72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41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37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545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15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到账经费及经费分配是职能部门管理用户进行使用的功能菜单，普通用户主要使用经费认领、直接收款、经费转拨、预开发票申请及核销、质保金业务单据功能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03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经费转拨相关业务处理流程：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系统中可以通过经费转拨功能完成单位内部经费转拨、转拨给外单位经费、部门向单位借款三种业务类型的处理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单位内经费转拨是将项目到位资金转给合作方，由认领经费的部门发起经费转拨申请，填写转出信息，提交给转出课题的负责人及转出部门负责人审批，审批后到转入的部门相关人员填写转入信息，提交给转入课题负责人及转入部门负责人审批，审批流程完成后经费转拨单流转到财务处进行审批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单位外经费转拨：与单位内经费转拨类似，区别在于转出信息只填写单位信息即可，转出部门审核后直接由财务审核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财务人员审核经费转拨单，分配会计科目，审核通过并生成相应凭证后入账。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42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206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782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37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65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4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25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57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93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92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2802" y="2496820"/>
            <a:ext cx="4775956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2802" y="4196728"/>
            <a:ext cx="4775956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5900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170" y="978568"/>
            <a:ext cx="82295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437881" y="362617"/>
            <a:ext cx="101934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06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A87E-FEA6-4C7D-8F0D-E57B79CDFB5A}" type="datetimeFigureOut">
              <a:rPr lang="zh-CN" altLang="en-US"/>
              <a:pPr>
                <a:defRPr/>
              </a:pPr>
              <a:t>2019-12-9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5D70-F6BF-4F6A-854C-F4AEC3E1F4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29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9181-4168-6643-BD0C-4250C62B016B}" type="datetimeFigureOut">
              <a:rPr kumimoji="1" lang="zh-CN" altLang="en-US" smtClean="0"/>
              <a:pPr/>
              <a:t>2019-12-9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A30D-A330-B44A-AD77-88D263285F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6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79600"/>
            <a:ext cx="5276538" cy="1967323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dirty="0"/>
              <a:t>新一代</a:t>
            </a:r>
            <a:r>
              <a:rPr lang="en-US" altLang="zh-CN" sz="2400" dirty="0"/>
              <a:t>ARP</a:t>
            </a:r>
            <a:r>
              <a:rPr lang="zh-CN" altLang="en-US" sz="2400" dirty="0"/>
              <a:t>综合财务系统（标准版）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/>
              <a:t>操作</a:t>
            </a:r>
            <a:r>
              <a:rPr lang="zh-CN" altLang="zh-CN" sz="2400" dirty="0"/>
              <a:t>介绍</a:t>
            </a:r>
            <a:endParaRPr kumimoji="1" lang="zh-CN" altLang="en-US" sz="2400" b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2802" y="4196728"/>
            <a:ext cx="4775956" cy="680072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1800" dirty="0" smtClean="0"/>
              <a:t>半导体所</a:t>
            </a:r>
            <a:endParaRPr kumimoji="1"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064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6"/>
    </mc:Choice>
    <mc:Fallback xmlns="">
      <p:transition spd="slow" advTm="138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基础设置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95E699-F131-4422-94EB-BEF174BF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47" y="2369367"/>
            <a:ext cx="6978106" cy="2359742"/>
          </a:xfrm>
          <a:prstGeom prst="rect">
            <a:avLst/>
          </a:prstGeom>
        </p:spPr>
      </p:pic>
      <p:sp>
        <p:nvSpPr>
          <p:cNvPr id="11" name="圆角矩形 48">
            <a:extLst>
              <a:ext uri="{FF2B5EF4-FFF2-40B4-BE49-F238E27FC236}">
                <a16:creationId xmlns:a16="http://schemas.microsoft.com/office/drawing/2014/main" xmlns="" id="{46AFE420-A6EC-4242-A62E-E8E87C35F7F6}"/>
              </a:ext>
            </a:extLst>
          </p:cNvPr>
          <p:cNvSpPr/>
          <p:nvPr/>
        </p:nvSpPr>
        <p:spPr>
          <a:xfrm>
            <a:off x="3655175" y="3106419"/>
            <a:ext cx="1905840" cy="781038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外单位劳务人员</a:t>
            </a:r>
          </a:p>
        </p:txBody>
      </p:sp>
      <p:sp>
        <p:nvSpPr>
          <p:cNvPr id="13" name="圆角矩形 50">
            <a:extLst>
              <a:ext uri="{FF2B5EF4-FFF2-40B4-BE49-F238E27FC236}">
                <a16:creationId xmlns:a16="http://schemas.microsoft.com/office/drawing/2014/main" xmlns="" id="{D1ECAECB-D20D-48E3-9B0D-F922E4E9E9FC}"/>
              </a:ext>
            </a:extLst>
          </p:cNvPr>
          <p:cNvSpPr/>
          <p:nvPr/>
        </p:nvSpPr>
        <p:spPr>
          <a:xfrm>
            <a:off x="5833944" y="3106419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财务业务委托</a:t>
            </a:r>
          </a:p>
        </p:txBody>
      </p:sp>
      <p:sp>
        <p:nvSpPr>
          <p:cNvPr id="26" name="圆角矩形 48">
            <a:extLst>
              <a:ext uri="{FF2B5EF4-FFF2-40B4-BE49-F238E27FC236}">
                <a16:creationId xmlns:a16="http://schemas.microsoft.com/office/drawing/2014/main" xmlns="" id="{76E5DAC1-E83B-4FB2-99AA-4A0610506AC9}"/>
              </a:ext>
            </a:extLst>
          </p:cNvPr>
          <p:cNvSpPr/>
          <p:nvPr/>
        </p:nvSpPr>
        <p:spPr>
          <a:xfrm>
            <a:off x="1404216" y="3127912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收付款方设置</a:t>
            </a:r>
          </a:p>
        </p:txBody>
      </p:sp>
    </p:spTree>
    <p:extLst>
      <p:ext uri="{BB962C8B-B14F-4D97-AF65-F5344CB8AC3E}">
        <p14:creationId xmlns:p14="http://schemas.microsoft.com/office/powerpoint/2010/main" val="24128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836264-000D-4F57-B946-0707E7C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</a:t>
            </a:r>
            <a:r>
              <a:rPr lang="zh-CN" altLang="en-US" dirty="0"/>
              <a:t>外单位劳务人员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33033E-2295-464F-8BF3-BFD297695EA9}"/>
              </a:ext>
            </a:extLst>
          </p:cNvPr>
          <p:cNvSpPr txBox="1"/>
          <p:nvPr/>
        </p:nvSpPr>
        <p:spPr>
          <a:xfrm>
            <a:off x="541422" y="1016000"/>
            <a:ext cx="8133347" cy="170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功能描述：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新增、删除、启用、停用外单位劳务人员</a:t>
            </a:r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单个或者批量添加劳务人员形成劳务人员专家库，劳务人员所内共享</a:t>
            </a:r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操作路径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综合财务&gt;基础设置&gt;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外单位劳务人员设置</a:t>
            </a: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C576F6C-BA0B-4FE9-9EEE-E5619758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2" y="2500423"/>
            <a:ext cx="461559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C90DCA6-3AB4-4E2E-8ABA-17A0D29F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54" y="2500423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790D7535-920C-49AC-BCF4-B92E416D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54" y="3622448"/>
            <a:ext cx="2305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836264-000D-4F57-B946-0707E7C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外单位劳务人员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33033E-2295-464F-8BF3-BFD297695EA9}"/>
              </a:ext>
            </a:extLst>
          </p:cNvPr>
          <p:cNvSpPr txBox="1"/>
          <p:nvPr/>
        </p:nvSpPr>
        <p:spPr>
          <a:xfrm>
            <a:off x="541422" y="1016000"/>
            <a:ext cx="8133347" cy="46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设置后可在劳务费报销单选择劳务人员时体现；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7D9D03-0155-402C-AE00-68B643DEC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49581"/>
            <a:ext cx="10268399" cy="24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基础设置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95E699-F131-4422-94EB-BEF174BF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47" y="2369367"/>
            <a:ext cx="6978106" cy="2359742"/>
          </a:xfrm>
          <a:prstGeom prst="rect">
            <a:avLst/>
          </a:prstGeom>
        </p:spPr>
      </p:pic>
      <p:sp>
        <p:nvSpPr>
          <p:cNvPr id="11" name="圆角矩形 48">
            <a:extLst>
              <a:ext uri="{FF2B5EF4-FFF2-40B4-BE49-F238E27FC236}">
                <a16:creationId xmlns:a16="http://schemas.microsoft.com/office/drawing/2014/main" xmlns="" id="{46AFE420-A6EC-4242-A62E-E8E87C35F7F6}"/>
              </a:ext>
            </a:extLst>
          </p:cNvPr>
          <p:cNvSpPr/>
          <p:nvPr/>
        </p:nvSpPr>
        <p:spPr>
          <a:xfrm>
            <a:off x="3655175" y="3106419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外单位劳务人员</a:t>
            </a:r>
          </a:p>
        </p:txBody>
      </p:sp>
      <p:sp>
        <p:nvSpPr>
          <p:cNvPr id="13" name="圆角矩形 50">
            <a:extLst>
              <a:ext uri="{FF2B5EF4-FFF2-40B4-BE49-F238E27FC236}">
                <a16:creationId xmlns:a16="http://schemas.microsoft.com/office/drawing/2014/main" xmlns="" id="{D1ECAECB-D20D-48E3-9B0D-F922E4E9E9FC}"/>
              </a:ext>
            </a:extLst>
          </p:cNvPr>
          <p:cNvSpPr/>
          <p:nvPr/>
        </p:nvSpPr>
        <p:spPr>
          <a:xfrm>
            <a:off x="5833944" y="3106419"/>
            <a:ext cx="1905840" cy="781038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财务业务委托</a:t>
            </a:r>
          </a:p>
        </p:txBody>
      </p:sp>
      <p:sp>
        <p:nvSpPr>
          <p:cNvPr id="26" name="圆角矩形 48">
            <a:extLst>
              <a:ext uri="{FF2B5EF4-FFF2-40B4-BE49-F238E27FC236}">
                <a16:creationId xmlns:a16="http://schemas.microsoft.com/office/drawing/2014/main" xmlns="" id="{76E5DAC1-E83B-4FB2-99AA-4A0610506AC9}"/>
              </a:ext>
            </a:extLst>
          </p:cNvPr>
          <p:cNvSpPr/>
          <p:nvPr/>
        </p:nvSpPr>
        <p:spPr>
          <a:xfrm>
            <a:off x="1404216" y="3127912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收付款方设置</a:t>
            </a:r>
          </a:p>
        </p:txBody>
      </p:sp>
    </p:spTree>
    <p:extLst>
      <p:ext uri="{BB962C8B-B14F-4D97-AF65-F5344CB8AC3E}">
        <p14:creationId xmlns:p14="http://schemas.microsoft.com/office/powerpoint/2010/main" val="4102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836264-000D-4F57-B946-0707E7C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1.3 </a:t>
            </a:r>
            <a:r>
              <a:rPr lang="zh-CN" altLang="en-US" dirty="0"/>
              <a:t>财务业务委托</a:t>
            </a:r>
            <a:r>
              <a:rPr lang="zh-CN" altLang="en-US" dirty="0" smtClean="0"/>
              <a:t>设置</a:t>
            </a:r>
            <a:r>
              <a:rPr lang="en-US" altLang="zh-CN" dirty="0" smtClean="0"/>
              <a:t>-</a:t>
            </a:r>
            <a:r>
              <a:rPr lang="zh-CN" altLang="en-US" dirty="0" smtClean="0">
                <a:solidFill>
                  <a:srgbClr val="FF0000"/>
                </a:solidFill>
              </a:rPr>
              <a:t>尽量不用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2F5201-A8FC-4C76-AE3D-CC6EE5142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7540"/>
            <a:ext cx="9144000" cy="4032977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xmlns="" id="{9C1FCFCA-ACDB-4225-B071-5366D3ACE4BB}"/>
              </a:ext>
            </a:extLst>
          </p:cNvPr>
          <p:cNvSpPr txBox="1"/>
          <p:nvPr/>
        </p:nvSpPr>
        <p:spPr>
          <a:xfrm>
            <a:off x="541422" y="1016000"/>
            <a:ext cx="8133347" cy="170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功能描述：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新增、删除、启用、停用财务委托设置</a:t>
            </a:r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可以按照单据类型、核算账号进行委托设置，并且可以设置委托时间和限额</a:t>
            </a:r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操作路径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综合财务&gt;基础设置&gt;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财务业务委托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设置</a:t>
            </a: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核算账号</a:t>
            </a:r>
            <a:r>
              <a:rPr lang="en-US" altLang="zh-CN" dirty="0" smtClean="0"/>
              <a:t>-</a:t>
            </a:r>
            <a:r>
              <a:rPr lang="zh-CN" altLang="en-US" dirty="0" smtClean="0"/>
              <a:t>授权子课题（科研项目</a:t>
            </a:r>
            <a:r>
              <a:rPr lang="en-US" altLang="zh-CN" dirty="0" smtClean="0"/>
              <a:t>-</a:t>
            </a:r>
            <a:r>
              <a:rPr lang="zh-CN" altLang="en-US" dirty="0" smtClean="0"/>
              <a:t>经费管理）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6280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457200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自动带入项目层人员信息，用户可根据实施管理需要进行调整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是否启用经费使用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用户可以用此核算账号进行网上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报销。</a:t>
            </a:r>
            <a:endParaRPr lang="en-US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是否启用核算账号管理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：用户可以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将此核算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账号授权给其他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人管理。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是否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启用经费查询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用户可以查询经费执行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明细。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76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085555"/>
            <a:ext cx="5038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箭头 2"/>
          <p:cNvSpPr/>
          <p:nvPr/>
        </p:nvSpPr>
        <p:spPr>
          <a:xfrm>
            <a:off x="5178500" y="3623843"/>
            <a:ext cx="1133400" cy="6179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9700" y="5966990"/>
            <a:ext cx="8346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报销单类型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类报销单合并为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类报销单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BDF0C4F-3689-4F73-9FF9-910D1EA82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932" y="1895054"/>
            <a:ext cx="2114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单填报（普通报销单</a:t>
            </a:r>
            <a:r>
              <a:rPr lang="zh-CN" altLang="en-US" sz="2000" dirty="0" smtClean="0"/>
              <a:t>）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5145" y="769030"/>
            <a:ext cx="910590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附件信息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、报销明细、借款信息、核算账号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结算信息（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与借款单附件信息操作方法相同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C4384FF-B742-49EC-9587-BBFD6D16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9" y="3651230"/>
            <a:ext cx="3795486" cy="29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E37A50-F969-4928-A549-F6AA51C0DBBB}"/>
              </a:ext>
            </a:extLst>
          </p:cNvPr>
          <p:cNvSpPr txBox="1"/>
          <p:nvPr/>
        </p:nvSpPr>
        <p:spPr>
          <a:xfrm>
            <a:off x="406399" y="4385128"/>
            <a:ext cx="432435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附件类别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：原始票据、其他附件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附件上传预览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：可电脑上传、手机拍照上传、可下载、预览（拼图预览）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财务审核前均可以补充附件。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发票查验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：各省发票查验网站链接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96087F-351C-41C6-8D5A-048207104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6497"/>
            <a:ext cx="9144000" cy="12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查询功能</a:t>
            </a:r>
          </a:p>
        </p:txBody>
      </p:sp>
      <p:sp>
        <p:nvSpPr>
          <p:cNvPr id="6" name="矩形 3">
            <a:extLst>
              <a:ext uri="{FF2B5EF4-FFF2-40B4-BE49-F238E27FC236}">
                <a16:creationId xmlns:a16="http://schemas.microsoft.com/office/drawing/2014/main" xmlns="" id="{F4BB4CF7-B1D0-493F-B157-71732C3ECDAC}"/>
              </a:ext>
            </a:extLst>
          </p:cNvPr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路径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综合财务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查询管理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C925539-B74F-472B-AA41-5DDFE149C282}"/>
              </a:ext>
            </a:extLst>
          </p:cNvPr>
          <p:cNvGraphicFramePr/>
          <p:nvPr/>
        </p:nvGraphicFramePr>
        <p:xfrm>
          <a:off x="1524000" y="2145145"/>
          <a:ext cx="6096000" cy="235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22780318-8939-4564-AE82-334DD4F5EBBF}"/>
              </a:ext>
            </a:extLst>
          </p:cNvPr>
          <p:cNvGraphicFramePr/>
          <p:nvPr/>
        </p:nvGraphicFramePr>
        <p:xfrm>
          <a:off x="1524000" y="214514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查询功能</a:t>
            </a:r>
          </a:p>
        </p:txBody>
      </p:sp>
      <p:sp>
        <p:nvSpPr>
          <p:cNvPr id="6" name="矩形 3">
            <a:extLst>
              <a:ext uri="{FF2B5EF4-FFF2-40B4-BE49-F238E27FC236}">
                <a16:creationId xmlns:a16="http://schemas.microsoft.com/office/drawing/2014/main" xmlns="" id="{F4BB4CF7-B1D0-493F-B157-71732C3ECDAC}"/>
              </a:ext>
            </a:extLst>
          </p:cNvPr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路径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综合财务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查询管理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核算账号预算执行查询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4D59C3-5C0B-440F-92AA-294ABB43B85A}"/>
              </a:ext>
            </a:extLst>
          </p:cNvPr>
          <p:cNvSpPr txBox="1"/>
          <p:nvPr/>
        </p:nvSpPr>
        <p:spPr>
          <a:xfrm>
            <a:off x="-21670" y="4574704"/>
            <a:ext cx="8346272" cy="8744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核算账号预算执行查询，可根据核算账号查看预算情况，也可以在看板查询执行数、冻结数、到位资金数等明细信息。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9BE414-2118-4DC5-8FB4-F0D98C54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587483"/>
            <a:ext cx="9144000" cy="259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629537-EEC5-45B3-8C61-C21CEDE6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98" y="2618720"/>
            <a:ext cx="9144000" cy="391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62A8F0-595D-4B71-9343-B25BDDC20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18" y="3454898"/>
            <a:ext cx="9144000" cy="334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6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7422994-60CB-4889-AA44-3AD3ABA334B7}"/>
              </a:ext>
            </a:extLst>
          </p:cNvPr>
          <p:cNvSpPr/>
          <p:nvPr/>
        </p:nvSpPr>
        <p:spPr>
          <a:xfrm>
            <a:off x="1" y="2867010"/>
            <a:ext cx="2195737" cy="1114127"/>
          </a:xfrm>
          <a:prstGeom prst="rect">
            <a:avLst/>
          </a:prstGeom>
          <a:solidFill>
            <a:srgbClr val="1C48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491879" y="3525943"/>
            <a:ext cx="3440192" cy="468263"/>
            <a:chOff x="869933" y="2161422"/>
            <a:chExt cx="3440192" cy="468262"/>
          </a:xfrm>
        </p:grpSpPr>
        <p:sp>
          <p:nvSpPr>
            <p:cNvPr id="24" name="Diamond 288"/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sp>
          <p:nvSpPr>
            <p:cNvPr id="26" name="TextBox 298"/>
            <p:cNvSpPr txBox="1"/>
            <p:nvPr/>
          </p:nvSpPr>
          <p:spPr>
            <a:xfrm>
              <a:off x="1338194" y="2398702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费用分摊功能及操作介绍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91879" y="2867011"/>
            <a:ext cx="3440193" cy="468263"/>
            <a:chOff x="869933" y="1502490"/>
            <a:chExt cx="3440193" cy="468262"/>
          </a:xfrm>
        </p:grpSpPr>
        <p:sp>
          <p:nvSpPr>
            <p:cNvPr id="29" name="Diamond 290"/>
            <p:cNvSpPr/>
            <p:nvPr/>
          </p:nvSpPr>
          <p:spPr>
            <a:xfrm>
              <a:off x="869933" y="1502490"/>
              <a:ext cx="468262" cy="468262"/>
            </a:xfrm>
            <a:prstGeom prst="diamond">
              <a:avLst/>
            </a:prstGeom>
            <a:solidFill>
              <a:srgbClr val="488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sp>
          <p:nvSpPr>
            <p:cNvPr id="31" name="TextBox 296"/>
            <p:cNvSpPr txBox="1"/>
            <p:nvPr/>
          </p:nvSpPr>
          <p:spPr>
            <a:xfrm>
              <a:off x="1338195" y="1692658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收入管理功能及操作介绍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91881" y="2208079"/>
            <a:ext cx="3440190" cy="468263"/>
            <a:chOff x="869935" y="843558"/>
            <a:chExt cx="3440190" cy="468262"/>
          </a:xfrm>
        </p:grpSpPr>
        <p:sp>
          <p:nvSpPr>
            <p:cNvPr id="34" name="Diamond 292"/>
            <p:cNvSpPr/>
            <p:nvPr/>
          </p:nvSpPr>
          <p:spPr>
            <a:xfrm>
              <a:off x="869935" y="843558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sp>
          <p:nvSpPr>
            <p:cNvPr id="36" name="TextBox 294"/>
            <p:cNvSpPr txBox="1"/>
            <p:nvPr/>
          </p:nvSpPr>
          <p:spPr>
            <a:xfrm>
              <a:off x="1338194" y="1038849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网上报销功能及操作介绍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7566" y="2227782"/>
            <a:ext cx="1656184" cy="2402436"/>
            <a:chOff x="637565" y="1370532"/>
            <a:chExt cx="1656184" cy="2402436"/>
          </a:xfrm>
        </p:grpSpPr>
        <p:sp>
          <p:nvSpPr>
            <p:cNvPr id="39" name="矩形 38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adFill>
              <a:gsLst>
                <a:gs pos="0">
                  <a:srgbClr val="4886D8"/>
                </a:gs>
                <a:gs pos="100000">
                  <a:srgbClr val="1C4885"/>
                </a:gs>
              </a:gsLst>
              <a:lin ang="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Group 21"/>
            <p:cNvGrpSpPr/>
            <p:nvPr/>
          </p:nvGrpSpPr>
          <p:grpSpPr>
            <a:xfrm>
              <a:off x="971600" y="2229722"/>
              <a:ext cx="1057275" cy="754085"/>
              <a:chOff x="5069886" y="293530"/>
              <a:chExt cx="2052228" cy="1463723"/>
            </a:xfrm>
            <a:noFill/>
          </p:grpSpPr>
          <p:sp>
            <p:nvSpPr>
              <p:cNvPr id="41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 fontScale="77500" lnSpcReduction="20000"/>
              </a:bodyPr>
              <a:lstStyle/>
              <a:p>
                <a:pPr algn="ctr"/>
                <a:r>
                  <a:rPr lang="zh-CN" altLang="en-US" sz="4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42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 fontScale="77500" lnSpcReduction="20000"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</a:t>
                </a:r>
              </a:p>
            </p:txBody>
          </p:sp>
        </p:grp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ECE67578-2B23-4507-964E-FB847832F9D4}"/>
              </a:ext>
            </a:extLst>
          </p:cNvPr>
          <p:cNvSpPr/>
          <p:nvPr/>
        </p:nvSpPr>
        <p:spPr>
          <a:xfrm>
            <a:off x="8460432" y="5085184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7C0397BA-4906-4A9C-9F28-B9AA1E26ABF4}"/>
              </a:ext>
            </a:extLst>
          </p:cNvPr>
          <p:cNvSpPr/>
          <p:nvPr/>
        </p:nvSpPr>
        <p:spPr>
          <a:xfrm>
            <a:off x="7524328" y="4842388"/>
            <a:ext cx="674844" cy="6748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7C932235-2D0C-4F32-B76D-69317002162A}"/>
              </a:ext>
            </a:extLst>
          </p:cNvPr>
          <p:cNvSpPr/>
          <p:nvPr/>
        </p:nvSpPr>
        <p:spPr>
          <a:xfrm>
            <a:off x="8312436" y="4183455"/>
            <a:ext cx="337422" cy="3374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82E1F64C-95CF-47BB-8139-BCF547531B98}"/>
              </a:ext>
            </a:extLst>
          </p:cNvPr>
          <p:cNvGrpSpPr/>
          <p:nvPr/>
        </p:nvGrpSpPr>
        <p:grpSpPr>
          <a:xfrm>
            <a:off x="3491879" y="4194912"/>
            <a:ext cx="3440192" cy="468263"/>
            <a:chOff x="869933" y="2161422"/>
            <a:chExt cx="3440192" cy="468262"/>
          </a:xfrm>
        </p:grpSpPr>
        <p:sp>
          <p:nvSpPr>
            <p:cNvPr id="21" name="Diamond 288">
              <a:extLst>
                <a:ext uri="{FF2B5EF4-FFF2-40B4-BE49-F238E27FC236}">
                  <a16:creationId xmlns:a16="http://schemas.microsoft.com/office/drawing/2014/main" xmlns="" id="{AC85D50B-2E7F-405C-B41E-5CCEA3A24A22}"/>
                </a:ext>
              </a:extLst>
            </p:cNvPr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</a:p>
          </p:txBody>
        </p:sp>
        <p:sp>
          <p:nvSpPr>
            <p:cNvPr id="22" name="TextBox 298">
              <a:extLst>
                <a:ext uri="{FF2B5EF4-FFF2-40B4-BE49-F238E27FC236}">
                  <a16:creationId xmlns:a16="http://schemas.microsoft.com/office/drawing/2014/main" xmlns="" id="{E8E5C84E-8E8A-48D2-8EDD-B58D079E5F13}"/>
                </a:ext>
              </a:extLst>
            </p:cNvPr>
            <p:cNvSpPr txBox="1"/>
            <p:nvPr/>
          </p:nvSpPr>
          <p:spPr>
            <a:xfrm>
              <a:off x="1338194" y="2398702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调账功能及操作介绍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B03057F-3BDD-4BB9-9C50-01600470501B}"/>
              </a:ext>
            </a:extLst>
          </p:cNvPr>
          <p:cNvGrpSpPr/>
          <p:nvPr/>
        </p:nvGrpSpPr>
        <p:grpSpPr>
          <a:xfrm>
            <a:off x="3491879" y="4894450"/>
            <a:ext cx="3440192" cy="468263"/>
            <a:chOff x="869933" y="2161422"/>
            <a:chExt cx="3440192" cy="468262"/>
          </a:xfrm>
        </p:grpSpPr>
        <p:sp>
          <p:nvSpPr>
            <p:cNvPr id="27" name="Diamond 288">
              <a:extLst>
                <a:ext uri="{FF2B5EF4-FFF2-40B4-BE49-F238E27FC236}">
                  <a16:creationId xmlns:a16="http://schemas.microsoft.com/office/drawing/2014/main" xmlns="" id="{D580081F-E61F-4DA4-83D7-6B99DF5E34F3}"/>
                </a:ext>
              </a:extLst>
            </p:cNvPr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</a:p>
          </p:txBody>
        </p:sp>
        <p:sp>
          <p:nvSpPr>
            <p:cNvPr id="30" name="TextBox 298">
              <a:extLst>
                <a:ext uri="{FF2B5EF4-FFF2-40B4-BE49-F238E27FC236}">
                  <a16:creationId xmlns:a16="http://schemas.microsoft.com/office/drawing/2014/main" xmlns="" id="{FE4DA119-48FA-4645-B2CD-3854F470E234}"/>
                </a:ext>
              </a:extLst>
            </p:cNvPr>
            <p:cNvSpPr txBox="1"/>
            <p:nvPr/>
          </p:nvSpPr>
          <p:spPr>
            <a:xfrm>
              <a:off x="1338194" y="2398702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移动应用功能介绍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查询报表</a:t>
            </a:r>
            <a:r>
              <a:rPr lang="en-US" altLang="zh-CN" sz="2000" dirty="0"/>
              <a:t>-</a:t>
            </a:r>
            <a:r>
              <a:rPr lang="zh-CN" altLang="en-US" sz="2000" dirty="0"/>
              <a:t>固定格式报表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FAFD5C-D158-4FD8-8E1D-5BF27BC7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1739823"/>
            <a:ext cx="9144000" cy="4803393"/>
          </a:xfrm>
          <a:prstGeom prst="rect">
            <a:avLst/>
          </a:prstGeom>
        </p:spPr>
      </p:pic>
      <p:sp>
        <p:nvSpPr>
          <p:cNvPr id="6" name="矩形 3">
            <a:extLst>
              <a:ext uri="{FF2B5EF4-FFF2-40B4-BE49-F238E27FC236}">
                <a16:creationId xmlns:a16="http://schemas.microsoft.com/office/drawing/2014/main" xmlns="" id="{F4BB4CF7-B1D0-493F-B157-71732C3ECDAC}"/>
              </a:ext>
            </a:extLst>
          </p:cNvPr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路径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综合财务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报表查询</a:t>
            </a:r>
          </a:p>
        </p:txBody>
      </p:sp>
    </p:spTree>
    <p:extLst>
      <p:ext uri="{BB962C8B-B14F-4D97-AF65-F5344CB8AC3E}">
        <p14:creationId xmlns:p14="http://schemas.microsoft.com/office/powerpoint/2010/main" val="8458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打印报表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54002" y="1196559"/>
          <a:ext cx="2131390" cy="484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42" y="1015999"/>
            <a:ext cx="6059428" cy="520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图示 6"/>
          <p:cNvGraphicFramePr/>
          <p:nvPr/>
        </p:nvGraphicFramePr>
        <p:xfrm>
          <a:off x="6228522" y="2154583"/>
          <a:ext cx="206733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4002" y="6114220"/>
            <a:ext cx="8305798" cy="507831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纸打印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8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补充说明</a:t>
            </a:r>
            <a:r>
              <a:rPr lang="en-US" altLang="zh-CN" sz="2000" dirty="0"/>
              <a:t>1</a:t>
            </a:r>
            <a:r>
              <a:rPr lang="zh-CN" altLang="en-US" sz="2000" dirty="0"/>
              <a:t>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打印操作</a:t>
            </a:r>
            <a:endParaRPr lang="zh-CN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EBDA43-1CBA-4FD2-8C82-E67B9533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4027527"/>
            <a:ext cx="9144000" cy="229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8497D0-BFEE-43E3-B4C6-03D8F35C9847}"/>
              </a:ext>
            </a:extLst>
          </p:cNvPr>
          <p:cNvSpPr txBox="1"/>
          <p:nvPr/>
        </p:nvSpPr>
        <p:spPr>
          <a:xfrm>
            <a:off x="0" y="779905"/>
            <a:ext cx="883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打印操作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: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单据提交之后，在已提交页签里，业务审核全部完成后可打印单据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DD89AB-F87C-4928-A083-76159B456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" y="1343737"/>
            <a:ext cx="9144000" cy="208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6E087F3-EC49-487E-B1CB-EA40C6B3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5" y="1426236"/>
            <a:ext cx="6059428" cy="520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补充说明</a:t>
            </a:r>
            <a:r>
              <a:rPr lang="en-US" altLang="zh-CN" sz="2000" dirty="0"/>
              <a:t>2</a:t>
            </a:r>
            <a:r>
              <a:rPr lang="zh-CN" altLang="en-US" sz="2000" dirty="0"/>
              <a:t>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撤销操作</a:t>
            </a:r>
            <a:endParaRPr lang="zh-CN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423399-5E16-4B61-BB60-66779B9C7DD5}"/>
              </a:ext>
            </a:extLst>
          </p:cNvPr>
          <p:cNvSpPr txBox="1"/>
          <p:nvPr/>
        </p:nvSpPr>
        <p:spPr>
          <a:xfrm>
            <a:off x="309226" y="1056904"/>
            <a:ext cx="883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撤销操作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: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单据提交之后，在已提交页签里，财务未审核情况下可撤销，撤销成功后在草稿页签下。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67C61E-8FA5-41E5-8810-0D161C7CB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67031"/>
            <a:ext cx="9144000" cy="254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1392E3-AEF0-4ECB-BB34-6A86DFD5C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448"/>
            <a:ext cx="9144000" cy="208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2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补充说明</a:t>
            </a:r>
            <a:r>
              <a:rPr lang="en-US" altLang="zh-CN" sz="2000" dirty="0"/>
              <a:t>3</a:t>
            </a:r>
            <a:r>
              <a:rPr lang="zh-CN" altLang="en-US" sz="2000" dirty="0"/>
              <a:t>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流程</a:t>
            </a:r>
            <a:endParaRPr lang="zh-CN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423399-5E16-4B61-BB60-66779B9C7DD5}"/>
              </a:ext>
            </a:extLst>
          </p:cNvPr>
          <p:cNvSpPr txBox="1"/>
          <p:nvPr/>
        </p:nvSpPr>
        <p:spPr>
          <a:xfrm>
            <a:off x="309226" y="1056904"/>
            <a:ext cx="883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影响因素：</a:t>
            </a: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7356229-2311-4C16-A22F-A9DFF0F58503}"/>
              </a:ext>
            </a:extLst>
          </p:cNvPr>
          <p:cNvSpPr txBox="1"/>
          <p:nvPr/>
        </p:nvSpPr>
        <p:spPr>
          <a:xfrm>
            <a:off x="541422" y="1554849"/>
            <a:ext cx="4528245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部门分类：科研、非科研（核算账号）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报销人角色：部门负责人、所领导、普通人员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借款方式：限额借款、定额借款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报销金额：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业务事项：交通费、一般事项、差旅、劳务费、协议合同付款。。。。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。。。。。。。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2755504-3B14-45ED-86D1-750F52CA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75" y="2219386"/>
            <a:ext cx="5456393" cy="35817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A6DCEB2-ED55-46EB-B827-CA84A347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" y="2034136"/>
            <a:ext cx="9144000" cy="4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补充说明</a:t>
            </a:r>
            <a:r>
              <a:rPr lang="en-US" altLang="zh-CN" sz="2000" dirty="0"/>
              <a:t>3</a:t>
            </a:r>
            <a:r>
              <a:rPr lang="zh-CN" altLang="en-US" sz="2000" dirty="0"/>
              <a:t>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流程</a:t>
            </a:r>
            <a:endParaRPr lang="zh-CN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423399-5E16-4B61-BB60-66779B9C7DD5}"/>
              </a:ext>
            </a:extLst>
          </p:cNvPr>
          <p:cNvSpPr txBox="1"/>
          <p:nvPr/>
        </p:nvSpPr>
        <p:spPr>
          <a:xfrm>
            <a:off x="309226" y="1056904"/>
            <a:ext cx="883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角色说明：</a:t>
            </a: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7356229-2311-4C16-A22F-A9DFF0F58503}"/>
              </a:ext>
            </a:extLst>
          </p:cNvPr>
          <p:cNvSpPr txBox="1"/>
          <p:nvPr/>
        </p:nvSpPr>
        <p:spPr>
          <a:xfrm>
            <a:off x="309226" y="1765449"/>
            <a:ext cx="81295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核算账号负责人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：来源科研项目模块核算账号负责人信息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35FEF4F-4395-43B3-8276-50134FA1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0" y="2575349"/>
            <a:ext cx="9045724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补充说明</a:t>
            </a:r>
            <a:r>
              <a:rPr lang="en-US" altLang="zh-CN" sz="2000" dirty="0"/>
              <a:t>3</a:t>
            </a:r>
            <a:r>
              <a:rPr lang="zh-CN" altLang="en-US" sz="2000" dirty="0"/>
              <a:t>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流程</a:t>
            </a:r>
            <a:endParaRPr lang="zh-CN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423399-5E16-4B61-BB60-66779B9C7DD5}"/>
              </a:ext>
            </a:extLst>
          </p:cNvPr>
          <p:cNvSpPr txBox="1"/>
          <p:nvPr/>
        </p:nvSpPr>
        <p:spPr>
          <a:xfrm>
            <a:off x="309226" y="1056904"/>
            <a:ext cx="883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角色说明：</a:t>
            </a: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7356229-2311-4C16-A22F-A9DFF0F58503}"/>
              </a:ext>
            </a:extLst>
          </p:cNvPr>
          <p:cNvSpPr txBox="1"/>
          <p:nvPr/>
        </p:nvSpPr>
        <p:spPr>
          <a:xfrm>
            <a:off x="309226" y="1765449"/>
            <a:ext cx="81295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9F70AA3-AB61-43AC-9929-0A8700C6DAF2}"/>
              </a:ext>
            </a:extLst>
          </p:cNvPr>
          <p:cNvSpPr/>
          <p:nvPr/>
        </p:nvSpPr>
        <p:spPr>
          <a:xfrm>
            <a:off x="309226" y="1695123"/>
            <a:ext cx="7871001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部门负责人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：核算账号所属部门负责人，信息来源科研项目和人力资源模块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590DB80-9315-482B-855B-6B8704B63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55" y="2914809"/>
            <a:ext cx="9198137" cy="37417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6AB66CE-86CC-40CF-AFB1-CC02DD7DB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0993"/>
            <a:ext cx="549449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补充说明</a:t>
            </a:r>
            <a:r>
              <a:rPr lang="en-US" altLang="zh-CN" sz="2000" dirty="0"/>
              <a:t>5</a:t>
            </a:r>
            <a:r>
              <a:rPr lang="zh-CN" altLang="en-US" sz="2000" dirty="0"/>
              <a:t>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报销时选不到核算账号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BDF5C3-E6F8-4236-9803-79CB272E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38" y="1167119"/>
            <a:ext cx="7191375" cy="48482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0A0639B-D1B0-4C5B-AC37-B0553FA9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" y="3678829"/>
            <a:ext cx="9144000" cy="27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>
            <a:extLst>
              <a:ext uri="{FF2B5EF4-FFF2-40B4-BE49-F238E27FC236}">
                <a16:creationId xmlns:a16="http://schemas.microsoft.com/office/drawing/2014/main" xmlns="" id="{65E8B0FA-5F23-4B97-BF08-56E50640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1.</a:t>
            </a:r>
            <a:r>
              <a:rPr lang="zh-CN" altLang="en-US" sz="2000" dirty="0"/>
              <a:t>收入管理概述</a:t>
            </a:r>
          </a:p>
        </p:txBody>
      </p:sp>
      <p:sp>
        <p:nvSpPr>
          <p:cNvPr id="104" name="椭圆 34">
            <a:extLst>
              <a:ext uri="{FF2B5EF4-FFF2-40B4-BE49-F238E27FC236}">
                <a16:creationId xmlns:a16="http://schemas.microsoft.com/office/drawing/2014/main" xmlns="" id="{D9B0CF4B-F7A2-487E-9958-F937437003FA}"/>
              </a:ext>
            </a:extLst>
          </p:cNvPr>
          <p:cNvSpPr/>
          <p:nvPr/>
        </p:nvSpPr>
        <p:spPr>
          <a:xfrm rot="9454968">
            <a:off x="2673024" y="2599542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2F5897"/>
          </a:soli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244" tIns="45622" rIns="91244" bIns="45622" rtlCol="0" anchor="ctr"/>
          <a:lstStyle/>
          <a:p>
            <a:pPr marL="0" marR="0" lvl="0" indent="0" algn="ctr" defTabSz="9121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xmlns="" id="{BA2280FD-2D7B-4DDD-82F1-7AC12AAC36E7}"/>
              </a:ext>
            </a:extLst>
          </p:cNvPr>
          <p:cNvGrpSpPr/>
          <p:nvPr/>
        </p:nvGrpSpPr>
        <p:grpSpPr>
          <a:xfrm rot="14295282">
            <a:off x="6352626" y="3959267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等腰三角形 43">
              <a:extLst>
                <a:ext uri="{FF2B5EF4-FFF2-40B4-BE49-F238E27FC236}">
                  <a16:creationId xmlns:a16="http://schemas.microsoft.com/office/drawing/2014/main" xmlns="" id="{BDAA1DFA-BAFA-456C-9B86-2DBA79CD2A25}"/>
                </a:ext>
              </a:extLst>
            </p:cNvPr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等腰三角形 42">
              <a:extLst>
                <a:ext uri="{FF2B5EF4-FFF2-40B4-BE49-F238E27FC236}">
                  <a16:creationId xmlns:a16="http://schemas.microsoft.com/office/drawing/2014/main" xmlns="" id="{B71D1A34-C468-4674-9599-C7831CD1C530}"/>
                </a:ext>
              </a:extLst>
            </p:cNvPr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xmlns="" id="{3D4E3026-3154-4A01-9F24-37BC8E64D854}"/>
              </a:ext>
            </a:extLst>
          </p:cNvPr>
          <p:cNvGrpSpPr/>
          <p:nvPr/>
        </p:nvGrpSpPr>
        <p:grpSpPr>
          <a:xfrm rot="10800000">
            <a:off x="4077698" y="2346534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等腰三角形 43">
              <a:extLst>
                <a:ext uri="{FF2B5EF4-FFF2-40B4-BE49-F238E27FC236}">
                  <a16:creationId xmlns:a16="http://schemas.microsoft.com/office/drawing/2014/main" xmlns="" id="{8E6CEAC3-D18E-4723-AE0F-3C03E865C3AB}"/>
                </a:ext>
              </a:extLst>
            </p:cNvPr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等腰三角形 42">
              <a:extLst>
                <a:ext uri="{FF2B5EF4-FFF2-40B4-BE49-F238E27FC236}">
                  <a16:creationId xmlns:a16="http://schemas.microsoft.com/office/drawing/2014/main" xmlns="" id="{6BB8D70C-76D5-4BD3-A0B4-688CCB5A5389}"/>
                </a:ext>
              </a:extLst>
            </p:cNvPr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1" name="椭圆 34">
            <a:extLst>
              <a:ext uri="{FF2B5EF4-FFF2-40B4-BE49-F238E27FC236}">
                <a16:creationId xmlns:a16="http://schemas.microsoft.com/office/drawing/2014/main" xmlns="" id="{087429FC-02A3-4C69-98AA-94ADA2CCDDD7}"/>
              </a:ext>
            </a:extLst>
          </p:cNvPr>
          <p:cNvSpPr/>
          <p:nvPr/>
        </p:nvSpPr>
        <p:spPr>
          <a:xfrm rot="13009338">
            <a:off x="5652322" y="2871368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2F5897"/>
          </a:soli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244" tIns="45622" rIns="91244" bIns="45622" rtlCol="0" anchor="ctr"/>
          <a:lstStyle/>
          <a:p>
            <a:pPr marL="0" marR="0" lvl="0" indent="0" algn="ctr" defTabSz="9121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CA1CE9BE-465D-4DE1-B0B7-A28B5E2C3C3C}"/>
              </a:ext>
            </a:extLst>
          </p:cNvPr>
          <p:cNvGrpSpPr/>
          <p:nvPr/>
        </p:nvGrpSpPr>
        <p:grpSpPr>
          <a:xfrm rot="8578708">
            <a:off x="1835961" y="3576482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等腰三角形 43">
              <a:extLst>
                <a:ext uri="{FF2B5EF4-FFF2-40B4-BE49-F238E27FC236}">
                  <a16:creationId xmlns:a16="http://schemas.microsoft.com/office/drawing/2014/main" xmlns="" id="{E4F7F191-CDE0-464E-894A-B372F7BC7E02}"/>
                </a:ext>
              </a:extLst>
            </p:cNvPr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等腰三角形 42">
              <a:extLst>
                <a:ext uri="{FF2B5EF4-FFF2-40B4-BE49-F238E27FC236}">
                  <a16:creationId xmlns:a16="http://schemas.microsoft.com/office/drawing/2014/main" xmlns="" id="{B18A1449-4906-469D-B830-EF16397FA71E}"/>
                </a:ext>
              </a:extLst>
            </p:cNvPr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5" name="椭圆 34">
            <a:extLst>
              <a:ext uri="{FF2B5EF4-FFF2-40B4-BE49-F238E27FC236}">
                <a16:creationId xmlns:a16="http://schemas.microsoft.com/office/drawing/2014/main" xmlns="" id="{5AFEDE51-9E24-4AE4-B9CB-BA6059AB8413}"/>
              </a:ext>
            </a:extLst>
          </p:cNvPr>
          <p:cNvSpPr/>
          <p:nvPr/>
        </p:nvSpPr>
        <p:spPr>
          <a:xfrm rot="4204242">
            <a:off x="2114849" y="5058530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2F5897"/>
          </a:soli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244" tIns="45622" rIns="91244" bIns="45622" rtlCol="0" anchor="ctr"/>
          <a:lstStyle/>
          <a:p>
            <a:pPr marL="0" marR="0" lvl="0" indent="0" algn="ctr" defTabSz="9121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xmlns="" id="{07427E4E-C788-4036-9232-1FA58B2D67A5}"/>
              </a:ext>
            </a:extLst>
          </p:cNvPr>
          <p:cNvGrpSpPr/>
          <p:nvPr/>
        </p:nvGrpSpPr>
        <p:grpSpPr>
          <a:xfrm>
            <a:off x="3686355" y="4082317"/>
            <a:ext cx="1612681" cy="1612685"/>
            <a:chOff x="3851771" y="1163107"/>
            <a:chExt cx="1402358" cy="1402358"/>
          </a:xfrm>
        </p:grpSpPr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xmlns="" id="{BF486F74-8712-48D1-8B84-9DD5381F25E4}"/>
                </a:ext>
              </a:extLst>
            </p:cNvPr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9" name="同心圆 16">
                <a:extLst>
                  <a:ext uri="{FF2B5EF4-FFF2-40B4-BE49-F238E27FC236}">
                    <a16:creationId xmlns:a16="http://schemas.microsoft.com/office/drawing/2014/main" xmlns="" id="{DE93890F-0BE4-4AB8-AC1F-C6A1F1885ABE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21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xmlns="" id="{5566C864-BCAB-47C8-A17E-75965FB2566C}"/>
                  </a:ext>
                </a:extLst>
              </p:cNvPr>
              <p:cNvSpPr/>
              <p:nvPr/>
            </p:nvSpPr>
            <p:spPr>
              <a:xfrm>
                <a:off x="392108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21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8" name="TextBox 15">
              <a:extLst>
                <a:ext uri="{FF2B5EF4-FFF2-40B4-BE49-F238E27FC236}">
                  <a16:creationId xmlns:a16="http://schemas.microsoft.com/office/drawing/2014/main" xmlns="" id="{80109880-FB7B-4966-9232-02148FCC4ABF}"/>
                </a:ext>
              </a:extLst>
            </p:cNvPr>
            <p:cNvSpPr txBox="1"/>
            <p:nvPr/>
          </p:nvSpPr>
          <p:spPr>
            <a:xfrm>
              <a:off x="4030123" y="1333410"/>
              <a:ext cx="1186820" cy="104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2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600" kern="0" spc="300" dirty="0">
                  <a:solidFill>
                    <a:srgbClr val="2F5897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收入管理</a:t>
              </a:r>
              <a:endParaRPr kumimoji="0" lang="zh-CN" altLang="en-US" sz="3600" b="0" i="0" u="none" strike="noStrike" kern="0" cap="none" spc="30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TextBox 18">
            <a:extLst>
              <a:ext uri="{FF2B5EF4-FFF2-40B4-BE49-F238E27FC236}">
                <a16:creationId xmlns:a16="http://schemas.microsoft.com/office/drawing/2014/main" xmlns="" id="{6BCE6BAA-C664-4C74-BC46-785AF7503976}"/>
              </a:ext>
            </a:extLst>
          </p:cNvPr>
          <p:cNvSpPr txBox="1"/>
          <p:nvPr/>
        </p:nvSpPr>
        <p:spPr>
          <a:xfrm>
            <a:off x="1886195" y="4716400"/>
            <a:ext cx="45719" cy="369134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endParaRPr lang="zh-CN" altLang="en-US" dirty="0">
              <a:solidFill>
                <a:prstClr val="black"/>
              </a:solidFill>
              <a:latin typeface="Palatino Linotype"/>
              <a:ea typeface="微软雅黑" panose="020B0503020204020204" pitchFamily="34" charset="-122"/>
            </a:endParaRPr>
          </a:p>
        </p:txBody>
      </p:sp>
      <p:sp>
        <p:nvSpPr>
          <p:cNvPr id="122" name="TextBox 24">
            <a:extLst>
              <a:ext uri="{FF2B5EF4-FFF2-40B4-BE49-F238E27FC236}">
                <a16:creationId xmlns:a16="http://schemas.microsoft.com/office/drawing/2014/main" xmlns="" id="{C56B9A28-7A23-4C1D-BBD3-510E79EAB099}"/>
              </a:ext>
            </a:extLst>
          </p:cNvPr>
          <p:cNvSpPr txBox="1"/>
          <p:nvPr/>
        </p:nvSpPr>
        <p:spPr>
          <a:xfrm>
            <a:off x="2133423" y="5202636"/>
            <a:ext cx="455178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25">
            <a:extLst>
              <a:ext uri="{FF2B5EF4-FFF2-40B4-BE49-F238E27FC236}">
                <a16:creationId xmlns:a16="http://schemas.microsoft.com/office/drawing/2014/main" xmlns="" id="{F0403DAE-F981-4FD9-A129-6E0D7F7A4C33}"/>
              </a:ext>
            </a:extLst>
          </p:cNvPr>
          <p:cNvSpPr txBox="1"/>
          <p:nvPr/>
        </p:nvSpPr>
        <p:spPr>
          <a:xfrm>
            <a:off x="510634" y="5100728"/>
            <a:ext cx="1563458" cy="630744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到账经费管理：</a:t>
            </a:r>
            <a:endParaRPr lang="en-US" altLang="zh-CN" sz="140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财政授权到账经费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非财政到账经费</a:t>
            </a:r>
          </a:p>
        </p:txBody>
      </p:sp>
      <p:sp>
        <p:nvSpPr>
          <p:cNvPr id="124" name="TextBox 26">
            <a:extLst>
              <a:ext uri="{FF2B5EF4-FFF2-40B4-BE49-F238E27FC236}">
                <a16:creationId xmlns:a16="http://schemas.microsoft.com/office/drawing/2014/main" xmlns="" id="{B90EC217-9A0B-465B-97AB-4A15856126AA}"/>
              </a:ext>
            </a:extLst>
          </p:cNvPr>
          <p:cNvSpPr txBox="1"/>
          <p:nvPr/>
        </p:nvSpPr>
        <p:spPr>
          <a:xfrm>
            <a:off x="224200" y="3346016"/>
            <a:ext cx="1563458" cy="630744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经费分配：</a:t>
            </a:r>
            <a:endParaRPr lang="en-US" altLang="zh-CN" sz="140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科技处分配经费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财务处分配经费</a:t>
            </a:r>
          </a:p>
        </p:txBody>
      </p:sp>
      <p:sp>
        <p:nvSpPr>
          <p:cNvPr id="125" name="TextBox 27">
            <a:extLst>
              <a:ext uri="{FF2B5EF4-FFF2-40B4-BE49-F238E27FC236}">
                <a16:creationId xmlns:a16="http://schemas.microsoft.com/office/drawing/2014/main" xmlns="" id="{810D3B6D-3ACD-43FD-AA63-9339F9204AB3}"/>
              </a:ext>
            </a:extLst>
          </p:cNvPr>
          <p:cNvSpPr txBox="1"/>
          <p:nvPr/>
        </p:nvSpPr>
        <p:spPr>
          <a:xfrm>
            <a:off x="1615426" y="1800699"/>
            <a:ext cx="1563458" cy="792327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经费认领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财务维护好到账信息后通知课题秘书认领经费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TextBox 28">
            <a:extLst>
              <a:ext uri="{FF2B5EF4-FFF2-40B4-BE49-F238E27FC236}">
                <a16:creationId xmlns:a16="http://schemas.microsoft.com/office/drawing/2014/main" xmlns="" id="{A12230F7-8029-4325-B6AC-E056A99E4FCE}"/>
              </a:ext>
            </a:extLst>
          </p:cNvPr>
          <p:cNvSpPr txBox="1"/>
          <p:nvPr/>
        </p:nvSpPr>
        <p:spPr>
          <a:xfrm>
            <a:off x="3826366" y="1679997"/>
            <a:ext cx="1563458" cy="630744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直接收款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秘书直接填写直接收款</a:t>
            </a:r>
          </a:p>
        </p:txBody>
      </p:sp>
      <p:sp>
        <p:nvSpPr>
          <p:cNvPr id="127" name="TextBox 29">
            <a:extLst>
              <a:ext uri="{FF2B5EF4-FFF2-40B4-BE49-F238E27FC236}">
                <a16:creationId xmlns:a16="http://schemas.microsoft.com/office/drawing/2014/main" xmlns="" id="{83147CD3-0A31-4F87-914B-1A007EDA6627}"/>
              </a:ext>
            </a:extLst>
          </p:cNvPr>
          <p:cNvSpPr txBox="1"/>
          <p:nvPr/>
        </p:nvSpPr>
        <p:spPr>
          <a:xfrm>
            <a:off x="6413697" y="2149853"/>
            <a:ext cx="1760548" cy="792327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经费转拨：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向单位申请借款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项目到位资金转合作方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外单位经费转拨</a:t>
            </a:r>
          </a:p>
        </p:txBody>
      </p:sp>
      <p:sp>
        <p:nvSpPr>
          <p:cNvPr id="128" name="TextBox 30">
            <a:extLst>
              <a:ext uri="{FF2B5EF4-FFF2-40B4-BE49-F238E27FC236}">
                <a16:creationId xmlns:a16="http://schemas.microsoft.com/office/drawing/2014/main" xmlns="" id="{8813B8F5-7C2E-4F6B-921B-92593C1F0C08}"/>
              </a:ext>
            </a:extLst>
          </p:cNvPr>
          <p:cNvSpPr txBox="1"/>
          <p:nvPr/>
        </p:nvSpPr>
        <p:spPr>
          <a:xfrm>
            <a:off x="7283804" y="3582633"/>
            <a:ext cx="1563458" cy="953909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开票管理：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常用开票内容配置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开票申请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预开发票核销</a:t>
            </a:r>
          </a:p>
          <a:p>
            <a:pPr defTabSz="912195"/>
            <a:endParaRPr lang="zh-CN" altLang="en-US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TextBox 32">
            <a:extLst>
              <a:ext uri="{FF2B5EF4-FFF2-40B4-BE49-F238E27FC236}">
                <a16:creationId xmlns:a16="http://schemas.microsoft.com/office/drawing/2014/main" xmlns="" id="{2EF2020F-5AEA-48AE-9E24-17C61157143F}"/>
              </a:ext>
            </a:extLst>
          </p:cNvPr>
          <p:cNvSpPr txBox="1"/>
          <p:nvPr/>
        </p:nvSpPr>
        <p:spPr>
          <a:xfrm>
            <a:off x="1900406" y="3647175"/>
            <a:ext cx="469605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b="1" dirty="0">
                <a:solidFill>
                  <a:srgbClr val="2F589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2F5897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34">
            <a:extLst>
              <a:ext uri="{FF2B5EF4-FFF2-40B4-BE49-F238E27FC236}">
                <a16:creationId xmlns:a16="http://schemas.microsoft.com/office/drawing/2014/main" xmlns="" id="{42D1E5A5-F045-4399-862F-ED092FC7D973}"/>
              </a:ext>
            </a:extLst>
          </p:cNvPr>
          <p:cNvSpPr txBox="1"/>
          <p:nvPr/>
        </p:nvSpPr>
        <p:spPr>
          <a:xfrm>
            <a:off x="2800047" y="2645763"/>
            <a:ext cx="455178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TextBox 35">
            <a:extLst>
              <a:ext uri="{FF2B5EF4-FFF2-40B4-BE49-F238E27FC236}">
                <a16:creationId xmlns:a16="http://schemas.microsoft.com/office/drawing/2014/main" xmlns="" id="{2C2DD164-1CD7-48AC-A989-6107EF258238}"/>
              </a:ext>
            </a:extLst>
          </p:cNvPr>
          <p:cNvSpPr txBox="1"/>
          <p:nvPr/>
        </p:nvSpPr>
        <p:spPr>
          <a:xfrm>
            <a:off x="4221397" y="2389674"/>
            <a:ext cx="469605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b="1" dirty="0">
                <a:solidFill>
                  <a:srgbClr val="2F589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2F5897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36">
            <a:extLst>
              <a:ext uri="{FF2B5EF4-FFF2-40B4-BE49-F238E27FC236}">
                <a16:creationId xmlns:a16="http://schemas.microsoft.com/office/drawing/2014/main" xmlns="" id="{CDC3D70A-D542-42B7-A848-4382A7ADB911}"/>
              </a:ext>
            </a:extLst>
          </p:cNvPr>
          <p:cNvSpPr txBox="1"/>
          <p:nvPr/>
        </p:nvSpPr>
        <p:spPr>
          <a:xfrm>
            <a:off x="5845771" y="2936500"/>
            <a:ext cx="455178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Box 37">
            <a:extLst>
              <a:ext uri="{FF2B5EF4-FFF2-40B4-BE49-F238E27FC236}">
                <a16:creationId xmlns:a16="http://schemas.microsoft.com/office/drawing/2014/main" xmlns="" id="{97A59137-B9B7-4D50-9A6E-2847682D8168}"/>
              </a:ext>
            </a:extLst>
          </p:cNvPr>
          <p:cNvSpPr txBox="1"/>
          <p:nvPr/>
        </p:nvSpPr>
        <p:spPr>
          <a:xfrm>
            <a:off x="6556155" y="4022650"/>
            <a:ext cx="469605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b="1" dirty="0">
                <a:solidFill>
                  <a:srgbClr val="2F589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2F5897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标题 1">
            <a:extLst>
              <a:ext uri="{FF2B5EF4-FFF2-40B4-BE49-F238E27FC236}">
                <a16:creationId xmlns:a16="http://schemas.microsoft.com/office/drawing/2014/main" xmlns="" id="{5ADFD1E0-2A1F-496F-811B-B2308EAC8D5F}"/>
              </a:ext>
            </a:extLst>
          </p:cNvPr>
          <p:cNvSpPr txBox="1">
            <a:spLocks/>
          </p:cNvSpPr>
          <p:nvPr/>
        </p:nvSpPr>
        <p:spPr>
          <a:xfrm>
            <a:off x="377618" y="760417"/>
            <a:ext cx="8392756" cy="68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82" tIns="34292" rIns="68582" bIns="34292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软雅黑" pitchFamily="34" charset="-122"/>
                <a:ea typeface="+mj-ea"/>
                <a:cs typeface="+mn-cs"/>
              </a:defRPr>
            </a:lvl1pPr>
          </a:lstStyle>
          <a:p>
            <a:pPr algn="l"/>
            <a:r>
              <a:rPr lang="zh-CN" altLang="en-US" b="1" dirty="0">
                <a:solidFill>
                  <a:schemeClr val="tx2"/>
                </a:solidFill>
                <a:effectLst/>
                <a:ea typeface="微软雅黑" panose="020B0503020204020204" pitchFamily="34" charset="-122"/>
              </a:rPr>
              <a:t>收入管理业务系统功能涵盖以下功能：</a:t>
            </a:r>
          </a:p>
        </p:txBody>
      </p:sp>
      <p:sp>
        <p:nvSpPr>
          <p:cNvPr id="36" name="椭圆 34">
            <a:extLst>
              <a:ext uri="{FF2B5EF4-FFF2-40B4-BE49-F238E27FC236}">
                <a16:creationId xmlns:a16="http://schemas.microsoft.com/office/drawing/2014/main" xmlns="" id="{9F90FC31-F7CA-4A70-80D1-30EB0F6CE62F}"/>
              </a:ext>
            </a:extLst>
          </p:cNvPr>
          <p:cNvSpPr/>
          <p:nvPr/>
        </p:nvSpPr>
        <p:spPr>
          <a:xfrm rot="17839874">
            <a:off x="5992659" y="5104843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2F5897"/>
          </a:soli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244" tIns="45622" rIns="91244" bIns="45622" rtlCol="0" anchor="ctr"/>
          <a:lstStyle/>
          <a:p>
            <a:pPr marL="0" marR="0" lvl="0" indent="0" algn="ctr" defTabSz="9121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xmlns="" id="{AE37DB60-97D5-40AA-9610-8D7B52AB7618}"/>
              </a:ext>
            </a:extLst>
          </p:cNvPr>
          <p:cNvSpPr txBox="1"/>
          <p:nvPr/>
        </p:nvSpPr>
        <p:spPr>
          <a:xfrm>
            <a:off x="6790544" y="5363637"/>
            <a:ext cx="2258173" cy="1115492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其他应收应付单据：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质保金入账（收取对方缴纳质保金</a:t>
            </a:r>
            <a:r>
              <a:rPr lang="en-US" altLang="zh-CN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收到对方归还质保金）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质保金出账（缴纳给对方质保金</a:t>
            </a:r>
            <a:r>
              <a:rPr lang="en-US" altLang="zh-CN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归还对方质保金）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押金、党费的出入账等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xmlns="" id="{ADE8142C-5118-45C9-AA32-3A07BB1CEDB8}"/>
              </a:ext>
            </a:extLst>
          </p:cNvPr>
          <p:cNvSpPr txBox="1"/>
          <p:nvPr/>
        </p:nvSpPr>
        <p:spPr>
          <a:xfrm>
            <a:off x="6186108" y="5285475"/>
            <a:ext cx="455178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5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2"/>
    </mc:Choice>
    <mc:Fallback xmlns="">
      <p:transition spd="slow" advTm="11662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3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3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3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 animBg="1"/>
          <p:bldP spid="111" grpId="0" animBg="1"/>
          <p:bldP spid="115" grpId="0" animBg="1"/>
          <p:bldP spid="122" grpId="0"/>
          <p:bldP spid="123" grpId="0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  <p:bldP spid="133" grpId="0"/>
          <p:bldP spid="134" grpId="0"/>
          <p:bldP spid="36" grpId="0" animBg="1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3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3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3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 animBg="1"/>
          <p:bldP spid="111" grpId="0" animBg="1"/>
          <p:bldP spid="115" grpId="0" animBg="1"/>
          <p:bldP spid="122" grpId="0"/>
          <p:bldP spid="123" grpId="0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  <p:bldP spid="133" grpId="0"/>
          <p:bldP spid="134" grpId="0"/>
          <p:bldP spid="36" grpId="0" animBg="1"/>
          <p:bldP spid="37" grpId="0"/>
          <p:bldP spid="38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经费</a:t>
            </a:r>
            <a:r>
              <a:rPr lang="zh-CN" altLang="en-US" sz="2000" dirty="0"/>
              <a:t>转拨</a:t>
            </a: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xmlns="" id="{89254B04-5430-4A0D-9141-283765DCBC58}"/>
              </a:ext>
            </a:extLst>
          </p:cNvPr>
          <p:cNvGraphicFramePr/>
          <p:nvPr/>
        </p:nvGraphicFramePr>
        <p:xfrm>
          <a:off x="0" y="492867"/>
          <a:ext cx="9144000" cy="189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FF6A031-0765-4BFE-A880-2284B0795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60057"/>
            <a:ext cx="9144000" cy="33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57059" y="2348277"/>
            <a:ext cx="7657386" cy="26268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57058" y="2348276"/>
            <a:ext cx="7657387" cy="438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4912123" y="5237794"/>
            <a:ext cx="3602321" cy="12431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系统和其他系统关系</a:t>
            </a:r>
          </a:p>
        </p:txBody>
      </p:sp>
      <p:sp>
        <p:nvSpPr>
          <p:cNvPr id="97" name="矩形 96"/>
          <p:cNvSpPr/>
          <p:nvPr/>
        </p:nvSpPr>
        <p:spPr>
          <a:xfrm>
            <a:off x="857059" y="5229454"/>
            <a:ext cx="3891275" cy="12431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05742" y="2939734"/>
            <a:ext cx="5489348" cy="1888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57059" y="1032266"/>
            <a:ext cx="7613917" cy="1024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1713695" y="1574229"/>
            <a:ext cx="2178001" cy="3813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核算账号</a:t>
            </a:r>
          </a:p>
        </p:txBody>
      </p:sp>
      <p:sp>
        <p:nvSpPr>
          <p:cNvPr id="105" name="圆角矩形 104"/>
          <p:cNvSpPr/>
          <p:nvPr/>
        </p:nvSpPr>
        <p:spPr>
          <a:xfrm>
            <a:off x="5981597" y="6028586"/>
            <a:ext cx="1623695" cy="3813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科研条件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3742239" y="1134974"/>
            <a:ext cx="1650740" cy="3813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</a:t>
            </a:r>
          </a:p>
        </p:txBody>
      </p:sp>
      <p:sp>
        <p:nvSpPr>
          <p:cNvPr id="107" name="圆角矩形 106"/>
          <p:cNvSpPr/>
          <p:nvPr/>
        </p:nvSpPr>
        <p:spPr>
          <a:xfrm>
            <a:off x="2009947" y="6028587"/>
            <a:ext cx="1630332" cy="3813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</a:t>
            </a:r>
          </a:p>
        </p:txBody>
      </p:sp>
      <p:sp>
        <p:nvSpPr>
          <p:cNvPr id="110" name="圆角矩形 109"/>
          <p:cNvSpPr/>
          <p:nvPr/>
        </p:nvSpPr>
        <p:spPr>
          <a:xfrm>
            <a:off x="5869563" y="5347475"/>
            <a:ext cx="1623695" cy="4198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入库单、申请单信息</a:t>
            </a:r>
          </a:p>
        </p:txBody>
      </p:sp>
      <p:sp>
        <p:nvSpPr>
          <p:cNvPr id="111" name="圆角矩形 110"/>
          <p:cNvSpPr/>
          <p:nvPr/>
        </p:nvSpPr>
        <p:spPr>
          <a:xfrm>
            <a:off x="1035516" y="5373067"/>
            <a:ext cx="974431" cy="4198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组织信息</a:t>
            </a:r>
          </a:p>
        </p:txBody>
      </p:sp>
      <p:sp>
        <p:nvSpPr>
          <p:cNvPr id="112" name="圆角矩形 111"/>
          <p:cNvSpPr/>
          <p:nvPr/>
        </p:nvSpPr>
        <p:spPr>
          <a:xfrm>
            <a:off x="2156601" y="5373067"/>
            <a:ext cx="1030652" cy="4198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人员信息</a:t>
            </a:r>
          </a:p>
        </p:txBody>
      </p:sp>
      <p:cxnSp>
        <p:nvCxnSpPr>
          <p:cNvPr id="113" name="直接箭头连接符 112"/>
          <p:cNvCxnSpPr>
            <a:stCxn id="111" idx="2"/>
            <a:endCxn id="107" idx="0"/>
          </p:cNvCxnSpPr>
          <p:nvPr/>
        </p:nvCxnSpPr>
        <p:spPr>
          <a:xfrm>
            <a:off x="1522732" y="5792927"/>
            <a:ext cx="1302381" cy="2356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>
            <a:stCxn id="110" idx="2"/>
            <a:endCxn id="105" idx="0"/>
          </p:cNvCxnSpPr>
          <p:nvPr/>
        </p:nvCxnSpPr>
        <p:spPr>
          <a:xfrm>
            <a:off x="6681411" y="5767335"/>
            <a:ext cx="112034" cy="26125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>
            <a:stCxn id="112" idx="2"/>
            <a:endCxn id="107" idx="0"/>
          </p:cNvCxnSpPr>
          <p:nvPr/>
        </p:nvCxnSpPr>
        <p:spPr>
          <a:xfrm>
            <a:off x="2671927" y="5792927"/>
            <a:ext cx="153186" cy="2356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矩形 166"/>
          <p:cNvSpPr/>
          <p:nvPr/>
        </p:nvSpPr>
        <p:spPr>
          <a:xfrm>
            <a:off x="6495090" y="2991895"/>
            <a:ext cx="2019354" cy="1888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圆角矩形 168"/>
          <p:cNvSpPr/>
          <p:nvPr/>
        </p:nvSpPr>
        <p:spPr>
          <a:xfrm>
            <a:off x="996880" y="3414463"/>
            <a:ext cx="1122924" cy="3813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  <p:sp>
        <p:nvSpPr>
          <p:cNvPr id="170" name="圆角矩形 169"/>
          <p:cNvSpPr/>
          <p:nvPr/>
        </p:nvSpPr>
        <p:spPr>
          <a:xfrm>
            <a:off x="3167023" y="3393214"/>
            <a:ext cx="1146601" cy="3813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</a:t>
            </a:r>
          </a:p>
        </p:txBody>
      </p:sp>
      <p:sp>
        <p:nvSpPr>
          <p:cNvPr id="171" name="圆角矩形 170"/>
          <p:cNvSpPr/>
          <p:nvPr/>
        </p:nvSpPr>
        <p:spPr>
          <a:xfrm>
            <a:off x="4847069" y="3395528"/>
            <a:ext cx="1036245" cy="3813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出纳付款</a:t>
            </a:r>
          </a:p>
        </p:txBody>
      </p:sp>
      <p:sp>
        <p:nvSpPr>
          <p:cNvPr id="69" name="圆角矩形 68"/>
          <p:cNvSpPr/>
          <p:nvPr/>
        </p:nvSpPr>
        <p:spPr>
          <a:xfrm>
            <a:off x="996880" y="4384496"/>
            <a:ext cx="1566678" cy="3813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借款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208948" y="3547101"/>
            <a:ext cx="850470" cy="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cxnSpLocks/>
          </p:cNvCxnSpPr>
          <p:nvPr/>
        </p:nvCxnSpPr>
        <p:spPr>
          <a:xfrm>
            <a:off x="4359432" y="3569395"/>
            <a:ext cx="487637" cy="145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>
            <a:off x="1693640" y="3737798"/>
            <a:ext cx="0" cy="6466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>
            <a:off x="2634183" y="4575191"/>
            <a:ext cx="110614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V="1">
            <a:off x="3740323" y="3762831"/>
            <a:ext cx="0" cy="8123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圆角矩形 92"/>
          <p:cNvSpPr/>
          <p:nvPr/>
        </p:nvSpPr>
        <p:spPr>
          <a:xfrm>
            <a:off x="7043830" y="3393244"/>
            <a:ext cx="1122924" cy="3813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凭证</a:t>
            </a: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149924" y="3569392"/>
            <a:ext cx="850470" cy="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圆角矩形 118"/>
          <p:cNvSpPr/>
          <p:nvPr/>
        </p:nvSpPr>
        <p:spPr>
          <a:xfrm>
            <a:off x="3339653" y="5374930"/>
            <a:ext cx="1302238" cy="4198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银行卡信息</a:t>
            </a:r>
          </a:p>
        </p:txBody>
      </p:sp>
      <p:cxnSp>
        <p:nvCxnSpPr>
          <p:cNvPr id="120" name="直接箭头连接符 119"/>
          <p:cNvCxnSpPr>
            <a:endCxn id="107" idx="0"/>
          </p:cNvCxnSpPr>
          <p:nvPr/>
        </p:nvCxnSpPr>
        <p:spPr>
          <a:xfrm flipH="1">
            <a:off x="2825113" y="5794790"/>
            <a:ext cx="1311459" cy="23379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下箭头 28"/>
          <p:cNvSpPr/>
          <p:nvPr/>
        </p:nvSpPr>
        <p:spPr>
          <a:xfrm rot="21422939" flipH="1">
            <a:off x="2550349" y="2067857"/>
            <a:ext cx="424887" cy="44931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下箭头 121"/>
          <p:cNvSpPr/>
          <p:nvPr/>
        </p:nvSpPr>
        <p:spPr>
          <a:xfrm rot="10800000" flipH="1">
            <a:off x="5497465" y="4750515"/>
            <a:ext cx="424887" cy="44931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下箭头 122"/>
          <p:cNvSpPr/>
          <p:nvPr/>
        </p:nvSpPr>
        <p:spPr>
          <a:xfrm rot="10800000" flipH="1">
            <a:off x="2459483" y="4731694"/>
            <a:ext cx="424887" cy="44931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圆角矩形 125"/>
          <p:cNvSpPr/>
          <p:nvPr/>
        </p:nvSpPr>
        <p:spPr>
          <a:xfrm>
            <a:off x="5634702" y="1530688"/>
            <a:ext cx="2178001" cy="3813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预算编制</a:t>
            </a:r>
          </a:p>
        </p:txBody>
      </p:sp>
      <p:sp>
        <p:nvSpPr>
          <p:cNvPr id="129" name="圆角矩形 128"/>
          <p:cNvSpPr/>
          <p:nvPr/>
        </p:nvSpPr>
        <p:spPr>
          <a:xfrm>
            <a:off x="6793445" y="4384496"/>
            <a:ext cx="1538706" cy="3813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总帐管理</a:t>
            </a:r>
          </a:p>
        </p:txBody>
      </p:sp>
      <p:sp>
        <p:nvSpPr>
          <p:cNvPr id="130" name="下箭头 129"/>
          <p:cNvSpPr/>
          <p:nvPr/>
        </p:nvSpPr>
        <p:spPr>
          <a:xfrm rot="16200000" flipH="1">
            <a:off x="6229367" y="4114006"/>
            <a:ext cx="424887" cy="44931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圆角矩形 130"/>
          <p:cNvSpPr/>
          <p:nvPr/>
        </p:nvSpPr>
        <p:spPr>
          <a:xfrm>
            <a:off x="857059" y="2911106"/>
            <a:ext cx="1650740" cy="3813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报销管理</a:t>
            </a:r>
          </a:p>
        </p:txBody>
      </p:sp>
      <p:cxnSp>
        <p:nvCxnSpPr>
          <p:cNvPr id="132" name="直接箭头连接符 131"/>
          <p:cNvCxnSpPr/>
          <p:nvPr/>
        </p:nvCxnSpPr>
        <p:spPr>
          <a:xfrm>
            <a:off x="5367516" y="1330086"/>
            <a:ext cx="1298954" cy="12207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>
            <a:stCxn id="106" idx="1"/>
            <a:endCxn id="102" idx="0"/>
          </p:cNvCxnSpPr>
          <p:nvPr/>
        </p:nvCxnSpPr>
        <p:spPr>
          <a:xfrm flipH="1">
            <a:off x="2802696" y="1325670"/>
            <a:ext cx="939543" cy="24855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下箭头 47"/>
          <p:cNvSpPr/>
          <p:nvPr/>
        </p:nvSpPr>
        <p:spPr>
          <a:xfrm flipH="1">
            <a:off x="6184018" y="2059545"/>
            <a:ext cx="424887" cy="46827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3777562" y="2348276"/>
            <a:ext cx="1650740" cy="3813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预算控制</a:t>
            </a:r>
          </a:p>
        </p:txBody>
      </p:sp>
      <p:sp>
        <p:nvSpPr>
          <p:cNvPr id="54" name="下箭头 53"/>
          <p:cNvSpPr/>
          <p:nvPr/>
        </p:nvSpPr>
        <p:spPr>
          <a:xfrm flipH="1">
            <a:off x="6217151" y="2729667"/>
            <a:ext cx="424887" cy="46827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168">
            <a:extLst>
              <a:ext uri="{FF2B5EF4-FFF2-40B4-BE49-F238E27FC236}">
                <a16:creationId xmlns:a16="http://schemas.microsoft.com/office/drawing/2014/main" xmlns="" id="{40BE37CC-EB33-4DD7-AD50-25B1AC40EE05}"/>
              </a:ext>
            </a:extLst>
          </p:cNvPr>
          <p:cNvSpPr/>
          <p:nvPr/>
        </p:nvSpPr>
        <p:spPr>
          <a:xfrm>
            <a:off x="4911934" y="4297200"/>
            <a:ext cx="1122924" cy="3813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还款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xmlns="" id="{A3F6A760-5097-4AE5-8C7D-0C5ADD9EAE93}"/>
              </a:ext>
            </a:extLst>
          </p:cNvPr>
          <p:cNvCxnSpPr>
            <a:cxnSpLocks/>
          </p:cNvCxnSpPr>
          <p:nvPr/>
        </p:nvCxnSpPr>
        <p:spPr>
          <a:xfrm>
            <a:off x="3990772" y="4576509"/>
            <a:ext cx="95105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xmlns="" id="{2099D57B-9381-4CDB-8861-79C8D128FC2E}"/>
              </a:ext>
            </a:extLst>
          </p:cNvPr>
          <p:cNvCxnSpPr>
            <a:cxnSpLocks/>
          </p:cNvCxnSpPr>
          <p:nvPr/>
        </p:nvCxnSpPr>
        <p:spPr>
          <a:xfrm flipV="1">
            <a:off x="5441819" y="3762831"/>
            <a:ext cx="0" cy="53436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圆角矩形 169">
            <a:extLst>
              <a:ext uri="{FF2B5EF4-FFF2-40B4-BE49-F238E27FC236}">
                <a16:creationId xmlns:a16="http://schemas.microsoft.com/office/drawing/2014/main" xmlns="" id="{43D787AF-3DB2-4261-8C98-6608F9B4350A}"/>
              </a:ext>
            </a:extLst>
          </p:cNvPr>
          <p:cNvSpPr/>
          <p:nvPr/>
        </p:nvSpPr>
        <p:spPr>
          <a:xfrm>
            <a:off x="2595638" y="3085305"/>
            <a:ext cx="1044641" cy="244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</a:p>
        </p:txBody>
      </p:sp>
      <p:sp>
        <p:nvSpPr>
          <p:cNvPr id="56" name="圆角矩形 169">
            <a:extLst>
              <a:ext uri="{FF2B5EF4-FFF2-40B4-BE49-F238E27FC236}">
                <a16:creationId xmlns:a16="http://schemas.microsoft.com/office/drawing/2014/main" xmlns="" id="{8F6EFDA7-221A-43AF-81DF-508EFF161CA9}"/>
              </a:ext>
            </a:extLst>
          </p:cNvPr>
          <p:cNvSpPr/>
          <p:nvPr/>
        </p:nvSpPr>
        <p:spPr>
          <a:xfrm>
            <a:off x="3777562" y="3085305"/>
            <a:ext cx="1044641" cy="244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基础设置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B7E1184-DB9B-44CE-A311-50200DECFE6A}"/>
              </a:ext>
            </a:extLst>
          </p:cNvPr>
          <p:cNvSpPr txBox="1"/>
          <p:nvPr/>
        </p:nvSpPr>
        <p:spPr>
          <a:xfrm>
            <a:off x="4175532" y="4407826"/>
            <a:ext cx="69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审批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DCC37A44-E0D9-4592-92E4-80E7282DFF8E}"/>
              </a:ext>
            </a:extLst>
          </p:cNvPr>
          <p:cNvSpPr txBox="1"/>
          <p:nvPr/>
        </p:nvSpPr>
        <p:spPr>
          <a:xfrm>
            <a:off x="3406442" y="4015164"/>
            <a:ext cx="69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审批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1802AF67-3D59-40DC-A91B-FB76116902FA}"/>
              </a:ext>
            </a:extLst>
          </p:cNvPr>
          <p:cNvSpPr txBox="1"/>
          <p:nvPr/>
        </p:nvSpPr>
        <p:spPr>
          <a:xfrm>
            <a:off x="4273769" y="3391986"/>
            <a:ext cx="69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审批</a:t>
            </a:r>
          </a:p>
        </p:txBody>
      </p:sp>
    </p:spTree>
    <p:extLst>
      <p:ext uri="{BB962C8B-B14F-4D97-AF65-F5344CB8AC3E}">
        <p14:creationId xmlns:p14="http://schemas.microsoft.com/office/powerpoint/2010/main" val="3842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400" dirty="0" smtClean="0"/>
              <a:t>费用</a:t>
            </a:r>
            <a:r>
              <a:rPr lang="zh-CN" altLang="en-US" sz="2400" dirty="0"/>
              <a:t>分摊</a:t>
            </a:r>
            <a:r>
              <a:rPr lang="zh-CN" altLang="en-US" sz="2400" dirty="0" smtClean="0"/>
              <a:t>概述</a:t>
            </a:r>
            <a:endParaRPr lang="zh-CN" altLang="en-US" sz="2400" dirty="0"/>
          </a:p>
        </p:txBody>
      </p:sp>
      <p:sp>
        <p:nvSpPr>
          <p:cNvPr id="35" name="任意多边形 1">
            <a:extLst>
              <a:ext uri="{FF2B5EF4-FFF2-40B4-BE49-F238E27FC236}">
                <a16:creationId xmlns:a16="http://schemas.microsoft.com/office/drawing/2014/main" xmlns="" id="{C2E32468-1393-404F-899B-8283E58DD288}"/>
              </a:ext>
            </a:extLst>
          </p:cNvPr>
          <p:cNvSpPr/>
          <p:nvPr/>
        </p:nvSpPr>
        <p:spPr>
          <a:xfrm>
            <a:off x="3705827" y="2261246"/>
            <a:ext cx="5047092" cy="2732997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  <a:gd name="connsiteX0" fmla="*/ 238128 w 4247881"/>
              <a:gd name="connsiteY0" fmla="*/ 0 h 914400"/>
              <a:gd name="connsiteX1" fmla="*/ 1053311 w 4247881"/>
              <a:gd name="connsiteY1" fmla="*/ 0 h 914400"/>
              <a:gd name="connsiteX2" fmla="*/ 4247881 w 4247881"/>
              <a:gd name="connsiteY2" fmla="*/ 0 h 914400"/>
              <a:gd name="connsiteX3" fmla="*/ 4247881 w 4247881"/>
              <a:gd name="connsiteY3" fmla="*/ 914400 h 914400"/>
              <a:gd name="connsiteX4" fmla="*/ 1053311 w 4247881"/>
              <a:gd name="connsiteY4" fmla="*/ 914400 h 914400"/>
              <a:gd name="connsiteX5" fmla="*/ 238128 w 4247881"/>
              <a:gd name="connsiteY5" fmla="*/ 914400 h 914400"/>
              <a:gd name="connsiteX6" fmla="*/ 0 w 4247881"/>
              <a:gd name="connsiteY6" fmla="*/ 457200 h 914400"/>
              <a:gd name="connsiteX7" fmla="*/ 238128 w 4247881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362905 w 4009753"/>
              <a:gd name="connsiteY6" fmla="*/ 457200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46125 w 4009753"/>
              <a:gd name="connsiteY6" fmla="*/ 462136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02602 w 4009753"/>
              <a:gd name="connsiteY6" fmla="*/ 462136 h 914400"/>
              <a:gd name="connsiteX7" fmla="*/ 0 w 4009753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9753" h="914400">
                <a:moveTo>
                  <a:pt x="0" y="0"/>
                </a:moveTo>
                <a:lnTo>
                  <a:pt x="815183" y="0"/>
                </a:lnTo>
                <a:lnTo>
                  <a:pt x="4009753" y="0"/>
                </a:lnTo>
                <a:lnTo>
                  <a:pt x="4009753" y="914400"/>
                </a:lnTo>
                <a:lnTo>
                  <a:pt x="815183" y="914400"/>
                </a:lnTo>
                <a:lnTo>
                  <a:pt x="0" y="914400"/>
                </a:lnTo>
                <a:lnTo>
                  <a:pt x="402602" y="46213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6076B4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六边形 36">
            <a:extLst>
              <a:ext uri="{FF2B5EF4-FFF2-40B4-BE49-F238E27FC236}">
                <a16:creationId xmlns:a16="http://schemas.microsoft.com/office/drawing/2014/main" xmlns="" id="{1A00458D-9A8D-47A8-9183-E6701C2547F8}"/>
              </a:ext>
            </a:extLst>
          </p:cNvPr>
          <p:cNvSpPr/>
          <p:nvPr/>
        </p:nvSpPr>
        <p:spPr>
          <a:xfrm>
            <a:off x="1757720" y="2668059"/>
            <a:ext cx="2339188" cy="2016543"/>
          </a:xfrm>
          <a:prstGeom prst="hexagon">
            <a:avLst/>
          </a:prstGeom>
          <a:solidFill>
            <a:srgbClr val="F5F5F5"/>
          </a:solidFill>
          <a:ln w="22225" cap="flat" cmpd="sng" algn="ctr">
            <a:gradFill flip="none" rotWithShape="1">
              <a:gsLst>
                <a:gs pos="39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</a:ln>
          <a:effectLst>
            <a:outerShdw blurRad="292100" sx="109000" sy="109000" algn="ctr" rotWithShape="0">
              <a:prstClr val="black">
                <a:alpha val="3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F644E075-E6E5-4E82-950C-8673FB7D39B2}"/>
              </a:ext>
            </a:extLst>
          </p:cNvPr>
          <p:cNvGrpSpPr/>
          <p:nvPr/>
        </p:nvGrpSpPr>
        <p:grpSpPr>
          <a:xfrm>
            <a:off x="247109" y="2068355"/>
            <a:ext cx="1808891" cy="1559390"/>
            <a:chOff x="979199" y="1599428"/>
            <a:chExt cx="2532090" cy="2182838"/>
          </a:xfrm>
        </p:grpSpPr>
        <p:sp>
          <p:nvSpPr>
            <p:cNvPr id="59" name="六边形 58">
              <a:extLst>
                <a:ext uri="{FF2B5EF4-FFF2-40B4-BE49-F238E27FC236}">
                  <a16:creationId xmlns:a16="http://schemas.microsoft.com/office/drawing/2014/main" xmlns="" id="{7891B458-3888-412D-B874-246CC5B20E8D}"/>
                </a:ext>
              </a:extLst>
            </p:cNvPr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solidFill>
              <a:srgbClr val="F5F5F5"/>
            </a:solidFill>
            <a:ln w="22225" cap="flat" cmpd="sng" algn="ctr">
              <a:gradFill flip="none" rotWithShape="1">
                <a:gsLst>
                  <a:gs pos="39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六边形 59">
              <a:extLst>
                <a:ext uri="{FF2B5EF4-FFF2-40B4-BE49-F238E27FC236}">
                  <a16:creationId xmlns:a16="http://schemas.microsoft.com/office/drawing/2014/main" xmlns="" id="{20EB228C-FECF-4AD2-8C0D-31EDA5F676A3}"/>
                </a:ext>
              </a:extLst>
            </p:cNvPr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22225" cap="flat" cmpd="sng" algn="ctr">
              <a:gradFill flip="none" rotWithShape="1">
                <a:gsLst>
                  <a:gs pos="39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A2753C63-7FDA-496C-AACC-FF4F56ED35F4}"/>
              </a:ext>
            </a:extLst>
          </p:cNvPr>
          <p:cNvGrpSpPr/>
          <p:nvPr/>
        </p:nvGrpSpPr>
        <p:grpSpPr>
          <a:xfrm>
            <a:off x="247109" y="3747156"/>
            <a:ext cx="1808891" cy="1559390"/>
            <a:chOff x="979199" y="1599428"/>
            <a:chExt cx="2532090" cy="2182838"/>
          </a:xfrm>
        </p:grpSpPr>
        <p:sp>
          <p:nvSpPr>
            <p:cNvPr id="62" name="六边形 61">
              <a:extLst>
                <a:ext uri="{FF2B5EF4-FFF2-40B4-BE49-F238E27FC236}">
                  <a16:creationId xmlns:a16="http://schemas.microsoft.com/office/drawing/2014/main" xmlns="" id="{CBAD559E-C987-4FE8-97B4-F5D19384033D}"/>
                </a:ext>
              </a:extLst>
            </p:cNvPr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solidFill>
              <a:srgbClr val="F5F5F5"/>
            </a:solidFill>
            <a:ln w="22225" cap="flat" cmpd="sng" algn="ctr">
              <a:gradFill flip="none" rotWithShape="1">
                <a:gsLst>
                  <a:gs pos="39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六边形 62">
              <a:extLst>
                <a:ext uri="{FF2B5EF4-FFF2-40B4-BE49-F238E27FC236}">
                  <a16:creationId xmlns:a16="http://schemas.microsoft.com/office/drawing/2014/main" xmlns="" id="{781D131B-BE52-4905-BFCE-913002AD7E51}"/>
                </a:ext>
              </a:extLst>
            </p:cNvPr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22225" cap="flat" cmpd="sng" algn="ctr">
              <a:gradFill flip="none" rotWithShape="1">
                <a:gsLst>
                  <a:gs pos="39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4" name="TextBox 11">
            <a:extLst>
              <a:ext uri="{FF2B5EF4-FFF2-40B4-BE49-F238E27FC236}">
                <a16:creationId xmlns:a16="http://schemas.microsoft.com/office/drawing/2014/main" xmlns="" id="{83EAA2BF-E707-4FBD-B793-FA6A23FDAF5F}"/>
              </a:ext>
            </a:extLst>
          </p:cNvPr>
          <p:cNvSpPr txBox="1"/>
          <p:nvPr/>
        </p:nvSpPr>
        <p:spPr>
          <a:xfrm>
            <a:off x="4608095" y="1804072"/>
            <a:ext cx="2135020" cy="45743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342892" indent="-342892" defTabSz="685783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300" b="1" kern="0" dirty="0">
                <a:solidFill>
                  <a:srgbClr val="2F5897"/>
                </a:solidFill>
                <a:latin typeface="Arial" pitchFamily="34" charset="0"/>
                <a:ea typeface="微软雅黑" panose="020B0503020204020204" pitchFamily="34" charset="-122"/>
              </a:rPr>
              <a:t>功能概述</a:t>
            </a: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xmlns="" id="{ACC9CCA8-6D06-45A2-A90B-EB912251B217}"/>
              </a:ext>
            </a:extLst>
          </p:cNvPr>
          <p:cNvSpPr txBox="1"/>
          <p:nvPr/>
        </p:nvSpPr>
        <p:spPr>
          <a:xfrm>
            <a:off x="4406476" y="2756438"/>
            <a:ext cx="3916623" cy="2715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000" kern="0" dirty="0">
                <a:solidFill>
                  <a:srgbClr val="646464"/>
                </a:solidFill>
                <a:latin typeface="Arial" pitchFamily="34" charset="0"/>
                <a:ea typeface="微软雅黑" pitchFamily="34" charset="-122"/>
              </a:rPr>
              <a:t>        对于合作部门产生的费用，进行分摊成本</a:t>
            </a:r>
            <a:endParaRPr lang="en-US" altLang="zh-CN" sz="1000" kern="0" dirty="0">
              <a:solidFill>
                <a:srgbClr val="646464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6" name="TextBox 13">
            <a:extLst>
              <a:ext uri="{FF2B5EF4-FFF2-40B4-BE49-F238E27FC236}">
                <a16:creationId xmlns:a16="http://schemas.microsoft.com/office/drawing/2014/main" xmlns="" id="{090BF976-4601-43E7-A93C-02D172AA0925}"/>
              </a:ext>
            </a:extLst>
          </p:cNvPr>
          <p:cNvSpPr txBox="1"/>
          <p:nvPr/>
        </p:nvSpPr>
        <p:spPr>
          <a:xfrm>
            <a:off x="4684295" y="2360689"/>
            <a:ext cx="1982620" cy="3946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600" b="1" kern="0" dirty="0">
                <a:solidFill>
                  <a:srgbClr val="2F5897"/>
                </a:solidFill>
                <a:latin typeface="Arial" pitchFamily="34" charset="0"/>
                <a:ea typeface="微软雅黑" pitchFamily="34" charset="-122"/>
              </a:rPr>
              <a:t>一般费用分摊</a:t>
            </a:r>
            <a:endParaRPr lang="en-US" altLang="zh-CN" sz="1600" b="1" kern="0" dirty="0">
              <a:solidFill>
                <a:srgbClr val="2F5897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7" name="TextBox 12">
            <a:extLst>
              <a:ext uri="{FF2B5EF4-FFF2-40B4-BE49-F238E27FC236}">
                <a16:creationId xmlns:a16="http://schemas.microsoft.com/office/drawing/2014/main" xmlns="" id="{9F9CDF0D-ECF3-453A-ABA5-BC9D0034AEDF}"/>
              </a:ext>
            </a:extLst>
          </p:cNvPr>
          <p:cNvSpPr txBox="1"/>
          <p:nvPr/>
        </p:nvSpPr>
        <p:spPr>
          <a:xfrm>
            <a:off x="4410599" y="3589411"/>
            <a:ext cx="3916623" cy="2715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000" kern="0" dirty="0">
                <a:solidFill>
                  <a:srgbClr val="646464"/>
                </a:solidFill>
                <a:latin typeface="Arial" pitchFamily="34" charset="0"/>
                <a:ea typeface="微软雅黑" pitchFamily="34" charset="-122"/>
              </a:rPr>
              <a:t>        对所的水电暖等一些公共费用进行分摊</a:t>
            </a:r>
            <a:endParaRPr lang="en-US" altLang="zh-CN" sz="1000" kern="0" dirty="0">
              <a:solidFill>
                <a:srgbClr val="646464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TextBox 13">
            <a:extLst>
              <a:ext uri="{FF2B5EF4-FFF2-40B4-BE49-F238E27FC236}">
                <a16:creationId xmlns:a16="http://schemas.microsoft.com/office/drawing/2014/main" xmlns="" id="{6AED809B-CC0A-4EAF-BF0B-AF35A388B8DF}"/>
              </a:ext>
            </a:extLst>
          </p:cNvPr>
          <p:cNvSpPr txBox="1"/>
          <p:nvPr/>
        </p:nvSpPr>
        <p:spPr>
          <a:xfrm>
            <a:off x="4688418" y="3193662"/>
            <a:ext cx="1982620" cy="3946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600" b="1" kern="0" dirty="0">
                <a:solidFill>
                  <a:srgbClr val="2F5897"/>
                </a:solidFill>
                <a:latin typeface="Arial" pitchFamily="34" charset="0"/>
                <a:ea typeface="微软雅黑" pitchFamily="34" charset="-122"/>
              </a:rPr>
              <a:t>公共费用分摊</a:t>
            </a:r>
            <a:endParaRPr lang="en-US" altLang="zh-CN" sz="1600" b="1" kern="0" dirty="0">
              <a:solidFill>
                <a:srgbClr val="2F5897"/>
              </a:solidFill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B04C869-C174-4B9E-8638-2045A44FB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943" y="2722489"/>
            <a:ext cx="1618440" cy="1913264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83D27994-BCCA-4D5A-97C7-F605722C1D2D}"/>
              </a:ext>
            </a:extLst>
          </p:cNvPr>
          <p:cNvSpPr txBox="1"/>
          <p:nvPr/>
        </p:nvSpPr>
        <p:spPr>
          <a:xfrm>
            <a:off x="4406476" y="4389594"/>
            <a:ext cx="3916623" cy="2715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000" kern="0" dirty="0">
                <a:solidFill>
                  <a:srgbClr val="646464"/>
                </a:solidFill>
                <a:latin typeface="Arial" pitchFamily="34" charset="0"/>
                <a:ea typeface="微软雅黑" pitchFamily="34" charset="-122"/>
              </a:rPr>
              <a:t>        费用分摊报销</a:t>
            </a:r>
            <a:endParaRPr lang="en-US" altLang="zh-CN" sz="1000" kern="0" dirty="0">
              <a:solidFill>
                <a:srgbClr val="646464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D58B938C-4A75-4387-8E3D-CA7376D07D52}"/>
              </a:ext>
            </a:extLst>
          </p:cNvPr>
          <p:cNvSpPr txBox="1"/>
          <p:nvPr/>
        </p:nvSpPr>
        <p:spPr>
          <a:xfrm>
            <a:off x="4684295" y="3993845"/>
            <a:ext cx="1982620" cy="3946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600" b="1" kern="0" dirty="0">
                <a:solidFill>
                  <a:srgbClr val="2F5897"/>
                </a:solidFill>
                <a:latin typeface="Arial" pitchFamily="34" charset="0"/>
                <a:ea typeface="微软雅黑" pitchFamily="34" charset="-122"/>
              </a:rPr>
              <a:t>费用分摊报销单</a:t>
            </a:r>
            <a:endParaRPr lang="en-US" altLang="zh-CN" sz="1600" b="1" kern="0" dirty="0">
              <a:solidFill>
                <a:srgbClr val="2F5897"/>
              </a:solidFill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4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2"/>
    </mc:Choice>
    <mc:Fallback xmlns="">
      <p:transition spd="slow" advTm="11662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4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5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64" grpId="0"/>
          <p:bldP spid="65" grpId="0"/>
          <p:bldP spid="66" grpId="0"/>
          <p:bldP spid="67" grpId="0"/>
          <p:bldP spid="68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4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5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64" grpId="0"/>
          <p:bldP spid="65" grpId="0"/>
          <p:bldP spid="66" grpId="0"/>
          <p:bldP spid="67" grpId="0"/>
          <p:bldP spid="68" grpId="0"/>
          <p:bldP spid="17" grpId="0"/>
          <p:bldP spid="18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7422994-60CB-4889-AA44-3AD3ABA334B7}"/>
              </a:ext>
            </a:extLst>
          </p:cNvPr>
          <p:cNvSpPr/>
          <p:nvPr/>
        </p:nvSpPr>
        <p:spPr>
          <a:xfrm>
            <a:off x="1" y="2867010"/>
            <a:ext cx="2195737" cy="1114127"/>
          </a:xfrm>
          <a:prstGeom prst="rect">
            <a:avLst/>
          </a:prstGeom>
          <a:solidFill>
            <a:srgbClr val="1C48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491879" y="3525943"/>
            <a:ext cx="3440192" cy="468263"/>
            <a:chOff x="869933" y="2161422"/>
            <a:chExt cx="3440192" cy="468262"/>
          </a:xfrm>
        </p:grpSpPr>
        <p:sp>
          <p:nvSpPr>
            <p:cNvPr id="24" name="Diamond 288"/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sp>
          <p:nvSpPr>
            <p:cNvPr id="26" name="TextBox 298"/>
            <p:cNvSpPr txBox="1"/>
            <p:nvPr/>
          </p:nvSpPr>
          <p:spPr>
            <a:xfrm>
              <a:off x="1338194" y="2398702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费用分摊功能及操作介绍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91879" y="2867011"/>
            <a:ext cx="3440193" cy="468263"/>
            <a:chOff x="869933" y="1502490"/>
            <a:chExt cx="3440193" cy="468262"/>
          </a:xfrm>
        </p:grpSpPr>
        <p:sp>
          <p:nvSpPr>
            <p:cNvPr id="29" name="Diamond 290"/>
            <p:cNvSpPr/>
            <p:nvPr/>
          </p:nvSpPr>
          <p:spPr>
            <a:xfrm>
              <a:off x="869933" y="1502490"/>
              <a:ext cx="468262" cy="468262"/>
            </a:xfrm>
            <a:prstGeom prst="diamond">
              <a:avLst/>
            </a:prstGeom>
            <a:solidFill>
              <a:srgbClr val="488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sp>
          <p:nvSpPr>
            <p:cNvPr id="31" name="TextBox 296"/>
            <p:cNvSpPr txBox="1"/>
            <p:nvPr/>
          </p:nvSpPr>
          <p:spPr>
            <a:xfrm>
              <a:off x="1338195" y="1692658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收入管理功能及操作介绍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91881" y="2208079"/>
            <a:ext cx="3440190" cy="468263"/>
            <a:chOff x="869935" y="843558"/>
            <a:chExt cx="3440190" cy="468262"/>
          </a:xfrm>
        </p:grpSpPr>
        <p:sp>
          <p:nvSpPr>
            <p:cNvPr id="34" name="Diamond 292"/>
            <p:cNvSpPr/>
            <p:nvPr/>
          </p:nvSpPr>
          <p:spPr>
            <a:xfrm>
              <a:off x="869935" y="843558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sp>
          <p:nvSpPr>
            <p:cNvPr id="36" name="TextBox 294"/>
            <p:cNvSpPr txBox="1"/>
            <p:nvPr/>
          </p:nvSpPr>
          <p:spPr>
            <a:xfrm>
              <a:off x="1338194" y="1038849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网上报销功能及操作介绍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7566" y="2227782"/>
            <a:ext cx="1656184" cy="2402436"/>
            <a:chOff x="637565" y="1370532"/>
            <a:chExt cx="1656184" cy="2402436"/>
          </a:xfrm>
        </p:grpSpPr>
        <p:sp>
          <p:nvSpPr>
            <p:cNvPr id="39" name="矩形 38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adFill>
              <a:gsLst>
                <a:gs pos="0">
                  <a:srgbClr val="4886D8"/>
                </a:gs>
                <a:gs pos="100000">
                  <a:srgbClr val="1C4885"/>
                </a:gs>
              </a:gsLst>
              <a:lin ang="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Group 21"/>
            <p:cNvGrpSpPr/>
            <p:nvPr/>
          </p:nvGrpSpPr>
          <p:grpSpPr>
            <a:xfrm>
              <a:off x="971600" y="2229722"/>
              <a:ext cx="1057275" cy="754085"/>
              <a:chOff x="5069886" y="293530"/>
              <a:chExt cx="2052228" cy="1463723"/>
            </a:xfrm>
            <a:noFill/>
          </p:grpSpPr>
          <p:sp>
            <p:nvSpPr>
              <p:cNvPr id="41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 fontScale="77500" lnSpcReduction="20000"/>
              </a:bodyPr>
              <a:lstStyle/>
              <a:p>
                <a:pPr algn="ctr"/>
                <a:r>
                  <a:rPr lang="zh-CN" altLang="en-US" sz="4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42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 fontScale="77500" lnSpcReduction="20000"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</a:t>
                </a:r>
              </a:p>
            </p:txBody>
          </p:sp>
        </p:grp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ECE67578-2B23-4507-964E-FB847832F9D4}"/>
              </a:ext>
            </a:extLst>
          </p:cNvPr>
          <p:cNvSpPr/>
          <p:nvPr/>
        </p:nvSpPr>
        <p:spPr>
          <a:xfrm>
            <a:off x="8460432" y="5085184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7C0397BA-4906-4A9C-9F28-B9AA1E26ABF4}"/>
              </a:ext>
            </a:extLst>
          </p:cNvPr>
          <p:cNvSpPr/>
          <p:nvPr/>
        </p:nvSpPr>
        <p:spPr>
          <a:xfrm>
            <a:off x="7524328" y="4842388"/>
            <a:ext cx="674844" cy="6748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7C932235-2D0C-4F32-B76D-69317002162A}"/>
              </a:ext>
            </a:extLst>
          </p:cNvPr>
          <p:cNvSpPr/>
          <p:nvPr/>
        </p:nvSpPr>
        <p:spPr>
          <a:xfrm>
            <a:off x="8312436" y="4183455"/>
            <a:ext cx="337422" cy="3374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82E1F64C-95CF-47BB-8139-BCF547531B98}"/>
              </a:ext>
            </a:extLst>
          </p:cNvPr>
          <p:cNvGrpSpPr/>
          <p:nvPr/>
        </p:nvGrpSpPr>
        <p:grpSpPr>
          <a:xfrm>
            <a:off x="3491879" y="4194912"/>
            <a:ext cx="3440192" cy="468263"/>
            <a:chOff x="869933" y="2161422"/>
            <a:chExt cx="3440192" cy="468262"/>
          </a:xfrm>
        </p:grpSpPr>
        <p:sp>
          <p:nvSpPr>
            <p:cNvPr id="21" name="Diamond 288">
              <a:extLst>
                <a:ext uri="{FF2B5EF4-FFF2-40B4-BE49-F238E27FC236}">
                  <a16:creationId xmlns:a16="http://schemas.microsoft.com/office/drawing/2014/main" xmlns="" id="{AC85D50B-2E7F-405C-B41E-5CCEA3A24A22}"/>
                </a:ext>
              </a:extLst>
            </p:cNvPr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</a:p>
          </p:txBody>
        </p:sp>
        <p:sp>
          <p:nvSpPr>
            <p:cNvPr id="22" name="TextBox 298">
              <a:extLst>
                <a:ext uri="{FF2B5EF4-FFF2-40B4-BE49-F238E27FC236}">
                  <a16:creationId xmlns:a16="http://schemas.microsoft.com/office/drawing/2014/main" xmlns="" id="{E8E5C84E-8E8A-48D2-8EDD-B58D079E5F13}"/>
                </a:ext>
              </a:extLst>
            </p:cNvPr>
            <p:cNvSpPr txBox="1"/>
            <p:nvPr/>
          </p:nvSpPr>
          <p:spPr>
            <a:xfrm>
              <a:off x="1338194" y="2398702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调账功能及操作介绍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B03057F-3BDD-4BB9-9C50-01600470501B}"/>
              </a:ext>
            </a:extLst>
          </p:cNvPr>
          <p:cNvGrpSpPr/>
          <p:nvPr/>
        </p:nvGrpSpPr>
        <p:grpSpPr>
          <a:xfrm>
            <a:off x="3491879" y="4894450"/>
            <a:ext cx="3440192" cy="468263"/>
            <a:chOff x="869933" y="2161422"/>
            <a:chExt cx="3440192" cy="468262"/>
          </a:xfrm>
        </p:grpSpPr>
        <p:sp>
          <p:nvSpPr>
            <p:cNvPr id="27" name="Diamond 288">
              <a:extLst>
                <a:ext uri="{FF2B5EF4-FFF2-40B4-BE49-F238E27FC236}">
                  <a16:creationId xmlns:a16="http://schemas.microsoft.com/office/drawing/2014/main" xmlns="" id="{D580081F-E61F-4DA4-83D7-6B99DF5E34F3}"/>
                </a:ext>
              </a:extLst>
            </p:cNvPr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</a:p>
          </p:txBody>
        </p:sp>
        <p:sp>
          <p:nvSpPr>
            <p:cNvPr id="30" name="TextBox 298">
              <a:extLst>
                <a:ext uri="{FF2B5EF4-FFF2-40B4-BE49-F238E27FC236}">
                  <a16:creationId xmlns:a16="http://schemas.microsoft.com/office/drawing/2014/main" xmlns="" id="{FE4DA119-48FA-4645-B2CD-3854F470E234}"/>
                </a:ext>
              </a:extLst>
            </p:cNvPr>
            <p:cNvSpPr txBox="1"/>
            <p:nvPr/>
          </p:nvSpPr>
          <p:spPr>
            <a:xfrm>
              <a:off x="1338194" y="2398702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移动应用功能介绍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44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1.1 </a:t>
            </a:r>
            <a:r>
              <a:rPr lang="zh-CN" altLang="en-US" sz="2000" dirty="0"/>
              <a:t>财务调账</a:t>
            </a:r>
            <a:r>
              <a:rPr lang="zh-CN" altLang="en-US" sz="2000" dirty="0" smtClean="0"/>
              <a:t>功能</a:t>
            </a:r>
            <a:r>
              <a:rPr lang="en-US" altLang="zh-CN" sz="2000" dirty="0" smtClean="0"/>
              <a:t>-</a:t>
            </a:r>
            <a:r>
              <a:rPr lang="zh-CN" altLang="en-US" sz="2000" dirty="0" smtClean="0">
                <a:solidFill>
                  <a:srgbClr val="FF0000"/>
                </a:solidFill>
              </a:rPr>
              <a:t>暂不使用，待系统维护好后再使用。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AC0BE80-1843-4FDD-8FA9-0370D3DB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" y="1853513"/>
            <a:ext cx="9050095" cy="480464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E012966-04F5-4797-B97C-732F30337292}"/>
              </a:ext>
            </a:extLst>
          </p:cNvPr>
          <p:cNvSpPr/>
          <p:nvPr/>
        </p:nvSpPr>
        <p:spPr>
          <a:xfrm>
            <a:off x="222422" y="880371"/>
            <a:ext cx="8872150" cy="46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财务人员</a:t>
            </a:r>
            <a:r>
              <a:rPr lang="zh-CN" altLang="en-US" dirty="0"/>
              <a:t>可通过财务审核</a:t>
            </a:r>
            <a:r>
              <a:rPr lang="en-US" altLang="zh-CN" dirty="0"/>
              <a:t>-</a:t>
            </a:r>
            <a:r>
              <a:rPr lang="zh-CN" altLang="en-US" dirty="0"/>
              <a:t>收入</a:t>
            </a:r>
            <a:r>
              <a:rPr lang="en-US" altLang="zh-CN" dirty="0"/>
              <a:t>/</a:t>
            </a:r>
            <a:r>
              <a:rPr lang="zh-CN" altLang="en-US" dirty="0"/>
              <a:t>支出调账单，进行课题收入支出的调账（不限制科目）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26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7422994-60CB-4889-AA44-3AD3ABA334B7}"/>
              </a:ext>
            </a:extLst>
          </p:cNvPr>
          <p:cNvSpPr/>
          <p:nvPr/>
        </p:nvSpPr>
        <p:spPr>
          <a:xfrm>
            <a:off x="1" y="2867010"/>
            <a:ext cx="2195737" cy="1114127"/>
          </a:xfrm>
          <a:prstGeom prst="rect">
            <a:avLst/>
          </a:prstGeom>
          <a:solidFill>
            <a:srgbClr val="1C48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491879" y="3525943"/>
            <a:ext cx="3440192" cy="468263"/>
            <a:chOff x="869933" y="2161422"/>
            <a:chExt cx="3440192" cy="468262"/>
          </a:xfrm>
        </p:grpSpPr>
        <p:sp>
          <p:nvSpPr>
            <p:cNvPr id="24" name="Diamond 288"/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  <p:sp>
          <p:nvSpPr>
            <p:cNvPr id="26" name="TextBox 298"/>
            <p:cNvSpPr txBox="1"/>
            <p:nvPr/>
          </p:nvSpPr>
          <p:spPr>
            <a:xfrm>
              <a:off x="1338194" y="2398702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费用分摊功能及操作介绍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91879" y="2867011"/>
            <a:ext cx="3440193" cy="468263"/>
            <a:chOff x="869933" y="1502490"/>
            <a:chExt cx="3440193" cy="468262"/>
          </a:xfrm>
        </p:grpSpPr>
        <p:sp>
          <p:nvSpPr>
            <p:cNvPr id="29" name="Diamond 290"/>
            <p:cNvSpPr/>
            <p:nvPr/>
          </p:nvSpPr>
          <p:spPr>
            <a:xfrm>
              <a:off x="869933" y="1502490"/>
              <a:ext cx="468262" cy="468262"/>
            </a:xfrm>
            <a:prstGeom prst="diamond">
              <a:avLst/>
            </a:prstGeom>
            <a:solidFill>
              <a:srgbClr val="488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  <p:sp>
          <p:nvSpPr>
            <p:cNvPr id="31" name="TextBox 296"/>
            <p:cNvSpPr txBox="1"/>
            <p:nvPr/>
          </p:nvSpPr>
          <p:spPr>
            <a:xfrm>
              <a:off x="1338195" y="1692658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收入管理功能及操作介绍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91881" y="2208079"/>
            <a:ext cx="3440190" cy="468263"/>
            <a:chOff x="869935" y="843558"/>
            <a:chExt cx="3440190" cy="468262"/>
          </a:xfrm>
        </p:grpSpPr>
        <p:sp>
          <p:nvSpPr>
            <p:cNvPr id="34" name="Diamond 292"/>
            <p:cNvSpPr/>
            <p:nvPr/>
          </p:nvSpPr>
          <p:spPr>
            <a:xfrm>
              <a:off x="869935" y="843558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  <p:sp>
          <p:nvSpPr>
            <p:cNvPr id="36" name="TextBox 294"/>
            <p:cNvSpPr txBox="1"/>
            <p:nvPr/>
          </p:nvSpPr>
          <p:spPr>
            <a:xfrm>
              <a:off x="1338194" y="1038849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网上报销功能及操作介绍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7566" y="2227782"/>
            <a:ext cx="1656184" cy="2402436"/>
            <a:chOff x="637565" y="1370532"/>
            <a:chExt cx="1656184" cy="2402436"/>
          </a:xfrm>
        </p:grpSpPr>
        <p:sp>
          <p:nvSpPr>
            <p:cNvPr id="39" name="矩形 38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adFill>
              <a:gsLst>
                <a:gs pos="0">
                  <a:srgbClr val="4886D8"/>
                </a:gs>
                <a:gs pos="100000">
                  <a:srgbClr val="1C4885"/>
                </a:gs>
              </a:gsLst>
              <a:lin ang="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Group 21"/>
            <p:cNvGrpSpPr/>
            <p:nvPr/>
          </p:nvGrpSpPr>
          <p:grpSpPr>
            <a:xfrm>
              <a:off x="971600" y="2229722"/>
              <a:ext cx="1057275" cy="754085"/>
              <a:chOff x="5069886" y="293530"/>
              <a:chExt cx="2052228" cy="1463723"/>
            </a:xfrm>
            <a:noFill/>
          </p:grpSpPr>
          <p:sp>
            <p:nvSpPr>
              <p:cNvPr id="41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 fontScale="77500" lnSpcReduction="20000"/>
              </a:bodyPr>
              <a:lstStyle/>
              <a:p>
                <a:pPr algn="ctr"/>
                <a:r>
                  <a:rPr lang="zh-CN" altLang="en-US" sz="4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42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 fontScale="77500" lnSpcReduction="20000"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</a:t>
                </a:r>
              </a:p>
            </p:txBody>
          </p:sp>
        </p:grp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ECE67578-2B23-4507-964E-FB847832F9D4}"/>
              </a:ext>
            </a:extLst>
          </p:cNvPr>
          <p:cNvSpPr/>
          <p:nvPr/>
        </p:nvSpPr>
        <p:spPr>
          <a:xfrm>
            <a:off x="8460432" y="5085184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7C0397BA-4906-4A9C-9F28-B9AA1E26ABF4}"/>
              </a:ext>
            </a:extLst>
          </p:cNvPr>
          <p:cNvSpPr/>
          <p:nvPr/>
        </p:nvSpPr>
        <p:spPr>
          <a:xfrm>
            <a:off x="7524328" y="4842388"/>
            <a:ext cx="674844" cy="6748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7C932235-2D0C-4F32-B76D-69317002162A}"/>
              </a:ext>
            </a:extLst>
          </p:cNvPr>
          <p:cNvSpPr/>
          <p:nvPr/>
        </p:nvSpPr>
        <p:spPr>
          <a:xfrm>
            <a:off x="8312436" y="4183455"/>
            <a:ext cx="337422" cy="3374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82E1F64C-95CF-47BB-8139-BCF547531B98}"/>
              </a:ext>
            </a:extLst>
          </p:cNvPr>
          <p:cNvGrpSpPr/>
          <p:nvPr/>
        </p:nvGrpSpPr>
        <p:grpSpPr>
          <a:xfrm>
            <a:off x="3491879" y="4194912"/>
            <a:ext cx="3440192" cy="468263"/>
            <a:chOff x="869933" y="2161422"/>
            <a:chExt cx="3440192" cy="468262"/>
          </a:xfrm>
        </p:grpSpPr>
        <p:sp>
          <p:nvSpPr>
            <p:cNvPr id="21" name="Diamond 288">
              <a:extLst>
                <a:ext uri="{FF2B5EF4-FFF2-40B4-BE49-F238E27FC236}">
                  <a16:creationId xmlns:a16="http://schemas.microsoft.com/office/drawing/2014/main" xmlns="" id="{AC85D50B-2E7F-405C-B41E-5CCEA3A24A22}"/>
                </a:ext>
              </a:extLst>
            </p:cNvPr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</a:p>
          </p:txBody>
        </p:sp>
        <p:sp>
          <p:nvSpPr>
            <p:cNvPr id="22" name="TextBox 298">
              <a:extLst>
                <a:ext uri="{FF2B5EF4-FFF2-40B4-BE49-F238E27FC236}">
                  <a16:creationId xmlns:a16="http://schemas.microsoft.com/office/drawing/2014/main" xmlns="" id="{E8E5C84E-8E8A-48D2-8EDD-B58D079E5F13}"/>
                </a:ext>
              </a:extLst>
            </p:cNvPr>
            <p:cNvSpPr txBox="1"/>
            <p:nvPr/>
          </p:nvSpPr>
          <p:spPr>
            <a:xfrm>
              <a:off x="1338194" y="2398702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调账功能及操作介绍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B03057F-3BDD-4BB9-9C50-01600470501B}"/>
              </a:ext>
            </a:extLst>
          </p:cNvPr>
          <p:cNvGrpSpPr/>
          <p:nvPr/>
        </p:nvGrpSpPr>
        <p:grpSpPr>
          <a:xfrm>
            <a:off x="3491879" y="4894450"/>
            <a:ext cx="3440192" cy="468263"/>
            <a:chOff x="869933" y="2161422"/>
            <a:chExt cx="3440192" cy="468262"/>
          </a:xfrm>
        </p:grpSpPr>
        <p:sp>
          <p:nvSpPr>
            <p:cNvPr id="27" name="Diamond 288">
              <a:extLst>
                <a:ext uri="{FF2B5EF4-FFF2-40B4-BE49-F238E27FC236}">
                  <a16:creationId xmlns:a16="http://schemas.microsoft.com/office/drawing/2014/main" xmlns="" id="{D580081F-E61F-4DA4-83D7-6B99DF5E34F3}"/>
                </a:ext>
              </a:extLst>
            </p:cNvPr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</a:p>
          </p:txBody>
        </p:sp>
        <p:sp>
          <p:nvSpPr>
            <p:cNvPr id="30" name="TextBox 298">
              <a:extLst>
                <a:ext uri="{FF2B5EF4-FFF2-40B4-BE49-F238E27FC236}">
                  <a16:creationId xmlns:a16="http://schemas.microsoft.com/office/drawing/2014/main" xmlns="" id="{FE4DA119-48FA-4645-B2CD-3854F470E234}"/>
                </a:ext>
              </a:extLst>
            </p:cNvPr>
            <p:cNvSpPr txBox="1"/>
            <p:nvPr/>
          </p:nvSpPr>
          <p:spPr>
            <a:xfrm>
              <a:off x="1338194" y="2398702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1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移动应用功能介绍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2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44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xmlns="" id="{4CE2C7CF-7CA5-4DEA-B08F-69B629A4ABBD}"/>
              </a:ext>
            </a:extLst>
          </p:cNvPr>
          <p:cNvGraphicFramePr/>
          <p:nvPr/>
        </p:nvGraphicFramePr>
        <p:xfrm>
          <a:off x="1061883" y="973394"/>
          <a:ext cx="7506929" cy="4881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F314944-4C8D-41BB-A54C-46C4DA2EC85E}"/>
              </a:ext>
            </a:extLst>
          </p:cNvPr>
          <p:cNvSpPr txBox="1"/>
          <p:nvPr/>
        </p:nvSpPr>
        <p:spPr>
          <a:xfrm>
            <a:off x="1061883" y="4454013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目前移动版支持功能</a:t>
            </a:r>
          </a:p>
        </p:txBody>
      </p:sp>
    </p:spTree>
    <p:extLst>
      <p:ext uri="{BB962C8B-B14F-4D97-AF65-F5344CB8AC3E}">
        <p14:creationId xmlns:p14="http://schemas.microsoft.com/office/powerpoint/2010/main" val="2995183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1F6E7-89F2-4919-8C9B-02BF0E6C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157162"/>
            <a:ext cx="3257550" cy="65436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首页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47B9AFB5-EC29-46AF-90D4-BF177D0A2517}"/>
              </a:ext>
            </a:extLst>
          </p:cNvPr>
          <p:cNvSpPr/>
          <p:nvPr/>
        </p:nvSpPr>
        <p:spPr>
          <a:xfrm>
            <a:off x="6970816" y="1330036"/>
            <a:ext cx="1484415" cy="1508167"/>
          </a:xfrm>
          <a:prstGeom prst="cloudCallout">
            <a:avLst>
              <a:gd name="adj1" fmla="val -119233"/>
              <a:gd name="adj2" fmla="val 876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首页待办</a:t>
            </a:r>
          </a:p>
        </p:txBody>
      </p:sp>
    </p:spTree>
    <p:extLst>
      <p:ext uri="{BB962C8B-B14F-4D97-AF65-F5344CB8AC3E}">
        <p14:creationId xmlns:p14="http://schemas.microsoft.com/office/powerpoint/2010/main" val="2336425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业务审核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507785-85DF-4FF9-8A66-F33BD729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1" y="1045028"/>
            <a:ext cx="2748767" cy="4886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91C049-B48E-43FD-9284-EC4BB540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38" y="1045028"/>
            <a:ext cx="3082760" cy="5480462"/>
          </a:xfrm>
          <a:prstGeom prst="rect">
            <a:avLst/>
          </a:prstGeom>
        </p:spPr>
      </p:pic>
      <p:sp>
        <p:nvSpPr>
          <p:cNvPr id="9" name="右箭头 96">
            <a:extLst>
              <a:ext uri="{FF2B5EF4-FFF2-40B4-BE49-F238E27FC236}">
                <a16:creationId xmlns:a16="http://schemas.microsoft.com/office/drawing/2014/main" xmlns="" id="{28ECD89F-5B77-40E2-987D-47524CAE4D7B}"/>
              </a:ext>
            </a:extLst>
          </p:cNvPr>
          <p:cNvSpPr/>
          <p:nvPr/>
        </p:nvSpPr>
        <p:spPr>
          <a:xfrm>
            <a:off x="3761435" y="3121940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5CD449-5B44-4DC2-A2E4-DEE18361DC08}"/>
              </a:ext>
            </a:extLst>
          </p:cNvPr>
          <p:cNvSpPr txBox="1"/>
          <p:nvPr/>
        </p:nvSpPr>
        <p:spPr>
          <a:xfrm>
            <a:off x="147509" y="5651083"/>
            <a:ext cx="4325485" cy="8744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说明：综合财务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暂时仅支持报销、收入及分摊业务审核，暂不支持填报及财务审核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16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查询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35B5D8-4911-47C9-B057-CC0948E76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66" y="1169720"/>
            <a:ext cx="2421453" cy="4304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DA0C1F-EA0F-492A-86A1-83E7A8912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30"/>
          <a:stretch/>
        </p:blipFill>
        <p:spPr>
          <a:xfrm>
            <a:off x="365565" y="1092529"/>
            <a:ext cx="2412503" cy="4512624"/>
          </a:xfrm>
          <a:prstGeom prst="rect">
            <a:avLst/>
          </a:prstGeom>
        </p:spPr>
      </p:pic>
      <p:sp>
        <p:nvSpPr>
          <p:cNvPr id="10" name="右箭头 96">
            <a:extLst>
              <a:ext uri="{FF2B5EF4-FFF2-40B4-BE49-F238E27FC236}">
                <a16:creationId xmlns:a16="http://schemas.microsoft.com/office/drawing/2014/main" xmlns="" id="{E8E1EAA4-3D6F-4409-8FF6-0BABA6A97387}"/>
              </a:ext>
            </a:extLst>
          </p:cNvPr>
          <p:cNvSpPr/>
          <p:nvPr/>
        </p:nvSpPr>
        <p:spPr>
          <a:xfrm>
            <a:off x="2486806" y="5169160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BF0F31-A3A2-4610-ABDC-14497B668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582" y="1117613"/>
            <a:ext cx="2421453" cy="4622774"/>
          </a:xfrm>
          <a:prstGeom prst="rect">
            <a:avLst/>
          </a:prstGeom>
        </p:spPr>
      </p:pic>
      <p:sp>
        <p:nvSpPr>
          <p:cNvPr id="12" name="右箭头 96">
            <a:extLst>
              <a:ext uri="{FF2B5EF4-FFF2-40B4-BE49-F238E27FC236}">
                <a16:creationId xmlns:a16="http://schemas.microsoft.com/office/drawing/2014/main" xmlns="" id="{9E93997F-EF7E-4F91-8BF5-FF57D27D6368}"/>
              </a:ext>
            </a:extLst>
          </p:cNvPr>
          <p:cNvSpPr/>
          <p:nvPr/>
        </p:nvSpPr>
        <p:spPr>
          <a:xfrm>
            <a:off x="5863368" y="2969257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8624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附件上传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F8582E-2E92-4AE2-B6CA-432CA0C46964}"/>
              </a:ext>
            </a:extLst>
          </p:cNvPr>
          <p:cNvSpPr txBox="1"/>
          <p:nvPr/>
        </p:nvSpPr>
        <p:spPr>
          <a:xfrm>
            <a:off x="700644" y="945124"/>
            <a:ext cx="700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第一步：在报销借款单据填报页面，点击手机文件，弹出二维码码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431652E-61D6-4172-9242-CD2CE2B17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2" y="1454284"/>
            <a:ext cx="8046305" cy="24359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9A4A8E-3E4C-4E40-8843-C2451A38628E}"/>
              </a:ext>
            </a:extLst>
          </p:cNvPr>
          <p:cNvSpPr txBox="1"/>
          <p:nvPr/>
        </p:nvSpPr>
        <p:spPr>
          <a:xfrm>
            <a:off x="541422" y="4161358"/>
            <a:ext cx="56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第二步：打开新一代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APP,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点击右上方扫码功能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A8AD86-F5B1-4255-AE90-E7D34A417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4" y="4530690"/>
            <a:ext cx="33432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0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附件上传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F8582E-2E92-4AE2-B6CA-432CA0C46964}"/>
              </a:ext>
            </a:extLst>
          </p:cNvPr>
          <p:cNvSpPr txBox="1"/>
          <p:nvPr/>
        </p:nvSpPr>
        <p:spPr>
          <a:xfrm>
            <a:off x="700644" y="937046"/>
            <a:ext cx="700644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第三步：扫码成功后，点击添加图标，可以上传手机相册图片，也可以拍照，完成后点击右上方的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上传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】</a:t>
            </a: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16F54E-B52B-45AB-B4C8-6A0899A45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87" y="2040692"/>
            <a:ext cx="2201018" cy="3912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CA31FC-8E72-44FC-85AB-BD380A97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91" y="2008035"/>
            <a:ext cx="2201017" cy="3912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0D9025-AE94-47F4-9F82-16E863CE6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808" y="2008035"/>
            <a:ext cx="2201017" cy="39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、相比</a:t>
            </a:r>
            <a:r>
              <a:rPr lang="en-US" altLang="zh-CN" sz="2000" dirty="0"/>
              <a:t>2.4</a:t>
            </a:r>
            <a:r>
              <a:rPr lang="zh-CN" altLang="en-US" sz="2000" dirty="0"/>
              <a:t>系统功能的不同</a:t>
            </a:r>
          </a:p>
        </p:txBody>
      </p:sp>
      <p:sp>
        <p:nvSpPr>
          <p:cNvPr id="6" name="六边形 5"/>
          <p:cNvSpPr/>
          <p:nvPr/>
        </p:nvSpPr>
        <p:spPr>
          <a:xfrm rot="16200000">
            <a:off x="4025080" y="3238764"/>
            <a:ext cx="1142824" cy="1075598"/>
          </a:xfrm>
          <a:prstGeom prst="hexagon">
            <a:avLst/>
          </a:prstGeom>
          <a:solidFill>
            <a:srgbClr val="00B0F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39" y="3538857"/>
            <a:ext cx="452586" cy="452586"/>
          </a:xfrm>
          <a:prstGeom prst="rect">
            <a:avLst/>
          </a:prstGeom>
        </p:spPr>
      </p:pic>
      <p:sp>
        <p:nvSpPr>
          <p:cNvPr id="8" name="六边形 7"/>
          <p:cNvSpPr/>
          <p:nvPr/>
        </p:nvSpPr>
        <p:spPr>
          <a:xfrm rot="16200000">
            <a:off x="3448354" y="2287180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3" y="2587273"/>
            <a:ext cx="452586" cy="452586"/>
          </a:xfrm>
          <a:prstGeom prst="rect">
            <a:avLst/>
          </a:prstGeom>
        </p:spPr>
      </p:pic>
      <p:sp>
        <p:nvSpPr>
          <p:cNvPr id="10" name="六边形 9"/>
          <p:cNvSpPr/>
          <p:nvPr/>
        </p:nvSpPr>
        <p:spPr>
          <a:xfrm rot="16200000">
            <a:off x="2867769" y="3238763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28" y="3538856"/>
            <a:ext cx="452586" cy="452586"/>
          </a:xfrm>
          <a:prstGeom prst="rect">
            <a:avLst/>
          </a:prstGeom>
        </p:spPr>
      </p:pic>
      <p:sp>
        <p:nvSpPr>
          <p:cNvPr id="12" name="六边形 11"/>
          <p:cNvSpPr/>
          <p:nvPr/>
        </p:nvSpPr>
        <p:spPr>
          <a:xfrm rot="16200000">
            <a:off x="3448354" y="4222092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3" y="4522185"/>
            <a:ext cx="452586" cy="452586"/>
          </a:xfrm>
          <a:prstGeom prst="rect">
            <a:avLst/>
          </a:prstGeom>
        </p:spPr>
      </p:pic>
      <p:sp>
        <p:nvSpPr>
          <p:cNvPr id="14" name="六边形 13"/>
          <p:cNvSpPr/>
          <p:nvPr/>
        </p:nvSpPr>
        <p:spPr>
          <a:xfrm rot="16200000">
            <a:off x="4647832" y="4172901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91" y="4468558"/>
            <a:ext cx="452586" cy="484284"/>
          </a:xfrm>
          <a:prstGeom prst="rect">
            <a:avLst/>
          </a:prstGeom>
        </p:spPr>
      </p:pic>
      <p:sp>
        <p:nvSpPr>
          <p:cNvPr id="16" name="六边形 15"/>
          <p:cNvSpPr/>
          <p:nvPr/>
        </p:nvSpPr>
        <p:spPr>
          <a:xfrm rot="16200000">
            <a:off x="5178991" y="3213461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85" y="3637370"/>
            <a:ext cx="473540" cy="263077"/>
          </a:xfrm>
          <a:prstGeom prst="rect">
            <a:avLst/>
          </a:prstGeom>
        </p:spPr>
      </p:pic>
      <p:sp>
        <p:nvSpPr>
          <p:cNvPr id="18" name="六边形 17"/>
          <p:cNvSpPr/>
          <p:nvPr/>
        </p:nvSpPr>
        <p:spPr>
          <a:xfrm rot="16200000">
            <a:off x="4627875" y="2256870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78" y="2465642"/>
            <a:ext cx="658051" cy="65805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925717" y="1476096"/>
            <a:ext cx="2624771" cy="32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、资产类报销单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6034122" y="4736118"/>
            <a:ext cx="2624771" cy="492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893" tIns="60946" rIns="121893" bIns="60946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类报销单合并为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类报销单，现金还款单独设置菜单功能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55781" y="4402847"/>
            <a:ext cx="2603112" cy="32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、报销单数量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 flipH="1">
            <a:off x="617289" y="4620332"/>
            <a:ext cx="2624771" cy="307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打印大小为调整为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A4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7289" y="4256201"/>
            <a:ext cx="1690094" cy="32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打印样式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284014" y="1917171"/>
            <a:ext cx="2844423" cy="861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结算信息如转账，可直接带出人事信息中员工银行卡信息，包括本人银行卡他人银行卡，无需手动维护，减少手工输入错误的情况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4014" y="1588904"/>
            <a:ext cx="1690094" cy="32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、银行卡信息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 flipH="1">
            <a:off x="5925717" y="1822693"/>
            <a:ext cx="2624771" cy="861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不需要在报销系统进行资产的录入和转固审批操作，报销系统通过引用条件系统入库单或者申请单关联资产报销。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21" y="1984019"/>
            <a:ext cx="6337140" cy="284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58" y="985103"/>
            <a:ext cx="6502400" cy="558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" y="3176809"/>
            <a:ext cx="917575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CAB6133-13B1-4EB3-95DD-4064269B51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5539" y="2395363"/>
            <a:ext cx="2114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附件上传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F8582E-2E92-4AE2-B6CA-432CA0C46964}"/>
              </a:ext>
            </a:extLst>
          </p:cNvPr>
          <p:cNvSpPr txBox="1"/>
          <p:nvPr/>
        </p:nvSpPr>
        <p:spPr>
          <a:xfrm>
            <a:off x="700644" y="1163782"/>
            <a:ext cx="700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第四步：点击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确定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】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完成图片上传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2FE6BD-44B5-4257-9C95-D282A7FA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54" y="1980832"/>
            <a:ext cx="5327691" cy="4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6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5440778"/>
            <a:ext cx="9144000" cy="1417223"/>
          </a:xfrm>
          <a:prstGeom prst="rect">
            <a:avLst/>
          </a:prstGeom>
          <a:solidFill>
            <a:srgbClr val="2073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94766" y="2585097"/>
            <a:ext cx="3477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kern="0" dirty="0">
                <a:solidFill>
                  <a:srgbClr val="2073EE"/>
                </a:solidFill>
                <a:latin typeface="微软雅黑" pitchFamily="34" charset="-122"/>
                <a:ea typeface="微软雅黑" pitchFamily="34" charset="-122"/>
              </a:rPr>
              <a:t>请批评指正</a:t>
            </a:r>
            <a:r>
              <a:rPr lang="en-US" altLang="zh-CN" sz="4800" b="1" kern="0" dirty="0">
                <a:solidFill>
                  <a:srgbClr val="2073EE"/>
                </a:solidFill>
                <a:latin typeface="微软雅黑" pitchFamily="34" charset="-122"/>
                <a:ea typeface="微软雅黑" pitchFamily="34" charset="-122"/>
              </a:rPr>
              <a:t>!</a:t>
            </a:r>
          </a:p>
        </p:txBody>
      </p:sp>
      <p:pic>
        <p:nvPicPr>
          <p:cNvPr id="19" name="Picture 2" descr="C:\Users\kepu_001\Desktop\W020150623329807692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27" y="1809119"/>
            <a:ext cx="1444132" cy="6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kepu_001\Desktop\W0201506195637243197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49" y="3436264"/>
            <a:ext cx="1449182" cy="6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kepu_001\Desktop\W0201506195685301136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27" y="3444679"/>
            <a:ext cx="1428984" cy="62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kepu_001\Desktop\W0201506195679851241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12" y="2627741"/>
            <a:ext cx="1439083" cy="6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kepu_001\Desktop\W0201506195691537940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40" y="2624374"/>
            <a:ext cx="1444132" cy="6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kepu_001\Desktop\W02015061957265813076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31" y="1809119"/>
            <a:ext cx="1444132" cy="6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kepu_001\Desktop\W0201506195742062536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46" y="4254886"/>
            <a:ext cx="1454091" cy="6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kepu_001\Desktop\W02015061957702799585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74" y="4254886"/>
            <a:ext cx="1455732" cy="6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9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、相比</a:t>
            </a:r>
            <a:r>
              <a:rPr lang="en-US" altLang="zh-CN" sz="2000" dirty="0"/>
              <a:t>2.4</a:t>
            </a:r>
            <a:r>
              <a:rPr lang="zh-CN" altLang="en-US" sz="2000" dirty="0"/>
              <a:t>系统新增功能</a:t>
            </a:r>
          </a:p>
        </p:txBody>
      </p:sp>
      <p:sp>
        <p:nvSpPr>
          <p:cNvPr id="6" name="六边形 5"/>
          <p:cNvSpPr/>
          <p:nvPr/>
        </p:nvSpPr>
        <p:spPr>
          <a:xfrm rot="16200000">
            <a:off x="4025080" y="3238764"/>
            <a:ext cx="1142824" cy="1075598"/>
          </a:xfrm>
          <a:prstGeom prst="hexagon">
            <a:avLst/>
          </a:prstGeom>
          <a:solidFill>
            <a:srgbClr val="00B0F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39" y="3538857"/>
            <a:ext cx="452586" cy="452586"/>
          </a:xfrm>
          <a:prstGeom prst="rect">
            <a:avLst/>
          </a:prstGeom>
        </p:spPr>
      </p:pic>
      <p:sp>
        <p:nvSpPr>
          <p:cNvPr id="8" name="六边形 7"/>
          <p:cNvSpPr/>
          <p:nvPr/>
        </p:nvSpPr>
        <p:spPr>
          <a:xfrm rot="16200000">
            <a:off x="3448354" y="2287180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3" y="2587273"/>
            <a:ext cx="452586" cy="452586"/>
          </a:xfrm>
          <a:prstGeom prst="rect">
            <a:avLst/>
          </a:prstGeom>
        </p:spPr>
      </p:pic>
      <p:sp>
        <p:nvSpPr>
          <p:cNvPr id="10" name="六边形 9"/>
          <p:cNvSpPr/>
          <p:nvPr/>
        </p:nvSpPr>
        <p:spPr>
          <a:xfrm rot="16200000">
            <a:off x="2867769" y="3238763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28" y="3538856"/>
            <a:ext cx="452586" cy="452586"/>
          </a:xfrm>
          <a:prstGeom prst="rect">
            <a:avLst/>
          </a:prstGeom>
        </p:spPr>
      </p:pic>
      <p:sp>
        <p:nvSpPr>
          <p:cNvPr id="12" name="六边形 11"/>
          <p:cNvSpPr/>
          <p:nvPr/>
        </p:nvSpPr>
        <p:spPr>
          <a:xfrm rot="16200000">
            <a:off x="3448354" y="4222092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3" y="4522185"/>
            <a:ext cx="452586" cy="452586"/>
          </a:xfrm>
          <a:prstGeom prst="rect">
            <a:avLst/>
          </a:prstGeom>
        </p:spPr>
      </p:pic>
      <p:sp>
        <p:nvSpPr>
          <p:cNvPr id="14" name="六边形 13"/>
          <p:cNvSpPr/>
          <p:nvPr/>
        </p:nvSpPr>
        <p:spPr>
          <a:xfrm rot="16200000">
            <a:off x="4647832" y="4172901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91" y="4468558"/>
            <a:ext cx="452586" cy="484284"/>
          </a:xfrm>
          <a:prstGeom prst="rect">
            <a:avLst/>
          </a:prstGeom>
        </p:spPr>
      </p:pic>
      <p:sp>
        <p:nvSpPr>
          <p:cNvPr id="16" name="六边形 15"/>
          <p:cNvSpPr/>
          <p:nvPr/>
        </p:nvSpPr>
        <p:spPr>
          <a:xfrm rot="16200000">
            <a:off x="5178991" y="3213461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85" y="3637370"/>
            <a:ext cx="473540" cy="263077"/>
          </a:xfrm>
          <a:prstGeom prst="rect">
            <a:avLst/>
          </a:prstGeom>
        </p:spPr>
      </p:pic>
      <p:sp>
        <p:nvSpPr>
          <p:cNvPr id="18" name="六边形 17"/>
          <p:cNvSpPr/>
          <p:nvPr/>
        </p:nvSpPr>
        <p:spPr>
          <a:xfrm rot="16200000">
            <a:off x="4627875" y="2256870"/>
            <a:ext cx="1142824" cy="1075598"/>
          </a:xfrm>
          <a:prstGeom prst="hexagon">
            <a:avLst/>
          </a:prstGeom>
          <a:solidFill>
            <a:srgbClr val="1848C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78" y="2465642"/>
            <a:ext cx="658051" cy="65805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flipH="1">
            <a:off x="6507383" y="3569974"/>
            <a:ext cx="2338168" cy="492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通过与税控接口，实现上传票据的验真和查询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07384" y="3191650"/>
            <a:ext cx="2338167" cy="32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、票据查验功能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6333660" y="1839862"/>
            <a:ext cx="2854420" cy="492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通过业务事项配置，区分不同职能审核不同。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08989" y="1507450"/>
            <a:ext cx="2522649" cy="32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业务事项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 flipH="1">
            <a:off x="284014" y="3443511"/>
            <a:ext cx="2624771" cy="492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/>
              <a:t>审核流程可配置线上审核，解决报销经办人线下签字的时间和不便利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4014" y="3079380"/>
            <a:ext cx="1690094" cy="32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审批流程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284014" y="1917171"/>
            <a:ext cx="2844423" cy="492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/>
              <a:t>系统支持上传附件，可通过</a:t>
            </a:r>
            <a:r>
              <a:rPr lang="en-US" altLang="zh-CN" sz="1200" dirty="0"/>
              <a:t>pc</a:t>
            </a:r>
            <a:r>
              <a:rPr lang="zh-CN" altLang="en-US" sz="1200" dirty="0"/>
              <a:t>端或移动端上传附件信息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4014" y="1588904"/>
            <a:ext cx="1690094" cy="32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、附件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32" y="2587273"/>
            <a:ext cx="478155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6732" y="1332822"/>
            <a:ext cx="3060143" cy="500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81" y="2067896"/>
            <a:ext cx="409575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1" y="2297846"/>
            <a:ext cx="4946451" cy="2909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1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基础设置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95E699-F131-4422-94EB-BEF174BF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47" y="2369367"/>
            <a:ext cx="6978106" cy="2359742"/>
          </a:xfrm>
          <a:prstGeom prst="rect">
            <a:avLst/>
          </a:prstGeom>
        </p:spPr>
      </p:pic>
      <p:sp>
        <p:nvSpPr>
          <p:cNvPr id="11" name="圆角矩形 48">
            <a:extLst>
              <a:ext uri="{FF2B5EF4-FFF2-40B4-BE49-F238E27FC236}">
                <a16:creationId xmlns:a16="http://schemas.microsoft.com/office/drawing/2014/main" xmlns="" id="{46AFE420-A6EC-4242-A62E-E8E87C35F7F6}"/>
              </a:ext>
            </a:extLst>
          </p:cNvPr>
          <p:cNvSpPr/>
          <p:nvPr/>
        </p:nvSpPr>
        <p:spPr>
          <a:xfrm>
            <a:off x="3655175" y="3106419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外单位劳务人员</a:t>
            </a:r>
          </a:p>
        </p:txBody>
      </p:sp>
      <p:sp>
        <p:nvSpPr>
          <p:cNvPr id="13" name="圆角矩形 50">
            <a:extLst>
              <a:ext uri="{FF2B5EF4-FFF2-40B4-BE49-F238E27FC236}">
                <a16:creationId xmlns:a16="http://schemas.microsoft.com/office/drawing/2014/main" xmlns="" id="{D1ECAECB-D20D-48E3-9B0D-F922E4E9E9FC}"/>
              </a:ext>
            </a:extLst>
          </p:cNvPr>
          <p:cNvSpPr/>
          <p:nvPr/>
        </p:nvSpPr>
        <p:spPr>
          <a:xfrm>
            <a:off x="5833944" y="3106419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财务业务委托</a:t>
            </a:r>
          </a:p>
        </p:txBody>
      </p:sp>
      <p:sp>
        <p:nvSpPr>
          <p:cNvPr id="26" name="圆角矩形 48">
            <a:extLst>
              <a:ext uri="{FF2B5EF4-FFF2-40B4-BE49-F238E27FC236}">
                <a16:creationId xmlns:a16="http://schemas.microsoft.com/office/drawing/2014/main" xmlns="" id="{76E5DAC1-E83B-4FB2-99AA-4A0610506AC9}"/>
              </a:ext>
            </a:extLst>
          </p:cNvPr>
          <p:cNvSpPr/>
          <p:nvPr/>
        </p:nvSpPr>
        <p:spPr>
          <a:xfrm>
            <a:off x="1404216" y="3127912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收付款方设置</a:t>
            </a:r>
          </a:p>
        </p:txBody>
      </p:sp>
    </p:spTree>
    <p:extLst>
      <p:ext uri="{BB962C8B-B14F-4D97-AF65-F5344CB8AC3E}">
        <p14:creationId xmlns:p14="http://schemas.microsoft.com/office/powerpoint/2010/main" val="25104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基础设置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95E699-F131-4422-94EB-BEF174BF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47" y="2369367"/>
            <a:ext cx="6978106" cy="2359742"/>
          </a:xfrm>
          <a:prstGeom prst="rect">
            <a:avLst/>
          </a:prstGeom>
        </p:spPr>
      </p:pic>
      <p:sp>
        <p:nvSpPr>
          <p:cNvPr id="11" name="圆角矩形 48">
            <a:extLst>
              <a:ext uri="{FF2B5EF4-FFF2-40B4-BE49-F238E27FC236}">
                <a16:creationId xmlns:a16="http://schemas.microsoft.com/office/drawing/2014/main" xmlns="" id="{46AFE420-A6EC-4242-A62E-E8E87C35F7F6}"/>
              </a:ext>
            </a:extLst>
          </p:cNvPr>
          <p:cNvSpPr/>
          <p:nvPr/>
        </p:nvSpPr>
        <p:spPr>
          <a:xfrm>
            <a:off x="3655175" y="3106419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外单位劳务人员</a:t>
            </a:r>
          </a:p>
        </p:txBody>
      </p:sp>
      <p:sp>
        <p:nvSpPr>
          <p:cNvPr id="13" name="圆角矩形 50">
            <a:extLst>
              <a:ext uri="{FF2B5EF4-FFF2-40B4-BE49-F238E27FC236}">
                <a16:creationId xmlns:a16="http://schemas.microsoft.com/office/drawing/2014/main" xmlns="" id="{D1ECAECB-D20D-48E3-9B0D-F922E4E9E9FC}"/>
              </a:ext>
            </a:extLst>
          </p:cNvPr>
          <p:cNvSpPr/>
          <p:nvPr/>
        </p:nvSpPr>
        <p:spPr>
          <a:xfrm>
            <a:off x="5833944" y="3106419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财务业务委托</a:t>
            </a:r>
          </a:p>
        </p:txBody>
      </p:sp>
      <p:sp>
        <p:nvSpPr>
          <p:cNvPr id="26" name="圆角矩形 48">
            <a:extLst>
              <a:ext uri="{FF2B5EF4-FFF2-40B4-BE49-F238E27FC236}">
                <a16:creationId xmlns:a16="http://schemas.microsoft.com/office/drawing/2014/main" xmlns="" id="{76E5DAC1-E83B-4FB2-99AA-4A0610506AC9}"/>
              </a:ext>
            </a:extLst>
          </p:cNvPr>
          <p:cNvSpPr/>
          <p:nvPr/>
        </p:nvSpPr>
        <p:spPr>
          <a:xfrm>
            <a:off x="1404216" y="3127912"/>
            <a:ext cx="1905840" cy="781038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收付款方设置</a:t>
            </a:r>
          </a:p>
        </p:txBody>
      </p:sp>
    </p:spTree>
    <p:extLst>
      <p:ext uri="{BB962C8B-B14F-4D97-AF65-F5344CB8AC3E}">
        <p14:creationId xmlns:p14="http://schemas.microsoft.com/office/powerpoint/2010/main" val="13581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836264-000D-4F57-B946-0707E7C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</a:t>
            </a:r>
            <a:r>
              <a:rPr lang="zh-CN" altLang="en-US" dirty="0"/>
              <a:t>收付款方设置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33033E-2295-464F-8BF3-BFD297695EA9}"/>
              </a:ext>
            </a:extLst>
          </p:cNvPr>
          <p:cNvSpPr txBox="1"/>
          <p:nvPr/>
        </p:nvSpPr>
        <p:spPr>
          <a:xfrm>
            <a:off x="541422" y="1016000"/>
            <a:ext cx="827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功能描述：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新增、删除、启用、停用外部收付款方；</a:t>
            </a:r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路径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</a:p>
          <a:p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D63D62D-8022-43FD-9FB9-7ACEBDDF3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23" y="2216329"/>
            <a:ext cx="8273143" cy="373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29F1D6-B45D-4207-8A3D-3880BAE8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032" y="3429000"/>
            <a:ext cx="4951968" cy="299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8D0D525-753C-4161-8B78-BFD5D7D48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229" y="1479892"/>
            <a:ext cx="573446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综合财务&gt;基础设置&gt;收付款方设置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836264-000D-4F57-B946-0707E7C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</a:t>
            </a:r>
            <a:r>
              <a:rPr lang="zh-CN" altLang="en-US" dirty="0"/>
              <a:t>收付款方设置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33033E-2295-464F-8BF3-BFD297695EA9}"/>
              </a:ext>
            </a:extLst>
          </p:cNvPr>
          <p:cNvSpPr txBox="1"/>
          <p:nvPr/>
        </p:nvSpPr>
        <p:spPr>
          <a:xfrm>
            <a:off x="280165" y="1075712"/>
            <a:ext cx="82731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设置后可在单据填报页面</a:t>
            </a: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结算方式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栏目中体现；</a:t>
            </a:r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3FA801-5774-4871-915F-60F0F41A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5" y="2227469"/>
            <a:ext cx="8650079" cy="31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1728</Words>
  <Application>Microsoft Office PowerPoint</Application>
  <PresentationFormat>全屏显示(4:3)</PresentationFormat>
  <Paragraphs>254</Paragraphs>
  <Slides>41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</vt:lpstr>
      <vt:lpstr>新一代ARP综合财务系统（标准版） 操作介绍</vt:lpstr>
      <vt:lpstr>PowerPoint 演示文稿</vt:lpstr>
      <vt:lpstr>报销系统和其他系统关系</vt:lpstr>
      <vt:lpstr>1、相比2.4系统功能的不同</vt:lpstr>
      <vt:lpstr>2、相比2.4系统新增功能</vt:lpstr>
      <vt:lpstr>基础设置</vt:lpstr>
      <vt:lpstr>基础设置</vt:lpstr>
      <vt:lpstr>1.1 收付款方设置</vt:lpstr>
      <vt:lpstr>1.1 收付款方设置</vt:lpstr>
      <vt:lpstr>基础设置</vt:lpstr>
      <vt:lpstr>1.2外单位劳务人员</vt:lpstr>
      <vt:lpstr>1.2 外单位劳务人员</vt:lpstr>
      <vt:lpstr>基础设置</vt:lpstr>
      <vt:lpstr>1.3 财务业务委托设置-尽量不用</vt:lpstr>
      <vt:lpstr>核算账号-授权子课题（科研项目-经费管理）</vt:lpstr>
      <vt:lpstr>2报销单填报</vt:lpstr>
      <vt:lpstr>报销单填报（普通报销单）</vt:lpstr>
      <vt:lpstr>查询功能</vt:lpstr>
      <vt:lpstr>查询功能</vt:lpstr>
      <vt:lpstr>查询报表-固定格式报表</vt:lpstr>
      <vt:lpstr>打印报表</vt:lpstr>
      <vt:lpstr>补充说明1：打印操作</vt:lpstr>
      <vt:lpstr>补充说明2：撤销操作</vt:lpstr>
      <vt:lpstr>补充说明3：流程</vt:lpstr>
      <vt:lpstr>补充说明3：流程</vt:lpstr>
      <vt:lpstr>补充说明3：流程</vt:lpstr>
      <vt:lpstr>补充说明5：报销时选不到核算账号</vt:lpstr>
      <vt:lpstr>1.收入管理概述</vt:lpstr>
      <vt:lpstr>经费转拨</vt:lpstr>
      <vt:lpstr>费用分摊概述</vt:lpstr>
      <vt:lpstr>PowerPoint 演示文稿</vt:lpstr>
      <vt:lpstr>1.1 财务调账功能-暂不使用，待系统维护好后再使用。</vt:lpstr>
      <vt:lpstr>PowerPoint 演示文稿</vt:lpstr>
      <vt:lpstr>移动应用</vt:lpstr>
      <vt:lpstr>移动应用-首页</vt:lpstr>
      <vt:lpstr>移动应用-业务审核</vt:lpstr>
      <vt:lpstr>移动应用-查询</vt:lpstr>
      <vt:lpstr>移动应用-附件上传</vt:lpstr>
      <vt:lpstr>移动应用-附件上传</vt:lpstr>
      <vt:lpstr>移动应用-附件上传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</dc:creator>
  <cp:lastModifiedBy>王军</cp:lastModifiedBy>
  <cp:revision>826</cp:revision>
  <dcterms:created xsi:type="dcterms:W3CDTF">2015-12-28T01:18:00Z</dcterms:created>
  <dcterms:modified xsi:type="dcterms:W3CDTF">2019-12-09T01:06:28Z</dcterms:modified>
</cp:coreProperties>
</file>