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theme/themeOverride1.xml" ContentType="application/vnd.openxmlformats-officedocument.themeOverr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325" r:id="rId2"/>
    <p:sldId id="328" r:id="rId3"/>
    <p:sldId id="329" r:id="rId4"/>
    <p:sldId id="345" r:id="rId5"/>
    <p:sldId id="346" r:id="rId6"/>
    <p:sldId id="348" r:id="rId7"/>
    <p:sldId id="347" r:id="rId8"/>
    <p:sldId id="389" r:id="rId9"/>
    <p:sldId id="334" r:id="rId10"/>
    <p:sldId id="349" r:id="rId11"/>
    <p:sldId id="355" r:id="rId12"/>
    <p:sldId id="358" r:id="rId13"/>
    <p:sldId id="359" r:id="rId14"/>
    <p:sldId id="360" r:id="rId15"/>
    <p:sldId id="335" r:id="rId16"/>
    <p:sldId id="387" r:id="rId17"/>
    <p:sldId id="361" r:id="rId18"/>
    <p:sldId id="362" r:id="rId19"/>
    <p:sldId id="369" r:id="rId20"/>
    <p:sldId id="370" r:id="rId21"/>
    <p:sldId id="371" r:id="rId22"/>
    <p:sldId id="372" r:id="rId23"/>
    <p:sldId id="374" r:id="rId24"/>
    <p:sldId id="375" r:id="rId25"/>
    <p:sldId id="376" r:id="rId26"/>
    <p:sldId id="377" r:id="rId27"/>
    <p:sldId id="378" r:id="rId28"/>
    <p:sldId id="379" r:id="rId29"/>
    <p:sldId id="380" r:id="rId30"/>
    <p:sldId id="381" r:id="rId31"/>
    <p:sldId id="388" r:id="rId32"/>
    <p:sldId id="382" r:id="rId33"/>
    <p:sldId id="383" r:id="rId34"/>
    <p:sldId id="384" r:id="rId35"/>
    <p:sldId id="368" r:id="rId36"/>
    <p:sldId id="363" r:id="rId37"/>
    <p:sldId id="364" r:id="rId38"/>
    <p:sldId id="385" r:id="rId39"/>
    <p:sldId id="365" r:id="rId40"/>
    <p:sldId id="366" r:id="rId41"/>
    <p:sldId id="367" r:id="rId42"/>
    <p:sldId id="333" r:id="rId43"/>
  </p:sldIdLst>
  <p:sldSz cx="9144000" cy="5143500" type="screen16x9"/>
  <p:notesSz cx="6858000" cy="9144000"/>
  <p:embeddedFontLst>
    <p:embeddedFont>
      <p:font typeface="华文仿宋" panose="02010600040101010101" pitchFamily="2" charset="-122"/>
      <p:regular r:id="rId45"/>
    </p:embeddedFont>
    <p:embeddedFont>
      <p:font typeface="微软雅黑" panose="020B0503020204020204" pitchFamily="34" charset="-122"/>
      <p:regular r:id="rId46"/>
      <p:bold r:id="rId47"/>
    </p:embeddedFont>
    <p:embeddedFont>
      <p:font typeface="华文仿宋" panose="02010600040101010101" pitchFamily="2" charset="-122"/>
      <p:regular r:id="rId45"/>
    </p:embeddedFont>
    <p:embeddedFont>
      <p:font typeface="等线" panose="02010600030101010101" pitchFamily="2" charset="-122"/>
      <p:regular r:id="rId48"/>
      <p:bold r:id="rId49"/>
    </p:embeddedFont>
    <p:embeddedFont>
      <p:font typeface="Calibri" panose="020F0502020204030204" pitchFamily="34" charset="0"/>
      <p:regular r:id="rId50"/>
      <p:bold r:id="rId51"/>
      <p:italic r:id="rId52"/>
      <p:boldItalic r:id="rId53"/>
    </p:embeddedFont>
    <p:embeddedFont>
      <p:font typeface="Impact" panose="020B0806030902050204" pitchFamily="34" charset="0"/>
      <p:regular r:id="rId54"/>
    </p:embeddedFont>
    <p:embeddedFont>
      <p:font typeface="Tw Cen MT" panose="020B0602020104020603" pitchFamily="34" charset="0"/>
      <p:regular r:id="rId55"/>
      <p:bold r:id="rId56"/>
      <p:italic r:id="rId57"/>
      <p:boldItalic r:id="rId58"/>
    </p:embeddedFont>
    <p:embeddedFont>
      <p:font typeface="Franklin Gothic Demi" panose="020B0703020102020204" pitchFamily="34" charset="0"/>
      <p:regular r:id="rId59"/>
      <p:italic r:id="rId60"/>
    </p:embeddedFont>
  </p:embeddedFontLst>
  <p:custDataLst>
    <p:tags r:id="rId6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48" d="100"/>
          <a:sy n="148" d="100"/>
        </p:scale>
        <p:origin x="534" y="126"/>
      </p:cViewPr>
      <p:guideLst>
        <p:guide orient="horz" pos="1620"/>
        <p:guide pos="2880"/>
      </p:guideLst>
    </p:cSldViewPr>
  </p:slideViewPr>
  <p:notesTextViewPr>
    <p:cViewPr>
      <p:scale>
        <a:sx n="1" d="1"/>
        <a:sy n="1" d="1"/>
      </p:scale>
      <p:origin x="0" y="0"/>
    </p:cViewPr>
  </p:notesTextViewPr>
  <p:sorterViewPr>
    <p:cViewPr>
      <p:scale>
        <a:sx n="34" d="100"/>
        <a:sy n="34"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605D9D-C69C-4401-9F91-BB6A25929701}" type="datetimeFigureOut">
              <a:rPr lang="zh-CN" altLang="en-US" smtClean="0"/>
              <a:t>2022-09-28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94E991-43C1-4F23-B13D-1A87AE7A51B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94E991-43C1-4F23-B13D-1A87AE7A51B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10</a:t>
            </a:fld>
            <a:endParaRPr lang="zh-CN" altLang="en-US">
              <a:solidFill>
                <a:prstClr val="black"/>
              </a:solidFill>
            </a:endParaRPr>
          </a:p>
        </p:txBody>
      </p:sp>
    </p:spTree>
    <p:extLst>
      <p:ext uri="{BB962C8B-B14F-4D97-AF65-F5344CB8AC3E}">
        <p14:creationId xmlns:p14="http://schemas.microsoft.com/office/powerpoint/2010/main" val="344418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11</a:t>
            </a:fld>
            <a:endParaRPr lang="zh-CN" altLang="en-US">
              <a:solidFill>
                <a:prstClr val="black"/>
              </a:solidFill>
            </a:endParaRPr>
          </a:p>
        </p:txBody>
      </p:sp>
    </p:spTree>
    <p:extLst>
      <p:ext uri="{BB962C8B-B14F-4D97-AF65-F5344CB8AC3E}">
        <p14:creationId xmlns:p14="http://schemas.microsoft.com/office/powerpoint/2010/main" val="15644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12</a:t>
            </a:fld>
            <a:endParaRPr lang="zh-CN" altLang="en-US">
              <a:solidFill>
                <a:prstClr val="black"/>
              </a:solidFill>
            </a:endParaRPr>
          </a:p>
        </p:txBody>
      </p:sp>
    </p:spTree>
    <p:extLst>
      <p:ext uri="{BB962C8B-B14F-4D97-AF65-F5344CB8AC3E}">
        <p14:creationId xmlns:p14="http://schemas.microsoft.com/office/powerpoint/2010/main" val="2185768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13</a:t>
            </a:fld>
            <a:endParaRPr lang="zh-CN" altLang="en-US">
              <a:solidFill>
                <a:prstClr val="black"/>
              </a:solidFill>
            </a:endParaRPr>
          </a:p>
        </p:txBody>
      </p:sp>
    </p:spTree>
    <p:extLst>
      <p:ext uri="{BB962C8B-B14F-4D97-AF65-F5344CB8AC3E}">
        <p14:creationId xmlns:p14="http://schemas.microsoft.com/office/powerpoint/2010/main" val="4236466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14</a:t>
            </a:fld>
            <a:endParaRPr lang="zh-CN" altLang="en-US">
              <a:solidFill>
                <a:prstClr val="black"/>
              </a:solidFill>
            </a:endParaRPr>
          </a:p>
        </p:txBody>
      </p:sp>
    </p:spTree>
    <p:extLst>
      <p:ext uri="{BB962C8B-B14F-4D97-AF65-F5344CB8AC3E}">
        <p14:creationId xmlns:p14="http://schemas.microsoft.com/office/powerpoint/2010/main" val="1772200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94E991-43C1-4F23-B13D-1A87AE7A51B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16</a:t>
            </a:fld>
            <a:endParaRPr lang="zh-CN" altLang="en-US">
              <a:solidFill>
                <a:prstClr val="black"/>
              </a:solidFill>
            </a:endParaRPr>
          </a:p>
        </p:txBody>
      </p:sp>
    </p:spTree>
    <p:extLst>
      <p:ext uri="{BB962C8B-B14F-4D97-AF65-F5344CB8AC3E}">
        <p14:creationId xmlns:p14="http://schemas.microsoft.com/office/powerpoint/2010/main" val="3032422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17</a:t>
            </a:fld>
            <a:endParaRPr lang="zh-CN" altLang="en-US">
              <a:solidFill>
                <a:prstClr val="black"/>
              </a:solidFill>
            </a:endParaRPr>
          </a:p>
        </p:txBody>
      </p:sp>
    </p:spTree>
    <p:extLst>
      <p:ext uri="{BB962C8B-B14F-4D97-AF65-F5344CB8AC3E}">
        <p14:creationId xmlns:p14="http://schemas.microsoft.com/office/powerpoint/2010/main" val="2349469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94E991-43C1-4F23-B13D-1A87AE7A51B1}" type="slidenum">
              <a:rPr lang="zh-CN" altLang="en-US" smtClean="0"/>
              <a:t>18</a:t>
            </a:fld>
            <a:endParaRPr lang="zh-CN" altLang="en-US"/>
          </a:p>
        </p:txBody>
      </p:sp>
    </p:spTree>
    <p:extLst>
      <p:ext uri="{BB962C8B-B14F-4D97-AF65-F5344CB8AC3E}">
        <p14:creationId xmlns:p14="http://schemas.microsoft.com/office/powerpoint/2010/main" val="1772164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19</a:t>
            </a:fld>
            <a:endParaRPr lang="zh-CN" altLang="en-US">
              <a:solidFill>
                <a:prstClr val="black"/>
              </a:solidFill>
            </a:endParaRPr>
          </a:p>
        </p:txBody>
      </p:sp>
    </p:spTree>
    <p:extLst>
      <p:ext uri="{BB962C8B-B14F-4D97-AF65-F5344CB8AC3E}">
        <p14:creationId xmlns:p14="http://schemas.microsoft.com/office/powerpoint/2010/main" val="289809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94E991-43C1-4F23-B13D-1A87AE7A51B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20</a:t>
            </a:fld>
            <a:endParaRPr lang="zh-CN" altLang="en-US">
              <a:solidFill>
                <a:prstClr val="black"/>
              </a:solidFill>
            </a:endParaRPr>
          </a:p>
        </p:txBody>
      </p:sp>
    </p:spTree>
    <p:extLst>
      <p:ext uri="{BB962C8B-B14F-4D97-AF65-F5344CB8AC3E}">
        <p14:creationId xmlns:p14="http://schemas.microsoft.com/office/powerpoint/2010/main" val="2811400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21</a:t>
            </a:fld>
            <a:endParaRPr lang="zh-CN" altLang="en-US">
              <a:solidFill>
                <a:prstClr val="black"/>
              </a:solidFill>
            </a:endParaRPr>
          </a:p>
        </p:txBody>
      </p:sp>
    </p:spTree>
    <p:extLst>
      <p:ext uri="{BB962C8B-B14F-4D97-AF65-F5344CB8AC3E}">
        <p14:creationId xmlns:p14="http://schemas.microsoft.com/office/powerpoint/2010/main" val="2976070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22</a:t>
            </a:fld>
            <a:endParaRPr lang="zh-CN" altLang="en-US">
              <a:solidFill>
                <a:prstClr val="black"/>
              </a:solidFill>
            </a:endParaRPr>
          </a:p>
        </p:txBody>
      </p:sp>
    </p:spTree>
    <p:extLst>
      <p:ext uri="{BB962C8B-B14F-4D97-AF65-F5344CB8AC3E}">
        <p14:creationId xmlns:p14="http://schemas.microsoft.com/office/powerpoint/2010/main" val="1834147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23</a:t>
            </a:fld>
            <a:endParaRPr lang="zh-CN" altLang="en-US">
              <a:solidFill>
                <a:prstClr val="black"/>
              </a:solidFill>
            </a:endParaRPr>
          </a:p>
        </p:txBody>
      </p:sp>
    </p:spTree>
    <p:extLst>
      <p:ext uri="{BB962C8B-B14F-4D97-AF65-F5344CB8AC3E}">
        <p14:creationId xmlns:p14="http://schemas.microsoft.com/office/powerpoint/2010/main" val="3971932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24</a:t>
            </a:fld>
            <a:endParaRPr lang="zh-CN" altLang="en-US">
              <a:solidFill>
                <a:prstClr val="black"/>
              </a:solidFill>
            </a:endParaRPr>
          </a:p>
        </p:txBody>
      </p:sp>
    </p:spTree>
    <p:extLst>
      <p:ext uri="{BB962C8B-B14F-4D97-AF65-F5344CB8AC3E}">
        <p14:creationId xmlns:p14="http://schemas.microsoft.com/office/powerpoint/2010/main" val="618733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25</a:t>
            </a:fld>
            <a:endParaRPr lang="zh-CN" altLang="en-US">
              <a:solidFill>
                <a:prstClr val="black"/>
              </a:solidFill>
            </a:endParaRPr>
          </a:p>
        </p:txBody>
      </p:sp>
    </p:spTree>
    <p:extLst>
      <p:ext uri="{BB962C8B-B14F-4D97-AF65-F5344CB8AC3E}">
        <p14:creationId xmlns:p14="http://schemas.microsoft.com/office/powerpoint/2010/main" val="464581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26</a:t>
            </a:fld>
            <a:endParaRPr lang="zh-CN" altLang="en-US">
              <a:solidFill>
                <a:prstClr val="black"/>
              </a:solidFill>
            </a:endParaRPr>
          </a:p>
        </p:txBody>
      </p:sp>
    </p:spTree>
    <p:extLst>
      <p:ext uri="{BB962C8B-B14F-4D97-AF65-F5344CB8AC3E}">
        <p14:creationId xmlns:p14="http://schemas.microsoft.com/office/powerpoint/2010/main" val="3691668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27</a:t>
            </a:fld>
            <a:endParaRPr lang="zh-CN" altLang="en-US">
              <a:solidFill>
                <a:prstClr val="black"/>
              </a:solidFill>
            </a:endParaRPr>
          </a:p>
        </p:txBody>
      </p:sp>
    </p:spTree>
    <p:extLst>
      <p:ext uri="{BB962C8B-B14F-4D97-AF65-F5344CB8AC3E}">
        <p14:creationId xmlns:p14="http://schemas.microsoft.com/office/powerpoint/2010/main" val="3646897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28</a:t>
            </a:fld>
            <a:endParaRPr lang="zh-CN" altLang="en-US">
              <a:solidFill>
                <a:prstClr val="black"/>
              </a:solidFill>
            </a:endParaRPr>
          </a:p>
        </p:txBody>
      </p:sp>
    </p:spTree>
    <p:extLst>
      <p:ext uri="{BB962C8B-B14F-4D97-AF65-F5344CB8AC3E}">
        <p14:creationId xmlns:p14="http://schemas.microsoft.com/office/powerpoint/2010/main" val="3339052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29</a:t>
            </a:fld>
            <a:endParaRPr lang="zh-CN" altLang="en-US">
              <a:solidFill>
                <a:prstClr val="black"/>
              </a:solidFill>
            </a:endParaRPr>
          </a:p>
        </p:txBody>
      </p:sp>
    </p:spTree>
    <p:extLst>
      <p:ext uri="{BB962C8B-B14F-4D97-AF65-F5344CB8AC3E}">
        <p14:creationId xmlns:p14="http://schemas.microsoft.com/office/powerpoint/2010/main" val="3676119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94E991-43C1-4F23-B13D-1A87AE7A51B1}"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30</a:t>
            </a:fld>
            <a:endParaRPr lang="zh-CN" altLang="en-US">
              <a:solidFill>
                <a:prstClr val="black"/>
              </a:solidFill>
            </a:endParaRPr>
          </a:p>
        </p:txBody>
      </p:sp>
    </p:spTree>
    <p:extLst>
      <p:ext uri="{BB962C8B-B14F-4D97-AF65-F5344CB8AC3E}">
        <p14:creationId xmlns:p14="http://schemas.microsoft.com/office/powerpoint/2010/main" val="3510242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31</a:t>
            </a:fld>
            <a:endParaRPr lang="zh-CN" altLang="en-US">
              <a:solidFill>
                <a:prstClr val="black"/>
              </a:solidFill>
            </a:endParaRPr>
          </a:p>
        </p:txBody>
      </p:sp>
    </p:spTree>
    <p:extLst>
      <p:ext uri="{BB962C8B-B14F-4D97-AF65-F5344CB8AC3E}">
        <p14:creationId xmlns:p14="http://schemas.microsoft.com/office/powerpoint/2010/main" val="4100716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32</a:t>
            </a:fld>
            <a:endParaRPr lang="zh-CN" altLang="en-US">
              <a:solidFill>
                <a:prstClr val="black"/>
              </a:solidFill>
            </a:endParaRPr>
          </a:p>
        </p:txBody>
      </p:sp>
    </p:spTree>
    <p:extLst>
      <p:ext uri="{BB962C8B-B14F-4D97-AF65-F5344CB8AC3E}">
        <p14:creationId xmlns:p14="http://schemas.microsoft.com/office/powerpoint/2010/main" val="2352025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33</a:t>
            </a:fld>
            <a:endParaRPr lang="zh-CN" altLang="en-US">
              <a:solidFill>
                <a:prstClr val="black"/>
              </a:solidFill>
            </a:endParaRPr>
          </a:p>
        </p:txBody>
      </p:sp>
    </p:spTree>
    <p:extLst>
      <p:ext uri="{BB962C8B-B14F-4D97-AF65-F5344CB8AC3E}">
        <p14:creationId xmlns:p14="http://schemas.microsoft.com/office/powerpoint/2010/main" val="2784205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34</a:t>
            </a:fld>
            <a:endParaRPr lang="zh-CN" altLang="en-US">
              <a:solidFill>
                <a:prstClr val="black"/>
              </a:solidFill>
            </a:endParaRPr>
          </a:p>
        </p:txBody>
      </p:sp>
    </p:spTree>
    <p:extLst>
      <p:ext uri="{BB962C8B-B14F-4D97-AF65-F5344CB8AC3E}">
        <p14:creationId xmlns:p14="http://schemas.microsoft.com/office/powerpoint/2010/main" val="2620144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94E991-43C1-4F23-B13D-1A87AE7A51B1}" type="slidenum">
              <a:rPr lang="zh-CN" altLang="en-US" smtClean="0"/>
              <a:t>35</a:t>
            </a:fld>
            <a:endParaRPr lang="zh-CN" altLang="en-US"/>
          </a:p>
        </p:txBody>
      </p:sp>
    </p:spTree>
    <p:extLst>
      <p:ext uri="{BB962C8B-B14F-4D97-AF65-F5344CB8AC3E}">
        <p14:creationId xmlns:p14="http://schemas.microsoft.com/office/powerpoint/2010/main" val="1054700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36</a:t>
            </a:fld>
            <a:endParaRPr lang="zh-CN" altLang="en-US">
              <a:solidFill>
                <a:prstClr val="black"/>
              </a:solidFill>
            </a:endParaRPr>
          </a:p>
        </p:txBody>
      </p:sp>
    </p:spTree>
    <p:extLst>
      <p:ext uri="{BB962C8B-B14F-4D97-AF65-F5344CB8AC3E}">
        <p14:creationId xmlns:p14="http://schemas.microsoft.com/office/powerpoint/2010/main" val="490816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37</a:t>
            </a:fld>
            <a:endParaRPr lang="zh-CN" altLang="en-US">
              <a:solidFill>
                <a:prstClr val="black"/>
              </a:solidFill>
            </a:endParaRPr>
          </a:p>
        </p:txBody>
      </p:sp>
    </p:spTree>
    <p:extLst>
      <p:ext uri="{BB962C8B-B14F-4D97-AF65-F5344CB8AC3E}">
        <p14:creationId xmlns:p14="http://schemas.microsoft.com/office/powerpoint/2010/main" val="543639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38</a:t>
            </a:fld>
            <a:endParaRPr lang="zh-CN" altLang="en-US">
              <a:solidFill>
                <a:prstClr val="black"/>
              </a:solidFill>
            </a:endParaRPr>
          </a:p>
        </p:txBody>
      </p:sp>
    </p:spTree>
    <p:extLst>
      <p:ext uri="{BB962C8B-B14F-4D97-AF65-F5344CB8AC3E}">
        <p14:creationId xmlns:p14="http://schemas.microsoft.com/office/powerpoint/2010/main" val="41434297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39</a:t>
            </a:fld>
            <a:endParaRPr lang="zh-CN" altLang="en-US">
              <a:solidFill>
                <a:prstClr val="black"/>
              </a:solidFill>
            </a:endParaRPr>
          </a:p>
        </p:txBody>
      </p:sp>
    </p:spTree>
    <p:extLst>
      <p:ext uri="{BB962C8B-B14F-4D97-AF65-F5344CB8AC3E}">
        <p14:creationId xmlns:p14="http://schemas.microsoft.com/office/powerpoint/2010/main" val="1448051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4</a:t>
            </a:fld>
            <a:endParaRPr lang="zh-CN" altLang="en-US">
              <a:solidFill>
                <a:prstClr val="black"/>
              </a:solidFill>
            </a:endParaRPr>
          </a:p>
        </p:txBody>
      </p:sp>
    </p:spTree>
    <p:extLst>
      <p:ext uri="{BB962C8B-B14F-4D97-AF65-F5344CB8AC3E}">
        <p14:creationId xmlns:p14="http://schemas.microsoft.com/office/powerpoint/2010/main" val="9599963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40</a:t>
            </a:fld>
            <a:endParaRPr lang="zh-CN" altLang="en-US">
              <a:solidFill>
                <a:prstClr val="black"/>
              </a:solidFill>
            </a:endParaRPr>
          </a:p>
        </p:txBody>
      </p:sp>
    </p:spTree>
    <p:extLst>
      <p:ext uri="{BB962C8B-B14F-4D97-AF65-F5344CB8AC3E}">
        <p14:creationId xmlns:p14="http://schemas.microsoft.com/office/powerpoint/2010/main" val="32264453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41</a:t>
            </a:fld>
            <a:endParaRPr lang="zh-CN" altLang="en-US">
              <a:solidFill>
                <a:prstClr val="black"/>
              </a:solidFill>
            </a:endParaRPr>
          </a:p>
        </p:txBody>
      </p:sp>
    </p:spTree>
    <p:extLst>
      <p:ext uri="{BB962C8B-B14F-4D97-AF65-F5344CB8AC3E}">
        <p14:creationId xmlns:p14="http://schemas.microsoft.com/office/powerpoint/2010/main" val="287543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94E991-43C1-4F23-B13D-1A87AE7A51B1}" type="slidenum">
              <a:rPr lang="zh-CN" altLang="en-US" smtClean="0"/>
              <a:t>42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5</a:t>
            </a:fld>
            <a:endParaRPr lang="zh-CN" altLang="en-US">
              <a:solidFill>
                <a:prstClr val="black"/>
              </a:solidFill>
            </a:endParaRPr>
          </a:p>
        </p:txBody>
      </p:sp>
    </p:spTree>
    <p:extLst>
      <p:ext uri="{BB962C8B-B14F-4D97-AF65-F5344CB8AC3E}">
        <p14:creationId xmlns:p14="http://schemas.microsoft.com/office/powerpoint/2010/main" val="3978304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6</a:t>
            </a:fld>
            <a:endParaRPr lang="zh-CN" altLang="en-US">
              <a:solidFill>
                <a:prstClr val="black"/>
              </a:solidFill>
            </a:endParaRPr>
          </a:p>
        </p:txBody>
      </p:sp>
    </p:spTree>
    <p:extLst>
      <p:ext uri="{BB962C8B-B14F-4D97-AF65-F5344CB8AC3E}">
        <p14:creationId xmlns:p14="http://schemas.microsoft.com/office/powerpoint/2010/main" val="943820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7</a:t>
            </a:fld>
            <a:endParaRPr lang="zh-CN" altLang="en-US">
              <a:solidFill>
                <a:prstClr val="black"/>
              </a:solidFill>
            </a:endParaRPr>
          </a:p>
        </p:txBody>
      </p:sp>
    </p:spTree>
    <p:extLst>
      <p:ext uri="{BB962C8B-B14F-4D97-AF65-F5344CB8AC3E}">
        <p14:creationId xmlns:p14="http://schemas.microsoft.com/office/powerpoint/2010/main" val="1337836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8</a:t>
            </a:fld>
            <a:endParaRPr lang="zh-CN" altLang="en-US">
              <a:solidFill>
                <a:prstClr val="black"/>
              </a:solidFill>
            </a:endParaRPr>
          </a:p>
        </p:txBody>
      </p:sp>
    </p:spTree>
    <p:extLst>
      <p:ext uri="{BB962C8B-B14F-4D97-AF65-F5344CB8AC3E}">
        <p14:creationId xmlns:p14="http://schemas.microsoft.com/office/powerpoint/2010/main" val="2328299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94E991-43C1-4F23-B13D-1A87AE7A51B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4772508"/>
            <a:ext cx="2133600" cy="273844"/>
          </a:xfrm>
        </p:spPr>
        <p:txBody>
          <a:bodyPr/>
          <a:lstStyle/>
          <a:p>
            <a:fld id="{8FD0F2E2-BEC3-4731-9280-C0DEF30688CE}" type="datetimeFigureOut">
              <a:rPr lang="zh-CN" altLang="en-US" smtClean="0"/>
              <a:t>2022-09-28</a:t>
            </a:fld>
            <a:endParaRPr lang="zh-CN" altLang="en-US"/>
          </a:p>
        </p:txBody>
      </p:sp>
      <p:sp>
        <p:nvSpPr>
          <p:cNvPr id="4" name="页脚占位符 3"/>
          <p:cNvSpPr>
            <a:spLocks noGrp="1"/>
          </p:cNvSpPr>
          <p:nvPr>
            <p:ph type="ftr" sz="quarter" idx="11"/>
          </p:nvPr>
        </p:nvSpPr>
        <p:spPr>
          <a:xfrm>
            <a:off x="3086690" y="4772508"/>
            <a:ext cx="2895600" cy="273844"/>
          </a:xfrm>
        </p:spPr>
        <p:txBody>
          <a:bodyPr vert="horz" lIns="76618" tIns="38309" rIns="76618" bIns="38309" rtlCol="0" anchor="ctr"/>
          <a:lstStyle>
            <a:lvl1pPr>
              <a:defRPr lang="en-US" altLang="zh-CN" smtClean="0">
                <a:solidFill>
                  <a:prstClr val="white">
                    <a:lumMod val="65000"/>
                  </a:prstClr>
                </a:solidFill>
                <a:latin typeface="Calibri" panose="020F0502020204030204"/>
              </a:defRPr>
            </a:lvl1pPr>
          </a:lstStyle>
          <a:p>
            <a:endParaRPr lang="zh-CN" altLang="en-US"/>
          </a:p>
        </p:txBody>
      </p:sp>
      <p:sp>
        <p:nvSpPr>
          <p:cNvPr id="22" name="灯片编号占位符 4"/>
          <p:cNvSpPr>
            <a:spLocks noGrp="1"/>
          </p:cNvSpPr>
          <p:nvPr>
            <p:ph type="sldNum" sz="quarter" idx="12"/>
          </p:nvPr>
        </p:nvSpPr>
        <p:spPr>
          <a:xfrm>
            <a:off x="6948573" y="4763842"/>
            <a:ext cx="1388046" cy="282500"/>
          </a:xfrm>
        </p:spPr>
        <p:txBody>
          <a:bodyPr vert="horz" lIns="102156" tIns="51076" rIns="102156" bIns="51076" rtlCol="0" anchor="ctr"/>
          <a:lstStyle>
            <a:lvl1pPr algn="r">
              <a:defRPr lang="zh-CN" altLang="en-US" smtClean="0"/>
            </a:lvl1pPr>
          </a:lstStyle>
          <a:p>
            <a:fld id="{0B395465-9EF3-43A3-83EA-E9DA93E839F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vortex dir="r"/>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a:xfrm>
            <a:off x="906977" y="267494"/>
            <a:ext cx="5897272" cy="330507"/>
          </a:xfrm>
        </p:spPr>
        <p:txBody>
          <a:bodyPr vert="horz" lIns="68580" tIns="34290" rIns="68580" bIns="34290" rtlCol="0" anchor="ctr">
            <a:noAutofit/>
          </a:bodyPr>
          <a:lstStyle>
            <a:lvl1pPr algn="l">
              <a:defRPr lang="zh-CN" altLang="en-US" sz="2200" b="0" i="0" baseline="0" dirty="0">
                <a:solidFill>
                  <a:schemeClr val="tx1">
                    <a:lumMod val="65000"/>
                    <a:lumOff val="35000"/>
                  </a:schemeClr>
                </a:solidFill>
                <a:effectLst/>
                <a:latin typeface="微软雅黑" panose="020B0503020204020204" pitchFamily="34" charset="-122"/>
                <a:ea typeface="微软雅黑" panose="020B0503020204020204" pitchFamily="34" charset="-122"/>
              </a:defRPr>
            </a:lvl1pPr>
          </a:lstStyle>
          <a:p>
            <a:pPr lvl="0" defTabSz="514350">
              <a:lnSpc>
                <a:spcPct val="90000"/>
              </a:lnSpc>
            </a:pPr>
            <a:r>
              <a:rPr lang="zh-CN" altLang="en-US" dirty="0"/>
              <a:t>单击此处编辑母版标题样式</a:t>
            </a:r>
          </a:p>
        </p:txBody>
      </p:sp>
      <p:sp>
        <p:nvSpPr>
          <p:cNvPr id="3" name="日期占位符 2"/>
          <p:cNvSpPr>
            <a:spLocks noGrp="1"/>
          </p:cNvSpPr>
          <p:nvPr>
            <p:ph type="dt" sz="half" idx="10"/>
          </p:nvPr>
        </p:nvSpPr>
        <p:spPr/>
        <p:txBody>
          <a:bodyPr/>
          <a:lstStyle/>
          <a:p>
            <a:fld id="{8FD0F2E2-BEC3-4731-9280-C0DEF30688CE}" type="datetimeFigureOut">
              <a:rPr lang="zh-CN" altLang="en-US" smtClean="0"/>
              <a:t>2022-09-28</a:t>
            </a:fld>
            <a:endParaRPr lang="zh-CN" altLang="en-US"/>
          </a:p>
        </p:txBody>
      </p:sp>
      <p:sp>
        <p:nvSpPr>
          <p:cNvPr id="4" name="页脚占位符 3"/>
          <p:cNvSpPr>
            <a:spLocks noGrp="1"/>
          </p:cNvSpPr>
          <p:nvPr>
            <p:ph type="ftr" sz="quarter" idx="11"/>
          </p:nvPr>
        </p:nvSpPr>
        <p:spPr>
          <a:xfrm>
            <a:off x="3124200" y="4791015"/>
            <a:ext cx="2895600" cy="273844"/>
          </a:xfrm>
        </p:spPr>
        <p:txBody>
          <a:bodyPr/>
          <a:lstStyle>
            <a:lvl1pPr>
              <a:defRPr sz="1050"/>
            </a:lvl1pPr>
          </a:lstStyle>
          <a:p>
            <a:endParaRPr lang="zh-CN" altLang="en-US"/>
          </a:p>
        </p:txBody>
      </p:sp>
      <p:sp>
        <p:nvSpPr>
          <p:cNvPr id="5" name="灯片编号占位符 4"/>
          <p:cNvSpPr>
            <a:spLocks noGrp="1"/>
          </p:cNvSpPr>
          <p:nvPr>
            <p:ph type="sldNum" sz="quarter" idx="12"/>
          </p:nvPr>
        </p:nvSpPr>
        <p:spPr>
          <a:xfrm>
            <a:off x="7452320" y="4787497"/>
            <a:ext cx="1224136" cy="304675"/>
          </a:xfrm>
        </p:spPr>
        <p:txBody>
          <a:bodyPr/>
          <a:lstStyle>
            <a:lvl1pPr algn="ctr">
              <a:defRPr sz="1400">
                <a:latin typeface="Impact" panose="020B0806030902050204" pitchFamily="34" charset="0"/>
              </a:defRPr>
            </a:lvl1pPr>
          </a:lstStyle>
          <a:p>
            <a:fld id="{0B395465-9EF3-43A3-83EA-E9DA93E839F1}" type="slidenum">
              <a:rPr lang="zh-CN" altLang="en-US" smtClean="0"/>
              <a:t>‹#›</a:t>
            </a:fld>
            <a:endParaRPr lang="zh-CN" altLang="en-US"/>
          </a:p>
        </p:txBody>
      </p:sp>
      <p:cxnSp>
        <p:nvCxnSpPr>
          <p:cNvPr id="12" name="直接连接符 11"/>
          <p:cNvCxnSpPr/>
          <p:nvPr/>
        </p:nvCxnSpPr>
        <p:spPr>
          <a:xfrm flipV="1">
            <a:off x="953128" y="654062"/>
            <a:ext cx="785942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4" name="组合 13"/>
          <p:cNvGrpSpPr/>
          <p:nvPr/>
        </p:nvGrpSpPr>
        <p:grpSpPr>
          <a:xfrm>
            <a:off x="395576" y="248444"/>
            <a:ext cx="396000" cy="396000"/>
            <a:chOff x="406574" y="236732"/>
            <a:chExt cx="612048" cy="593261"/>
          </a:xfrm>
        </p:grpSpPr>
        <p:sp>
          <p:nvSpPr>
            <p:cNvPr id="15" name="矩形 14"/>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90"/>
                                          </p:val>
                                        </p:tav>
                                        <p:tav tm="100000">
                                          <p:val>
                                            <p:fltVal val="0"/>
                                          </p:val>
                                        </p:tav>
                                      </p:tavLst>
                                    </p:anim>
                                    <p:animEffect transition="in" filter="fade">
                                      <p:cBhvr>
                                        <p:cTn id="18" dur="500"/>
                                        <p:tgtEl>
                                          <p:spTgt spid="14"/>
                                        </p:tgtEl>
                                      </p:cBhvr>
                                    </p:animEffect>
                                  </p:childTnLst>
                                </p:cTn>
                              </p:par>
                              <p:par>
                                <p:cTn id="19" presetID="22" presetClass="entr" presetSubtype="8" fill="hold" nodeType="withEffect">
                                  <p:stCondLst>
                                    <p:cond delay="25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102156" tIns="51076" rIns="102156" bIns="51076"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63"/>
            <a:ext cx="8229600" cy="3394472"/>
          </a:xfrm>
          <a:prstGeom prst="rect">
            <a:avLst/>
          </a:prstGeom>
        </p:spPr>
        <p:txBody>
          <a:bodyPr vert="horz" lIns="102156" tIns="51076" rIns="102156" bIns="51076"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102156" tIns="51076" rIns="102156" bIns="51076" rtlCol="0" anchor="ctr"/>
          <a:lstStyle>
            <a:lvl1pPr algn="l">
              <a:defRPr sz="1300">
                <a:solidFill>
                  <a:schemeClr val="tx1">
                    <a:tint val="75000"/>
                  </a:schemeClr>
                </a:solidFill>
              </a:defRPr>
            </a:lvl1pPr>
          </a:lstStyle>
          <a:p>
            <a:fld id="{8FD0F2E2-BEC3-4731-9280-C0DEF30688CE}" type="datetimeFigureOut">
              <a:rPr lang="zh-CN" altLang="en-US" smtClean="0"/>
              <a:t>2022-09-28</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102156" tIns="51076" rIns="102156" bIns="51076" rtlCol="0" anchor="ctr"/>
          <a:lstStyle>
            <a:lvl1pPr algn="ctr">
              <a:defRPr sz="13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102156" tIns="51076" rIns="102156" bIns="51076" rtlCol="0" anchor="ctr"/>
          <a:lstStyle>
            <a:lvl1pPr algn="r">
              <a:defRPr sz="1300">
                <a:solidFill>
                  <a:schemeClr val="tx1">
                    <a:tint val="75000"/>
                  </a:schemeClr>
                </a:solidFill>
              </a:defRPr>
            </a:lvl1pPr>
          </a:lstStyle>
          <a:p>
            <a:fld id="{0B395465-9EF3-43A3-83EA-E9DA93E839F1}" type="slidenum">
              <a:rPr lang="zh-CN" altLang="en-US" smtClean="0"/>
              <a:t>‹#›</a:t>
            </a:fld>
            <a:endParaRPr lang="zh-CN" altLang="en-US"/>
          </a:p>
        </p:txBody>
      </p:sp>
      <p:pic>
        <p:nvPicPr>
          <p:cNvPr id="13" name="Picture 7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0" y="-17111"/>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advTm="3000">
        <p14:vortex dir="r"/>
      </p:transition>
    </mc:Choice>
    <mc:Fallback xmlns="">
      <p:transition spd="slow" advTm="3000">
        <p:fade/>
      </p:transition>
    </mc:Fallback>
  </mc:AlternateContent>
  <p:txStyles>
    <p:titleStyle>
      <a:lvl1pPr algn="ctr" defTabSz="1022985" rtl="0" eaLnBrk="1" latinLnBrk="0" hangingPunct="1">
        <a:spcBef>
          <a:spcPct val="0"/>
        </a:spcBef>
        <a:buNone/>
        <a:defRPr sz="5000" kern="1200">
          <a:solidFill>
            <a:schemeClr val="tx1"/>
          </a:solidFill>
          <a:latin typeface="+mj-lt"/>
          <a:ea typeface="+mj-ea"/>
          <a:cs typeface="+mj-cs"/>
        </a:defRPr>
      </a:lvl1pPr>
    </p:titleStyle>
    <p:bodyStyle>
      <a:lvl1pPr marL="383540" indent="-383540" algn="l" defTabSz="10229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215" indent="-320040" algn="l" defTabSz="102298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8890" indent="-255905" algn="l" defTabSz="102298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70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51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68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49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30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911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2985" rtl="0" eaLnBrk="1" latinLnBrk="0" hangingPunct="1">
        <a:defRPr sz="2000" kern="1200">
          <a:solidFill>
            <a:schemeClr val="tx1"/>
          </a:solidFill>
          <a:latin typeface="+mn-lt"/>
          <a:ea typeface="+mn-ea"/>
          <a:cs typeface="+mn-cs"/>
        </a:defRPr>
      </a:lvl1pPr>
      <a:lvl2pPr marL="511810" algn="l" defTabSz="1022985" rtl="0" eaLnBrk="1" latinLnBrk="0" hangingPunct="1">
        <a:defRPr sz="2000" kern="1200">
          <a:solidFill>
            <a:schemeClr val="tx1"/>
          </a:solidFill>
          <a:latin typeface="+mn-lt"/>
          <a:ea typeface="+mn-ea"/>
          <a:cs typeface="+mn-cs"/>
        </a:defRPr>
      </a:lvl2pPr>
      <a:lvl3pPr marL="1022985" algn="l" defTabSz="1022985" rtl="0" eaLnBrk="1" latinLnBrk="0" hangingPunct="1">
        <a:defRPr sz="2000" kern="1200">
          <a:solidFill>
            <a:schemeClr val="tx1"/>
          </a:solidFill>
          <a:latin typeface="+mn-lt"/>
          <a:ea typeface="+mn-ea"/>
          <a:cs typeface="+mn-cs"/>
        </a:defRPr>
      </a:lvl3pPr>
      <a:lvl4pPr marL="1534795" algn="l" defTabSz="1022985" rtl="0" eaLnBrk="1" latinLnBrk="0" hangingPunct="1">
        <a:defRPr sz="2000" kern="1200">
          <a:solidFill>
            <a:schemeClr val="tx1"/>
          </a:solidFill>
          <a:latin typeface="+mn-lt"/>
          <a:ea typeface="+mn-ea"/>
          <a:cs typeface="+mn-cs"/>
        </a:defRPr>
      </a:lvl4pPr>
      <a:lvl5pPr marL="2046605" algn="l" defTabSz="1022985" rtl="0" eaLnBrk="1" latinLnBrk="0" hangingPunct="1">
        <a:defRPr sz="2000" kern="1200">
          <a:solidFill>
            <a:schemeClr val="tx1"/>
          </a:solidFill>
          <a:latin typeface="+mn-lt"/>
          <a:ea typeface="+mn-ea"/>
          <a:cs typeface="+mn-cs"/>
        </a:defRPr>
      </a:lvl5pPr>
      <a:lvl6pPr marL="2558415" algn="l" defTabSz="1022985" rtl="0" eaLnBrk="1" latinLnBrk="0" hangingPunct="1">
        <a:defRPr sz="2000" kern="1200">
          <a:solidFill>
            <a:schemeClr val="tx1"/>
          </a:solidFill>
          <a:latin typeface="+mn-lt"/>
          <a:ea typeface="+mn-ea"/>
          <a:cs typeface="+mn-cs"/>
        </a:defRPr>
      </a:lvl6pPr>
      <a:lvl7pPr marL="3069590" algn="l" defTabSz="1022985" rtl="0" eaLnBrk="1" latinLnBrk="0" hangingPunct="1">
        <a:defRPr sz="2000" kern="1200">
          <a:solidFill>
            <a:schemeClr val="tx1"/>
          </a:solidFill>
          <a:latin typeface="+mn-lt"/>
          <a:ea typeface="+mn-ea"/>
          <a:cs typeface="+mn-cs"/>
        </a:defRPr>
      </a:lvl7pPr>
      <a:lvl8pPr marL="3581400" algn="l" defTabSz="1022985" rtl="0" eaLnBrk="1" latinLnBrk="0" hangingPunct="1">
        <a:defRPr sz="2000" kern="1200">
          <a:solidFill>
            <a:schemeClr val="tx1"/>
          </a:solidFill>
          <a:latin typeface="+mn-lt"/>
          <a:ea typeface="+mn-ea"/>
          <a:cs typeface="+mn-cs"/>
        </a:defRPr>
      </a:lvl8pPr>
      <a:lvl9pPr marL="4093210" algn="l" defTabSz="102298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hemeOverride" Target="../theme/themeOverride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jpeg"/><Relationship Id="rId5" Type="http://schemas.openxmlformats.org/officeDocument/2006/relationships/notesSlide" Target="../notesSlides/notesSlide15.xml"/><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jpeg"/><Relationship Id="rId5" Type="http://schemas.openxmlformats.org/officeDocument/2006/relationships/notesSlide" Target="../notesSlides/notesSlide18.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jpeg"/><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jpeg"/><Relationship Id="rId5" Type="http://schemas.openxmlformats.org/officeDocument/2006/relationships/notesSlide" Target="../notesSlides/notesSlide35.xml"/><Relationship Id="rId4"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jpeg"/><Relationship Id="rId5" Type="http://schemas.openxmlformats.org/officeDocument/2006/relationships/notesSlide" Target="../notesSlides/notesSlide9.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115616" y="1709750"/>
            <a:ext cx="6750815" cy="612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Rectangle 13"/>
          <p:cNvSpPr txBox="1">
            <a:spLocks noChangeArrowheads="1"/>
          </p:cNvSpPr>
          <p:nvPr/>
        </p:nvSpPr>
        <p:spPr bwMode="auto">
          <a:xfrm>
            <a:off x="1444683" y="1773456"/>
            <a:ext cx="5782242" cy="523696"/>
          </a:xfrm>
          <a:prstGeom prst="rect">
            <a:avLst/>
          </a:prstGeom>
          <a:noFill/>
          <a:ln w="9525">
            <a:noFill/>
            <a:miter lim="800000"/>
          </a:ln>
          <a:effectLst/>
        </p:spPr>
        <p:txBody>
          <a:bodyPr lIns="91419" tIns="45709" rIns="91419" bIns="45709" anchor="ctr"/>
          <a:lstStyle>
            <a:lvl1pPr marL="342900" indent="-342900"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eaLnBrk="1" hangingPunct="1">
              <a:lnSpc>
                <a:spcPts val="4200"/>
              </a:lnSpc>
              <a:spcBef>
                <a:spcPct val="20000"/>
              </a:spcBef>
            </a:pPr>
            <a:r>
              <a:rPr lang="zh-CN" altLang="en-US" sz="3200" b="1" i="0" dirty="0">
                <a:solidFill>
                  <a:schemeClr val="bg1"/>
                </a:solidFill>
                <a:latin typeface="+mn-lt"/>
                <a:ea typeface="+mn-ea"/>
                <a:cs typeface="+mn-ea"/>
                <a:sym typeface="+mn-lt"/>
              </a:rPr>
              <a:t>税务政策宣贯</a:t>
            </a:r>
          </a:p>
        </p:txBody>
      </p:sp>
      <p:cxnSp>
        <p:nvCxnSpPr>
          <p:cNvPr id="8" name="直接连接符 7"/>
          <p:cNvCxnSpPr/>
          <p:nvPr/>
        </p:nvCxnSpPr>
        <p:spPr bwMode="auto">
          <a:xfrm>
            <a:off x="2608145" y="3795886"/>
            <a:ext cx="3927710" cy="0"/>
          </a:xfrm>
          <a:prstGeom prst="line">
            <a:avLst/>
          </a:prstGeom>
          <a:ln w="28575">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3885728" y="3363838"/>
            <a:ext cx="1210588" cy="338554"/>
          </a:xfrm>
          <a:prstGeom prst="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zh-CN" altLang="en-US" sz="1600" b="1" dirty="0">
                <a:solidFill>
                  <a:schemeClr val="bg1"/>
                </a:solidFill>
                <a:cs typeface="+mn-ea"/>
                <a:sym typeface="+mn-lt"/>
              </a:rPr>
              <a:t>财务资产处</a:t>
            </a:r>
          </a:p>
        </p:txBody>
      </p:sp>
      <p:sp>
        <p:nvSpPr>
          <p:cNvPr id="10" name="文本框 15"/>
          <p:cNvSpPr txBox="1">
            <a:spLocks noChangeArrowheads="1"/>
          </p:cNvSpPr>
          <p:nvPr/>
        </p:nvSpPr>
        <p:spPr bwMode="auto">
          <a:xfrm>
            <a:off x="3266886" y="3939902"/>
            <a:ext cx="2448272"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ctr" hangingPunct="1">
              <a:lnSpc>
                <a:spcPct val="90000"/>
              </a:lnSpc>
              <a:spcBef>
                <a:spcPct val="20000"/>
              </a:spcBef>
            </a:pPr>
            <a:r>
              <a:rPr lang="en-US" altLang="zh-CN" sz="1200" b="1" dirty="0">
                <a:solidFill>
                  <a:schemeClr val="tx1">
                    <a:lumMod val="75000"/>
                    <a:lumOff val="25000"/>
                  </a:schemeClr>
                </a:solidFill>
                <a:latin typeface="+mn-lt"/>
                <a:ea typeface="+mn-ea"/>
                <a:cs typeface="+mn-ea"/>
                <a:sym typeface="+mn-lt"/>
              </a:rPr>
              <a:t>2022</a:t>
            </a:r>
            <a:r>
              <a:rPr lang="zh-CN" altLang="en-US" sz="1200" b="1" dirty="0">
                <a:solidFill>
                  <a:schemeClr val="tx1">
                    <a:lumMod val="75000"/>
                    <a:lumOff val="25000"/>
                  </a:schemeClr>
                </a:solidFill>
                <a:latin typeface="+mn-lt"/>
                <a:ea typeface="+mn-ea"/>
                <a:cs typeface="+mn-ea"/>
                <a:sym typeface="+mn-lt"/>
              </a:rPr>
              <a:t>年</a:t>
            </a:r>
            <a:r>
              <a:rPr lang="en-US" altLang="zh-CN" sz="1200" b="1" dirty="0">
                <a:solidFill>
                  <a:schemeClr val="tx1">
                    <a:lumMod val="75000"/>
                    <a:lumOff val="25000"/>
                  </a:schemeClr>
                </a:solidFill>
                <a:latin typeface="+mn-lt"/>
                <a:ea typeface="+mn-ea"/>
                <a:cs typeface="+mn-ea"/>
                <a:sym typeface="+mn-lt"/>
              </a:rPr>
              <a:t>9</a:t>
            </a:r>
            <a:r>
              <a:rPr lang="zh-CN" altLang="en-US" sz="1200" b="1" dirty="0">
                <a:solidFill>
                  <a:schemeClr val="tx1">
                    <a:lumMod val="75000"/>
                    <a:lumOff val="25000"/>
                  </a:schemeClr>
                </a:solidFill>
                <a:latin typeface="+mn-lt"/>
                <a:ea typeface="+mn-ea"/>
                <a:cs typeface="+mn-ea"/>
                <a:sym typeface="+mn-lt"/>
              </a:rPr>
              <a:t>月</a:t>
            </a:r>
          </a:p>
        </p:txBody>
      </p:sp>
      <p:sp>
        <p:nvSpPr>
          <p:cNvPr id="11" name="等腰三角形 10"/>
          <p:cNvSpPr/>
          <p:nvPr/>
        </p:nvSpPr>
        <p:spPr>
          <a:xfrm rot="5400000">
            <a:off x="-45524" y="163346"/>
            <a:ext cx="660073" cy="56902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bldLst>
      <p:bldP spid="7" grpId="0" bldLvl="0" autoUpdateAnimBg="0"/>
      <p:bldP spid="7" grpId="1" bldLvl="0" autoUpdateAnimBg="0"/>
      <p:bldP spid="7" grpId="2" bldLvl="0" autoUpdateAnimBg="0"/>
      <p:bldP spid="7" grpId="3" bldLvl="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国产设备退税政策</a:t>
            </a:r>
            <a:endParaRPr lang="zh-CN" altLang="en-US" dirty="0">
              <a:latin typeface="+mn-lt"/>
              <a:ea typeface="+mn-ea"/>
              <a:cs typeface="+mn-ea"/>
              <a:sym typeface="+mn-lt"/>
            </a:endParaRPr>
          </a:p>
        </p:txBody>
      </p:sp>
      <p:sp>
        <p:nvSpPr>
          <p:cNvPr id="13" name="矩形: 圆角 12">
            <a:extLst>
              <a:ext uri="{FF2B5EF4-FFF2-40B4-BE49-F238E27FC236}">
                <a16:creationId xmlns:a16="http://schemas.microsoft.com/office/drawing/2014/main" id="{A4F48BB5-AD71-A891-09A2-BD634476D38D}"/>
              </a:ext>
            </a:extLst>
          </p:cNvPr>
          <p:cNvSpPr/>
          <p:nvPr/>
        </p:nvSpPr>
        <p:spPr>
          <a:xfrm>
            <a:off x="467544" y="771550"/>
            <a:ext cx="8280920" cy="43204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custDataLst>
              <p:tags r:id="rId2"/>
            </p:custDataLst>
          </p:nvPr>
        </p:nvSpPr>
        <p:spPr>
          <a:xfrm>
            <a:off x="755576" y="843558"/>
            <a:ext cx="7704856"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stStyle>
          <a:p>
            <a:pPr>
              <a:lnSpc>
                <a:spcPts val="2800"/>
              </a:lnSpc>
            </a:pPr>
            <a:r>
              <a:rPr lang="zh-CN" altLang="en-US" b="1" dirty="0">
                <a:ln w="0"/>
                <a:solidFill>
                  <a:schemeClr val="accent1"/>
                </a:solidFill>
                <a:effectLst>
                  <a:outerShdw blurRad="38100" dist="25400" dir="5400000" algn="ctr" rotWithShape="0">
                    <a:srgbClr val="6E747A">
                      <a:alpha val="43000"/>
                    </a:srgbClr>
                  </a:outerShdw>
                </a:effectLst>
                <a:latin typeface="SimSun" panose="02010600030101010101" pitchFamily="2" charset="-122"/>
                <a:ea typeface="SimSun" panose="02010600030101010101" pitchFamily="2" charset="-122"/>
              </a:rPr>
              <a:t>基本要求</a:t>
            </a:r>
            <a:r>
              <a:rPr lang="zh-CN" altLang="en-US" dirty="0">
                <a:ln w="0"/>
                <a:solidFill>
                  <a:schemeClr val="accent1"/>
                </a:solidFill>
                <a:effectLst>
                  <a:outerShdw blurRad="38100" dist="25400" dir="5400000" algn="ctr" rotWithShape="0">
                    <a:srgbClr val="6E747A">
                      <a:alpha val="43000"/>
                    </a:srgbClr>
                  </a:outerShdw>
                </a:effectLst>
                <a:latin typeface="SimSun" panose="02010600030101010101" pitchFamily="2" charset="-122"/>
                <a:ea typeface="SimSun" panose="02010600030101010101" pitchFamily="2" charset="-122"/>
              </a:rPr>
              <a:t>：</a:t>
            </a:r>
            <a:endParaRPr lang="en-US" altLang="zh-CN" dirty="0">
              <a:ln w="0"/>
              <a:solidFill>
                <a:schemeClr val="accent1"/>
              </a:solidFill>
              <a:effectLst>
                <a:outerShdw blurRad="38100" dist="25400" dir="5400000" algn="ctr" rotWithShape="0">
                  <a:srgbClr val="6E747A">
                    <a:alpha val="43000"/>
                  </a:srgbClr>
                </a:outerShdw>
              </a:effectLst>
              <a:latin typeface="SimSun" panose="02010600030101010101" pitchFamily="2" charset="-122"/>
              <a:ea typeface="SimSun" panose="02010600030101010101" pitchFamily="2" charset="-122"/>
            </a:endParaRPr>
          </a:p>
          <a:p>
            <a:pPr>
              <a:lnSpc>
                <a:spcPts val="2800"/>
              </a:lnSpc>
            </a:pPr>
            <a:r>
              <a:rPr lang="zh-CN" altLang="en-US" dirty="0">
                <a:latin typeface="+mn-ea"/>
                <a:sym typeface="Arial" panose="020B0604020202020204" pitchFamily="34" charset="0"/>
              </a:rPr>
              <a:t>申请范围：</a:t>
            </a:r>
            <a:r>
              <a:rPr lang="zh-CN" altLang="en-US" dirty="0">
                <a:latin typeface="STFangsong" panose="02010600040101010101" pitchFamily="2" charset="-122"/>
                <a:ea typeface="STFangsong" panose="02010600040101010101" pitchFamily="2" charset="-122"/>
                <a:sym typeface="Arial" panose="020B0604020202020204" pitchFamily="34" charset="0"/>
              </a:rPr>
              <a:t>研发机构所采购并</a:t>
            </a:r>
            <a:r>
              <a:rPr lang="zh-CN" altLang="en-US" b="1" dirty="0">
                <a:latin typeface="STFangsong" panose="02010600040101010101" pitchFamily="2" charset="-122"/>
                <a:ea typeface="STFangsong" panose="02010600040101010101" pitchFamily="2" charset="-122"/>
                <a:sym typeface="Arial" panose="020B0604020202020204" pitchFamily="34" charset="0"/>
              </a:rPr>
              <a:t>纳入固定资产管理的国产设备</a:t>
            </a:r>
            <a:r>
              <a:rPr lang="zh-CN" altLang="en-US" dirty="0">
                <a:latin typeface="STFangsong" panose="02010600040101010101" pitchFamily="2" charset="-122"/>
                <a:ea typeface="STFangsong" panose="02010600040101010101" pitchFamily="2" charset="-122"/>
                <a:sym typeface="Arial" panose="020B0604020202020204" pitchFamily="34" charset="0"/>
              </a:rPr>
              <a:t>，所采购的设备符合《科技开发、科学研究和教学设备清单》</a:t>
            </a:r>
            <a:r>
              <a:rPr lang="zh-CN" altLang="en-US" b="1" dirty="0">
                <a:latin typeface="STFangsong" panose="02010600040101010101" pitchFamily="2" charset="-122"/>
                <a:ea typeface="STFangsong" panose="02010600040101010101" pitchFamily="2" charset="-122"/>
                <a:sym typeface="Arial" panose="020B0604020202020204" pitchFamily="34" charset="0"/>
              </a:rPr>
              <a:t>范围</a:t>
            </a:r>
            <a:r>
              <a:rPr lang="zh-CN" altLang="en-US" dirty="0">
                <a:latin typeface="STFangsong" panose="02010600040101010101" pitchFamily="2" charset="-122"/>
                <a:ea typeface="STFangsong" panose="02010600040101010101" pitchFamily="2" charset="-122"/>
                <a:sym typeface="Arial" panose="020B0604020202020204" pitchFamily="34" charset="0"/>
              </a:rPr>
              <a:t>。</a:t>
            </a:r>
            <a:endParaRPr lang="en-US" altLang="zh-CN" dirty="0">
              <a:latin typeface="STFangsong" panose="02010600040101010101" pitchFamily="2" charset="-122"/>
              <a:ea typeface="STFangsong" panose="02010600040101010101" pitchFamily="2" charset="-122"/>
              <a:sym typeface="Arial" panose="020B0604020202020204" pitchFamily="34" charset="0"/>
            </a:endParaRPr>
          </a:p>
          <a:p>
            <a:pPr>
              <a:lnSpc>
                <a:spcPts val="2800"/>
              </a:lnSpc>
            </a:pPr>
            <a:r>
              <a:rPr lang="zh-CN" altLang="en-US" dirty="0">
                <a:latin typeface="+mn-ea"/>
                <a:sym typeface="Arial" panose="020B0604020202020204" pitchFamily="34" charset="0"/>
              </a:rPr>
              <a:t>申请资料：</a:t>
            </a:r>
            <a:r>
              <a:rPr lang="zh-CN" altLang="en-US" dirty="0">
                <a:latin typeface="STFangsong" panose="02010600040101010101" pitchFamily="2" charset="-122"/>
                <a:ea typeface="STFangsong" panose="02010600040101010101" pitchFamily="2" charset="-122"/>
                <a:sym typeface="Arial" panose="020B0604020202020204" pitchFamily="34" charset="0"/>
              </a:rPr>
              <a:t>增值税专用发票绿联（抵扣联）原件</a:t>
            </a:r>
            <a:r>
              <a:rPr lang="en-US" altLang="zh-CN" dirty="0">
                <a:latin typeface="STFangsong" panose="02010600040101010101" pitchFamily="2" charset="-122"/>
                <a:ea typeface="STFangsong" panose="02010600040101010101" pitchFamily="2" charset="-122"/>
                <a:sym typeface="Arial" panose="020B0604020202020204" pitchFamily="34" charset="0"/>
              </a:rPr>
              <a:t>+</a:t>
            </a:r>
            <a:r>
              <a:rPr lang="zh-CN" altLang="en-US" dirty="0">
                <a:latin typeface="STFangsong" panose="02010600040101010101" pitchFamily="2" charset="-122"/>
                <a:ea typeface="STFangsong" panose="02010600040101010101" pitchFamily="2" charset="-122"/>
                <a:sym typeface="Arial" panose="020B0604020202020204" pitchFamily="34" charset="0"/>
              </a:rPr>
              <a:t>合同复印件</a:t>
            </a:r>
            <a:endParaRPr lang="en-US" altLang="zh-CN" dirty="0">
              <a:latin typeface="STFangsong" panose="02010600040101010101" pitchFamily="2" charset="-122"/>
              <a:ea typeface="STFangsong" panose="02010600040101010101" pitchFamily="2" charset="-122"/>
              <a:sym typeface="Arial" panose="020B0604020202020204" pitchFamily="34" charset="0"/>
            </a:endParaRPr>
          </a:p>
          <a:p>
            <a:pPr>
              <a:lnSpc>
                <a:spcPts val="2800"/>
              </a:lnSpc>
            </a:pPr>
            <a:r>
              <a:rPr lang="zh-CN" altLang="en-US" dirty="0">
                <a:latin typeface="+mn-ea"/>
                <a:sym typeface="Arial" panose="020B0604020202020204" pitchFamily="34" charset="0"/>
              </a:rPr>
              <a:t>申请期限：</a:t>
            </a:r>
            <a:r>
              <a:rPr lang="zh-CN" altLang="zh-CN" dirty="0">
                <a:latin typeface="STFangsong" panose="02010600040101010101" pitchFamily="2" charset="-122"/>
                <a:ea typeface="STFangsong" panose="02010600040101010101" pitchFamily="2" charset="-122"/>
              </a:rPr>
              <a:t>为采购国产设备之日（以发票开具日期为准）次月</a:t>
            </a:r>
            <a:r>
              <a:rPr lang="en-US" altLang="zh-CN" dirty="0">
                <a:latin typeface="STFangsong" panose="02010600040101010101" pitchFamily="2" charset="-122"/>
                <a:ea typeface="STFangsong" panose="02010600040101010101" pitchFamily="2" charset="-122"/>
              </a:rPr>
              <a:t>1</a:t>
            </a:r>
            <a:r>
              <a:rPr lang="zh-CN" altLang="zh-CN" dirty="0">
                <a:latin typeface="STFangsong" panose="02010600040101010101" pitchFamily="2" charset="-122"/>
                <a:ea typeface="STFangsong" panose="02010600040101010101" pitchFamily="2" charset="-122"/>
              </a:rPr>
              <a:t>日起至次年</a:t>
            </a:r>
            <a:r>
              <a:rPr lang="en-US" altLang="zh-CN" dirty="0">
                <a:latin typeface="STFangsong" panose="02010600040101010101" pitchFamily="2" charset="-122"/>
                <a:ea typeface="STFangsong" panose="02010600040101010101" pitchFamily="2" charset="-122"/>
              </a:rPr>
              <a:t>4</a:t>
            </a:r>
            <a:r>
              <a:rPr lang="zh-CN" altLang="zh-CN" dirty="0">
                <a:latin typeface="STFangsong" panose="02010600040101010101" pitchFamily="2" charset="-122"/>
                <a:ea typeface="STFangsong" panose="02010600040101010101" pitchFamily="2" charset="-122"/>
              </a:rPr>
              <a:t>月征期。</a:t>
            </a:r>
            <a:r>
              <a:rPr lang="en-US" altLang="zh-CN" dirty="0">
                <a:latin typeface="STFangsong" panose="02010600040101010101" pitchFamily="2" charset="-122"/>
                <a:ea typeface="STFangsong" panose="02010600040101010101" pitchFamily="2" charset="-122"/>
              </a:rPr>
              <a:t>  </a:t>
            </a:r>
            <a:r>
              <a:rPr lang="zh-CN" altLang="zh-CN" dirty="0">
                <a:latin typeface="STFangsong" panose="02010600040101010101" pitchFamily="2" charset="-122"/>
                <a:ea typeface="STFangsong" panose="02010600040101010101" pitchFamily="2" charset="-122"/>
              </a:rPr>
              <a:t>也就是说，在次年</a:t>
            </a:r>
            <a:r>
              <a:rPr lang="en-US" altLang="zh-CN" dirty="0">
                <a:latin typeface="STFangsong" panose="02010600040101010101" pitchFamily="2" charset="-122"/>
                <a:ea typeface="STFangsong" panose="02010600040101010101" pitchFamily="2" charset="-122"/>
              </a:rPr>
              <a:t>4</a:t>
            </a:r>
            <a:r>
              <a:rPr lang="zh-CN" altLang="zh-CN" dirty="0">
                <a:latin typeface="STFangsong" panose="02010600040101010101" pitchFamily="2" charset="-122"/>
                <a:ea typeface="STFangsong" panose="02010600040101010101" pitchFamily="2" charset="-122"/>
              </a:rPr>
              <a:t>月征期前，需将上年度具备退税</a:t>
            </a:r>
            <a:r>
              <a:rPr lang="zh-CN" altLang="en-US" dirty="0">
                <a:latin typeface="STFangsong" panose="02010600040101010101" pitchFamily="2" charset="-122"/>
                <a:ea typeface="STFangsong" panose="02010600040101010101" pitchFamily="2" charset="-122"/>
              </a:rPr>
              <a:t>条件</a:t>
            </a:r>
            <a:r>
              <a:rPr lang="zh-CN" altLang="zh-CN" dirty="0">
                <a:latin typeface="STFangsong" panose="02010600040101010101" pitchFamily="2" charset="-122"/>
                <a:ea typeface="STFangsong" panose="02010600040101010101" pitchFamily="2" charset="-122"/>
              </a:rPr>
              <a:t>的设备完成退税申报。</a:t>
            </a:r>
          </a:p>
          <a:p>
            <a:pPr>
              <a:lnSpc>
                <a:spcPts val="2800"/>
              </a:lnSpc>
            </a:pPr>
            <a:r>
              <a:rPr lang="zh-CN" altLang="en-US" dirty="0"/>
              <a:t>购置的设备三年内不能转移、报废或挪作他用。</a:t>
            </a:r>
            <a:endParaRPr lang="zh-CN" altLang="en-US" dirty="0">
              <a:latin typeface="+mn-ea"/>
              <a:sym typeface="Arial" panose="020B0604020202020204" pitchFamily="34" charset="0"/>
            </a:endParaRPr>
          </a:p>
        </p:txBody>
      </p:sp>
    </p:spTree>
    <p:extLst>
      <p:ext uri="{BB962C8B-B14F-4D97-AF65-F5344CB8AC3E}">
        <p14:creationId xmlns:p14="http://schemas.microsoft.com/office/powerpoint/2010/main" val="25493849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国产设备退税政策</a:t>
            </a:r>
            <a:endParaRPr lang="zh-CN" altLang="en-US" dirty="0">
              <a:latin typeface="+mn-lt"/>
              <a:ea typeface="+mn-ea"/>
              <a:cs typeface="+mn-ea"/>
              <a:sym typeface="+mn-lt"/>
            </a:endParaRPr>
          </a:p>
        </p:txBody>
      </p:sp>
      <p:pic>
        <p:nvPicPr>
          <p:cNvPr id="2" name="图片 1"/>
          <p:cNvPicPr>
            <a:picLocks noChangeAspect="1"/>
          </p:cNvPicPr>
          <p:nvPr/>
        </p:nvPicPr>
        <p:blipFill>
          <a:blip r:embed="rId3"/>
          <a:stretch>
            <a:fillRect/>
          </a:stretch>
        </p:blipFill>
        <p:spPr>
          <a:xfrm>
            <a:off x="247730" y="699541"/>
            <a:ext cx="8572742" cy="4176465"/>
          </a:xfrm>
          <a:prstGeom prst="rect">
            <a:avLst/>
          </a:prstGeom>
        </p:spPr>
      </p:pic>
    </p:spTree>
    <p:extLst>
      <p:ext uri="{BB962C8B-B14F-4D97-AF65-F5344CB8AC3E}">
        <p14:creationId xmlns:p14="http://schemas.microsoft.com/office/powerpoint/2010/main" val="128745087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国产设备退税政策</a:t>
            </a:r>
            <a:endParaRPr lang="zh-CN" altLang="en-US" dirty="0">
              <a:latin typeface="+mn-lt"/>
              <a:ea typeface="+mn-ea"/>
              <a:cs typeface="+mn-ea"/>
              <a:sym typeface="+mn-lt"/>
            </a:endParaRPr>
          </a:p>
        </p:txBody>
      </p:sp>
      <p:pic>
        <p:nvPicPr>
          <p:cNvPr id="4" name="图片 3"/>
          <p:cNvPicPr>
            <a:picLocks noChangeAspect="1"/>
          </p:cNvPicPr>
          <p:nvPr/>
        </p:nvPicPr>
        <p:blipFill>
          <a:blip r:embed="rId3"/>
          <a:stretch>
            <a:fillRect/>
          </a:stretch>
        </p:blipFill>
        <p:spPr>
          <a:xfrm>
            <a:off x="251520" y="699542"/>
            <a:ext cx="8647931" cy="4345978"/>
          </a:xfrm>
          <a:prstGeom prst="rect">
            <a:avLst/>
          </a:prstGeom>
        </p:spPr>
      </p:pic>
    </p:spTree>
    <p:extLst>
      <p:ext uri="{BB962C8B-B14F-4D97-AF65-F5344CB8AC3E}">
        <p14:creationId xmlns:p14="http://schemas.microsoft.com/office/powerpoint/2010/main" val="116976390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国产设备退税政策</a:t>
            </a:r>
            <a:endParaRPr lang="zh-CN" altLang="en-US" dirty="0">
              <a:latin typeface="+mn-lt"/>
              <a:ea typeface="+mn-ea"/>
              <a:cs typeface="+mn-ea"/>
              <a:sym typeface="+mn-lt"/>
            </a:endParaRPr>
          </a:p>
        </p:txBody>
      </p:sp>
      <p:pic>
        <p:nvPicPr>
          <p:cNvPr id="2" name="图片 1"/>
          <p:cNvPicPr>
            <a:picLocks noChangeAspect="1"/>
          </p:cNvPicPr>
          <p:nvPr/>
        </p:nvPicPr>
        <p:blipFill>
          <a:blip r:embed="rId3"/>
          <a:stretch>
            <a:fillRect/>
          </a:stretch>
        </p:blipFill>
        <p:spPr>
          <a:xfrm>
            <a:off x="323528" y="627535"/>
            <a:ext cx="8568952" cy="4392488"/>
          </a:xfrm>
          <a:prstGeom prst="rect">
            <a:avLst/>
          </a:prstGeom>
        </p:spPr>
      </p:pic>
    </p:spTree>
    <p:extLst>
      <p:ext uri="{BB962C8B-B14F-4D97-AF65-F5344CB8AC3E}">
        <p14:creationId xmlns:p14="http://schemas.microsoft.com/office/powerpoint/2010/main" val="314313486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国产设备退税政策</a:t>
            </a:r>
            <a:endParaRPr lang="zh-CN" altLang="en-US" dirty="0">
              <a:latin typeface="+mn-lt"/>
              <a:ea typeface="+mn-ea"/>
              <a:cs typeface="+mn-ea"/>
              <a:sym typeface="+mn-lt"/>
            </a:endParaRPr>
          </a:p>
        </p:txBody>
      </p:sp>
      <p:sp>
        <p:nvSpPr>
          <p:cNvPr id="4" name="矩形 27"/>
          <p:cNvSpPr>
            <a:spLocks noChangeArrowheads="1"/>
          </p:cNvSpPr>
          <p:nvPr>
            <p:custDataLst>
              <p:tags r:id="rId1"/>
            </p:custDataLst>
          </p:nvPr>
        </p:nvSpPr>
        <p:spPr bwMode="auto">
          <a:xfrm>
            <a:off x="510194" y="771550"/>
            <a:ext cx="4902518" cy="435769"/>
          </a:xfrm>
          <a:prstGeom prst="rect">
            <a:avLst/>
          </a:prstGeom>
          <a:solidFill>
            <a:schemeClr val="accent1"/>
          </a:solidFill>
          <a:ln>
            <a:noFill/>
          </a:ln>
        </p:spPr>
        <p:txBody>
          <a:bodyPr wrap="none"/>
          <a:lstStyle/>
          <a:p>
            <a:pPr algn="ctr">
              <a:spcBef>
                <a:spcPct val="0"/>
              </a:spcBef>
              <a:buFont typeface="Arial" panose="020B0604020202020204" pitchFamily="34" charset="0"/>
              <a:buNone/>
            </a:pPr>
            <a:r>
              <a:rPr lang="zh-CN" altLang="en-US" b="1" spc="225" dirty="0">
                <a:solidFill>
                  <a:srgbClr val="FFFFFF"/>
                </a:solidFill>
                <a:latin typeface="Arial" panose="020B0604020202020204" pitchFamily="34" charset="0"/>
                <a:ea typeface="微软雅黑" panose="020B0503020204020204" charset="-122"/>
                <a:sym typeface="Arial" panose="020B0604020202020204" pitchFamily="34" charset="0"/>
              </a:rPr>
              <a:t>（四）计算机工作站，中型、大型计算机</a:t>
            </a:r>
          </a:p>
        </p:txBody>
      </p:sp>
      <p:graphicFrame>
        <p:nvGraphicFramePr>
          <p:cNvPr id="5" name="表格 4"/>
          <p:cNvGraphicFramePr>
            <a:graphicFrameLocks noGrp="1"/>
          </p:cNvGraphicFramePr>
          <p:nvPr>
            <p:extLst>
              <p:ext uri="{D42A27DB-BD31-4B8C-83A1-F6EECF244321}">
                <p14:modId xmlns:p14="http://schemas.microsoft.com/office/powerpoint/2010/main" val="1452982936"/>
              </p:ext>
            </p:extLst>
          </p:nvPr>
        </p:nvGraphicFramePr>
        <p:xfrm>
          <a:off x="510194" y="1347615"/>
          <a:ext cx="8238271" cy="3305186"/>
        </p:xfrm>
        <a:graphic>
          <a:graphicData uri="http://schemas.openxmlformats.org/drawingml/2006/table">
            <a:tbl>
              <a:tblPr>
                <a:tableStyleId>{5C22544A-7EE6-4342-B048-85BDC9FD1C3A}</a:tableStyleId>
              </a:tblPr>
              <a:tblGrid>
                <a:gridCol w="155055">
                  <a:extLst>
                    <a:ext uri="{9D8B030D-6E8A-4147-A177-3AD203B41FA5}">
                      <a16:colId xmlns:a16="http://schemas.microsoft.com/office/drawing/2014/main" val="1910046457"/>
                    </a:ext>
                  </a:extLst>
                </a:gridCol>
                <a:gridCol w="1362844">
                  <a:extLst>
                    <a:ext uri="{9D8B030D-6E8A-4147-A177-3AD203B41FA5}">
                      <a16:colId xmlns:a16="http://schemas.microsoft.com/office/drawing/2014/main" val="3612380558"/>
                    </a:ext>
                  </a:extLst>
                </a:gridCol>
                <a:gridCol w="881361">
                  <a:extLst>
                    <a:ext uri="{9D8B030D-6E8A-4147-A177-3AD203B41FA5}">
                      <a16:colId xmlns:a16="http://schemas.microsoft.com/office/drawing/2014/main" val="618221687"/>
                    </a:ext>
                  </a:extLst>
                </a:gridCol>
                <a:gridCol w="459042">
                  <a:extLst>
                    <a:ext uri="{9D8B030D-6E8A-4147-A177-3AD203B41FA5}">
                      <a16:colId xmlns:a16="http://schemas.microsoft.com/office/drawing/2014/main" val="1472790599"/>
                    </a:ext>
                  </a:extLst>
                </a:gridCol>
                <a:gridCol w="236663">
                  <a:extLst>
                    <a:ext uri="{9D8B030D-6E8A-4147-A177-3AD203B41FA5}">
                      <a16:colId xmlns:a16="http://schemas.microsoft.com/office/drawing/2014/main" val="3022929659"/>
                    </a:ext>
                  </a:extLst>
                </a:gridCol>
                <a:gridCol w="391716">
                  <a:extLst>
                    <a:ext uri="{9D8B030D-6E8A-4147-A177-3AD203B41FA5}">
                      <a16:colId xmlns:a16="http://schemas.microsoft.com/office/drawing/2014/main" val="3124282490"/>
                    </a:ext>
                  </a:extLst>
                </a:gridCol>
                <a:gridCol w="554929">
                  <a:extLst>
                    <a:ext uri="{9D8B030D-6E8A-4147-A177-3AD203B41FA5}">
                      <a16:colId xmlns:a16="http://schemas.microsoft.com/office/drawing/2014/main" val="3891745560"/>
                    </a:ext>
                  </a:extLst>
                </a:gridCol>
                <a:gridCol w="459042">
                  <a:extLst>
                    <a:ext uri="{9D8B030D-6E8A-4147-A177-3AD203B41FA5}">
                      <a16:colId xmlns:a16="http://schemas.microsoft.com/office/drawing/2014/main" val="3658510589"/>
                    </a:ext>
                  </a:extLst>
                </a:gridCol>
                <a:gridCol w="334591">
                  <a:extLst>
                    <a:ext uri="{9D8B030D-6E8A-4147-A177-3AD203B41FA5}">
                      <a16:colId xmlns:a16="http://schemas.microsoft.com/office/drawing/2014/main" val="1242798020"/>
                    </a:ext>
                  </a:extLst>
                </a:gridCol>
                <a:gridCol w="734467">
                  <a:extLst>
                    <a:ext uri="{9D8B030D-6E8A-4147-A177-3AD203B41FA5}">
                      <a16:colId xmlns:a16="http://schemas.microsoft.com/office/drawing/2014/main" val="353966390"/>
                    </a:ext>
                  </a:extLst>
                </a:gridCol>
                <a:gridCol w="579146">
                  <a:extLst>
                    <a:ext uri="{9D8B030D-6E8A-4147-A177-3AD203B41FA5}">
                      <a16:colId xmlns:a16="http://schemas.microsoft.com/office/drawing/2014/main" val="1749577080"/>
                    </a:ext>
                  </a:extLst>
                </a:gridCol>
                <a:gridCol w="2089415">
                  <a:extLst>
                    <a:ext uri="{9D8B030D-6E8A-4147-A177-3AD203B41FA5}">
                      <a16:colId xmlns:a16="http://schemas.microsoft.com/office/drawing/2014/main" val="1033839205"/>
                    </a:ext>
                  </a:extLst>
                </a:gridCol>
              </a:tblGrid>
              <a:tr h="422306">
                <a:tc>
                  <a:txBody>
                    <a:bodyPr/>
                    <a:lstStyle/>
                    <a:p>
                      <a:pPr algn="ctr" fontAlgn="ctr"/>
                      <a:r>
                        <a:rPr lang="zh-CN" altLang="en-US" sz="900" u="none" strike="noStrike" dirty="0">
                          <a:effectLst/>
                        </a:rPr>
                        <a:t>序</a:t>
                      </a:r>
                      <a:br>
                        <a:rPr lang="zh-CN" altLang="en-US" sz="900" u="none" strike="noStrike" dirty="0">
                          <a:effectLst/>
                        </a:rPr>
                      </a:br>
                      <a:r>
                        <a:rPr lang="zh-CN" altLang="en-US" sz="900" u="none" strike="noStrike" dirty="0">
                          <a:effectLst/>
                        </a:rPr>
                        <a:t>号</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b="1" u="none" strike="noStrike" dirty="0">
                          <a:effectLst/>
                        </a:rPr>
                        <a:t>设备名称</a:t>
                      </a:r>
                      <a:br>
                        <a:rPr lang="zh-CN" altLang="en-US" sz="900" b="1" u="none" strike="noStrike" dirty="0">
                          <a:effectLst/>
                        </a:rPr>
                      </a:br>
                      <a:r>
                        <a:rPr lang="zh-CN" altLang="en-US" sz="900" b="1" u="none" strike="noStrike" dirty="0">
                          <a:effectLst/>
                        </a:rPr>
                        <a:t>（专票上显示的设备全称）</a:t>
                      </a:r>
                      <a:endParaRPr lang="zh-CN" altLang="en-US" sz="900" b="1"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zh-CN" altLang="en-US" sz="900" u="none" strike="noStrike">
                          <a:effectLst/>
                        </a:rPr>
                        <a:t>发票号</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effectLst/>
                        </a:rPr>
                        <a:t>型号</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effectLst/>
                        </a:rPr>
                        <a:t>单位</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effectLst/>
                        </a:rPr>
                        <a:t>设备数量</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effectLst/>
                        </a:rPr>
                        <a:t>单价</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effectLst/>
                        </a:rPr>
                        <a:t>设备金额</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effectLst/>
                        </a:rPr>
                        <a:t>税率</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effectLst/>
                        </a:rPr>
                        <a:t>设备税额</a:t>
                      </a:r>
                      <a:br>
                        <a:rPr lang="zh-CN" altLang="en-US" sz="900" u="none" strike="noStrike">
                          <a:effectLst/>
                        </a:rPr>
                      </a:br>
                      <a:r>
                        <a:rPr lang="zh-CN" altLang="en-US" sz="900" u="none" strike="noStrike">
                          <a:effectLst/>
                        </a:rPr>
                        <a:t>（元保留两位数）</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b="1" u="none" strike="noStrike" dirty="0">
                          <a:effectLst/>
                        </a:rPr>
                        <a:t>税务核定</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effectLst/>
                        </a:rPr>
                        <a:t>备注</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365477740"/>
                  </a:ext>
                </a:extLst>
              </a:tr>
              <a:tr h="302361">
                <a:tc>
                  <a:txBody>
                    <a:bodyPr/>
                    <a:lstStyle/>
                    <a:p>
                      <a:pPr algn="ctr" fontAlgn="ctr"/>
                      <a:r>
                        <a:rPr lang="en-US" altLang="zh-CN" sz="900" u="none" strike="noStrike">
                          <a:effectLst/>
                        </a:rPr>
                        <a:t>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effectLst/>
                        </a:rPr>
                        <a:t>*光电测量仪器*傅里叶红外光谱仪</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dirty="0">
                          <a:effectLst/>
                        </a:rPr>
                        <a:t>110021213004916606</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sz="900" u="none" strike="noStrike" dirty="0">
                          <a:effectLst/>
                        </a:rPr>
                        <a:t>FTIR-650S</a:t>
                      </a:r>
                      <a:endParaRPr lang="en-US" sz="9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effectLst/>
                        </a:rPr>
                        <a:t>台</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101769.9115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50884.96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dirty="0">
                          <a:effectLst/>
                        </a:rPr>
                        <a:t>13.00%</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6615.04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effectLst/>
                        </a:rPr>
                        <a:t>√</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rowSpan="5">
                  <a:txBody>
                    <a:bodyPr/>
                    <a:lstStyle/>
                    <a:p>
                      <a:pPr algn="ctr" fontAlgn="ctr"/>
                      <a:r>
                        <a:rPr lang="zh-CN" altLang="en-US" sz="900" u="none" strike="noStrike" dirty="0">
                          <a:effectLst/>
                        </a:rPr>
                        <a:t>傅里叶变换红外光谱仪由傅里叶光谱仪、衰减反射法、电脑和打印机构成，这些部分为一整套使用，用作材料组分分析、仪器控制、数据处理以及结果打印。</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371332736"/>
                  </a:ext>
                </a:extLst>
              </a:tr>
              <a:tr h="302361">
                <a:tc>
                  <a:txBody>
                    <a:bodyPr/>
                    <a:lstStyle/>
                    <a:p>
                      <a:pPr algn="ctr" fontAlgn="ctr"/>
                      <a:r>
                        <a:rPr lang="en-US" altLang="zh-CN" sz="900" u="none" strike="noStrike">
                          <a:effectLst/>
                        </a:rPr>
                        <a:t>2</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effectLst/>
                        </a:rPr>
                        <a:t>*光电测量仪器*傅里叶红外光谱仪</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110021213004916605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sz="900" u="none" strike="noStrike" dirty="0">
                          <a:effectLst/>
                        </a:rPr>
                        <a:t>FTIR-650S</a:t>
                      </a:r>
                      <a:endParaRPr lang="en-US" sz="9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dirty="0">
                          <a:effectLst/>
                        </a:rPr>
                        <a:t>台</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dirty="0">
                          <a:effectLst/>
                        </a:rPr>
                        <a:t>0.5</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101769.9115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50884.96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13.00%</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6615.04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effectLst/>
                        </a:rPr>
                        <a:t>√</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vMerge="1">
                  <a:txBody>
                    <a:bodyPr/>
                    <a:lstStyle/>
                    <a:p>
                      <a:endParaRPr lang="zh-CN" altLang="en-US"/>
                    </a:p>
                  </a:txBody>
                  <a:tcPr/>
                </a:tc>
                <a:extLst>
                  <a:ext uri="{0D108BD9-81ED-4DB2-BD59-A6C34878D82A}">
                    <a16:rowId xmlns:a16="http://schemas.microsoft.com/office/drawing/2014/main" val="2727410995"/>
                  </a:ext>
                </a:extLst>
              </a:tr>
              <a:tr h="302361">
                <a:tc>
                  <a:txBody>
                    <a:bodyPr/>
                    <a:lstStyle/>
                    <a:p>
                      <a:pPr algn="ctr" fontAlgn="ctr"/>
                      <a:r>
                        <a:rPr lang="en-US" altLang="zh-CN" sz="900" u="none" strike="noStrike">
                          <a:effectLst/>
                        </a:rPr>
                        <a:t>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effectLst/>
                        </a:rPr>
                        <a:t>*分析仪器*衰减反射法（</a:t>
                      </a:r>
                      <a:r>
                        <a:rPr lang="en-US" altLang="zh-CN" sz="900" u="none" strike="noStrike">
                          <a:effectLst/>
                        </a:rPr>
                        <a:t>ATR)</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dirty="0">
                          <a:effectLst/>
                        </a:rPr>
                        <a:t>110021213004916605</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sz="900" u="none" strike="noStrike">
                          <a:effectLst/>
                        </a:rPr>
                        <a:t>LA-100</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effectLst/>
                        </a:rPr>
                        <a:t>个</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dirty="0">
                          <a:effectLst/>
                        </a:rPr>
                        <a:t>17699.11504</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dirty="0">
                          <a:effectLst/>
                        </a:rPr>
                        <a:t>17699.12 </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dirty="0">
                          <a:effectLst/>
                        </a:rPr>
                        <a:t>13.00%</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2300.88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effectLst/>
                        </a:rPr>
                        <a:t>√</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vMerge="1">
                  <a:txBody>
                    <a:bodyPr/>
                    <a:lstStyle/>
                    <a:p>
                      <a:endParaRPr lang="zh-CN" altLang="en-US"/>
                    </a:p>
                  </a:txBody>
                  <a:tcPr/>
                </a:tc>
                <a:extLst>
                  <a:ext uri="{0D108BD9-81ED-4DB2-BD59-A6C34878D82A}">
                    <a16:rowId xmlns:a16="http://schemas.microsoft.com/office/drawing/2014/main" val="1984076547"/>
                  </a:ext>
                </a:extLst>
              </a:tr>
              <a:tr h="302361">
                <a:tc>
                  <a:txBody>
                    <a:bodyPr/>
                    <a:lstStyle/>
                    <a:p>
                      <a:pPr algn="ctr" fontAlgn="ctr"/>
                      <a:r>
                        <a:rPr lang="en-US" altLang="zh-CN" sz="900" u="none" strike="noStrike" dirty="0">
                          <a:solidFill>
                            <a:srgbClr val="FF0000"/>
                          </a:solidFill>
                          <a:effectLst/>
                        </a:rPr>
                        <a:t>4</a:t>
                      </a:r>
                      <a:endParaRPr lang="en-US" altLang="zh-CN" sz="900" b="0" i="0" u="none" strike="noStrike" dirty="0">
                        <a:solidFill>
                          <a:srgbClr val="FF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dirty="0">
                          <a:solidFill>
                            <a:srgbClr val="FF0000"/>
                          </a:solidFill>
                          <a:effectLst/>
                        </a:rPr>
                        <a:t>*电子计算机*电脑</a:t>
                      </a:r>
                      <a:endParaRPr lang="zh-CN" altLang="en-US" sz="900" b="0" i="0" u="none" strike="noStrike" dirty="0">
                        <a:solidFill>
                          <a:srgbClr val="FF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solidFill>
                            <a:srgbClr val="FF0000"/>
                          </a:solidFill>
                          <a:effectLst/>
                        </a:rPr>
                        <a:t>110021213004916605</a:t>
                      </a:r>
                      <a:endParaRPr lang="en-US" altLang="zh-CN" sz="900" b="0" i="0" u="none" strike="noStrike">
                        <a:solidFill>
                          <a:srgbClr val="FF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solidFill>
                            <a:srgbClr val="FF0000"/>
                          </a:solidFill>
                          <a:effectLst/>
                        </a:rPr>
                        <a:t>　</a:t>
                      </a:r>
                      <a:endParaRPr lang="zh-CN" altLang="en-US" sz="900" b="0" i="0" u="none" strike="noStrike">
                        <a:solidFill>
                          <a:srgbClr val="FF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solidFill>
                            <a:srgbClr val="FF0000"/>
                          </a:solidFill>
                          <a:effectLst/>
                        </a:rPr>
                        <a:t>台</a:t>
                      </a:r>
                      <a:endParaRPr lang="zh-CN" altLang="en-US" sz="900" b="0" i="0" u="none" strike="noStrike">
                        <a:solidFill>
                          <a:srgbClr val="FF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solidFill>
                            <a:srgbClr val="FF0000"/>
                          </a:solidFill>
                          <a:effectLst/>
                        </a:rPr>
                        <a:t>1</a:t>
                      </a:r>
                      <a:endParaRPr lang="en-US" altLang="zh-CN" sz="900" b="0" i="0" u="none" strike="noStrike">
                        <a:solidFill>
                          <a:srgbClr val="FF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solidFill>
                            <a:srgbClr val="FF0000"/>
                          </a:solidFill>
                          <a:effectLst/>
                        </a:rPr>
                        <a:t>3539.823009</a:t>
                      </a:r>
                      <a:endParaRPr lang="en-US" altLang="zh-CN" sz="900" b="0" i="0" u="none" strike="noStrike">
                        <a:solidFill>
                          <a:srgbClr val="FF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solidFill>
                            <a:srgbClr val="FF0000"/>
                          </a:solidFill>
                          <a:effectLst/>
                        </a:rPr>
                        <a:t>3539.82 </a:t>
                      </a:r>
                      <a:endParaRPr lang="en-US" altLang="zh-CN" sz="900" b="0" i="0" u="none" strike="noStrike">
                        <a:solidFill>
                          <a:srgbClr val="FF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dirty="0">
                          <a:solidFill>
                            <a:srgbClr val="FF0000"/>
                          </a:solidFill>
                          <a:effectLst/>
                        </a:rPr>
                        <a:t>13.00%</a:t>
                      </a:r>
                      <a:endParaRPr lang="en-US" altLang="zh-CN" sz="900" b="0" i="0" u="none" strike="noStrike" dirty="0">
                        <a:solidFill>
                          <a:srgbClr val="FF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dirty="0">
                          <a:solidFill>
                            <a:srgbClr val="FF0000"/>
                          </a:solidFill>
                          <a:effectLst/>
                        </a:rPr>
                        <a:t>460.18 </a:t>
                      </a:r>
                      <a:endParaRPr lang="en-US" altLang="zh-CN" sz="900" b="0" i="0" u="none" strike="noStrike" dirty="0">
                        <a:solidFill>
                          <a:srgbClr val="FF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solidFill>
                            <a:srgbClr val="FF0000"/>
                          </a:solidFill>
                          <a:effectLst/>
                        </a:rPr>
                        <a:t>×</a:t>
                      </a:r>
                      <a:endParaRPr lang="en-US" altLang="zh-CN" sz="900" b="0" i="0" u="none" strike="noStrike">
                        <a:solidFill>
                          <a:srgbClr val="FF0000"/>
                        </a:solidFill>
                        <a:effectLst/>
                        <a:latin typeface="宋体" panose="02010600030101010101" pitchFamily="2" charset="-122"/>
                        <a:ea typeface="宋体" panose="02010600030101010101" pitchFamily="2" charset="-122"/>
                      </a:endParaRPr>
                    </a:p>
                  </a:txBody>
                  <a:tcPr marL="0" marR="0" marT="0" marB="0" anchor="ctr"/>
                </a:tc>
                <a:tc vMerge="1">
                  <a:txBody>
                    <a:bodyPr/>
                    <a:lstStyle/>
                    <a:p>
                      <a:endParaRPr lang="zh-CN" altLang="en-US"/>
                    </a:p>
                  </a:txBody>
                  <a:tcPr/>
                </a:tc>
                <a:extLst>
                  <a:ext uri="{0D108BD9-81ED-4DB2-BD59-A6C34878D82A}">
                    <a16:rowId xmlns:a16="http://schemas.microsoft.com/office/drawing/2014/main" val="193531662"/>
                  </a:ext>
                </a:extLst>
              </a:tr>
              <a:tr h="302361">
                <a:tc>
                  <a:txBody>
                    <a:bodyPr/>
                    <a:lstStyle/>
                    <a:p>
                      <a:pPr algn="ctr" fontAlgn="ctr"/>
                      <a:r>
                        <a:rPr lang="en-US" altLang="zh-CN" sz="900" u="none" strike="noStrike">
                          <a:solidFill>
                            <a:srgbClr val="FF0000"/>
                          </a:solidFill>
                          <a:effectLst/>
                        </a:rPr>
                        <a:t>5</a:t>
                      </a:r>
                      <a:endParaRPr lang="en-US" altLang="zh-CN" sz="900" b="0" i="0" u="none" strike="noStrike">
                        <a:solidFill>
                          <a:srgbClr val="FF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dirty="0">
                          <a:solidFill>
                            <a:srgbClr val="FF0000"/>
                          </a:solidFill>
                          <a:effectLst/>
                        </a:rPr>
                        <a:t>*计算机外部设备*打印机</a:t>
                      </a:r>
                      <a:endParaRPr lang="zh-CN" altLang="en-US" sz="900" b="0" i="0" u="none" strike="noStrike" dirty="0">
                        <a:solidFill>
                          <a:srgbClr val="FF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dirty="0">
                          <a:solidFill>
                            <a:srgbClr val="FF0000"/>
                          </a:solidFill>
                          <a:effectLst/>
                        </a:rPr>
                        <a:t>110021213004916605</a:t>
                      </a:r>
                      <a:endParaRPr lang="en-US" altLang="zh-CN" sz="900" b="0" i="0" u="none" strike="noStrike" dirty="0">
                        <a:solidFill>
                          <a:srgbClr val="FF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dirty="0">
                          <a:solidFill>
                            <a:srgbClr val="FF0000"/>
                          </a:solidFill>
                          <a:effectLst/>
                        </a:rPr>
                        <a:t>　</a:t>
                      </a:r>
                      <a:endParaRPr lang="zh-CN" altLang="en-US" sz="900" b="0" i="0" u="none" strike="noStrike" dirty="0">
                        <a:solidFill>
                          <a:srgbClr val="FF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dirty="0">
                          <a:solidFill>
                            <a:srgbClr val="FF0000"/>
                          </a:solidFill>
                          <a:effectLst/>
                        </a:rPr>
                        <a:t>台</a:t>
                      </a:r>
                      <a:endParaRPr lang="zh-CN" altLang="en-US" sz="900" b="0" i="0" u="none" strike="noStrike" dirty="0">
                        <a:solidFill>
                          <a:srgbClr val="FF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dirty="0">
                          <a:solidFill>
                            <a:srgbClr val="FF0000"/>
                          </a:solidFill>
                          <a:effectLst/>
                        </a:rPr>
                        <a:t>1</a:t>
                      </a:r>
                      <a:endParaRPr lang="en-US" altLang="zh-CN" sz="900" b="0" i="0" u="none" strike="noStrike" dirty="0">
                        <a:solidFill>
                          <a:srgbClr val="FF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dirty="0">
                          <a:solidFill>
                            <a:srgbClr val="FF0000"/>
                          </a:solidFill>
                          <a:effectLst/>
                        </a:rPr>
                        <a:t>884.9557522</a:t>
                      </a:r>
                      <a:endParaRPr lang="en-US" altLang="zh-CN" sz="900" b="0" i="0" u="none" strike="noStrike" dirty="0">
                        <a:solidFill>
                          <a:srgbClr val="FF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dirty="0">
                          <a:solidFill>
                            <a:srgbClr val="FF0000"/>
                          </a:solidFill>
                          <a:effectLst/>
                        </a:rPr>
                        <a:t>884.96 </a:t>
                      </a:r>
                      <a:endParaRPr lang="en-US" altLang="zh-CN" sz="900" b="0" i="0" u="none" strike="noStrike" dirty="0">
                        <a:solidFill>
                          <a:srgbClr val="FF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dirty="0">
                          <a:solidFill>
                            <a:srgbClr val="FF0000"/>
                          </a:solidFill>
                          <a:effectLst/>
                        </a:rPr>
                        <a:t>13.00%</a:t>
                      </a:r>
                      <a:endParaRPr lang="en-US" altLang="zh-CN" sz="900" b="0" i="0" u="none" strike="noStrike" dirty="0">
                        <a:solidFill>
                          <a:srgbClr val="FF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dirty="0">
                          <a:solidFill>
                            <a:srgbClr val="FF0000"/>
                          </a:solidFill>
                          <a:effectLst/>
                        </a:rPr>
                        <a:t>115.04 </a:t>
                      </a:r>
                      <a:endParaRPr lang="en-US" altLang="zh-CN" sz="900" b="0" i="0" u="none" strike="noStrike" dirty="0">
                        <a:solidFill>
                          <a:srgbClr val="FF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dirty="0">
                          <a:solidFill>
                            <a:srgbClr val="FF0000"/>
                          </a:solidFill>
                          <a:effectLst/>
                        </a:rPr>
                        <a:t>×</a:t>
                      </a:r>
                      <a:endParaRPr lang="en-US" altLang="zh-CN" sz="900" b="0" i="0" u="none" strike="noStrike" dirty="0">
                        <a:solidFill>
                          <a:srgbClr val="FF0000"/>
                        </a:solidFill>
                        <a:effectLst/>
                        <a:latin typeface="宋体" panose="02010600030101010101" pitchFamily="2" charset="-122"/>
                        <a:ea typeface="宋体" panose="02010600030101010101" pitchFamily="2" charset="-122"/>
                      </a:endParaRPr>
                    </a:p>
                  </a:txBody>
                  <a:tcPr marL="0" marR="0" marT="0" marB="0" anchor="ctr"/>
                </a:tc>
                <a:tc vMerge="1">
                  <a:txBody>
                    <a:bodyPr/>
                    <a:lstStyle/>
                    <a:p>
                      <a:endParaRPr lang="zh-CN" altLang="en-US"/>
                    </a:p>
                  </a:txBody>
                  <a:tcPr/>
                </a:tc>
                <a:extLst>
                  <a:ext uri="{0D108BD9-81ED-4DB2-BD59-A6C34878D82A}">
                    <a16:rowId xmlns:a16="http://schemas.microsoft.com/office/drawing/2014/main" val="2562756541"/>
                  </a:ext>
                </a:extLst>
              </a:tr>
              <a:tr h="302361">
                <a:tc>
                  <a:txBody>
                    <a:bodyPr/>
                    <a:lstStyle/>
                    <a:p>
                      <a:pPr algn="ctr" fontAlgn="ctr"/>
                      <a:r>
                        <a:rPr lang="en-US" altLang="zh-CN" sz="900" u="none" strike="noStrike">
                          <a:effectLst/>
                        </a:rPr>
                        <a:t>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effectLst/>
                        </a:rPr>
                        <a:t>*电子计算机*</a:t>
                      </a:r>
                      <a:r>
                        <a:rPr lang="en-US" sz="900" u="none" strike="noStrike">
                          <a:effectLst/>
                        </a:rPr>
                        <a:t>DELL</a:t>
                      </a:r>
                      <a:r>
                        <a:rPr lang="zh-CN" altLang="en-US" sz="900" u="none" strike="noStrike">
                          <a:effectLst/>
                        </a:rPr>
                        <a:t>工作站</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110021113018283116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sz="900" u="none" strike="noStrike">
                          <a:effectLst/>
                        </a:rPr>
                        <a:t>P5820X</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effectLst/>
                        </a:rPr>
                        <a:t>台</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46901.76991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46901.77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13.00%</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6097.23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effectLst/>
                        </a:rPr>
                        <a:t>√</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dirty="0">
                          <a:effectLst/>
                        </a:rPr>
                        <a:t>　</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75497660"/>
                  </a:ext>
                </a:extLst>
              </a:tr>
              <a:tr h="281537">
                <a:tc>
                  <a:txBody>
                    <a:bodyPr/>
                    <a:lstStyle/>
                    <a:p>
                      <a:pPr algn="ctr" fontAlgn="ctr"/>
                      <a:r>
                        <a:rPr lang="en-US" altLang="zh-CN" sz="900" u="none" strike="noStrike">
                          <a:effectLst/>
                        </a:rPr>
                        <a:t>7</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effectLst/>
                        </a:rPr>
                        <a:t>*电子计算机*移动工作站</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110021113018283117</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3420</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effectLst/>
                        </a:rPr>
                        <a:t>台</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5398.230089</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16194.69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13.00%</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900" u="none" strike="noStrike">
                          <a:effectLst/>
                        </a:rPr>
                        <a:t>2105.31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a:effectLst/>
                        </a:rPr>
                        <a:t>√</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900" u="none" strike="noStrike" dirty="0">
                          <a:effectLst/>
                        </a:rPr>
                        <a:t>　</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4757611"/>
                  </a:ext>
                </a:extLst>
              </a:tr>
              <a:tr h="207764">
                <a:tc>
                  <a:txBody>
                    <a:bodyPr/>
                    <a:lstStyle/>
                    <a:p>
                      <a:pPr algn="l" fontAlgn="ctr"/>
                      <a:endParaRPr lang="zh-CN" altLang="en-US" sz="8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l" fontAlgn="ctr"/>
                      <a:endParaRPr lang="zh-CN" altLang="en-US" sz="8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l" fontAlgn="ctr"/>
                      <a:endParaRPr lang="zh-CN" altLang="en-US" sz="8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l" fontAlgn="ctr"/>
                      <a:endParaRPr lang="zh-CN" altLang="en-US" sz="8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l" fontAlgn="ctr"/>
                      <a:endParaRPr lang="zh-CN" altLang="en-US" sz="8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l" fontAlgn="ctr"/>
                      <a:endParaRPr lang="zh-CN" altLang="en-US" sz="8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l" fontAlgn="ctr"/>
                      <a:endParaRPr lang="zh-CN" altLang="en-US" sz="8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l" fontAlgn="ctr"/>
                      <a:endParaRPr lang="zh-CN" altLang="en-US" sz="8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l" fontAlgn="ctr"/>
                      <a:endParaRPr lang="zh-CN" altLang="en-US" sz="8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l" fontAlgn="ctr"/>
                      <a:endParaRPr lang="zh-CN" altLang="en-US" sz="8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l" fontAlgn="ctr"/>
                      <a:endParaRPr lang="zh-CN" altLang="en-US" sz="8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l" fontAlgn="ctr"/>
                      <a:endParaRPr lang="zh-CN" altLang="en-US" sz="8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109021907"/>
                  </a:ext>
                </a:extLst>
              </a:tr>
              <a:tr h="579413">
                <a:tc>
                  <a:txBody>
                    <a:bodyPr/>
                    <a:lstStyle/>
                    <a:p>
                      <a:pPr algn="l" fontAlgn="ctr"/>
                      <a:endParaRPr lang="zh-CN" altLang="en-US" sz="8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gridSpan="11">
                  <a:txBody>
                    <a:bodyPr/>
                    <a:lstStyle/>
                    <a:p>
                      <a:pPr algn="ctr" fontAlgn="ctr"/>
                      <a:r>
                        <a:rPr lang="zh-CN" altLang="en-US" sz="1600" b="1" u="none" strike="noStrike" dirty="0">
                          <a:solidFill>
                            <a:srgbClr val="FF0000"/>
                          </a:solidFill>
                          <a:effectLst/>
                        </a:rPr>
                        <a:t>合同或发票中出现计算机某组成部分或配套设备的，税务审核不通过。合同中设备内容须与发票上显示的设备内容一致！</a:t>
                      </a:r>
                      <a:endParaRPr lang="zh-CN" altLang="en-US" sz="1600" b="1" i="0" u="none" strike="noStrike" dirty="0">
                        <a:solidFill>
                          <a:srgbClr val="FF0000"/>
                        </a:solidFill>
                        <a:effectLst/>
                        <a:latin typeface="宋体" panose="02010600030101010101" pitchFamily="2" charset="-122"/>
                        <a:ea typeface="宋体" panose="02010600030101010101" pitchFamily="2" charset="-122"/>
                      </a:endParaRPr>
                    </a:p>
                  </a:txBody>
                  <a:tcPr marL="0" marR="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676018347"/>
                  </a:ext>
                </a:extLst>
              </a:tr>
            </a:tbl>
          </a:graphicData>
        </a:graphic>
      </p:graphicFrame>
    </p:spTree>
    <p:extLst>
      <p:ext uri="{BB962C8B-B14F-4D97-AF65-F5344CB8AC3E}">
        <p14:creationId xmlns:p14="http://schemas.microsoft.com/office/powerpoint/2010/main" val="332699386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custDataLst>
              <p:tags r:id="rId2"/>
            </p:custDataLst>
          </p:nvPr>
        </p:nvSpPr>
        <p:spPr bwMode="auto">
          <a:xfrm>
            <a:off x="1" y="0"/>
            <a:ext cx="4860000" cy="5143500"/>
          </a:xfrm>
          <a:prstGeom prst="rect">
            <a:avLst/>
          </a:prstGeom>
          <a:blipFill dpi="0" rotWithShape="1">
            <a:blip r:embed="rId6"/>
            <a:srcRect/>
            <a:stretch>
              <a:fillRect l="-52611" r="-52611"/>
            </a:stretch>
          </a:blipFill>
          <a:ln>
            <a:noFill/>
          </a:ln>
        </p:spPr>
        <p:txBody>
          <a:bodyPr anchor="ctr"/>
          <a:lstStyle/>
          <a:p>
            <a:pPr algn="ctr" eaLnBrk="1" fontAlgn="auto" hangingPunct="1">
              <a:spcBef>
                <a:spcPts val="0"/>
              </a:spcBef>
              <a:spcAft>
                <a:spcPts val="0"/>
              </a:spcAft>
              <a:defRPr/>
            </a:pPr>
            <a:endParaRPr lang="zh-CN" altLang="zh-CN">
              <a:solidFill>
                <a:srgbClr val="FFFFFF"/>
              </a:solidFill>
              <a:cs typeface="+mn-ea"/>
              <a:sym typeface="+mn-lt"/>
            </a:endParaRPr>
          </a:p>
        </p:txBody>
      </p:sp>
      <p:sp>
        <p:nvSpPr>
          <p:cNvPr id="2053" name="矩形 10"/>
          <p:cNvSpPr>
            <a:spLocks noChangeArrowheads="1"/>
          </p:cNvSpPr>
          <p:nvPr>
            <p:custDataLst>
              <p:tags r:id="rId3"/>
            </p:custDataLst>
          </p:nvPr>
        </p:nvSpPr>
        <p:spPr bwMode="auto">
          <a:xfrm flipH="1">
            <a:off x="0" y="959652"/>
            <a:ext cx="4860000" cy="3292079"/>
          </a:xfrm>
          <a:prstGeom prst="rect">
            <a:avLst/>
          </a:prstGeom>
          <a:solidFill>
            <a:schemeClr val="accent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r>
              <a:rPr lang="en-US" altLang="zh-CN" sz="4000" dirty="0">
                <a:solidFill>
                  <a:srgbClr val="FFFFFF"/>
                </a:solidFill>
                <a:latin typeface="+mn-lt"/>
                <a:ea typeface="+mn-ea"/>
                <a:cs typeface="+mn-ea"/>
                <a:sym typeface="+mn-lt"/>
              </a:rPr>
              <a:t>CHAPTER</a:t>
            </a:r>
          </a:p>
          <a:p>
            <a:pPr algn="ctr" eaLnBrk="1" hangingPunct="1">
              <a:lnSpc>
                <a:spcPct val="90000"/>
              </a:lnSpc>
            </a:pPr>
            <a:r>
              <a:rPr lang="en-US" altLang="zh-CN" sz="16600" dirty="0">
                <a:solidFill>
                  <a:srgbClr val="FFFFFF"/>
                </a:solidFill>
                <a:latin typeface="+mn-lt"/>
                <a:ea typeface="+mn-ea"/>
                <a:cs typeface="+mn-ea"/>
                <a:sym typeface="+mn-lt"/>
              </a:rPr>
              <a:t>03</a:t>
            </a:r>
            <a:endParaRPr lang="zh-CN" altLang="zh-CN" sz="16600" dirty="0">
              <a:solidFill>
                <a:srgbClr val="FFFFFF"/>
              </a:solidFill>
              <a:latin typeface="+mn-lt"/>
              <a:ea typeface="+mn-ea"/>
              <a:cs typeface="+mn-ea"/>
              <a:sym typeface="+mn-lt"/>
            </a:endParaRPr>
          </a:p>
        </p:txBody>
      </p:sp>
      <p:sp>
        <p:nvSpPr>
          <p:cNvPr id="5" name="TextBox 4"/>
          <p:cNvSpPr txBox="1"/>
          <p:nvPr/>
        </p:nvSpPr>
        <p:spPr>
          <a:xfrm>
            <a:off x="5076056" y="1779662"/>
            <a:ext cx="3416320" cy="1200329"/>
          </a:xfrm>
          <a:prstGeom prst="rect">
            <a:avLst/>
          </a:prstGeom>
          <a:noFill/>
        </p:spPr>
        <p:txBody>
          <a:bodyPr wrap="none" rtlCol="0">
            <a:spAutoFit/>
          </a:bodyPr>
          <a:lstStyle/>
          <a:p>
            <a:pPr marL="0" lvl="1"/>
            <a:r>
              <a:rPr lang="zh-CN" altLang="en-US" sz="3600" b="1" dirty="0" smtClean="0">
                <a:solidFill>
                  <a:schemeClr val="tx1">
                    <a:lumMod val="75000"/>
                    <a:lumOff val="25000"/>
                  </a:schemeClr>
                </a:solidFill>
                <a:cs typeface="+mn-ea"/>
                <a:sym typeface="+mn-lt"/>
              </a:rPr>
              <a:t>增值税相关政策</a:t>
            </a:r>
            <a:endParaRPr lang="zh-CN" altLang="en-US" sz="3600" b="1" dirty="0">
              <a:solidFill>
                <a:schemeClr val="tx1">
                  <a:lumMod val="75000"/>
                  <a:lumOff val="25000"/>
                </a:schemeClr>
              </a:solidFill>
              <a:cs typeface="+mn-ea"/>
              <a:sym typeface="+mn-lt"/>
            </a:endParaRPr>
          </a:p>
          <a:p>
            <a:pPr marL="0" lvl="1"/>
            <a:endParaRPr lang="zh-CN" altLang="en-US" sz="3600" b="1" dirty="0">
              <a:solidFill>
                <a:schemeClr val="tx1">
                  <a:lumMod val="75000"/>
                  <a:lumOff val="2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solidFill>
                  <a:schemeClr val="tx1">
                    <a:lumMod val="50000"/>
                    <a:lumOff val="50000"/>
                  </a:schemeClr>
                </a:solidFill>
                <a:cs typeface="+mn-ea"/>
                <a:sym typeface="+mn-lt"/>
              </a:rPr>
              <a:t>增值税相关政策</a:t>
            </a:r>
            <a:r>
              <a:rPr lang="en-US" altLang="zh-CN" sz="2000" dirty="0" smtClean="0">
                <a:solidFill>
                  <a:schemeClr val="tx1">
                    <a:lumMod val="50000"/>
                    <a:lumOff val="50000"/>
                  </a:schemeClr>
                </a:solidFill>
                <a:cs typeface="+mn-ea"/>
                <a:sym typeface="+mn-lt"/>
              </a:rPr>
              <a:t>——</a:t>
            </a:r>
            <a:r>
              <a:rPr lang="zh-CN" altLang="en-US" sz="2000" dirty="0" smtClean="0">
                <a:solidFill>
                  <a:schemeClr val="tx1">
                    <a:lumMod val="50000"/>
                    <a:lumOff val="50000"/>
                  </a:schemeClr>
                </a:solidFill>
                <a:cs typeface="+mn-ea"/>
                <a:sym typeface="+mn-lt"/>
              </a:rPr>
              <a:t>附加税费</a:t>
            </a:r>
            <a:endParaRPr lang="zh-CN" altLang="en-US" dirty="0">
              <a:latin typeface="+mn-lt"/>
              <a:ea typeface="+mn-ea"/>
              <a:cs typeface="+mn-ea"/>
              <a:sym typeface="+mn-lt"/>
            </a:endParaRPr>
          </a:p>
        </p:txBody>
      </p:sp>
      <p:sp>
        <p:nvSpPr>
          <p:cNvPr id="4" name="矩形: 圆角 12">
            <a:extLst>
              <a:ext uri="{FF2B5EF4-FFF2-40B4-BE49-F238E27FC236}">
                <a16:creationId xmlns:a16="http://schemas.microsoft.com/office/drawing/2014/main" id="{A4F48BB5-AD71-A891-09A2-BD634476D38D}"/>
              </a:ext>
            </a:extLst>
          </p:cNvPr>
          <p:cNvSpPr/>
          <p:nvPr/>
        </p:nvSpPr>
        <p:spPr>
          <a:xfrm>
            <a:off x="488586" y="843558"/>
            <a:ext cx="8331886" cy="41044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11560" y="868090"/>
            <a:ext cx="8136904" cy="3732753"/>
          </a:xfrm>
          <a:prstGeom prst="rect">
            <a:avLst/>
          </a:prstGeom>
          <a:noFill/>
        </p:spPr>
        <p:txBody>
          <a:bodyPr wrap="square" rtlCol="0">
            <a:spAutoFit/>
          </a:bodyPr>
          <a:lstStyle/>
          <a:p>
            <a:pPr>
              <a:lnSpc>
                <a:spcPts val="2600"/>
              </a:lnSpc>
            </a:pPr>
            <a:r>
              <a:rPr lang="zh-CN" altLang="en-US" dirty="0" smtClean="0"/>
              <a:t>       </a:t>
            </a:r>
            <a:r>
              <a:rPr lang="zh-CN" altLang="en-US" sz="1600" dirty="0" smtClean="0"/>
              <a:t>按照</a:t>
            </a:r>
            <a:r>
              <a:rPr lang="zh-CN" altLang="en-US" sz="1600" dirty="0"/>
              <a:t>国家</a:t>
            </a:r>
            <a:r>
              <a:rPr lang="zh-CN" altLang="en-US" sz="1600" dirty="0" smtClean="0"/>
              <a:t>税法及相关规定</a:t>
            </a:r>
            <a:r>
              <a:rPr lang="zh-CN" altLang="en-US" sz="1600" dirty="0"/>
              <a:t>，在中华人民共和国境内缴纳增值税、消费税的单位和个人，</a:t>
            </a:r>
            <a:r>
              <a:rPr lang="zh-CN" altLang="en-US" sz="1600" dirty="0" smtClean="0"/>
              <a:t>为</a:t>
            </a:r>
            <a:r>
              <a:rPr lang="zh-CN" altLang="en-US" sz="1600" b="1" dirty="0"/>
              <a:t>附加税费（城市维护建设税、教育费附加、地方教育费附加</a:t>
            </a:r>
            <a:r>
              <a:rPr lang="zh-CN" altLang="en-US" sz="1600" b="1" dirty="0" smtClean="0"/>
              <a:t>）</a:t>
            </a:r>
            <a:r>
              <a:rPr lang="zh-CN" altLang="en-US" sz="1600" dirty="0" smtClean="0"/>
              <a:t>纳税人</a:t>
            </a:r>
            <a:r>
              <a:rPr lang="zh-CN" altLang="en-US" sz="1600" dirty="0"/>
              <a:t>，应当</a:t>
            </a:r>
            <a:r>
              <a:rPr lang="zh-CN" altLang="en-US" sz="1600" dirty="0" smtClean="0"/>
              <a:t>依法</a:t>
            </a:r>
            <a:r>
              <a:rPr lang="en-US" altLang="zh-CN" sz="1600" dirty="0" smtClean="0"/>
              <a:t>/</a:t>
            </a:r>
            <a:r>
              <a:rPr lang="zh-CN" altLang="en-US" sz="1600" dirty="0" smtClean="0"/>
              <a:t>规定缴纳</a:t>
            </a:r>
            <a:r>
              <a:rPr lang="zh-CN" altLang="en-US" sz="1600" dirty="0"/>
              <a:t>附加税费</a:t>
            </a:r>
            <a:r>
              <a:rPr lang="zh-CN" altLang="en-US" sz="1600" dirty="0" smtClean="0"/>
              <a:t>。即在缴纳增值税时，应同时缴纳附加税费。其</a:t>
            </a:r>
            <a:r>
              <a:rPr lang="zh-CN" altLang="en-US" sz="1600" dirty="0"/>
              <a:t>计算方法如下：</a:t>
            </a:r>
          </a:p>
          <a:p>
            <a:pPr>
              <a:lnSpc>
                <a:spcPts val="2600"/>
              </a:lnSpc>
            </a:pPr>
            <a:r>
              <a:rPr lang="zh-CN" altLang="en-US" sz="1600" b="1" dirty="0"/>
              <a:t>城市维护建设税</a:t>
            </a:r>
            <a:r>
              <a:rPr lang="en-US" altLang="zh-CN" sz="1600" b="1" dirty="0"/>
              <a:t>=</a:t>
            </a:r>
            <a:r>
              <a:rPr lang="zh-CN" altLang="en-US" sz="1600" b="1" dirty="0"/>
              <a:t>增值税额</a:t>
            </a:r>
            <a:r>
              <a:rPr lang="en-US" altLang="zh-CN" sz="1600" b="1" dirty="0"/>
              <a:t>×7%</a:t>
            </a:r>
          </a:p>
          <a:p>
            <a:pPr>
              <a:lnSpc>
                <a:spcPts val="2600"/>
              </a:lnSpc>
            </a:pPr>
            <a:r>
              <a:rPr lang="zh-CN" altLang="en-US" sz="1600" b="1" dirty="0"/>
              <a:t>教育费附加</a:t>
            </a:r>
            <a:r>
              <a:rPr lang="en-US" altLang="zh-CN" sz="1600" b="1" dirty="0"/>
              <a:t>=</a:t>
            </a:r>
            <a:r>
              <a:rPr lang="zh-CN" altLang="en-US" sz="1600" b="1" dirty="0"/>
              <a:t>增值税额</a:t>
            </a:r>
            <a:r>
              <a:rPr lang="en-US" altLang="zh-CN" sz="1600" b="1" dirty="0"/>
              <a:t>×3%</a:t>
            </a:r>
          </a:p>
          <a:p>
            <a:pPr>
              <a:lnSpc>
                <a:spcPts val="2600"/>
              </a:lnSpc>
            </a:pPr>
            <a:r>
              <a:rPr lang="zh-CN" altLang="en-US" sz="1600" b="1" dirty="0"/>
              <a:t>地方教育费附加</a:t>
            </a:r>
            <a:r>
              <a:rPr lang="en-US" altLang="zh-CN" sz="1600" b="1" dirty="0"/>
              <a:t>=</a:t>
            </a:r>
            <a:r>
              <a:rPr lang="zh-CN" altLang="en-US" sz="1600" b="1" dirty="0"/>
              <a:t>增值税额</a:t>
            </a:r>
            <a:r>
              <a:rPr lang="en-US" altLang="zh-CN" sz="1600" b="1" dirty="0"/>
              <a:t>×2%</a:t>
            </a:r>
          </a:p>
          <a:p>
            <a:pPr>
              <a:lnSpc>
                <a:spcPts val="2600"/>
              </a:lnSpc>
            </a:pPr>
            <a:r>
              <a:rPr lang="zh-CN" altLang="en-US" sz="1600" dirty="0"/>
              <a:t>以税率为</a:t>
            </a:r>
            <a:r>
              <a:rPr lang="en-US" altLang="zh-CN" sz="1600" dirty="0"/>
              <a:t>13%</a:t>
            </a:r>
            <a:r>
              <a:rPr lang="zh-CN" altLang="en-US" sz="1600" dirty="0"/>
              <a:t>的业务为例</a:t>
            </a:r>
            <a:r>
              <a:rPr lang="zh-CN" altLang="en-US" sz="1600" dirty="0" smtClean="0"/>
              <a:t>：某课题</a:t>
            </a:r>
            <a:r>
              <a:rPr lang="zh-CN" altLang="en-US" sz="1600" dirty="0"/>
              <a:t>组</a:t>
            </a:r>
            <a:r>
              <a:rPr lang="zh-CN" altLang="en-US" sz="1600" dirty="0" smtClean="0"/>
              <a:t>与</a:t>
            </a:r>
            <a:r>
              <a:rPr lang="zh-CN" altLang="en-US" sz="1600" dirty="0"/>
              <a:t>某公司签订加工费合同金额为</a:t>
            </a:r>
            <a:r>
              <a:rPr lang="en-US" altLang="zh-CN" sz="1600" dirty="0"/>
              <a:t>200,000.00</a:t>
            </a:r>
            <a:r>
              <a:rPr lang="zh-CN" altLang="en-US" sz="1600" dirty="0"/>
              <a:t>元，我单位开具税率为</a:t>
            </a:r>
            <a:r>
              <a:rPr lang="en-US" altLang="zh-CN" sz="1600" dirty="0"/>
              <a:t>13%</a:t>
            </a:r>
            <a:r>
              <a:rPr lang="zh-CN" altLang="en-US" sz="1600" dirty="0"/>
              <a:t>的增值税发票（票面价格</a:t>
            </a:r>
            <a:r>
              <a:rPr lang="en-US" altLang="zh-CN" sz="1600" dirty="0"/>
              <a:t>176,991.15</a:t>
            </a:r>
            <a:r>
              <a:rPr lang="zh-CN" altLang="en-US" sz="1600" dirty="0"/>
              <a:t>元，增值税额</a:t>
            </a:r>
            <a:r>
              <a:rPr lang="en-US" altLang="zh-CN" sz="1600" dirty="0"/>
              <a:t>23,008.85</a:t>
            </a:r>
            <a:r>
              <a:rPr lang="zh-CN" altLang="en-US" sz="1600" dirty="0"/>
              <a:t>元，价税合计</a:t>
            </a:r>
            <a:r>
              <a:rPr lang="en-US" altLang="zh-CN" sz="1600" dirty="0"/>
              <a:t>200,000.00</a:t>
            </a:r>
            <a:r>
              <a:rPr lang="zh-CN" altLang="en-US" sz="1600" dirty="0"/>
              <a:t>元），收到对方单位</a:t>
            </a:r>
            <a:r>
              <a:rPr lang="en-US" altLang="zh-CN" sz="1600" dirty="0"/>
              <a:t>200,000.00</a:t>
            </a:r>
            <a:r>
              <a:rPr lang="zh-CN" altLang="en-US" sz="1600" dirty="0"/>
              <a:t>元合同款，此业务需向税务局缴纳增值税</a:t>
            </a:r>
            <a:r>
              <a:rPr lang="en-US" altLang="zh-CN" sz="1600" dirty="0"/>
              <a:t>23,008.85</a:t>
            </a:r>
            <a:r>
              <a:rPr lang="zh-CN" altLang="en-US" sz="1600" dirty="0"/>
              <a:t>元，缴纳附加税费</a:t>
            </a:r>
            <a:r>
              <a:rPr lang="en-US" altLang="zh-CN" sz="1600" dirty="0"/>
              <a:t>2,761.06</a:t>
            </a:r>
            <a:r>
              <a:rPr lang="zh-CN" altLang="en-US" sz="1600" dirty="0"/>
              <a:t>元（城市维护建设税</a:t>
            </a:r>
            <a:r>
              <a:rPr lang="en-US" altLang="zh-CN" sz="1600" dirty="0"/>
              <a:t>=23008.85×7%=1610.62</a:t>
            </a:r>
            <a:r>
              <a:rPr lang="zh-CN" altLang="en-US" sz="1600" dirty="0"/>
              <a:t>元；教育费附加税</a:t>
            </a:r>
            <a:r>
              <a:rPr lang="en-US" altLang="zh-CN" sz="1600" dirty="0"/>
              <a:t>=23008.85×3%=690.26</a:t>
            </a:r>
            <a:r>
              <a:rPr lang="zh-CN" altLang="en-US" sz="1600" dirty="0"/>
              <a:t>；地方教育费附加</a:t>
            </a:r>
            <a:r>
              <a:rPr lang="en-US" altLang="zh-CN" sz="1600" dirty="0"/>
              <a:t>=23008.85×2%=</a:t>
            </a:r>
            <a:r>
              <a:rPr lang="en-US" altLang="zh-CN" sz="1600" dirty="0" smtClean="0"/>
              <a:t>460.18</a:t>
            </a:r>
            <a:r>
              <a:rPr lang="zh-CN" altLang="en-US" sz="1600" dirty="0"/>
              <a:t>元）。</a:t>
            </a:r>
          </a:p>
        </p:txBody>
      </p:sp>
    </p:spTree>
    <p:extLst>
      <p:ext uri="{BB962C8B-B14F-4D97-AF65-F5344CB8AC3E}">
        <p14:creationId xmlns:p14="http://schemas.microsoft.com/office/powerpoint/2010/main" val="323409356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solidFill>
                  <a:schemeClr val="tx1">
                    <a:lumMod val="50000"/>
                    <a:lumOff val="50000"/>
                  </a:schemeClr>
                </a:solidFill>
                <a:cs typeface="+mn-ea"/>
                <a:sym typeface="+mn-lt"/>
              </a:rPr>
              <a:t>增值税相关政策</a:t>
            </a:r>
            <a:r>
              <a:rPr lang="en-US" altLang="zh-CN" sz="2000" dirty="0" smtClean="0">
                <a:solidFill>
                  <a:schemeClr val="tx1">
                    <a:lumMod val="50000"/>
                    <a:lumOff val="50000"/>
                  </a:schemeClr>
                </a:solidFill>
                <a:cs typeface="+mn-ea"/>
                <a:sym typeface="+mn-lt"/>
              </a:rPr>
              <a:t>——</a:t>
            </a:r>
            <a:r>
              <a:rPr lang="zh-CN" altLang="en-US" sz="2000" dirty="0" smtClean="0">
                <a:solidFill>
                  <a:schemeClr val="tx1">
                    <a:lumMod val="50000"/>
                    <a:lumOff val="50000"/>
                  </a:schemeClr>
                </a:solidFill>
                <a:cs typeface="+mn-ea"/>
                <a:sym typeface="+mn-lt"/>
              </a:rPr>
              <a:t>进项</a:t>
            </a:r>
            <a:r>
              <a:rPr lang="zh-CN" altLang="en-US" sz="2000" dirty="0">
                <a:solidFill>
                  <a:schemeClr val="tx1">
                    <a:lumMod val="50000"/>
                    <a:lumOff val="50000"/>
                  </a:schemeClr>
                </a:solidFill>
                <a:cs typeface="+mn-ea"/>
                <a:sym typeface="+mn-lt"/>
              </a:rPr>
              <a:t>发票抵</a:t>
            </a:r>
            <a:r>
              <a:rPr lang="zh-CN" altLang="en-US" sz="2000" dirty="0" smtClean="0">
                <a:solidFill>
                  <a:schemeClr val="tx1">
                    <a:lumMod val="50000"/>
                    <a:lumOff val="50000"/>
                  </a:schemeClr>
                </a:solidFill>
                <a:cs typeface="+mn-ea"/>
                <a:sym typeface="+mn-lt"/>
              </a:rPr>
              <a:t>扣</a:t>
            </a:r>
            <a:endParaRPr lang="zh-CN" altLang="en-US" dirty="0">
              <a:latin typeface="+mn-lt"/>
              <a:ea typeface="+mn-ea"/>
              <a:cs typeface="+mn-ea"/>
              <a:sym typeface="+mn-lt"/>
            </a:endParaRPr>
          </a:p>
        </p:txBody>
      </p:sp>
      <p:sp>
        <p:nvSpPr>
          <p:cNvPr id="4" name="矩形: 圆角 12">
            <a:extLst>
              <a:ext uri="{FF2B5EF4-FFF2-40B4-BE49-F238E27FC236}">
                <a16:creationId xmlns:a16="http://schemas.microsoft.com/office/drawing/2014/main" id="{A4F48BB5-AD71-A891-09A2-BD634476D38D}"/>
              </a:ext>
            </a:extLst>
          </p:cNvPr>
          <p:cNvSpPr/>
          <p:nvPr/>
        </p:nvSpPr>
        <p:spPr>
          <a:xfrm>
            <a:off x="488586" y="843558"/>
            <a:ext cx="8352928" cy="39281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941678" y="1059582"/>
            <a:ext cx="7446745" cy="646331"/>
          </a:xfrm>
          <a:prstGeom prst="rect">
            <a:avLst/>
          </a:prstGeom>
          <a:noFill/>
        </p:spPr>
        <p:txBody>
          <a:bodyPr wrap="square" rtlCol="0">
            <a:spAutoFit/>
          </a:bodyPr>
          <a:lstStyle/>
          <a:p>
            <a:r>
              <a:rPr lang="zh-CN" altLang="en-US" dirty="0"/>
              <a:t>       按照</a:t>
            </a:r>
            <a:r>
              <a:rPr lang="en-US" altLang="zh-CN" dirty="0"/>
              <a:t>《</a:t>
            </a:r>
            <a:r>
              <a:rPr lang="zh-CN" altLang="en-US" dirty="0"/>
              <a:t>中华人民共和国增值税暂行条例</a:t>
            </a:r>
            <a:r>
              <a:rPr lang="en-US" altLang="zh-CN" dirty="0"/>
              <a:t>》</a:t>
            </a:r>
            <a:r>
              <a:rPr lang="zh-CN" altLang="en-US" dirty="0"/>
              <a:t>中涉税项目增值税税率的规定，我所横向项目涉及的增值税税率见下表：</a:t>
            </a:r>
          </a:p>
        </p:txBody>
      </p:sp>
      <p:graphicFrame>
        <p:nvGraphicFramePr>
          <p:cNvPr id="5" name="表格 4"/>
          <p:cNvGraphicFramePr>
            <a:graphicFrameLocks noGrp="1"/>
          </p:cNvGraphicFramePr>
          <p:nvPr>
            <p:extLst>
              <p:ext uri="{D42A27DB-BD31-4B8C-83A1-F6EECF244321}">
                <p14:modId xmlns:p14="http://schemas.microsoft.com/office/powerpoint/2010/main" val="279380747"/>
              </p:ext>
            </p:extLst>
          </p:nvPr>
        </p:nvGraphicFramePr>
        <p:xfrm>
          <a:off x="1475656" y="2045373"/>
          <a:ext cx="5544616" cy="1749919"/>
        </p:xfrm>
        <a:graphic>
          <a:graphicData uri="http://schemas.openxmlformats.org/drawingml/2006/table">
            <a:tbl>
              <a:tblPr firstRow="1" firstCol="1" bandRow="1">
                <a:tableStyleId>{5C22544A-7EE6-4342-B048-85BDC9FD1C3A}</a:tableStyleId>
              </a:tblPr>
              <a:tblGrid>
                <a:gridCol w="2883887">
                  <a:extLst>
                    <a:ext uri="{9D8B030D-6E8A-4147-A177-3AD203B41FA5}">
                      <a16:colId xmlns:a16="http://schemas.microsoft.com/office/drawing/2014/main" val="180093228"/>
                    </a:ext>
                  </a:extLst>
                </a:gridCol>
                <a:gridCol w="2660729">
                  <a:extLst>
                    <a:ext uri="{9D8B030D-6E8A-4147-A177-3AD203B41FA5}">
                      <a16:colId xmlns:a16="http://schemas.microsoft.com/office/drawing/2014/main" val="1123162813"/>
                    </a:ext>
                  </a:extLst>
                </a:gridCol>
              </a:tblGrid>
              <a:tr h="287438">
                <a:tc>
                  <a:txBody>
                    <a:bodyPr/>
                    <a:lstStyle/>
                    <a:p>
                      <a:pPr algn="l">
                        <a:spcAft>
                          <a:spcPts val="0"/>
                        </a:spcAft>
                      </a:pPr>
                      <a:r>
                        <a:rPr lang="zh-CN" sz="1200" kern="0" dirty="0">
                          <a:effectLst/>
                        </a:rPr>
                        <a:t>发票开具内容</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1200" kern="0">
                          <a:effectLst/>
                        </a:rPr>
                        <a:t>税率</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543221368"/>
                  </a:ext>
                </a:extLst>
              </a:tr>
              <a:tr h="287438">
                <a:tc>
                  <a:txBody>
                    <a:bodyPr/>
                    <a:lstStyle/>
                    <a:p>
                      <a:pPr algn="l">
                        <a:spcAft>
                          <a:spcPts val="0"/>
                        </a:spcAft>
                      </a:pPr>
                      <a:r>
                        <a:rPr lang="zh-CN" sz="1200" kern="0">
                          <a:effectLst/>
                        </a:rPr>
                        <a:t>加工费、材料费、设备费</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effectLst/>
                        </a:rPr>
                        <a:t>13%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658649378"/>
                  </a:ext>
                </a:extLst>
              </a:tr>
              <a:tr h="287438">
                <a:tc>
                  <a:txBody>
                    <a:bodyPr/>
                    <a:lstStyle/>
                    <a:p>
                      <a:pPr algn="l">
                        <a:spcAft>
                          <a:spcPts val="0"/>
                        </a:spcAft>
                      </a:pPr>
                      <a:r>
                        <a:rPr lang="zh-CN" sz="1200" kern="0" dirty="0">
                          <a:effectLst/>
                        </a:rPr>
                        <a:t>期刊费、供暖费、房屋租赁费</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effectLst/>
                        </a:rPr>
                        <a:t>9%</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617219658"/>
                  </a:ext>
                </a:extLst>
              </a:tr>
              <a:tr h="287438">
                <a:tc>
                  <a:txBody>
                    <a:bodyPr/>
                    <a:lstStyle/>
                    <a:p>
                      <a:pPr algn="l">
                        <a:spcAft>
                          <a:spcPts val="0"/>
                        </a:spcAft>
                      </a:pPr>
                      <a:r>
                        <a:rPr lang="zh-CN" sz="1200" kern="0" dirty="0">
                          <a:effectLst/>
                        </a:rPr>
                        <a:t>版面费、会议费</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effectLst/>
                        </a:rPr>
                        <a:t>6%</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44765005"/>
                  </a:ext>
                </a:extLst>
              </a:tr>
              <a:tr h="312729">
                <a:tc>
                  <a:txBody>
                    <a:bodyPr/>
                    <a:lstStyle/>
                    <a:p>
                      <a:pPr algn="l">
                        <a:spcAft>
                          <a:spcPts val="0"/>
                        </a:spcAft>
                      </a:pPr>
                      <a:r>
                        <a:rPr lang="zh-CN" sz="1200" kern="0" dirty="0">
                          <a:solidFill>
                            <a:srgbClr val="FF0000"/>
                          </a:solidFill>
                          <a:effectLst/>
                        </a:rPr>
                        <a:t>测试费、技术开发</a:t>
                      </a:r>
                      <a:r>
                        <a:rPr lang="en-US" sz="1200" kern="0" dirty="0">
                          <a:solidFill>
                            <a:srgbClr val="FF0000"/>
                          </a:solidFill>
                          <a:effectLst/>
                        </a:rPr>
                        <a:t>/</a:t>
                      </a:r>
                      <a:r>
                        <a:rPr lang="zh-CN" sz="1200" kern="0" dirty="0">
                          <a:solidFill>
                            <a:srgbClr val="FF0000"/>
                          </a:solidFill>
                          <a:effectLst/>
                        </a:rPr>
                        <a:t>咨询</a:t>
                      </a:r>
                      <a:r>
                        <a:rPr lang="en-US" sz="1200" kern="0" dirty="0">
                          <a:solidFill>
                            <a:srgbClr val="FF0000"/>
                          </a:solidFill>
                          <a:effectLst/>
                        </a:rPr>
                        <a:t>/</a:t>
                      </a:r>
                      <a:r>
                        <a:rPr lang="zh-CN" sz="1200" kern="0" dirty="0">
                          <a:solidFill>
                            <a:srgbClr val="FF0000"/>
                          </a:solidFill>
                          <a:effectLst/>
                        </a:rPr>
                        <a:t>服务</a:t>
                      </a:r>
                      <a:r>
                        <a:rPr lang="en-US" sz="1200" kern="0" dirty="0">
                          <a:solidFill>
                            <a:srgbClr val="FF0000"/>
                          </a:solidFill>
                          <a:effectLst/>
                        </a:rPr>
                        <a:t>/</a:t>
                      </a:r>
                      <a:r>
                        <a:rPr lang="zh-CN" sz="1200" kern="0" dirty="0">
                          <a:solidFill>
                            <a:srgbClr val="FF0000"/>
                          </a:solidFill>
                          <a:effectLst/>
                        </a:rPr>
                        <a:t>转让费等</a:t>
                      </a:r>
                      <a:endParaRPr lang="zh-CN" sz="105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dirty="0">
                          <a:solidFill>
                            <a:srgbClr val="FF0000"/>
                          </a:solidFill>
                          <a:effectLst/>
                        </a:rPr>
                        <a:t>3%</a:t>
                      </a:r>
                      <a:endParaRPr lang="zh-CN" sz="105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78124726"/>
                  </a:ext>
                </a:extLst>
              </a:tr>
              <a:tr h="287438">
                <a:tc>
                  <a:txBody>
                    <a:bodyPr/>
                    <a:lstStyle/>
                    <a:p>
                      <a:pPr algn="l">
                        <a:spcAft>
                          <a:spcPts val="0"/>
                        </a:spcAft>
                      </a:pPr>
                      <a:r>
                        <a:rPr lang="zh-CN" sz="1200" kern="0" dirty="0">
                          <a:solidFill>
                            <a:srgbClr val="FF0000"/>
                          </a:solidFill>
                          <a:effectLst/>
                        </a:rPr>
                        <a:t>技术开发</a:t>
                      </a:r>
                      <a:r>
                        <a:rPr lang="en-US" sz="1200" kern="0" dirty="0">
                          <a:solidFill>
                            <a:srgbClr val="FF0000"/>
                          </a:solidFill>
                          <a:effectLst/>
                        </a:rPr>
                        <a:t>/</a:t>
                      </a:r>
                      <a:r>
                        <a:rPr lang="zh-CN" sz="1200" kern="0" dirty="0">
                          <a:solidFill>
                            <a:srgbClr val="FF0000"/>
                          </a:solidFill>
                          <a:effectLst/>
                        </a:rPr>
                        <a:t>转让费（免税合同）</a:t>
                      </a:r>
                      <a:endParaRPr lang="zh-CN" sz="105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1200" kern="0" dirty="0">
                          <a:solidFill>
                            <a:srgbClr val="FF0000"/>
                          </a:solidFill>
                          <a:effectLst/>
                        </a:rPr>
                        <a:t>免税</a:t>
                      </a:r>
                      <a:endParaRPr lang="zh-CN" sz="105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949456058"/>
                  </a:ext>
                </a:extLst>
              </a:tr>
            </a:tbl>
          </a:graphicData>
        </a:graphic>
      </p:graphicFrame>
      <p:sp>
        <p:nvSpPr>
          <p:cNvPr id="6" name="Rectangle 1"/>
          <p:cNvSpPr>
            <a:spLocks noChangeArrowheads="1"/>
          </p:cNvSpPr>
          <p:nvPr/>
        </p:nvSpPr>
        <p:spPr bwMode="auto">
          <a:xfrm>
            <a:off x="1115616" y="1768373"/>
            <a:ext cx="59766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612775" algn="ctr"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dirty="0">
                <a:ln>
                  <a:noFill/>
                </a:ln>
                <a:solidFill>
                  <a:srgbClr val="333333"/>
                </a:solidFill>
                <a:effectLst/>
                <a:latin typeface="+mj-ea"/>
                <a:ea typeface="+mj-ea"/>
                <a:cs typeface="宋体" panose="02010600030101010101" pitchFamily="2" charset="-122"/>
              </a:rPr>
              <a:t>半导体所发票税率明细表</a:t>
            </a:r>
            <a:endParaRPr kumimoji="0" lang="zh-CN" altLang="zh-CN" sz="1800" b="1" i="0" u="none" strike="noStrike" cap="none" normalizeH="0" baseline="0" dirty="0">
              <a:ln>
                <a:noFill/>
              </a:ln>
              <a:solidFill>
                <a:schemeClr val="tx1"/>
              </a:solidFill>
              <a:effectLst/>
              <a:latin typeface="+mj-ea"/>
              <a:ea typeface="+mj-ea"/>
            </a:endParaRPr>
          </a:p>
        </p:txBody>
      </p:sp>
      <p:sp>
        <p:nvSpPr>
          <p:cNvPr id="7" name="矩形 6"/>
          <p:cNvSpPr/>
          <p:nvPr/>
        </p:nvSpPr>
        <p:spPr>
          <a:xfrm>
            <a:off x="1043608" y="3848329"/>
            <a:ext cx="7272808" cy="646331"/>
          </a:xfrm>
          <a:prstGeom prst="rect">
            <a:avLst/>
          </a:prstGeom>
        </p:spPr>
        <p:txBody>
          <a:bodyPr wrap="square">
            <a:spAutoFit/>
          </a:bodyPr>
          <a:lstStyle/>
          <a:p>
            <a:r>
              <a:rPr lang="en-US" altLang="zh-CN" dirty="0">
                <a:solidFill>
                  <a:srgbClr val="FF0000"/>
                </a:solidFill>
              </a:rPr>
              <a:t>       </a:t>
            </a:r>
            <a:r>
              <a:rPr lang="zh-CN" altLang="zh-CN" dirty="0">
                <a:solidFill>
                  <a:srgbClr val="FF0000"/>
                </a:solidFill>
              </a:rPr>
              <a:t>收入对外开具</a:t>
            </a:r>
            <a:r>
              <a:rPr lang="en-US" altLang="zh-CN" dirty="0">
                <a:solidFill>
                  <a:srgbClr val="FF0000"/>
                </a:solidFill>
              </a:rPr>
              <a:t>3%</a:t>
            </a:r>
            <a:r>
              <a:rPr lang="zh-CN" altLang="zh-CN" dirty="0">
                <a:solidFill>
                  <a:srgbClr val="FF0000"/>
                </a:solidFill>
              </a:rPr>
              <a:t>税率</a:t>
            </a:r>
            <a:r>
              <a:rPr lang="zh-CN" altLang="en-US" dirty="0">
                <a:solidFill>
                  <a:srgbClr val="FF0000"/>
                </a:solidFill>
              </a:rPr>
              <a:t>或</a:t>
            </a:r>
            <a:r>
              <a:rPr lang="zh-CN" altLang="zh-CN" dirty="0">
                <a:solidFill>
                  <a:srgbClr val="FF0000"/>
                </a:solidFill>
              </a:rPr>
              <a:t>免税发票的核算账号，该核算账号的支出不可做进项税抵扣。</a:t>
            </a:r>
          </a:p>
        </p:txBody>
      </p:sp>
    </p:spTree>
    <p:extLst>
      <p:ext uri="{BB962C8B-B14F-4D97-AF65-F5344CB8AC3E}">
        <p14:creationId xmlns:p14="http://schemas.microsoft.com/office/powerpoint/2010/main" val="47201494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custDataLst>
              <p:tags r:id="rId2"/>
            </p:custDataLst>
          </p:nvPr>
        </p:nvSpPr>
        <p:spPr bwMode="auto">
          <a:xfrm>
            <a:off x="1" y="0"/>
            <a:ext cx="4283967" cy="5143500"/>
          </a:xfrm>
          <a:prstGeom prst="rect">
            <a:avLst/>
          </a:prstGeom>
          <a:blipFill dpi="0" rotWithShape="1">
            <a:blip r:embed="rId6"/>
            <a:srcRect/>
            <a:stretch>
              <a:fillRect l="-52611" r="-52611"/>
            </a:stretch>
          </a:blipFill>
          <a:ln>
            <a:noFill/>
          </a:ln>
        </p:spPr>
        <p:txBody>
          <a:bodyPr anchor="ctr"/>
          <a:lstStyle/>
          <a:p>
            <a:pPr algn="ctr" eaLnBrk="1" fontAlgn="auto" hangingPunct="1">
              <a:spcBef>
                <a:spcPts val="0"/>
              </a:spcBef>
              <a:spcAft>
                <a:spcPts val="0"/>
              </a:spcAft>
              <a:defRPr/>
            </a:pPr>
            <a:endParaRPr lang="zh-CN" altLang="zh-CN">
              <a:solidFill>
                <a:srgbClr val="FFFFFF"/>
              </a:solidFill>
              <a:cs typeface="+mn-ea"/>
              <a:sym typeface="+mn-lt"/>
            </a:endParaRPr>
          </a:p>
        </p:txBody>
      </p:sp>
      <p:sp>
        <p:nvSpPr>
          <p:cNvPr id="2053" name="矩形 10"/>
          <p:cNvSpPr>
            <a:spLocks noChangeArrowheads="1"/>
          </p:cNvSpPr>
          <p:nvPr>
            <p:custDataLst>
              <p:tags r:id="rId3"/>
            </p:custDataLst>
          </p:nvPr>
        </p:nvSpPr>
        <p:spPr bwMode="auto">
          <a:xfrm flipH="1">
            <a:off x="0" y="959652"/>
            <a:ext cx="4283968" cy="3292079"/>
          </a:xfrm>
          <a:prstGeom prst="rect">
            <a:avLst/>
          </a:prstGeom>
          <a:solidFill>
            <a:schemeClr val="accent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r>
              <a:rPr lang="en-US" altLang="zh-CN" sz="4000" dirty="0">
                <a:solidFill>
                  <a:srgbClr val="FFFFFF"/>
                </a:solidFill>
                <a:latin typeface="+mn-lt"/>
                <a:ea typeface="+mn-ea"/>
                <a:cs typeface="+mn-ea"/>
                <a:sym typeface="+mn-lt"/>
              </a:rPr>
              <a:t>CHAPTER</a:t>
            </a:r>
          </a:p>
          <a:p>
            <a:pPr algn="ctr" eaLnBrk="1" hangingPunct="1">
              <a:lnSpc>
                <a:spcPct val="90000"/>
              </a:lnSpc>
            </a:pPr>
            <a:r>
              <a:rPr lang="en-US" altLang="zh-CN" sz="16600" dirty="0">
                <a:solidFill>
                  <a:srgbClr val="FFFFFF"/>
                </a:solidFill>
                <a:latin typeface="+mn-lt"/>
                <a:ea typeface="+mn-ea"/>
                <a:cs typeface="+mn-ea"/>
                <a:sym typeface="+mn-lt"/>
              </a:rPr>
              <a:t>04</a:t>
            </a:r>
            <a:endParaRPr lang="zh-CN" altLang="zh-CN" sz="16600" dirty="0">
              <a:solidFill>
                <a:srgbClr val="FFFFFF"/>
              </a:solidFill>
              <a:latin typeface="+mn-lt"/>
              <a:ea typeface="+mn-ea"/>
              <a:cs typeface="+mn-ea"/>
              <a:sym typeface="+mn-lt"/>
            </a:endParaRPr>
          </a:p>
        </p:txBody>
      </p:sp>
      <p:sp>
        <p:nvSpPr>
          <p:cNvPr id="5" name="TextBox 4"/>
          <p:cNvSpPr txBox="1"/>
          <p:nvPr/>
        </p:nvSpPr>
        <p:spPr>
          <a:xfrm>
            <a:off x="4355976" y="1779662"/>
            <a:ext cx="4824536" cy="646331"/>
          </a:xfrm>
          <a:prstGeom prst="rect">
            <a:avLst/>
          </a:prstGeom>
          <a:noFill/>
        </p:spPr>
        <p:txBody>
          <a:bodyPr wrap="square" rtlCol="0">
            <a:spAutoFit/>
          </a:bodyPr>
          <a:lstStyle/>
          <a:p>
            <a:pPr marL="0" lvl="1"/>
            <a:r>
              <a:rPr lang="zh-CN" altLang="en-US" sz="3600" b="1" dirty="0">
                <a:solidFill>
                  <a:schemeClr val="tx1">
                    <a:lumMod val="75000"/>
                    <a:lumOff val="25000"/>
                  </a:schemeClr>
                </a:solidFill>
                <a:cs typeface="+mn-ea"/>
                <a:sym typeface="+mn-lt"/>
              </a:rPr>
              <a:t>四、个税相关政策</a:t>
            </a:r>
          </a:p>
        </p:txBody>
      </p:sp>
    </p:spTree>
    <p:custDataLst>
      <p:tags r:id="rId1"/>
    </p:custDataLst>
    <p:extLst>
      <p:ext uri="{BB962C8B-B14F-4D97-AF65-F5344CB8AC3E}">
        <p14:creationId xmlns:p14="http://schemas.microsoft.com/office/powerpoint/2010/main" val="34328360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个税相关政策</a:t>
            </a:r>
            <a:r>
              <a:rPr lang="en-US" altLang="zh-CN" sz="2000" dirty="0">
                <a:solidFill>
                  <a:schemeClr val="tx1">
                    <a:lumMod val="50000"/>
                    <a:lumOff val="50000"/>
                  </a:schemeClr>
                </a:solidFill>
                <a:cs typeface="+mn-ea"/>
                <a:sym typeface="+mn-lt"/>
              </a:rPr>
              <a:t>-</a:t>
            </a:r>
            <a:r>
              <a:rPr lang="zh-CN" altLang="en-US" sz="2000" dirty="0">
                <a:solidFill>
                  <a:schemeClr val="tx1">
                    <a:lumMod val="50000"/>
                    <a:lumOff val="50000"/>
                  </a:schemeClr>
                </a:solidFill>
                <a:cs typeface="+mn-ea"/>
                <a:sym typeface="+mn-lt"/>
              </a:rPr>
              <a:t>居民个人工资薪金</a:t>
            </a:r>
            <a:endParaRPr lang="zh-CN" altLang="en-US" dirty="0">
              <a:latin typeface="+mn-lt"/>
              <a:ea typeface="+mn-ea"/>
              <a:cs typeface="+mn-ea"/>
              <a:sym typeface="+mn-lt"/>
            </a:endParaRPr>
          </a:p>
        </p:txBody>
      </p:sp>
      <p:sp>
        <p:nvSpPr>
          <p:cNvPr id="4" name="矩形: 圆角 12">
            <a:extLst>
              <a:ext uri="{FF2B5EF4-FFF2-40B4-BE49-F238E27FC236}">
                <a16:creationId xmlns:a16="http://schemas.microsoft.com/office/drawing/2014/main" id="{A4F48BB5-AD71-A891-09A2-BD634476D38D}"/>
              </a:ext>
            </a:extLst>
          </p:cNvPr>
          <p:cNvSpPr/>
          <p:nvPr/>
        </p:nvSpPr>
        <p:spPr>
          <a:xfrm>
            <a:off x="488586" y="843558"/>
            <a:ext cx="8352928" cy="39281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5576" y="1056099"/>
            <a:ext cx="2808312" cy="2964914"/>
          </a:xfrm>
          <a:prstGeom prst="rect">
            <a:avLst/>
          </a:prstGeom>
          <a:noFill/>
        </p:spPr>
        <p:txBody>
          <a:bodyPr wrap="square" rtlCol="0">
            <a:spAutoFit/>
          </a:bodyPr>
          <a:lstStyle/>
          <a:p>
            <a:pPr>
              <a:lnSpc>
                <a:spcPts val="2800"/>
              </a:lnSpc>
            </a:pPr>
            <a:r>
              <a:rPr lang="zh-CN" altLang="en-US" dirty="0"/>
              <a:t>居民个人工资薪金收入扣减免税收入、减除费用、专项扣除、专项附加扣除、依法确定的其他扣除后，其应纳税所得额按照</a:t>
            </a:r>
            <a:r>
              <a:rPr lang="en-US" altLang="zh-CN" dirty="0"/>
              <a:t>7</a:t>
            </a:r>
            <a:r>
              <a:rPr lang="zh-CN" altLang="en-US" dirty="0"/>
              <a:t>级超额累进税率计税。应纳税所得额超过部分按所对应的税率级次分别计税。</a:t>
            </a:r>
          </a:p>
        </p:txBody>
      </p:sp>
      <p:pic>
        <p:nvPicPr>
          <p:cNvPr id="10" name="图片 9" descr="IMG_9152.PNG"/>
          <p:cNvPicPr/>
          <p:nvPr/>
        </p:nvPicPr>
        <p:blipFill>
          <a:blip r:embed="rId3" cstate="print"/>
          <a:stretch>
            <a:fillRect/>
          </a:stretch>
        </p:blipFill>
        <p:spPr>
          <a:xfrm>
            <a:off x="3833983" y="1056099"/>
            <a:ext cx="4453912" cy="3024336"/>
          </a:xfrm>
          <a:prstGeom prst="rect">
            <a:avLst/>
          </a:prstGeom>
        </p:spPr>
      </p:pic>
    </p:spTree>
    <p:extLst>
      <p:ext uri="{BB962C8B-B14F-4D97-AF65-F5344CB8AC3E}">
        <p14:creationId xmlns:p14="http://schemas.microsoft.com/office/powerpoint/2010/main" val="205717757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67026" y="1113279"/>
            <a:ext cx="3744416" cy="360000"/>
          </a:xfrm>
          <a:prstGeom prst="rect">
            <a:avLst/>
          </a:prstGeom>
          <a:gradFill>
            <a:gsLst>
              <a:gs pos="49000">
                <a:schemeClr val="accent1"/>
              </a:gs>
              <a:gs pos="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印花税政策</a:t>
            </a:r>
          </a:p>
        </p:txBody>
      </p:sp>
      <p:sp>
        <p:nvSpPr>
          <p:cNvPr id="43" name="矩形 42"/>
          <p:cNvSpPr/>
          <p:nvPr/>
        </p:nvSpPr>
        <p:spPr>
          <a:xfrm>
            <a:off x="3995936" y="1801517"/>
            <a:ext cx="3744416" cy="360000"/>
          </a:xfrm>
          <a:prstGeom prst="rect">
            <a:avLst/>
          </a:prstGeom>
          <a:gradFill>
            <a:gsLst>
              <a:gs pos="49000">
                <a:schemeClr val="accent1"/>
              </a:gs>
              <a:gs pos="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国产设备退税政策</a:t>
            </a:r>
          </a:p>
        </p:txBody>
      </p:sp>
      <p:sp>
        <p:nvSpPr>
          <p:cNvPr id="44" name="矩形 43"/>
          <p:cNvSpPr/>
          <p:nvPr/>
        </p:nvSpPr>
        <p:spPr>
          <a:xfrm>
            <a:off x="4067944" y="2434152"/>
            <a:ext cx="3744416" cy="360000"/>
          </a:xfrm>
          <a:prstGeom prst="rect">
            <a:avLst/>
          </a:prstGeom>
          <a:gradFill>
            <a:gsLst>
              <a:gs pos="49000">
                <a:schemeClr val="accent1"/>
              </a:gs>
              <a:gs pos="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增值税相关</a:t>
            </a:r>
            <a:r>
              <a:rPr lang="zh-CN" altLang="zh-CN" b="1" dirty="0" smtClean="0"/>
              <a:t>政策</a:t>
            </a:r>
            <a:endParaRPr lang="zh-CN" altLang="en-US" sz="1600" b="1" dirty="0">
              <a:cs typeface="+mn-ea"/>
              <a:sym typeface="+mn-lt"/>
            </a:endParaRPr>
          </a:p>
        </p:txBody>
      </p:sp>
      <p:sp>
        <p:nvSpPr>
          <p:cNvPr id="41" name="矩形 40"/>
          <p:cNvSpPr/>
          <p:nvPr/>
        </p:nvSpPr>
        <p:spPr>
          <a:xfrm>
            <a:off x="0" y="0"/>
            <a:ext cx="2592000" cy="5143500"/>
          </a:xfrm>
          <a:prstGeom prst="rect">
            <a:avLst/>
          </a:prstGeom>
          <a:blipFill dpi="0" rotWithShape="1">
            <a:blip r:embed="rId4"/>
            <a:srcRect/>
            <a:stretch>
              <a:fillRect l="-71533" r="-715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10"/>
          <p:cNvSpPr>
            <a:spLocks noChangeArrowheads="1"/>
          </p:cNvSpPr>
          <p:nvPr>
            <p:custDataLst>
              <p:tags r:id="rId1"/>
            </p:custDataLst>
          </p:nvPr>
        </p:nvSpPr>
        <p:spPr bwMode="auto">
          <a:xfrm flipH="1">
            <a:off x="0" y="1113575"/>
            <a:ext cx="2592000" cy="2916352"/>
          </a:xfrm>
          <a:prstGeom prst="rect">
            <a:avLst/>
          </a:prstGeom>
          <a:solidFill>
            <a:schemeClr val="accent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endParaRPr lang="en-US" altLang="zh-CN" sz="4000" dirty="0">
              <a:solidFill>
                <a:srgbClr val="FFFFFF"/>
              </a:solidFill>
              <a:latin typeface="+mn-lt"/>
              <a:ea typeface="+mn-ea"/>
              <a:cs typeface="+mn-ea"/>
              <a:sym typeface="+mn-lt"/>
            </a:endParaRPr>
          </a:p>
        </p:txBody>
      </p:sp>
      <p:sp>
        <p:nvSpPr>
          <p:cNvPr id="19" name="文本框 10"/>
          <p:cNvSpPr txBox="1">
            <a:spLocks noChangeArrowheads="1"/>
          </p:cNvSpPr>
          <p:nvPr/>
        </p:nvSpPr>
        <p:spPr bwMode="auto">
          <a:xfrm>
            <a:off x="64856" y="1001009"/>
            <a:ext cx="224875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600" b="1" spc="-300" dirty="0">
                <a:solidFill>
                  <a:schemeClr val="bg1"/>
                </a:solidFill>
                <a:latin typeface="+mn-lt"/>
                <a:ea typeface="+mn-ea"/>
                <a:cs typeface="+mn-ea"/>
                <a:sym typeface="+mn-lt"/>
              </a:rPr>
              <a:t>目 录</a:t>
            </a:r>
          </a:p>
        </p:txBody>
      </p:sp>
      <p:sp>
        <p:nvSpPr>
          <p:cNvPr id="22" name="矩形 21"/>
          <p:cNvSpPr/>
          <p:nvPr/>
        </p:nvSpPr>
        <p:spPr>
          <a:xfrm>
            <a:off x="3365944" y="1108272"/>
            <a:ext cx="468000" cy="360000"/>
          </a:xfrm>
          <a:prstGeom prst="rect">
            <a:avLst/>
          </a:prstGeom>
          <a:gradFill>
            <a:gsLst>
              <a:gs pos="49000">
                <a:schemeClr val="accent1"/>
              </a:gs>
              <a:gs pos="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01</a:t>
            </a:r>
            <a:endParaRPr lang="zh-CN" altLang="en-US" sz="2000" dirty="0">
              <a:cs typeface="+mn-ea"/>
              <a:sym typeface="+mn-lt"/>
            </a:endParaRPr>
          </a:p>
        </p:txBody>
      </p:sp>
      <p:sp>
        <p:nvSpPr>
          <p:cNvPr id="25" name="矩形 24"/>
          <p:cNvSpPr/>
          <p:nvPr/>
        </p:nvSpPr>
        <p:spPr>
          <a:xfrm>
            <a:off x="3419872" y="1804047"/>
            <a:ext cx="468000" cy="360000"/>
          </a:xfrm>
          <a:prstGeom prst="rect">
            <a:avLst/>
          </a:prstGeom>
          <a:gradFill>
            <a:gsLst>
              <a:gs pos="49000">
                <a:schemeClr val="accent1"/>
              </a:gs>
              <a:gs pos="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02</a:t>
            </a:r>
            <a:endParaRPr lang="zh-CN" altLang="en-US" sz="2000" dirty="0">
              <a:cs typeface="+mn-ea"/>
              <a:sym typeface="+mn-lt"/>
            </a:endParaRPr>
          </a:p>
        </p:txBody>
      </p:sp>
      <p:sp>
        <p:nvSpPr>
          <p:cNvPr id="26" name="矩形 25"/>
          <p:cNvSpPr/>
          <p:nvPr/>
        </p:nvSpPr>
        <p:spPr>
          <a:xfrm>
            <a:off x="3499026" y="2434152"/>
            <a:ext cx="468000" cy="360000"/>
          </a:xfrm>
          <a:prstGeom prst="rect">
            <a:avLst/>
          </a:prstGeom>
          <a:gradFill>
            <a:gsLst>
              <a:gs pos="49000">
                <a:schemeClr val="accent1"/>
              </a:gs>
              <a:gs pos="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03</a:t>
            </a:r>
            <a:endParaRPr lang="zh-CN" altLang="en-US" sz="2000" dirty="0">
              <a:cs typeface="+mn-ea"/>
              <a:sym typeface="+mn-lt"/>
            </a:endParaRPr>
          </a:p>
        </p:txBody>
      </p:sp>
      <p:sp>
        <p:nvSpPr>
          <p:cNvPr id="12" name="矩形 11"/>
          <p:cNvSpPr/>
          <p:nvPr/>
        </p:nvSpPr>
        <p:spPr>
          <a:xfrm>
            <a:off x="4355976" y="3752495"/>
            <a:ext cx="3744416" cy="360000"/>
          </a:xfrm>
          <a:prstGeom prst="rect">
            <a:avLst/>
          </a:prstGeom>
          <a:gradFill>
            <a:gsLst>
              <a:gs pos="49000">
                <a:schemeClr val="accent1"/>
              </a:gs>
              <a:gs pos="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发票审核注意事项</a:t>
            </a:r>
          </a:p>
        </p:txBody>
      </p:sp>
      <p:sp>
        <p:nvSpPr>
          <p:cNvPr id="15" name="矩形 14"/>
          <p:cNvSpPr/>
          <p:nvPr/>
        </p:nvSpPr>
        <p:spPr>
          <a:xfrm>
            <a:off x="3733026" y="3752495"/>
            <a:ext cx="468000" cy="360000"/>
          </a:xfrm>
          <a:prstGeom prst="rect">
            <a:avLst/>
          </a:prstGeom>
          <a:gradFill>
            <a:gsLst>
              <a:gs pos="49000">
                <a:schemeClr val="accent1"/>
              </a:gs>
              <a:gs pos="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05</a:t>
            </a:r>
            <a:endParaRPr lang="zh-CN" altLang="en-US" sz="2000" dirty="0">
              <a:cs typeface="+mn-ea"/>
              <a:sym typeface="+mn-lt"/>
            </a:endParaRPr>
          </a:p>
        </p:txBody>
      </p:sp>
      <p:sp>
        <p:nvSpPr>
          <p:cNvPr id="13" name="矩形 12"/>
          <p:cNvSpPr/>
          <p:nvPr/>
        </p:nvSpPr>
        <p:spPr>
          <a:xfrm>
            <a:off x="3604570" y="3064257"/>
            <a:ext cx="468000" cy="360000"/>
          </a:xfrm>
          <a:prstGeom prst="rect">
            <a:avLst/>
          </a:prstGeom>
          <a:gradFill>
            <a:gsLst>
              <a:gs pos="49000">
                <a:schemeClr val="accent1"/>
              </a:gs>
              <a:gs pos="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04</a:t>
            </a:r>
            <a:endParaRPr lang="zh-CN" altLang="en-US" sz="2000" dirty="0">
              <a:cs typeface="+mn-ea"/>
              <a:sym typeface="+mn-lt"/>
            </a:endParaRPr>
          </a:p>
        </p:txBody>
      </p:sp>
      <p:sp>
        <p:nvSpPr>
          <p:cNvPr id="14" name="矩形 13"/>
          <p:cNvSpPr/>
          <p:nvPr/>
        </p:nvSpPr>
        <p:spPr>
          <a:xfrm>
            <a:off x="4201026" y="3064257"/>
            <a:ext cx="3744416" cy="360000"/>
          </a:xfrm>
          <a:prstGeom prst="rect">
            <a:avLst/>
          </a:prstGeom>
          <a:gradFill>
            <a:gsLst>
              <a:gs pos="49000">
                <a:schemeClr val="accent1"/>
              </a:gs>
              <a:gs pos="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个税相关</a:t>
            </a:r>
            <a:r>
              <a:rPr lang="zh-CN" altLang="zh-CN" b="1" dirty="0"/>
              <a:t>政策</a:t>
            </a:r>
            <a:endParaRPr lang="zh-CN" altLang="en-US" sz="1600" b="1"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个税相关政策</a:t>
            </a:r>
            <a:r>
              <a:rPr lang="en-US" altLang="zh-CN" sz="2000" dirty="0">
                <a:solidFill>
                  <a:schemeClr val="tx1">
                    <a:lumMod val="50000"/>
                    <a:lumOff val="50000"/>
                  </a:schemeClr>
                </a:solidFill>
                <a:cs typeface="+mn-ea"/>
                <a:sym typeface="+mn-lt"/>
              </a:rPr>
              <a:t>-</a:t>
            </a:r>
            <a:r>
              <a:rPr lang="zh-CN" altLang="en-US" sz="2000" dirty="0">
                <a:solidFill>
                  <a:schemeClr val="tx1">
                    <a:lumMod val="50000"/>
                    <a:lumOff val="50000"/>
                  </a:schemeClr>
                </a:solidFill>
                <a:cs typeface="+mn-ea"/>
                <a:sym typeface="+mn-lt"/>
              </a:rPr>
              <a:t>居民个人工资薪金</a:t>
            </a:r>
            <a:endParaRPr lang="zh-CN" altLang="en-US" dirty="0">
              <a:latin typeface="+mn-lt"/>
              <a:ea typeface="+mn-ea"/>
              <a:cs typeface="+mn-ea"/>
              <a:sym typeface="+mn-lt"/>
            </a:endParaRPr>
          </a:p>
        </p:txBody>
      </p:sp>
      <p:sp>
        <p:nvSpPr>
          <p:cNvPr id="4" name="矩形: 圆角 12">
            <a:extLst>
              <a:ext uri="{FF2B5EF4-FFF2-40B4-BE49-F238E27FC236}">
                <a16:creationId xmlns:a16="http://schemas.microsoft.com/office/drawing/2014/main" id="{A4F48BB5-AD71-A891-09A2-BD634476D38D}"/>
              </a:ext>
            </a:extLst>
          </p:cNvPr>
          <p:cNvSpPr/>
          <p:nvPr/>
        </p:nvSpPr>
        <p:spPr>
          <a:xfrm>
            <a:off x="395536" y="843558"/>
            <a:ext cx="8424936" cy="41764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75556" y="959838"/>
            <a:ext cx="8064896" cy="913070"/>
          </a:xfrm>
          <a:prstGeom prst="rect">
            <a:avLst/>
          </a:prstGeom>
        </p:spPr>
        <p:txBody>
          <a:bodyPr wrap="square">
            <a:spAutoFit/>
          </a:bodyPr>
          <a:lstStyle/>
          <a:p>
            <a:pPr>
              <a:lnSpc>
                <a:spcPts val="1575"/>
              </a:lnSpc>
            </a:pPr>
            <a:r>
              <a:rPr lang="zh-CN" altLang="zh-CN" b="1" dirty="0">
                <a:solidFill>
                  <a:srgbClr val="222222"/>
                </a:solidFill>
                <a:latin typeface="宋体" panose="02010600030101010101" pitchFamily="2" charset="-122"/>
                <a:ea typeface="宋体" panose="02010600030101010101" pitchFamily="2" charset="-122"/>
                <a:cs typeface="宋体" panose="02010600030101010101" pitchFamily="2" charset="-122"/>
              </a:rPr>
              <a:t>举个例子：</a:t>
            </a:r>
            <a:r>
              <a:rPr lang="zh-CN"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公司员工张三：</a:t>
            </a:r>
            <a:r>
              <a:rPr lang="en-US"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2021</a:t>
            </a:r>
            <a:r>
              <a:rPr lang="zh-CN"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年</a:t>
            </a:r>
            <a:r>
              <a:rPr lang="en-US"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1</a:t>
            </a:r>
            <a:r>
              <a:rPr lang="zh-CN"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月工资</a:t>
            </a:r>
            <a:r>
              <a:rPr lang="en-US"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15000</a:t>
            </a:r>
            <a:r>
              <a:rPr lang="zh-CN"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元；</a:t>
            </a:r>
            <a:r>
              <a:rPr lang="en-US"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2021</a:t>
            </a:r>
            <a:r>
              <a:rPr lang="zh-CN"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年</a:t>
            </a:r>
            <a:r>
              <a:rPr lang="en-US"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2</a:t>
            </a:r>
            <a:r>
              <a:rPr lang="zh-CN"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月工资</a:t>
            </a:r>
            <a:r>
              <a:rPr lang="en-US"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45000</a:t>
            </a:r>
            <a:r>
              <a:rPr lang="zh-CN"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元；</a:t>
            </a:r>
            <a:r>
              <a:rPr lang="en-US"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2021</a:t>
            </a:r>
            <a:r>
              <a:rPr lang="zh-CN"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年</a:t>
            </a:r>
            <a:r>
              <a:rPr lang="en-US"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3</a:t>
            </a:r>
            <a:r>
              <a:rPr lang="zh-CN"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月工资</a:t>
            </a:r>
            <a:r>
              <a:rPr lang="en-US"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15000</a:t>
            </a:r>
            <a:r>
              <a:rPr lang="zh-CN"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元。</a:t>
            </a:r>
            <a:r>
              <a:rPr lang="zh-CN" altLang="en-US" dirty="0">
                <a:solidFill>
                  <a:srgbClr val="222222"/>
                </a:solidFill>
                <a:latin typeface="宋体" panose="02010600030101010101" pitchFamily="2" charset="-122"/>
                <a:ea typeface="宋体" panose="02010600030101010101" pitchFamily="2" charset="-122"/>
                <a:cs typeface="宋体" panose="02010600030101010101" pitchFamily="2" charset="-122"/>
              </a:rPr>
              <a:t>保险公积金</a:t>
            </a:r>
            <a:r>
              <a:rPr lang="zh-CN"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每月缴纳</a:t>
            </a:r>
            <a:r>
              <a:rPr lang="en-US"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3000</a:t>
            </a:r>
            <a:r>
              <a:rPr lang="zh-CN"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元</a:t>
            </a:r>
            <a:r>
              <a:rPr lang="zh-CN" altLang="en-US" dirty="0">
                <a:solidFill>
                  <a:srgbClr val="222222"/>
                </a:solidFill>
                <a:latin typeface="宋体" panose="02010600030101010101" pitchFamily="2" charset="-122"/>
                <a:ea typeface="宋体" panose="02010600030101010101" pitchFamily="2" charset="-122"/>
                <a:cs typeface="宋体" panose="02010600030101010101" pitchFamily="2" charset="-122"/>
              </a:rPr>
              <a:t>，年金</a:t>
            </a:r>
            <a:r>
              <a:rPr lang="zh-CN"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每月</a:t>
            </a:r>
            <a:r>
              <a:rPr lang="en-US"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200</a:t>
            </a:r>
            <a:r>
              <a:rPr lang="zh-CN"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元。子女教育每月扣除</a:t>
            </a:r>
            <a:r>
              <a:rPr lang="en-US"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1000</a:t>
            </a:r>
            <a:r>
              <a:rPr lang="zh-CN"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元；首套住房贷款利息支出每月</a:t>
            </a:r>
            <a:r>
              <a:rPr lang="en-US"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1000</a:t>
            </a:r>
            <a:r>
              <a:rPr lang="zh-CN"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元；赡养老人支出每月可以扣除</a:t>
            </a:r>
            <a:r>
              <a:rPr lang="en-US"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2000</a:t>
            </a:r>
            <a:r>
              <a:rPr lang="zh-CN" altLang="zh-CN" dirty="0">
                <a:solidFill>
                  <a:srgbClr val="222222"/>
                </a:solidFill>
                <a:latin typeface="宋体" panose="02010600030101010101" pitchFamily="2" charset="-122"/>
                <a:ea typeface="宋体" panose="02010600030101010101" pitchFamily="2" charset="-122"/>
                <a:cs typeface="宋体" panose="02010600030101010101" pitchFamily="2" charset="-122"/>
              </a:rPr>
              <a:t>元。</a:t>
            </a:r>
            <a:endParaRPr lang="zh-CN" altLang="zh-CN" sz="16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539552" y="1900094"/>
            <a:ext cx="8100900" cy="2862322"/>
          </a:xfrm>
          <a:prstGeom prst="rect">
            <a:avLst/>
          </a:prstGeom>
        </p:spPr>
        <p:txBody>
          <a:bodyPr wrap="square">
            <a:spAutoFit/>
          </a:bodyPr>
          <a:lstStyle/>
          <a:p>
            <a:pPr>
              <a:spcAft>
                <a:spcPts val="0"/>
              </a:spcAft>
            </a:pPr>
            <a:r>
              <a:rPr lang="en-US" altLang="zh-CN" sz="1400" b="1" dirty="0">
                <a:solidFill>
                  <a:srgbClr val="0070C0"/>
                </a:solidFill>
                <a:latin typeface="+mn-ea"/>
                <a:cs typeface="宋体" panose="02010600030101010101" pitchFamily="2" charset="-122"/>
              </a:rPr>
              <a:t>2021</a:t>
            </a:r>
            <a:r>
              <a:rPr lang="zh-CN" altLang="zh-CN" sz="1400" b="1" dirty="0">
                <a:solidFill>
                  <a:srgbClr val="0070C0"/>
                </a:solidFill>
                <a:latin typeface="+mn-ea"/>
                <a:cs typeface="宋体" panose="02010600030101010101" pitchFamily="2" charset="-122"/>
              </a:rPr>
              <a:t>年</a:t>
            </a:r>
            <a:r>
              <a:rPr lang="en-US" altLang="zh-CN" sz="1400" b="1" dirty="0">
                <a:solidFill>
                  <a:srgbClr val="0070C0"/>
                </a:solidFill>
                <a:latin typeface="+mn-ea"/>
                <a:cs typeface="宋体" panose="02010600030101010101" pitchFamily="2" charset="-122"/>
              </a:rPr>
              <a:t>1</a:t>
            </a:r>
            <a:r>
              <a:rPr lang="zh-CN" altLang="zh-CN" sz="1400" b="1" dirty="0">
                <a:solidFill>
                  <a:srgbClr val="0070C0"/>
                </a:solidFill>
                <a:latin typeface="+mn-ea"/>
                <a:cs typeface="宋体" panose="02010600030101010101" pitchFamily="2" charset="-122"/>
              </a:rPr>
              <a:t>月</a:t>
            </a:r>
          </a:p>
          <a:p>
            <a:pPr>
              <a:spcAft>
                <a:spcPts val="0"/>
              </a:spcAft>
            </a:pPr>
            <a:r>
              <a:rPr lang="zh-CN" altLang="zh-CN" sz="1400" dirty="0">
                <a:solidFill>
                  <a:srgbClr val="0070C0"/>
                </a:solidFill>
                <a:latin typeface="+mn-ea"/>
                <a:cs typeface="宋体" panose="02010600030101010101" pitchFamily="2" charset="-122"/>
              </a:rPr>
              <a:t>应纳税所得额</a:t>
            </a:r>
            <a:r>
              <a:rPr lang="en-US" altLang="zh-CN" sz="1400" dirty="0">
                <a:solidFill>
                  <a:srgbClr val="0070C0"/>
                </a:solidFill>
                <a:latin typeface="+mn-ea"/>
                <a:cs typeface="宋体" panose="02010600030101010101" pitchFamily="2" charset="-122"/>
              </a:rPr>
              <a:t>=15000-5000</a:t>
            </a:r>
            <a:r>
              <a:rPr lang="zh-CN" altLang="zh-CN" sz="1400" dirty="0">
                <a:solidFill>
                  <a:srgbClr val="0070C0"/>
                </a:solidFill>
                <a:latin typeface="+mn-ea"/>
                <a:cs typeface="宋体" panose="02010600030101010101" pitchFamily="2" charset="-122"/>
              </a:rPr>
              <a:t>（法定累计减除费用）</a:t>
            </a:r>
            <a:r>
              <a:rPr lang="en-US" altLang="zh-CN" sz="1400" dirty="0">
                <a:solidFill>
                  <a:srgbClr val="0070C0"/>
                </a:solidFill>
                <a:latin typeface="+mn-ea"/>
                <a:cs typeface="宋体" panose="02010600030101010101" pitchFamily="2" charset="-122"/>
              </a:rPr>
              <a:t>-3000</a:t>
            </a:r>
            <a:r>
              <a:rPr lang="zh-CN" altLang="zh-CN" sz="1400" dirty="0">
                <a:solidFill>
                  <a:srgbClr val="0070C0"/>
                </a:solidFill>
                <a:latin typeface="+mn-ea"/>
                <a:cs typeface="宋体" panose="02010600030101010101" pitchFamily="2" charset="-122"/>
              </a:rPr>
              <a:t>（累计专项扣除</a:t>
            </a:r>
            <a:r>
              <a:rPr lang="en-US" altLang="zh-CN" sz="1400" dirty="0">
                <a:solidFill>
                  <a:srgbClr val="0070C0"/>
                </a:solidFill>
                <a:latin typeface="+mn-ea"/>
                <a:cs typeface="宋体" panose="02010600030101010101" pitchFamily="2" charset="-122"/>
              </a:rPr>
              <a:t>/</a:t>
            </a:r>
            <a:r>
              <a:rPr lang="zh-CN" altLang="en-US" sz="1400" dirty="0">
                <a:solidFill>
                  <a:srgbClr val="0070C0"/>
                </a:solidFill>
                <a:latin typeface="+mn-ea"/>
                <a:cs typeface="宋体" panose="02010600030101010101" pitchFamily="2" charset="-122"/>
              </a:rPr>
              <a:t>保险公积金</a:t>
            </a:r>
            <a:r>
              <a:rPr lang="zh-CN" altLang="zh-CN" sz="1400" dirty="0">
                <a:solidFill>
                  <a:srgbClr val="0070C0"/>
                </a:solidFill>
                <a:latin typeface="+mn-ea"/>
                <a:cs typeface="宋体" panose="02010600030101010101" pitchFamily="2" charset="-122"/>
              </a:rPr>
              <a:t>等）</a:t>
            </a:r>
            <a:r>
              <a:rPr lang="en-US" altLang="zh-CN" sz="1400" dirty="0">
                <a:solidFill>
                  <a:srgbClr val="0070C0"/>
                </a:solidFill>
                <a:latin typeface="+mn-ea"/>
                <a:cs typeface="宋体" panose="02010600030101010101" pitchFamily="2" charset="-122"/>
              </a:rPr>
              <a:t>-4000</a:t>
            </a:r>
            <a:r>
              <a:rPr lang="zh-CN" altLang="zh-CN" sz="1400" dirty="0">
                <a:solidFill>
                  <a:srgbClr val="0070C0"/>
                </a:solidFill>
                <a:latin typeface="+mn-ea"/>
                <a:cs typeface="宋体" panose="02010600030101010101" pitchFamily="2" charset="-122"/>
              </a:rPr>
              <a:t>（累计专项附加扣除</a:t>
            </a:r>
            <a:r>
              <a:rPr lang="en-US" altLang="zh-CN" sz="1400" dirty="0">
                <a:solidFill>
                  <a:srgbClr val="0070C0"/>
                </a:solidFill>
                <a:latin typeface="+mn-ea"/>
                <a:cs typeface="宋体" panose="02010600030101010101" pitchFamily="2" charset="-122"/>
              </a:rPr>
              <a:t>/</a:t>
            </a:r>
            <a:r>
              <a:rPr lang="zh-CN" altLang="zh-CN" sz="1400" dirty="0">
                <a:solidFill>
                  <a:srgbClr val="0070C0"/>
                </a:solidFill>
                <a:latin typeface="+mn-ea"/>
                <a:cs typeface="宋体" panose="02010600030101010101" pitchFamily="2" charset="-122"/>
              </a:rPr>
              <a:t>子女房贷老人等）</a:t>
            </a:r>
            <a:r>
              <a:rPr lang="en-US" altLang="zh-CN" sz="1400" dirty="0">
                <a:solidFill>
                  <a:srgbClr val="0070C0"/>
                </a:solidFill>
                <a:latin typeface="+mn-ea"/>
                <a:cs typeface="宋体" panose="02010600030101010101" pitchFamily="2" charset="-122"/>
              </a:rPr>
              <a:t>-200</a:t>
            </a:r>
            <a:r>
              <a:rPr lang="zh-CN" altLang="zh-CN" sz="1400" dirty="0">
                <a:solidFill>
                  <a:srgbClr val="0070C0"/>
                </a:solidFill>
                <a:latin typeface="+mn-ea"/>
                <a:cs typeface="宋体" panose="02010600030101010101" pitchFamily="2" charset="-122"/>
              </a:rPr>
              <a:t>（累计依法确定的其他扣除</a:t>
            </a:r>
            <a:r>
              <a:rPr lang="en-US" altLang="zh-CN" sz="1400" dirty="0">
                <a:solidFill>
                  <a:srgbClr val="0070C0"/>
                </a:solidFill>
                <a:latin typeface="+mn-ea"/>
                <a:cs typeface="宋体" panose="02010600030101010101" pitchFamily="2" charset="-122"/>
              </a:rPr>
              <a:t>/</a:t>
            </a:r>
            <a:r>
              <a:rPr lang="zh-CN" altLang="en-US" sz="1400" dirty="0">
                <a:solidFill>
                  <a:srgbClr val="0070C0"/>
                </a:solidFill>
                <a:latin typeface="+mn-ea"/>
                <a:cs typeface="宋体" panose="02010600030101010101" pitchFamily="2" charset="-122"/>
              </a:rPr>
              <a:t>年金</a:t>
            </a:r>
            <a:r>
              <a:rPr lang="zh-CN" altLang="zh-CN" sz="1400" dirty="0">
                <a:solidFill>
                  <a:srgbClr val="0070C0"/>
                </a:solidFill>
                <a:latin typeface="+mn-ea"/>
                <a:cs typeface="宋体" panose="02010600030101010101" pitchFamily="2" charset="-122"/>
              </a:rPr>
              <a:t>）</a:t>
            </a:r>
            <a:r>
              <a:rPr lang="en-US" altLang="zh-CN" sz="1400" dirty="0">
                <a:solidFill>
                  <a:srgbClr val="0070C0"/>
                </a:solidFill>
                <a:latin typeface="+mn-ea"/>
                <a:cs typeface="宋体" panose="02010600030101010101" pitchFamily="2" charset="-122"/>
              </a:rPr>
              <a:t>=2800</a:t>
            </a:r>
            <a:r>
              <a:rPr lang="zh-CN" altLang="zh-CN" sz="1400" dirty="0">
                <a:solidFill>
                  <a:srgbClr val="0070C0"/>
                </a:solidFill>
                <a:latin typeface="+mn-ea"/>
                <a:cs typeface="宋体" panose="02010600030101010101" pitchFamily="2" charset="-122"/>
              </a:rPr>
              <a:t>元</a:t>
            </a:r>
          </a:p>
          <a:p>
            <a:pPr>
              <a:spcAft>
                <a:spcPts val="0"/>
              </a:spcAft>
            </a:pPr>
            <a:r>
              <a:rPr lang="zh-CN" altLang="zh-CN" sz="1400" b="1" u="sng" dirty="0">
                <a:solidFill>
                  <a:srgbClr val="0070C0"/>
                </a:solidFill>
                <a:latin typeface="+mn-ea"/>
                <a:cs typeface="宋体" panose="02010600030101010101" pitchFamily="2" charset="-122"/>
              </a:rPr>
              <a:t>应纳税额</a:t>
            </a:r>
            <a:r>
              <a:rPr lang="en-US" altLang="zh-CN" sz="1400" b="1" u="sng" dirty="0">
                <a:solidFill>
                  <a:srgbClr val="0070C0"/>
                </a:solidFill>
                <a:latin typeface="+mn-ea"/>
                <a:cs typeface="宋体" panose="02010600030101010101" pitchFamily="2" charset="-122"/>
              </a:rPr>
              <a:t>=2800*3%=84</a:t>
            </a:r>
            <a:r>
              <a:rPr lang="zh-CN" altLang="zh-CN" sz="1400" b="1" u="sng" dirty="0">
                <a:solidFill>
                  <a:srgbClr val="0070C0"/>
                </a:solidFill>
                <a:latin typeface="+mn-ea"/>
                <a:cs typeface="宋体" panose="02010600030101010101" pitchFamily="2" charset="-122"/>
              </a:rPr>
              <a:t>元</a:t>
            </a:r>
            <a:endParaRPr lang="zh-CN" altLang="zh-CN" sz="1400" b="1" dirty="0">
              <a:solidFill>
                <a:srgbClr val="0070C0"/>
              </a:solidFill>
              <a:latin typeface="+mn-ea"/>
              <a:cs typeface="宋体" panose="02010600030101010101" pitchFamily="2" charset="-122"/>
            </a:endParaRPr>
          </a:p>
          <a:p>
            <a:pPr>
              <a:spcAft>
                <a:spcPts val="0"/>
              </a:spcAft>
            </a:pPr>
            <a:r>
              <a:rPr lang="en-US" altLang="zh-CN" sz="1400" b="1" dirty="0">
                <a:solidFill>
                  <a:srgbClr val="0070C0"/>
                </a:solidFill>
                <a:latin typeface="+mn-ea"/>
                <a:cs typeface="宋体" panose="02010600030101010101" pitchFamily="2" charset="-122"/>
              </a:rPr>
              <a:t>2021</a:t>
            </a:r>
            <a:r>
              <a:rPr lang="zh-CN" altLang="zh-CN" sz="1400" b="1" dirty="0">
                <a:solidFill>
                  <a:srgbClr val="0070C0"/>
                </a:solidFill>
                <a:latin typeface="+mn-ea"/>
                <a:cs typeface="宋体" panose="02010600030101010101" pitchFamily="2" charset="-122"/>
              </a:rPr>
              <a:t>年</a:t>
            </a:r>
            <a:r>
              <a:rPr lang="en-US" altLang="zh-CN" sz="1400" b="1" dirty="0">
                <a:solidFill>
                  <a:srgbClr val="0070C0"/>
                </a:solidFill>
                <a:latin typeface="+mn-ea"/>
                <a:cs typeface="宋体" panose="02010600030101010101" pitchFamily="2" charset="-122"/>
              </a:rPr>
              <a:t>2</a:t>
            </a:r>
            <a:r>
              <a:rPr lang="zh-CN" altLang="zh-CN" sz="1400" b="1" dirty="0">
                <a:solidFill>
                  <a:srgbClr val="0070C0"/>
                </a:solidFill>
                <a:latin typeface="+mn-ea"/>
                <a:cs typeface="宋体" panose="02010600030101010101" pitchFamily="2" charset="-122"/>
              </a:rPr>
              <a:t>月</a:t>
            </a:r>
          </a:p>
          <a:p>
            <a:pPr>
              <a:spcAft>
                <a:spcPts val="0"/>
              </a:spcAft>
            </a:pPr>
            <a:r>
              <a:rPr lang="zh-CN" altLang="zh-CN" sz="1400" dirty="0">
                <a:solidFill>
                  <a:srgbClr val="0070C0"/>
                </a:solidFill>
                <a:latin typeface="+mn-ea"/>
                <a:cs typeface="宋体" panose="02010600030101010101" pitchFamily="2" charset="-122"/>
              </a:rPr>
              <a:t>应纳税所得额</a:t>
            </a:r>
            <a:r>
              <a:rPr lang="en-US" altLang="zh-CN" sz="1400" dirty="0">
                <a:solidFill>
                  <a:srgbClr val="0070C0"/>
                </a:solidFill>
                <a:latin typeface="+mn-ea"/>
                <a:cs typeface="宋体" panose="02010600030101010101" pitchFamily="2" charset="-122"/>
              </a:rPr>
              <a:t>=60000</a:t>
            </a:r>
            <a:r>
              <a:rPr lang="zh-CN" altLang="zh-CN" sz="1400" dirty="0">
                <a:solidFill>
                  <a:srgbClr val="0070C0"/>
                </a:solidFill>
                <a:latin typeface="+mn-ea"/>
                <a:cs typeface="宋体" panose="02010600030101010101" pitchFamily="2" charset="-122"/>
              </a:rPr>
              <a:t>（累计收入）</a:t>
            </a:r>
            <a:r>
              <a:rPr lang="en-US" altLang="zh-CN" sz="1400" dirty="0">
                <a:solidFill>
                  <a:srgbClr val="0070C0"/>
                </a:solidFill>
                <a:latin typeface="+mn-ea"/>
                <a:cs typeface="宋体" panose="02010600030101010101" pitchFamily="2" charset="-122"/>
              </a:rPr>
              <a:t>-10000</a:t>
            </a:r>
            <a:r>
              <a:rPr lang="zh-CN" altLang="zh-CN" sz="1400" dirty="0">
                <a:solidFill>
                  <a:srgbClr val="0070C0"/>
                </a:solidFill>
                <a:latin typeface="+mn-ea"/>
                <a:cs typeface="宋体" panose="02010600030101010101" pitchFamily="2" charset="-122"/>
              </a:rPr>
              <a:t>（法定累计减除费用）</a:t>
            </a:r>
            <a:r>
              <a:rPr lang="en-US" altLang="zh-CN" sz="1400" dirty="0">
                <a:solidFill>
                  <a:srgbClr val="0070C0"/>
                </a:solidFill>
                <a:latin typeface="+mn-ea"/>
                <a:cs typeface="宋体" panose="02010600030101010101" pitchFamily="2" charset="-122"/>
              </a:rPr>
              <a:t>-6000</a:t>
            </a:r>
            <a:r>
              <a:rPr lang="zh-CN" altLang="zh-CN" sz="1400" dirty="0">
                <a:solidFill>
                  <a:srgbClr val="0070C0"/>
                </a:solidFill>
                <a:latin typeface="+mn-ea"/>
                <a:cs typeface="宋体" panose="02010600030101010101" pitchFamily="2" charset="-122"/>
              </a:rPr>
              <a:t>（累计专项扣除</a:t>
            </a:r>
            <a:r>
              <a:rPr lang="en-US" altLang="zh-CN" sz="1400" dirty="0">
                <a:solidFill>
                  <a:srgbClr val="0070C0"/>
                </a:solidFill>
                <a:latin typeface="+mn-ea"/>
                <a:cs typeface="宋体" panose="02010600030101010101" pitchFamily="2" charset="-122"/>
              </a:rPr>
              <a:t>/</a:t>
            </a:r>
            <a:r>
              <a:rPr lang="zh-CN" altLang="en-US" sz="1400" dirty="0">
                <a:solidFill>
                  <a:srgbClr val="0070C0"/>
                </a:solidFill>
                <a:latin typeface="+mn-ea"/>
                <a:cs typeface="宋体" panose="02010600030101010101" pitchFamily="2" charset="-122"/>
              </a:rPr>
              <a:t>保险公积金</a:t>
            </a:r>
            <a:r>
              <a:rPr lang="zh-CN" altLang="zh-CN" sz="1400" dirty="0">
                <a:solidFill>
                  <a:srgbClr val="0070C0"/>
                </a:solidFill>
                <a:latin typeface="+mn-ea"/>
                <a:cs typeface="宋体" panose="02010600030101010101" pitchFamily="2" charset="-122"/>
              </a:rPr>
              <a:t>等）</a:t>
            </a:r>
            <a:r>
              <a:rPr lang="en-US" altLang="zh-CN" sz="1400" dirty="0">
                <a:solidFill>
                  <a:srgbClr val="0070C0"/>
                </a:solidFill>
                <a:latin typeface="+mn-ea"/>
                <a:cs typeface="宋体" panose="02010600030101010101" pitchFamily="2" charset="-122"/>
              </a:rPr>
              <a:t>-8000</a:t>
            </a:r>
            <a:r>
              <a:rPr lang="zh-CN" altLang="zh-CN" sz="1400" dirty="0">
                <a:solidFill>
                  <a:srgbClr val="0070C0"/>
                </a:solidFill>
                <a:latin typeface="+mn-ea"/>
                <a:cs typeface="宋体" panose="02010600030101010101" pitchFamily="2" charset="-122"/>
              </a:rPr>
              <a:t>（累计专项附加扣除</a:t>
            </a:r>
            <a:r>
              <a:rPr lang="en-US" altLang="zh-CN" sz="1400" dirty="0">
                <a:solidFill>
                  <a:srgbClr val="0070C0"/>
                </a:solidFill>
                <a:latin typeface="+mn-ea"/>
                <a:cs typeface="宋体" panose="02010600030101010101" pitchFamily="2" charset="-122"/>
              </a:rPr>
              <a:t>/</a:t>
            </a:r>
            <a:r>
              <a:rPr lang="zh-CN" altLang="zh-CN" sz="1400" dirty="0">
                <a:solidFill>
                  <a:srgbClr val="0070C0"/>
                </a:solidFill>
                <a:latin typeface="+mn-ea"/>
                <a:cs typeface="宋体" panose="02010600030101010101" pitchFamily="2" charset="-122"/>
              </a:rPr>
              <a:t>子女房贷老人等）</a:t>
            </a:r>
            <a:r>
              <a:rPr lang="en-US" altLang="zh-CN" sz="1400" dirty="0">
                <a:solidFill>
                  <a:srgbClr val="0070C0"/>
                </a:solidFill>
                <a:latin typeface="+mn-ea"/>
                <a:cs typeface="宋体" panose="02010600030101010101" pitchFamily="2" charset="-122"/>
              </a:rPr>
              <a:t>-400</a:t>
            </a:r>
            <a:r>
              <a:rPr lang="zh-CN" altLang="zh-CN" sz="1400" dirty="0">
                <a:solidFill>
                  <a:srgbClr val="0070C0"/>
                </a:solidFill>
                <a:latin typeface="+mn-ea"/>
                <a:cs typeface="宋体" panose="02010600030101010101" pitchFamily="2" charset="-122"/>
              </a:rPr>
              <a:t>（累计依法确定的其他扣除</a:t>
            </a:r>
            <a:r>
              <a:rPr lang="en-US" altLang="zh-CN" sz="1400" dirty="0">
                <a:solidFill>
                  <a:srgbClr val="0070C0"/>
                </a:solidFill>
                <a:latin typeface="+mn-ea"/>
                <a:cs typeface="宋体" panose="02010600030101010101" pitchFamily="2" charset="-122"/>
              </a:rPr>
              <a:t>/</a:t>
            </a:r>
            <a:r>
              <a:rPr lang="zh-CN" altLang="en-US" sz="1400" dirty="0">
                <a:solidFill>
                  <a:srgbClr val="0070C0"/>
                </a:solidFill>
                <a:latin typeface="+mn-ea"/>
                <a:cs typeface="宋体" panose="02010600030101010101" pitchFamily="2" charset="-122"/>
              </a:rPr>
              <a:t>年金</a:t>
            </a:r>
            <a:r>
              <a:rPr lang="zh-CN" altLang="zh-CN" sz="1400" dirty="0">
                <a:solidFill>
                  <a:srgbClr val="0070C0"/>
                </a:solidFill>
                <a:latin typeface="+mn-ea"/>
                <a:cs typeface="宋体" panose="02010600030101010101" pitchFamily="2" charset="-122"/>
              </a:rPr>
              <a:t>）</a:t>
            </a:r>
            <a:r>
              <a:rPr lang="en-US" altLang="zh-CN" sz="1400" dirty="0">
                <a:solidFill>
                  <a:srgbClr val="0070C0"/>
                </a:solidFill>
                <a:latin typeface="+mn-ea"/>
                <a:cs typeface="宋体" panose="02010600030101010101" pitchFamily="2" charset="-122"/>
              </a:rPr>
              <a:t>=35600</a:t>
            </a:r>
            <a:r>
              <a:rPr lang="zh-CN" altLang="zh-CN" sz="1400" dirty="0">
                <a:solidFill>
                  <a:srgbClr val="0070C0"/>
                </a:solidFill>
                <a:latin typeface="+mn-ea"/>
                <a:cs typeface="宋体" panose="02010600030101010101" pitchFamily="2" charset="-122"/>
              </a:rPr>
              <a:t>元</a:t>
            </a:r>
          </a:p>
          <a:p>
            <a:pPr>
              <a:spcAft>
                <a:spcPts val="0"/>
              </a:spcAft>
            </a:pPr>
            <a:r>
              <a:rPr lang="zh-CN" altLang="zh-CN" sz="1400" b="1" u="sng" dirty="0">
                <a:solidFill>
                  <a:srgbClr val="0070C0"/>
                </a:solidFill>
                <a:latin typeface="+mn-ea"/>
                <a:cs typeface="宋体" panose="02010600030101010101" pitchFamily="2" charset="-122"/>
              </a:rPr>
              <a:t>应纳税额</a:t>
            </a:r>
            <a:r>
              <a:rPr lang="en-US" altLang="zh-CN" sz="1400" b="1" u="sng" dirty="0">
                <a:solidFill>
                  <a:srgbClr val="0070C0"/>
                </a:solidFill>
                <a:latin typeface="+mn-ea"/>
                <a:cs typeface="宋体" panose="02010600030101010101" pitchFamily="2" charset="-122"/>
              </a:rPr>
              <a:t>=35600*3%=1068-84</a:t>
            </a:r>
            <a:r>
              <a:rPr lang="zh-CN" altLang="zh-CN" sz="1400" b="1" u="sng" dirty="0">
                <a:solidFill>
                  <a:srgbClr val="0070C0"/>
                </a:solidFill>
                <a:latin typeface="+mn-ea"/>
                <a:cs typeface="宋体" panose="02010600030101010101" pitchFamily="2" charset="-122"/>
              </a:rPr>
              <a:t>（已预缴预扣总税额）</a:t>
            </a:r>
            <a:r>
              <a:rPr lang="en-US" altLang="zh-CN" sz="1400" b="1" u="sng" dirty="0">
                <a:solidFill>
                  <a:srgbClr val="0070C0"/>
                </a:solidFill>
                <a:latin typeface="+mn-ea"/>
                <a:cs typeface="宋体" panose="02010600030101010101" pitchFamily="2" charset="-122"/>
              </a:rPr>
              <a:t>=984</a:t>
            </a:r>
            <a:r>
              <a:rPr lang="zh-CN" altLang="zh-CN" sz="1400" b="1" u="sng" dirty="0">
                <a:solidFill>
                  <a:srgbClr val="0070C0"/>
                </a:solidFill>
                <a:latin typeface="+mn-ea"/>
                <a:cs typeface="宋体" panose="02010600030101010101" pitchFamily="2" charset="-122"/>
              </a:rPr>
              <a:t>元</a:t>
            </a:r>
            <a:endParaRPr lang="zh-CN" altLang="zh-CN" sz="1400" b="1" dirty="0">
              <a:solidFill>
                <a:srgbClr val="0070C0"/>
              </a:solidFill>
              <a:latin typeface="+mn-ea"/>
              <a:cs typeface="宋体" panose="02010600030101010101" pitchFamily="2" charset="-122"/>
            </a:endParaRPr>
          </a:p>
          <a:p>
            <a:pPr>
              <a:spcAft>
                <a:spcPts val="0"/>
              </a:spcAft>
            </a:pPr>
            <a:r>
              <a:rPr lang="en-US" altLang="zh-CN" sz="1400" b="1" dirty="0">
                <a:solidFill>
                  <a:srgbClr val="0070C0"/>
                </a:solidFill>
                <a:latin typeface="+mn-ea"/>
                <a:cs typeface="宋体" panose="02010600030101010101" pitchFamily="2" charset="-122"/>
              </a:rPr>
              <a:t>2021</a:t>
            </a:r>
            <a:r>
              <a:rPr lang="zh-CN" altLang="zh-CN" sz="1400" b="1" dirty="0">
                <a:solidFill>
                  <a:srgbClr val="0070C0"/>
                </a:solidFill>
                <a:latin typeface="+mn-ea"/>
                <a:cs typeface="宋体" panose="02010600030101010101" pitchFamily="2" charset="-122"/>
              </a:rPr>
              <a:t>年</a:t>
            </a:r>
            <a:r>
              <a:rPr lang="en-US" altLang="zh-CN" sz="1400" b="1" dirty="0">
                <a:solidFill>
                  <a:srgbClr val="0070C0"/>
                </a:solidFill>
                <a:latin typeface="+mn-ea"/>
                <a:cs typeface="宋体" panose="02010600030101010101" pitchFamily="2" charset="-122"/>
              </a:rPr>
              <a:t>3</a:t>
            </a:r>
            <a:r>
              <a:rPr lang="zh-CN" altLang="zh-CN" sz="1400" b="1" dirty="0">
                <a:solidFill>
                  <a:srgbClr val="0070C0"/>
                </a:solidFill>
                <a:latin typeface="+mn-ea"/>
                <a:cs typeface="宋体" panose="02010600030101010101" pitchFamily="2" charset="-122"/>
              </a:rPr>
              <a:t>月</a:t>
            </a:r>
          </a:p>
          <a:p>
            <a:pPr>
              <a:spcAft>
                <a:spcPts val="0"/>
              </a:spcAft>
            </a:pPr>
            <a:r>
              <a:rPr lang="zh-CN" altLang="zh-CN" sz="1400" dirty="0">
                <a:solidFill>
                  <a:srgbClr val="0070C0"/>
                </a:solidFill>
                <a:latin typeface="+mn-ea"/>
                <a:cs typeface="宋体" panose="02010600030101010101" pitchFamily="2" charset="-122"/>
              </a:rPr>
              <a:t>应纳税所得额</a:t>
            </a:r>
            <a:r>
              <a:rPr lang="en-US" altLang="zh-CN" sz="1400" dirty="0">
                <a:solidFill>
                  <a:srgbClr val="0070C0"/>
                </a:solidFill>
                <a:latin typeface="+mn-ea"/>
                <a:cs typeface="宋体" panose="02010600030101010101" pitchFamily="2" charset="-122"/>
              </a:rPr>
              <a:t>=75000</a:t>
            </a:r>
            <a:r>
              <a:rPr lang="zh-CN" altLang="zh-CN" sz="1400" dirty="0">
                <a:solidFill>
                  <a:srgbClr val="0070C0"/>
                </a:solidFill>
                <a:latin typeface="+mn-ea"/>
                <a:cs typeface="宋体" panose="02010600030101010101" pitchFamily="2" charset="-122"/>
              </a:rPr>
              <a:t>（累计收入）</a:t>
            </a:r>
            <a:r>
              <a:rPr lang="en-US" altLang="zh-CN" sz="1400" dirty="0">
                <a:solidFill>
                  <a:srgbClr val="0070C0"/>
                </a:solidFill>
                <a:latin typeface="+mn-ea"/>
                <a:cs typeface="宋体" panose="02010600030101010101" pitchFamily="2" charset="-122"/>
              </a:rPr>
              <a:t>-15000</a:t>
            </a:r>
            <a:r>
              <a:rPr lang="zh-CN" altLang="zh-CN" sz="1400" dirty="0">
                <a:solidFill>
                  <a:srgbClr val="0070C0"/>
                </a:solidFill>
                <a:latin typeface="+mn-ea"/>
                <a:cs typeface="宋体" panose="02010600030101010101" pitchFamily="2" charset="-122"/>
              </a:rPr>
              <a:t>（法定累计基本减除费用）</a:t>
            </a:r>
            <a:r>
              <a:rPr lang="en-US" altLang="zh-CN" sz="1400" dirty="0">
                <a:solidFill>
                  <a:srgbClr val="0070C0"/>
                </a:solidFill>
                <a:latin typeface="+mn-ea"/>
                <a:cs typeface="宋体" panose="02010600030101010101" pitchFamily="2" charset="-122"/>
              </a:rPr>
              <a:t>-9000</a:t>
            </a:r>
            <a:r>
              <a:rPr lang="zh-CN" altLang="zh-CN" sz="1400" dirty="0">
                <a:solidFill>
                  <a:srgbClr val="0070C0"/>
                </a:solidFill>
                <a:latin typeface="+mn-ea"/>
                <a:cs typeface="宋体" panose="02010600030101010101" pitchFamily="2" charset="-122"/>
              </a:rPr>
              <a:t>（累计专项扣除</a:t>
            </a:r>
            <a:r>
              <a:rPr lang="en-US" altLang="zh-CN" sz="1400" dirty="0">
                <a:solidFill>
                  <a:srgbClr val="0070C0"/>
                </a:solidFill>
                <a:latin typeface="+mn-ea"/>
                <a:cs typeface="宋体" panose="02010600030101010101" pitchFamily="2" charset="-122"/>
              </a:rPr>
              <a:t>/</a:t>
            </a:r>
            <a:r>
              <a:rPr lang="zh-CN" altLang="en-US" sz="1400" dirty="0">
                <a:solidFill>
                  <a:srgbClr val="0070C0"/>
                </a:solidFill>
                <a:latin typeface="+mn-ea"/>
                <a:cs typeface="宋体" panose="02010600030101010101" pitchFamily="2" charset="-122"/>
              </a:rPr>
              <a:t>保险公积金</a:t>
            </a:r>
            <a:r>
              <a:rPr lang="zh-CN" altLang="zh-CN" sz="1400" dirty="0">
                <a:solidFill>
                  <a:srgbClr val="0070C0"/>
                </a:solidFill>
                <a:latin typeface="+mn-ea"/>
                <a:cs typeface="宋体" panose="02010600030101010101" pitchFamily="2" charset="-122"/>
              </a:rPr>
              <a:t>等）</a:t>
            </a:r>
            <a:r>
              <a:rPr lang="en-US" altLang="zh-CN" sz="1400" dirty="0">
                <a:solidFill>
                  <a:srgbClr val="0070C0"/>
                </a:solidFill>
                <a:latin typeface="+mn-ea"/>
                <a:cs typeface="宋体" panose="02010600030101010101" pitchFamily="2" charset="-122"/>
              </a:rPr>
              <a:t>-12000</a:t>
            </a:r>
            <a:r>
              <a:rPr lang="zh-CN" altLang="zh-CN" sz="1400" dirty="0">
                <a:solidFill>
                  <a:srgbClr val="0070C0"/>
                </a:solidFill>
                <a:latin typeface="+mn-ea"/>
                <a:cs typeface="宋体" panose="02010600030101010101" pitchFamily="2" charset="-122"/>
              </a:rPr>
              <a:t>（累计专项附加扣除</a:t>
            </a:r>
            <a:r>
              <a:rPr lang="en-US" altLang="zh-CN" sz="1400" dirty="0">
                <a:solidFill>
                  <a:srgbClr val="0070C0"/>
                </a:solidFill>
                <a:latin typeface="+mn-ea"/>
                <a:cs typeface="宋体" panose="02010600030101010101" pitchFamily="2" charset="-122"/>
              </a:rPr>
              <a:t>/</a:t>
            </a:r>
            <a:r>
              <a:rPr lang="zh-CN" altLang="zh-CN" sz="1400" dirty="0">
                <a:solidFill>
                  <a:srgbClr val="0070C0"/>
                </a:solidFill>
                <a:latin typeface="+mn-ea"/>
                <a:cs typeface="宋体" panose="02010600030101010101" pitchFamily="2" charset="-122"/>
              </a:rPr>
              <a:t>子女房贷老人等）</a:t>
            </a:r>
            <a:r>
              <a:rPr lang="en-US" altLang="zh-CN" sz="1400" dirty="0">
                <a:solidFill>
                  <a:srgbClr val="0070C0"/>
                </a:solidFill>
                <a:latin typeface="+mn-ea"/>
                <a:cs typeface="宋体" panose="02010600030101010101" pitchFamily="2" charset="-122"/>
              </a:rPr>
              <a:t>-600</a:t>
            </a:r>
            <a:r>
              <a:rPr lang="zh-CN" altLang="zh-CN" sz="1400" dirty="0">
                <a:solidFill>
                  <a:srgbClr val="0070C0"/>
                </a:solidFill>
                <a:latin typeface="+mn-ea"/>
                <a:cs typeface="宋体" panose="02010600030101010101" pitchFamily="2" charset="-122"/>
              </a:rPr>
              <a:t>（累计依法确定的其他扣除</a:t>
            </a:r>
            <a:r>
              <a:rPr lang="en-US" altLang="zh-CN" sz="1400" dirty="0">
                <a:solidFill>
                  <a:srgbClr val="0070C0"/>
                </a:solidFill>
                <a:latin typeface="+mn-ea"/>
                <a:cs typeface="宋体" panose="02010600030101010101" pitchFamily="2" charset="-122"/>
              </a:rPr>
              <a:t>/</a:t>
            </a:r>
            <a:r>
              <a:rPr lang="zh-CN" altLang="en-US" sz="1400" dirty="0">
                <a:solidFill>
                  <a:srgbClr val="0070C0"/>
                </a:solidFill>
                <a:latin typeface="+mn-ea"/>
                <a:cs typeface="宋体" panose="02010600030101010101" pitchFamily="2" charset="-122"/>
              </a:rPr>
              <a:t>年金</a:t>
            </a:r>
            <a:r>
              <a:rPr lang="zh-CN" altLang="zh-CN" sz="1400" dirty="0">
                <a:solidFill>
                  <a:srgbClr val="0070C0"/>
                </a:solidFill>
                <a:latin typeface="+mn-ea"/>
                <a:cs typeface="宋体" panose="02010600030101010101" pitchFamily="2" charset="-122"/>
              </a:rPr>
              <a:t>）</a:t>
            </a:r>
            <a:r>
              <a:rPr lang="en-US" altLang="zh-CN" sz="1400" dirty="0">
                <a:solidFill>
                  <a:srgbClr val="0070C0"/>
                </a:solidFill>
                <a:latin typeface="+mn-ea"/>
                <a:cs typeface="宋体" panose="02010600030101010101" pitchFamily="2" charset="-122"/>
              </a:rPr>
              <a:t>=38400</a:t>
            </a:r>
            <a:r>
              <a:rPr lang="zh-CN" altLang="zh-CN" sz="1400" dirty="0">
                <a:solidFill>
                  <a:srgbClr val="0070C0"/>
                </a:solidFill>
                <a:latin typeface="+mn-ea"/>
                <a:cs typeface="宋体" panose="02010600030101010101" pitchFamily="2" charset="-122"/>
              </a:rPr>
              <a:t>元</a:t>
            </a:r>
          </a:p>
          <a:p>
            <a:pPr>
              <a:spcAft>
                <a:spcPts val="0"/>
              </a:spcAft>
            </a:pPr>
            <a:r>
              <a:rPr lang="zh-CN" altLang="zh-CN" sz="1400" b="1" u="sng" dirty="0">
                <a:solidFill>
                  <a:srgbClr val="0070C0"/>
                </a:solidFill>
                <a:latin typeface="+mn-ea"/>
                <a:cs typeface="宋体" panose="02010600030101010101" pitchFamily="2" charset="-122"/>
              </a:rPr>
              <a:t>应纳税额</a:t>
            </a:r>
            <a:r>
              <a:rPr lang="en-US" altLang="zh-CN" sz="1400" b="1" u="sng" dirty="0">
                <a:solidFill>
                  <a:srgbClr val="0070C0"/>
                </a:solidFill>
                <a:latin typeface="+mn-ea"/>
                <a:cs typeface="宋体" panose="02010600030101010101" pitchFamily="2" charset="-122"/>
              </a:rPr>
              <a:t>=38400*10%-2520-1068</a:t>
            </a:r>
            <a:r>
              <a:rPr lang="zh-CN" altLang="zh-CN" sz="1400" b="1" u="sng" dirty="0">
                <a:solidFill>
                  <a:srgbClr val="0070C0"/>
                </a:solidFill>
                <a:latin typeface="+mn-ea"/>
                <a:cs typeface="宋体" panose="02010600030101010101" pitchFamily="2" charset="-122"/>
              </a:rPr>
              <a:t>（已预缴预扣总税额）</a:t>
            </a:r>
            <a:r>
              <a:rPr lang="en-US" altLang="zh-CN" sz="1400" b="1" u="sng" dirty="0">
                <a:solidFill>
                  <a:srgbClr val="0070C0"/>
                </a:solidFill>
                <a:latin typeface="+mn-ea"/>
                <a:cs typeface="宋体" panose="02010600030101010101" pitchFamily="2" charset="-122"/>
              </a:rPr>
              <a:t>=252</a:t>
            </a:r>
            <a:r>
              <a:rPr lang="zh-CN" altLang="zh-CN" sz="1400" b="1" u="sng" dirty="0">
                <a:solidFill>
                  <a:srgbClr val="0070C0"/>
                </a:solidFill>
                <a:latin typeface="+mn-ea"/>
                <a:cs typeface="宋体" panose="02010600030101010101" pitchFamily="2" charset="-122"/>
              </a:rPr>
              <a:t>元</a:t>
            </a:r>
            <a:endParaRPr lang="zh-CN" altLang="zh-CN" sz="1400" b="1" dirty="0">
              <a:solidFill>
                <a:srgbClr val="0070C0"/>
              </a:solidFill>
              <a:latin typeface="+mn-ea"/>
              <a:cs typeface="宋体" panose="02010600030101010101" pitchFamily="2" charset="-122"/>
            </a:endParaRPr>
          </a:p>
          <a:p>
            <a:pPr algn="just">
              <a:spcAft>
                <a:spcPts val="0"/>
              </a:spcAft>
            </a:pPr>
            <a:r>
              <a:rPr lang="en-US" altLang="zh-CN" sz="1200" kern="100" dirty="0">
                <a:latin typeface="+mn-ea"/>
                <a:cs typeface="宋体" panose="02010600030101010101" pitchFamily="2" charset="-122"/>
              </a:rPr>
              <a:t> </a:t>
            </a:r>
            <a:endParaRPr lang="zh-CN" altLang="zh-CN" sz="1200" kern="100" dirty="0">
              <a:effectLst/>
              <a:latin typeface="+mn-ea"/>
              <a:cs typeface="宋体" panose="02010600030101010101" pitchFamily="2" charset="-122"/>
            </a:endParaRPr>
          </a:p>
        </p:txBody>
      </p:sp>
    </p:spTree>
    <p:extLst>
      <p:ext uri="{BB962C8B-B14F-4D97-AF65-F5344CB8AC3E}">
        <p14:creationId xmlns:p14="http://schemas.microsoft.com/office/powerpoint/2010/main" val="246439165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个税相关政策</a:t>
            </a:r>
            <a:r>
              <a:rPr lang="en-US" altLang="zh-CN" sz="2000" dirty="0">
                <a:solidFill>
                  <a:schemeClr val="tx1">
                    <a:lumMod val="50000"/>
                    <a:lumOff val="50000"/>
                  </a:schemeClr>
                </a:solidFill>
                <a:cs typeface="+mn-ea"/>
                <a:sym typeface="+mn-lt"/>
              </a:rPr>
              <a:t>-</a:t>
            </a:r>
            <a:r>
              <a:rPr lang="zh-CN" altLang="en-US" sz="2000" dirty="0">
                <a:solidFill>
                  <a:schemeClr val="tx1">
                    <a:lumMod val="50000"/>
                    <a:lumOff val="50000"/>
                  </a:schemeClr>
                </a:solidFill>
                <a:cs typeface="+mn-ea"/>
                <a:sym typeface="+mn-lt"/>
              </a:rPr>
              <a:t>居民个人劳务报酬</a:t>
            </a:r>
            <a:endParaRPr lang="zh-CN" altLang="en-US" dirty="0">
              <a:latin typeface="+mn-lt"/>
              <a:ea typeface="+mn-ea"/>
              <a:cs typeface="+mn-ea"/>
              <a:sym typeface="+mn-lt"/>
            </a:endParaRPr>
          </a:p>
        </p:txBody>
      </p:sp>
      <p:sp>
        <p:nvSpPr>
          <p:cNvPr id="4" name="矩形: 圆角 12">
            <a:extLst>
              <a:ext uri="{FF2B5EF4-FFF2-40B4-BE49-F238E27FC236}">
                <a16:creationId xmlns:a16="http://schemas.microsoft.com/office/drawing/2014/main" id="{A4F48BB5-AD71-A891-09A2-BD634476D38D}"/>
              </a:ext>
            </a:extLst>
          </p:cNvPr>
          <p:cNvSpPr/>
          <p:nvPr/>
        </p:nvSpPr>
        <p:spPr>
          <a:xfrm>
            <a:off x="467544" y="771550"/>
            <a:ext cx="8352928" cy="41764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表格 1"/>
          <p:cNvGraphicFramePr>
            <a:graphicFrameLocks noGrp="1"/>
          </p:cNvGraphicFramePr>
          <p:nvPr>
            <p:extLst>
              <p:ext uri="{D42A27DB-BD31-4B8C-83A1-F6EECF244321}">
                <p14:modId xmlns:p14="http://schemas.microsoft.com/office/powerpoint/2010/main" val="950084117"/>
              </p:ext>
            </p:extLst>
          </p:nvPr>
        </p:nvGraphicFramePr>
        <p:xfrm>
          <a:off x="1547664" y="2393266"/>
          <a:ext cx="5544615" cy="1364084"/>
        </p:xfrm>
        <a:graphic>
          <a:graphicData uri="http://schemas.openxmlformats.org/drawingml/2006/table">
            <a:tbl>
              <a:tblPr firstRow="1" firstCol="1" bandRow="1">
                <a:tableStyleId>{5C22544A-7EE6-4342-B048-85BDC9FD1C3A}</a:tableStyleId>
              </a:tblPr>
              <a:tblGrid>
                <a:gridCol w="1848205">
                  <a:extLst>
                    <a:ext uri="{9D8B030D-6E8A-4147-A177-3AD203B41FA5}">
                      <a16:colId xmlns:a16="http://schemas.microsoft.com/office/drawing/2014/main" val="2742877923"/>
                    </a:ext>
                  </a:extLst>
                </a:gridCol>
                <a:gridCol w="1752195">
                  <a:extLst>
                    <a:ext uri="{9D8B030D-6E8A-4147-A177-3AD203B41FA5}">
                      <a16:colId xmlns:a16="http://schemas.microsoft.com/office/drawing/2014/main" val="19251639"/>
                    </a:ext>
                  </a:extLst>
                </a:gridCol>
                <a:gridCol w="1944215">
                  <a:extLst>
                    <a:ext uri="{9D8B030D-6E8A-4147-A177-3AD203B41FA5}">
                      <a16:colId xmlns:a16="http://schemas.microsoft.com/office/drawing/2014/main" val="2558323803"/>
                    </a:ext>
                  </a:extLst>
                </a:gridCol>
              </a:tblGrid>
              <a:tr h="257863">
                <a:tc>
                  <a:txBody>
                    <a:bodyPr/>
                    <a:lstStyle/>
                    <a:p>
                      <a:pPr algn="just">
                        <a:spcAft>
                          <a:spcPts val="0"/>
                        </a:spcAft>
                      </a:pPr>
                      <a:r>
                        <a:rPr lang="zh-CN" sz="1200" kern="0" dirty="0">
                          <a:effectLst/>
                        </a:rPr>
                        <a:t>劳务报酬计税收入</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200" kern="0" dirty="0">
                          <a:solidFill>
                            <a:schemeClr val="accent3"/>
                          </a:solidFill>
                          <a:effectLst/>
                        </a:rPr>
                        <a:t>预扣预缴</a:t>
                      </a:r>
                      <a:r>
                        <a:rPr lang="zh-CN" sz="1200" kern="0" dirty="0">
                          <a:effectLst/>
                        </a:rPr>
                        <a:t>应纳税所得额</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200" kern="0">
                          <a:effectLst/>
                        </a:rPr>
                        <a:t>适用税率</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257075416"/>
                  </a:ext>
                </a:extLst>
              </a:tr>
              <a:tr h="225584">
                <a:tc>
                  <a:txBody>
                    <a:bodyPr/>
                    <a:lstStyle/>
                    <a:p>
                      <a:pPr algn="just">
                        <a:spcAft>
                          <a:spcPts val="0"/>
                        </a:spcAft>
                      </a:pPr>
                      <a:r>
                        <a:rPr lang="en-US" sz="1200" kern="0" dirty="0">
                          <a:effectLst/>
                        </a:rPr>
                        <a:t>A=800</a:t>
                      </a:r>
                      <a:r>
                        <a:rPr lang="zh-CN" sz="1200" kern="0" dirty="0">
                          <a:effectLst/>
                        </a:rPr>
                        <a:t>及以下</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0">
                          <a:effectLst/>
                        </a:rPr>
                        <a:t>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0" dirty="0">
                          <a:effectLst/>
                        </a:rPr>
                        <a:t>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60729042"/>
                  </a:ext>
                </a:extLst>
              </a:tr>
              <a:tr h="208878">
                <a:tc>
                  <a:txBody>
                    <a:bodyPr/>
                    <a:lstStyle/>
                    <a:p>
                      <a:pPr algn="just">
                        <a:spcAft>
                          <a:spcPts val="0"/>
                        </a:spcAft>
                      </a:pPr>
                      <a:r>
                        <a:rPr lang="en-US" sz="1200" kern="0" dirty="0">
                          <a:effectLst/>
                        </a:rPr>
                        <a:t>A=800-4000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0">
                          <a:effectLst/>
                        </a:rPr>
                        <a:t>A-800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0">
                          <a:effectLst/>
                        </a:rPr>
                        <a:t>20%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257418967"/>
                  </a:ext>
                </a:extLst>
              </a:tr>
              <a:tr h="219858">
                <a:tc>
                  <a:txBody>
                    <a:bodyPr/>
                    <a:lstStyle/>
                    <a:p>
                      <a:pPr algn="just">
                        <a:spcAft>
                          <a:spcPts val="0"/>
                        </a:spcAft>
                      </a:pPr>
                      <a:r>
                        <a:rPr lang="en-US" sz="1200" kern="0" dirty="0">
                          <a:effectLst/>
                        </a:rPr>
                        <a:t>A=4000-20000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0" dirty="0">
                          <a:effectLst/>
                        </a:rPr>
                        <a:t>A(1-20%)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0">
                          <a:effectLst/>
                        </a:rPr>
                        <a:t>20%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038919119"/>
                  </a:ext>
                </a:extLst>
              </a:tr>
              <a:tr h="197898">
                <a:tc>
                  <a:txBody>
                    <a:bodyPr/>
                    <a:lstStyle/>
                    <a:p>
                      <a:pPr algn="just">
                        <a:spcAft>
                          <a:spcPts val="0"/>
                        </a:spcAft>
                      </a:pPr>
                      <a:r>
                        <a:rPr lang="en-US" sz="1200" kern="0" dirty="0">
                          <a:effectLst/>
                        </a:rPr>
                        <a:t>A=20000-50000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0" dirty="0">
                          <a:effectLst/>
                        </a:rPr>
                        <a:t>A(1-20%)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0">
                          <a:effectLst/>
                        </a:rPr>
                        <a:t>30%</a:t>
                      </a:r>
                      <a:r>
                        <a:rPr lang="zh-CN" sz="1200" kern="0">
                          <a:effectLst/>
                        </a:rPr>
                        <a:t>且速算扣除数为</a:t>
                      </a:r>
                      <a:r>
                        <a:rPr lang="en-US" sz="1200" kern="0">
                          <a:effectLst/>
                        </a:rPr>
                        <a:t>2000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06344547"/>
                  </a:ext>
                </a:extLst>
              </a:tr>
              <a:tr h="254003">
                <a:tc>
                  <a:txBody>
                    <a:bodyPr/>
                    <a:lstStyle/>
                    <a:p>
                      <a:pPr algn="just">
                        <a:spcAft>
                          <a:spcPts val="0"/>
                        </a:spcAft>
                      </a:pPr>
                      <a:r>
                        <a:rPr lang="en-US" sz="1200" kern="0" dirty="0">
                          <a:effectLst/>
                        </a:rPr>
                        <a:t>50000</a:t>
                      </a:r>
                      <a:r>
                        <a:rPr lang="zh-CN" sz="1200" kern="0" dirty="0">
                          <a:effectLst/>
                        </a:rPr>
                        <a:t>以上</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0" dirty="0">
                          <a:effectLst/>
                        </a:rPr>
                        <a:t>A(1-20%)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0" dirty="0">
                          <a:effectLst/>
                        </a:rPr>
                        <a:t>40%</a:t>
                      </a:r>
                      <a:r>
                        <a:rPr lang="zh-CN" sz="1200" kern="0" dirty="0">
                          <a:effectLst/>
                        </a:rPr>
                        <a:t>且速算扣除数为</a:t>
                      </a:r>
                      <a:r>
                        <a:rPr lang="en-US" sz="1200" kern="0" dirty="0">
                          <a:effectLst/>
                        </a:rPr>
                        <a:t>7000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658287006"/>
                  </a:ext>
                </a:extLst>
              </a:tr>
            </a:tbl>
          </a:graphicData>
        </a:graphic>
      </p:graphicFrame>
      <p:sp>
        <p:nvSpPr>
          <p:cNvPr id="5" name="文本框 4"/>
          <p:cNvSpPr txBox="1"/>
          <p:nvPr/>
        </p:nvSpPr>
        <p:spPr>
          <a:xfrm>
            <a:off x="683568" y="915938"/>
            <a:ext cx="8208912" cy="1477328"/>
          </a:xfrm>
          <a:prstGeom prst="rect">
            <a:avLst/>
          </a:prstGeom>
          <a:noFill/>
        </p:spPr>
        <p:txBody>
          <a:bodyPr wrap="square" rtlCol="0">
            <a:spAutoFit/>
          </a:bodyPr>
          <a:lstStyle/>
          <a:p>
            <a:r>
              <a:rPr lang="zh-CN" altLang="en-US" dirty="0"/>
              <a:t>劳务报酬计算个税时，分为预扣预缴和年度汇缴清算。</a:t>
            </a:r>
          </a:p>
          <a:p>
            <a:r>
              <a:rPr lang="en-US" altLang="zh-CN" b="1" dirty="0"/>
              <a:t>1</a:t>
            </a:r>
            <a:r>
              <a:rPr lang="zh-CN" altLang="en-US" b="1" dirty="0"/>
              <a:t>、</a:t>
            </a:r>
            <a:r>
              <a:rPr lang="zh-CN" altLang="en-US" b="1" dirty="0">
                <a:solidFill>
                  <a:schemeClr val="accent3"/>
                </a:solidFill>
              </a:rPr>
              <a:t>预扣预缴</a:t>
            </a:r>
            <a:r>
              <a:rPr lang="zh-CN" altLang="en-US" b="1" dirty="0"/>
              <a:t>：</a:t>
            </a:r>
          </a:p>
          <a:p>
            <a:r>
              <a:rPr lang="zh-CN" altLang="en-US" dirty="0"/>
              <a:t>劳务报酬所得适用</a:t>
            </a:r>
            <a:r>
              <a:rPr lang="en-US" altLang="zh-CN" dirty="0"/>
              <a:t>20%~40%</a:t>
            </a:r>
            <a:r>
              <a:rPr lang="zh-CN" altLang="en-US" dirty="0"/>
              <a:t>的三级超额累进预扣率。在预扣预缴时，劳务报酬单次收入不超过</a:t>
            </a:r>
            <a:r>
              <a:rPr lang="en-US" altLang="zh-CN" dirty="0"/>
              <a:t>4000</a:t>
            </a:r>
            <a:r>
              <a:rPr lang="zh-CN" altLang="en-US" dirty="0"/>
              <a:t>元的，减除费用按</a:t>
            </a:r>
            <a:r>
              <a:rPr lang="en-US" altLang="zh-CN" dirty="0"/>
              <a:t>800</a:t>
            </a:r>
            <a:r>
              <a:rPr lang="zh-CN" altLang="en-US" dirty="0"/>
              <a:t>元计算，税率为</a:t>
            </a:r>
            <a:r>
              <a:rPr lang="en-US" altLang="zh-CN" dirty="0"/>
              <a:t>20%</a:t>
            </a:r>
            <a:r>
              <a:rPr lang="zh-CN" altLang="en-US" dirty="0"/>
              <a:t>；单次收入</a:t>
            </a:r>
            <a:r>
              <a:rPr lang="en-US" altLang="zh-CN" dirty="0"/>
              <a:t>4000</a:t>
            </a:r>
            <a:r>
              <a:rPr lang="zh-CN" altLang="en-US" dirty="0"/>
              <a:t>元以上的，减除费用按</a:t>
            </a:r>
            <a:r>
              <a:rPr lang="en-US" altLang="zh-CN" dirty="0"/>
              <a:t>20%</a:t>
            </a:r>
            <a:r>
              <a:rPr lang="zh-CN" altLang="en-US" dirty="0"/>
              <a:t>计算，税率是</a:t>
            </a:r>
            <a:r>
              <a:rPr lang="en-US" altLang="zh-CN" dirty="0"/>
              <a:t>20%~40%</a:t>
            </a:r>
            <a:r>
              <a:rPr lang="zh-CN" altLang="en-US" dirty="0" smtClean="0"/>
              <a:t>。</a:t>
            </a:r>
            <a:endParaRPr lang="en-US" altLang="zh-CN" dirty="0"/>
          </a:p>
        </p:txBody>
      </p:sp>
      <p:sp>
        <p:nvSpPr>
          <p:cNvPr id="6" name="文本框 5"/>
          <p:cNvSpPr txBox="1"/>
          <p:nvPr/>
        </p:nvSpPr>
        <p:spPr>
          <a:xfrm>
            <a:off x="683568" y="3867688"/>
            <a:ext cx="8064896" cy="923330"/>
          </a:xfrm>
          <a:prstGeom prst="rect">
            <a:avLst/>
          </a:prstGeom>
          <a:noFill/>
        </p:spPr>
        <p:txBody>
          <a:bodyPr wrap="square" rtlCol="0">
            <a:spAutoFit/>
          </a:bodyPr>
          <a:lstStyle/>
          <a:p>
            <a:r>
              <a:rPr lang="en-US" altLang="zh-CN" b="1" dirty="0"/>
              <a:t>2</a:t>
            </a:r>
            <a:r>
              <a:rPr lang="zh-CN" altLang="en-US" b="1" dirty="0"/>
              <a:t>、年度汇缴清算</a:t>
            </a:r>
          </a:p>
          <a:p>
            <a:r>
              <a:rPr lang="zh-CN" altLang="en-US" dirty="0"/>
              <a:t>在进行年度汇缴清算的时候，劳动报酬的</a:t>
            </a:r>
            <a:r>
              <a:rPr lang="en-US" altLang="zh-CN" dirty="0"/>
              <a:t>80%</a:t>
            </a:r>
            <a:r>
              <a:rPr lang="zh-CN" altLang="en-US" dirty="0"/>
              <a:t>计入年度综合所得。这里需要和预缴的时候进行区别。年度汇缴清算时适用的税率是七级超额累计税率。</a:t>
            </a:r>
          </a:p>
        </p:txBody>
      </p:sp>
    </p:spTree>
    <p:extLst>
      <p:ext uri="{BB962C8B-B14F-4D97-AF65-F5344CB8AC3E}">
        <p14:creationId xmlns:p14="http://schemas.microsoft.com/office/powerpoint/2010/main" val="270223504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个税相关政策</a:t>
            </a:r>
            <a:r>
              <a:rPr lang="en-US" altLang="zh-CN" sz="2000" dirty="0">
                <a:solidFill>
                  <a:schemeClr val="tx1">
                    <a:lumMod val="50000"/>
                    <a:lumOff val="50000"/>
                  </a:schemeClr>
                </a:solidFill>
                <a:cs typeface="+mn-ea"/>
                <a:sym typeface="+mn-lt"/>
              </a:rPr>
              <a:t>-</a:t>
            </a:r>
            <a:r>
              <a:rPr lang="zh-CN" altLang="en-US" sz="2000" dirty="0">
                <a:solidFill>
                  <a:schemeClr val="tx1">
                    <a:lumMod val="50000"/>
                    <a:lumOff val="50000"/>
                  </a:schemeClr>
                </a:solidFill>
                <a:cs typeface="+mn-ea"/>
                <a:sym typeface="+mn-lt"/>
              </a:rPr>
              <a:t>居民个人综合所得年度汇算</a:t>
            </a:r>
            <a:endParaRPr lang="zh-CN" altLang="en-US" dirty="0">
              <a:latin typeface="+mn-lt"/>
              <a:ea typeface="+mn-ea"/>
              <a:cs typeface="+mn-ea"/>
              <a:sym typeface="+mn-lt"/>
            </a:endParaRPr>
          </a:p>
        </p:txBody>
      </p:sp>
      <p:pic>
        <p:nvPicPr>
          <p:cNvPr id="2" name="图片 1"/>
          <p:cNvPicPr>
            <a:picLocks noChangeAspect="1"/>
          </p:cNvPicPr>
          <p:nvPr/>
        </p:nvPicPr>
        <p:blipFill>
          <a:blip r:embed="rId3"/>
          <a:stretch>
            <a:fillRect/>
          </a:stretch>
        </p:blipFill>
        <p:spPr>
          <a:xfrm>
            <a:off x="539552" y="818059"/>
            <a:ext cx="8208912" cy="3925446"/>
          </a:xfrm>
          <a:prstGeom prst="rect">
            <a:avLst/>
          </a:prstGeom>
        </p:spPr>
      </p:pic>
    </p:spTree>
    <p:extLst>
      <p:ext uri="{BB962C8B-B14F-4D97-AF65-F5344CB8AC3E}">
        <p14:creationId xmlns:p14="http://schemas.microsoft.com/office/powerpoint/2010/main" val="208900439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个税相关政策</a:t>
            </a:r>
            <a:r>
              <a:rPr lang="en-US" altLang="zh-CN" sz="2000" dirty="0">
                <a:solidFill>
                  <a:schemeClr val="tx1">
                    <a:lumMod val="50000"/>
                    <a:lumOff val="50000"/>
                  </a:schemeClr>
                </a:solidFill>
                <a:cs typeface="+mn-ea"/>
                <a:sym typeface="+mn-lt"/>
              </a:rPr>
              <a:t>-</a:t>
            </a:r>
            <a:r>
              <a:rPr lang="zh-CN" altLang="en-US" sz="2000" dirty="0">
                <a:solidFill>
                  <a:schemeClr val="tx1">
                    <a:lumMod val="50000"/>
                    <a:lumOff val="50000"/>
                  </a:schemeClr>
                </a:solidFill>
                <a:cs typeface="+mn-ea"/>
                <a:sym typeface="+mn-lt"/>
              </a:rPr>
              <a:t>居民个人综合所得年度汇算</a:t>
            </a:r>
            <a:endParaRPr lang="zh-CN" altLang="en-US" dirty="0">
              <a:latin typeface="+mn-lt"/>
              <a:ea typeface="+mn-ea"/>
              <a:cs typeface="+mn-ea"/>
              <a:sym typeface="+mn-lt"/>
            </a:endParaRPr>
          </a:p>
        </p:txBody>
      </p:sp>
      <p:pic>
        <p:nvPicPr>
          <p:cNvPr id="4" name="图片 3"/>
          <p:cNvPicPr>
            <a:picLocks noChangeAspect="1"/>
          </p:cNvPicPr>
          <p:nvPr/>
        </p:nvPicPr>
        <p:blipFill>
          <a:blip r:embed="rId3"/>
          <a:stretch>
            <a:fillRect/>
          </a:stretch>
        </p:blipFill>
        <p:spPr>
          <a:xfrm>
            <a:off x="467544" y="915566"/>
            <a:ext cx="8103300" cy="3456384"/>
          </a:xfrm>
          <a:prstGeom prst="rect">
            <a:avLst/>
          </a:prstGeom>
        </p:spPr>
      </p:pic>
    </p:spTree>
    <p:extLst>
      <p:ext uri="{BB962C8B-B14F-4D97-AF65-F5344CB8AC3E}">
        <p14:creationId xmlns:p14="http://schemas.microsoft.com/office/powerpoint/2010/main" val="190989702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个税相关政策</a:t>
            </a:r>
            <a:r>
              <a:rPr lang="en-US" altLang="zh-CN" sz="2000" dirty="0">
                <a:solidFill>
                  <a:schemeClr val="tx1">
                    <a:lumMod val="50000"/>
                    <a:lumOff val="50000"/>
                  </a:schemeClr>
                </a:solidFill>
                <a:cs typeface="+mn-ea"/>
                <a:sym typeface="+mn-lt"/>
              </a:rPr>
              <a:t>-</a:t>
            </a:r>
            <a:r>
              <a:rPr lang="zh-CN" altLang="en-US" sz="2000" dirty="0">
                <a:solidFill>
                  <a:schemeClr val="tx1">
                    <a:lumMod val="50000"/>
                    <a:lumOff val="50000"/>
                  </a:schemeClr>
                </a:solidFill>
                <a:cs typeface="+mn-ea"/>
                <a:sym typeface="+mn-lt"/>
              </a:rPr>
              <a:t>居民个人综合所得年度汇算</a:t>
            </a:r>
            <a:endParaRPr lang="zh-CN" altLang="en-US" dirty="0">
              <a:latin typeface="+mn-lt"/>
              <a:ea typeface="+mn-ea"/>
              <a:cs typeface="+mn-ea"/>
              <a:sym typeface="+mn-lt"/>
            </a:endParaRPr>
          </a:p>
        </p:txBody>
      </p:sp>
      <p:pic>
        <p:nvPicPr>
          <p:cNvPr id="2" name="图片 1"/>
          <p:cNvPicPr>
            <a:picLocks noChangeAspect="1"/>
          </p:cNvPicPr>
          <p:nvPr/>
        </p:nvPicPr>
        <p:blipFill>
          <a:blip r:embed="rId3"/>
          <a:stretch>
            <a:fillRect/>
          </a:stretch>
        </p:blipFill>
        <p:spPr>
          <a:xfrm>
            <a:off x="467544" y="843558"/>
            <a:ext cx="8005980" cy="3960440"/>
          </a:xfrm>
          <a:prstGeom prst="rect">
            <a:avLst/>
          </a:prstGeom>
        </p:spPr>
      </p:pic>
    </p:spTree>
    <p:extLst>
      <p:ext uri="{BB962C8B-B14F-4D97-AF65-F5344CB8AC3E}">
        <p14:creationId xmlns:p14="http://schemas.microsoft.com/office/powerpoint/2010/main" val="37112790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个税相关政策</a:t>
            </a:r>
            <a:r>
              <a:rPr lang="en-US" altLang="zh-CN" sz="2000" dirty="0">
                <a:solidFill>
                  <a:schemeClr val="tx1">
                    <a:lumMod val="50000"/>
                    <a:lumOff val="50000"/>
                  </a:schemeClr>
                </a:solidFill>
                <a:cs typeface="+mn-ea"/>
                <a:sym typeface="+mn-lt"/>
              </a:rPr>
              <a:t>-</a:t>
            </a:r>
            <a:r>
              <a:rPr lang="zh-CN" altLang="en-US" sz="2000" dirty="0">
                <a:solidFill>
                  <a:schemeClr val="tx1">
                    <a:lumMod val="50000"/>
                    <a:lumOff val="50000"/>
                  </a:schemeClr>
                </a:solidFill>
                <a:cs typeface="+mn-ea"/>
                <a:sym typeface="+mn-lt"/>
              </a:rPr>
              <a:t>居民个人综合所得年度汇算</a:t>
            </a:r>
            <a:endParaRPr lang="zh-CN" altLang="en-US" dirty="0">
              <a:latin typeface="+mn-lt"/>
              <a:ea typeface="+mn-ea"/>
              <a:cs typeface="+mn-ea"/>
              <a:sym typeface="+mn-lt"/>
            </a:endParaRPr>
          </a:p>
        </p:txBody>
      </p:sp>
      <p:pic>
        <p:nvPicPr>
          <p:cNvPr id="2" name="图片 1"/>
          <p:cNvPicPr>
            <a:picLocks noChangeAspect="1"/>
          </p:cNvPicPr>
          <p:nvPr/>
        </p:nvPicPr>
        <p:blipFill>
          <a:blip r:embed="rId3"/>
          <a:stretch>
            <a:fillRect/>
          </a:stretch>
        </p:blipFill>
        <p:spPr>
          <a:xfrm>
            <a:off x="395536" y="843558"/>
            <a:ext cx="8197451" cy="4032448"/>
          </a:xfrm>
          <a:prstGeom prst="rect">
            <a:avLst/>
          </a:prstGeom>
        </p:spPr>
      </p:pic>
    </p:spTree>
    <p:extLst>
      <p:ext uri="{BB962C8B-B14F-4D97-AF65-F5344CB8AC3E}">
        <p14:creationId xmlns:p14="http://schemas.microsoft.com/office/powerpoint/2010/main" val="13486201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个税相关政策</a:t>
            </a:r>
            <a:r>
              <a:rPr lang="en-US" altLang="zh-CN" sz="2000" dirty="0">
                <a:solidFill>
                  <a:schemeClr val="tx1">
                    <a:lumMod val="50000"/>
                    <a:lumOff val="50000"/>
                  </a:schemeClr>
                </a:solidFill>
                <a:cs typeface="+mn-ea"/>
                <a:sym typeface="+mn-lt"/>
              </a:rPr>
              <a:t>-</a:t>
            </a:r>
            <a:r>
              <a:rPr lang="zh-CN" altLang="en-US" sz="2000" dirty="0">
                <a:solidFill>
                  <a:schemeClr val="tx1">
                    <a:lumMod val="50000"/>
                    <a:lumOff val="50000"/>
                  </a:schemeClr>
                </a:solidFill>
                <a:cs typeface="+mn-ea"/>
                <a:sym typeface="+mn-lt"/>
              </a:rPr>
              <a:t>居民个人综合所得年度汇算</a:t>
            </a:r>
            <a:endParaRPr lang="zh-CN" altLang="en-US" dirty="0">
              <a:latin typeface="+mn-lt"/>
              <a:ea typeface="+mn-ea"/>
              <a:cs typeface="+mn-ea"/>
              <a:sym typeface="+mn-lt"/>
            </a:endParaRPr>
          </a:p>
        </p:txBody>
      </p:sp>
      <p:pic>
        <p:nvPicPr>
          <p:cNvPr id="2" name="图片 1"/>
          <p:cNvPicPr>
            <a:picLocks noChangeAspect="1"/>
          </p:cNvPicPr>
          <p:nvPr/>
        </p:nvPicPr>
        <p:blipFill>
          <a:blip r:embed="rId3"/>
          <a:stretch>
            <a:fillRect/>
          </a:stretch>
        </p:blipFill>
        <p:spPr>
          <a:xfrm>
            <a:off x="395536" y="843558"/>
            <a:ext cx="8085435" cy="4032448"/>
          </a:xfrm>
          <a:prstGeom prst="rect">
            <a:avLst/>
          </a:prstGeom>
        </p:spPr>
      </p:pic>
    </p:spTree>
    <p:extLst>
      <p:ext uri="{BB962C8B-B14F-4D97-AF65-F5344CB8AC3E}">
        <p14:creationId xmlns:p14="http://schemas.microsoft.com/office/powerpoint/2010/main" val="125687311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个税相关政策</a:t>
            </a:r>
            <a:r>
              <a:rPr lang="en-US" altLang="zh-CN" sz="2000" dirty="0">
                <a:solidFill>
                  <a:schemeClr val="tx1">
                    <a:lumMod val="50000"/>
                    <a:lumOff val="50000"/>
                  </a:schemeClr>
                </a:solidFill>
                <a:cs typeface="+mn-ea"/>
                <a:sym typeface="+mn-lt"/>
              </a:rPr>
              <a:t>-</a:t>
            </a:r>
            <a:r>
              <a:rPr lang="zh-CN" altLang="en-US" sz="2000" dirty="0">
                <a:solidFill>
                  <a:schemeClr val="tx1">
                    <a:lumMod val="50000"/>
                    <a:lumOff val="50000"/>
                  </a:schemeClr>
                </a:solidFill>
                <a:cs typeface="+mn-ea"/>
                <a:sym typeface="+mn-lt"/>
              </a:rPr>
              <a:t>居民个人综合所得年度汇算</a:t>
            </a:r>
            <a:endParaRPr lang="zh-CN" altLang="en-US" dirty="0">
              <a:latin typeface="+mn-lt"/>
              <a:ea typeface="+mn-ea"/>
              <a:cs typeface="+mn-ea"/>
              <a:sym typeface="+mn-lt"/>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635646"/>
            <a:ext cx="7560840" cy="3395777"/>
          </a:xfrm>
          <a:prstGeom prst="rect">
            <a:avLst/>
          </a:prstGeom>
        </p:spPr>
      </p:pic>
      <p:sp>
        <p:nvSpPr>
          <p:cNvPr id="5" name="文本框 4"/>
          <p:cNvSpPr txBox="1"/>
          <p:nvPr/>
        </p:nvSpPr>
        <p:spPr>
          <a:xfrm>
            <a:off x="467544" y="771550"/>
            <a:ext cx="8352928" cy="830997"/>
          </a:xfrm>
          <a:prstGeom prst="rect">
            <a:avLst/>
          </a:prstGeom>
          <a:noFill/>
        </p:spPr>
        <p:txBody>
          <a:bodyPr wrap="square" rtlCol="0">
            <a:spAutoFit/>
          </a:bodyPr>
          <a:lstStyle/>
          <a:p>
            <a:r>
              <a:rPr lang="zh-CN" altLang="en-US" sz="1600" dirty="0">
                <a:latin typeface="+mn-ea"/>
              </a:rPr>
              <a:t>年度汇算在个人所得税</a:t>
            </a:r>
            <a:r>
              <a:rPr lang="en-US" altLang="zh-CN" sz="1600" dirty="0">
                <a:latin typeface="+mn-ea"/>
              </a:rPr>
              <a:t>APP</a:t>
            </a:r>
            <a:r>
              <a:rPr lang="zh-CN" altLang="en-US" sz="1600" dirty="0">
                <a:latin typeface="+mn-ea"/>
              </a:rPr>
              <a:t>操作时，可先在首页点击</a:t>
            </a:r>
            <a:r>
              <a:rPr lang="en-US" altLang="zh-CN" sz="1600" dirty="0">
                <a:latin typeface="+mn-ea"/>
              </a:rPr>
              <a:t>【</a:t>
            </a:r>
            <a:r>
              <a:rPr lang="zh-CN" altLang="en-US" sz="1600" dirty="0">
                <a:latin typeface="+mn-ea"/>
              </a:rPr>
              <a:t>专项附加扣除填报</a:t>
            </a:r>
            <a:r>
              <a:rPr lang="en-US" altLang="zh-CN" sz="1600" dirty="0">
                <a:latin typeface="+mn-ea"/>
              </a:rPr>
              <a:t>】</a:t>
            </a:r>
            <a:r>
              <a:rPr lang="zh-CN" altLang="en-US" sz="1600" dirty="0">
                <a:latin typeface="+mn-ea"/>
              </a:rPr>
              <a:t>，选择对应年度后检查专项附加扣除信息是否完整准确，无误后点击</a:t>
            </a:r>
            <a:r>
              <a:rPr lang="en-US" altLang="zh-CN" sz="1600" dirty="0">
                <a:latin typeface="+mn-ea"/>
              </a:rPr>
              <a:t>【</a:t>
            </a:r>
            <a:r>
              <a:rPr lang="zh-CN" altLang="en-US" sz="1600" dirty="0">
                <a:latin typeface="+mn-ea"/>
              </a:rPr>
              <a:t>综合所得年度汇算</a:t>
            </a:r>
            <a:r>
              <a:rPr lang="en-US" altLang="zh-CN" sz="1600" dirty="0">
                <a:latin typeface="+mn-ea"/>
              </a:rPr>
              <a:t>】</a:t>
            </a:r>
            <a:r>
              <a:rPr lang="zh-CN" altLang="en-US" sz="1600" dirty="0">
                <a:latin typeface="+mn-ea"/>
              </a:rPr>
              <a:t>，注意奖金计税方式的选择。</a:t>
            </a:r>
          </a:p>
        </p:txBody>
      </p:sp>
    </p:spTree>
    <p:extLst>
      <p:ext uri="{BB962C8B-B14F-4D97-AF65-F5344CB8AC3E}">
        <p14:creationId xmlns:p14="http://schemas.microsoft.com/office/powerpoint/2010/main" val="69129569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个税相关政策</a:t>
            </a:r>
            <a:r>
              <a:rPr lang="en-US" altLang="zh-CN" sz="2000" dirty="0">
                <a:solidFill>
                  <a:schemeClr val="tx1">
                    <a:lumMod val="50000"/>
                    <a:lumOff val="50000"/>
                  </a:schemeClr>
                </a:solidFill>
                <a:cs typeface="+mn-ea"/>
                <a:sym typeface="+mn-lt"/>
              </a:rPr>
              <a:t>-</a:t>
            </a:r>
            <a:r>
              <a:rPr lang="zh-CN" altLang="en-US" sz="2000" dirty="0">
                <a:solidFill>
                  <a:schemeClr val="tx1">
                    <a:lumMod val="50000"/>
                    <a:lumOff val="50000"/>
                  </a:schemeClr>
                </a:solidFill>
                <a:cs typeface="+mn-ea"/>
                <a:sym typeface="+mn-lt"/>
              </a:rPr>
              <a:t>居民个人综合所得年度汇算</a:t>
            </a:r>
            <a:endParaRPr lang="zh-CN" altLang="en-US" dirty="0">
              <a:latin typeface="+mn-lt"/>
              <a:ea typeface="+mn-ea"/>
              <a:cs typeface="+mn-ea"/>
              <a:sym typeface="+mn-lt"/>
            </a:endParaRPr>
          </a:p>
        </p:txBody>
      </p:sp>
      <p:sp>
        <p:nvSpPr>
          <p:cNvPr id="4" name="文本框 3"/>
          <p:cNvSpPr txBox="1"/>
          <p:nvPr/>
        </p:nvSpPr>
        <p:spPr>
          <a:xfrm>
            <a:off x="827584" y="771550"/>
            <a:ext cx="4392488" cy="369332"/>
          </a:xfrm>
          <a:prstGeom prst="rect">
            <a:avLst/>
          </a:prstGeom>
          <a:noFill/>
        </p:spPr>
        <p:txBody>
          <a:bodyPr wrap="square" rtlCol="0">
            <a:spAutoFit/>
          </a:bodyPr>
          <a:lstStyle/>
          <a:p>
            <a:r>
              <a:rPr lang="zh-CN" altLang="en-US" dirty="0"/>
              <a:t>专项附加扣除</a:t>
            </a:r>
            <a:r>
              <a:rPr lang="en-US" altLang="zh-CN" dirty="0"/>
              <a:t>——</a:t>
            </a:r>
            <a:r>
              <a:rPr lang="zh-CN" altLang="en-US" dirty="0"/>
              <a:t>住房贷款利息</a:t>
            </a:r>
          </a:p>
        </p:txBody>
      </p:sp>
      <p:sp>
        <p:nvSpPr>
          <p:cNvPr id="5" name="矩形 4"/>
          <p:cNvSpPr/>
          <p:nvPr/>
        </p:nvSpPr>
        <p:spPr>
          <a:xfrm>
            <a:off x="683568" y="1203598"/>
            <a:ext cx="8136904" cy="3683060"/>
          </a:xfrm>
          <a:prstGeom prst="rect">
            <a:avLst/>
          </a:prstGeom>
        </p:spPr>
        <p:txBody>
          <a:bodyPr wrap="square">
            <a:spAutoFit/>
          </a:bodyPr>
          <a:lstStyle/>
          <a:p>
            <a:pPr indent="390525" algn="just">
              <a:lnSpc>
                <a:spcPts val="2800"/>
              </a:lnSpc>
              <a:spcAft>
                <a:spcPts val="0"/>
              </a:spcAft>
            </a:pPr>
            <a:r>
              <a:rPr lang="zh-CN" altLang="zh-CN" sz="1600" kern="100" dirty="0">
                <a:latin typeface="+mn-ea"/>
                <a:cs typeface="Times New Roman" panose="02020603050405020304" pitchFamily="18" charset="0"/>
              </a:rPr>
              <a:t>纳税人本人或者配偶单独或者共同使用商业银行或者住房公积金个人住房贷款为本人或者其配偶购买中国境内住房，发生的</a:t>
            </a:r>
            <a:r>
              <a:rPr lang="zh-CN" altLang="zh-CN" sz="1600" b="1" kern="100" dirty="0">
                <a:solidFill>
                  <a:srgbClr val="0070C0"/>
                </a:solidFill>
                <a:latin typeface="+mn-ea"/>
                <a:cs typeface="Times New Roman" panose="02020603050405020304" pitchFamily="18" charset="0"/>
              </a:rPr>
              <a:t>首套住房贷款利息支出</a:t>
            </a:r>
            <a:r>
              <a:rPr lang="zh-CN" altLang="zh-CN" sz="1600" kern="100" dirty="0">
                <a:solidFill>
                  <a:srgbClr val="0070C0"/>
                </a:solidFill>
                <a:latin typeface="+mn-ea"/>
                <a:cs typeface="Times New Roman" panose="02020603050405020304" pitchFamily="18" charset="0"/>
              </a:rPr>
              <a:t>，</a:t>
            </a:r>
            <a:r>
              <a:rPr lang="zh-CN" altLang="zh-CN" sz="1600" b="1" kern="100" dirty="0">
                <a:solidFill>
                  <a:srgbClr val="0070C0"/>
                </a:solidFill>
                <a:latin typeface="+mn-ea"/>
                <a:cs typeface="Times New Roman" panose="02020603050405020304" pitchFamily="18" charset="0"/>
              </a:rPr>
              <a:t>在实际发生贷款利息的年度，按照每月</a:t>
            </a:r>
            <a:r>
              <a:rPr lang="en-US" altLang="zh-CN" sz="1600" b="1" kern="100" dirty="0">
                <a:solidFill>
                  <a:srgbClr val="0070C0"/>
                </a:solidFill>
                <a:latin typeface="+mn-ea"/>
                <a:cs typeface="Times New Roman" panose="02020603050405020304" pitchFamily="18" charset="0"/>
              </a:rPr>
              <a:t>1000</a:t>
            </a:r>
            <a:r>
              <a:rPr lang="zh-CN" altLang="zh-CN" sz="1600" b="1" kern="100" dirty="0">
                <a:solidFill>
                  <a:srgbClr val="0070C0"/>
                </a:solidFill>
                <a:latin typeface="+mn-ea"/>
                <a:cs typeface="Times New Roman" panose="02020603050405020304" pitchFamily="18" charset="0"/>
              </a:rPr>
              <a:t>元的标准定额扣除，扣除期限最长不超过</a:t>
            </a:r>
            <a:r>
              <a:rPr lang="en-US" altLang="zh-CN" sz="1600" b="1" kern="100" dirty="0">
                <a:solidFill>
                  <a:srgbClr val="0070C0"/>
                </a:solidFill>
                <a:latin typeface="+mn-ea"/>
                <a:cs typeface="Times New Roman" panose="02020603050405020304" pitchFamily="18" charset="0"/>
              </a:rPr>
              <a:t>240</a:t>
            </a:r>
            <a:r>
              <a:rPr lang="zh-CN" altLang="zh-CN" sz="1600" b="1" kern="100" dirty="0">
                <a:solidFill>
                  <a:srgbClr val="0070C0"/>
                </a:solidFill>
                <a:latin typeface="+mn-ea"/>
                <a:cs typeface="Times New Roman" panose="02020603050405020304" pitchFamily="18" charset="0"/>
              </a:rPr>
              <a:t>个月</a:t>
            </a:r>
            <a:r>
              <a:rPr lang="zh-CN" altLang="zh-CN" sz="1600" kern="100" dirty="0">
                <a:latin typeface="+mn-ea"/>
                <a:cs typeface="Times New Roman" panose="02020603050405020304" pitchFamily="18" charset="0"/>
              </a:rPr>
              <a:t>。纳税人只能享受一次首套住房贷款的利息扣除。</a:t>
            </a:r>
          </a:p>
          <a:p>
            <a:pPr indent="381000" algn="just">
              <a:lnSpc>
                <a:spcPts val="2800"/>
              </a:lnSpc>
              <a:spcAft>
                <a:spcPts val="0"/>
              </a:spcAft>
            </a:pPr>
            <a:r>
              <a:rPr lang="zh-CN" altLang="zh-CN" sz="1600" kern="100" dirty="0">
                <a:latin typeface="+mn-ea"/>
                <a:cs typeface="Times New Roman" panose="02020603050405020304" pitchFamily="18" charset="0"/>
              </a:rPr>
              <a:t>其中，“首套住房贷款”是指购买住房享受首套住房贷款利率的住房贷款。纳税人住房贷款是否符合这一条件，可以查询贷款合同，或者向具体贷款银行咨询确认。</a:t>
            </a:r>
          </a:p>
          <a:p>
            <a:pPr indent="381000" algn="just">
              <a:lnSpc>
                <a:spcPts val="2800"/>
              </a:lnSpc>
              <a:spcAft>
                <a:spcPts val="0"/>
              </a:spcAft>
            </a:pPr>
            <a:r>
              <a:rPr lang="zh-CN" altLang="zh-CN" sz="1600" b="1" kern="100" dirty="0">
                <a:solidFill>
                  <a:srgbClr val="0070C0"/>
                </a:solidFill>
                <a:latin typeface="+mn-ea"/>
                <a:cs typeface="Times New Roman" panose="02020603050405020304" pitchFamily="18" charset="0"/>
              </a:rPr>
              <a:t>经夫妻双方约定，可以选择由其中一方扣除，具体扣除方式在一个纳税年度内不能变更</a:t>
            </a:r>
            <a:r>
              <a:rPr lang="zh-CN" altLang="en-US" sz="1600" b="1" kern="100" dirty="0">
                <a:solidFill>
                  <a:srgbClr val="0070C0"/>
                </a:solidFill>
                <a:latin typeface="+mn-ea"/>
                <a:cs typeface="Times New Roman" panose="02020603050405020304" pitchFamily="18" charset="0"/>
              </a:rPr>
              <a:t>。</a:t>
            </a:r>
            <a:r>
              <a:rPr lang="zh-CN" altLang="zh-CN" sz="1600" kern="100" dirty="0">
                <a:latin typeface="+mn-ea"/>
                <a:cs typeface="Times New Roman" panose="02020603050405020304" pitchFamily="18" charset="0"/>
              </a:rPr>
              <a:t>夫妻双方婚前分别购买住房发生的首套住房贷款，其贷款利息支出，婚后可以选择其中一套购买的住房，由购买方按扣除标准的</a:t>
            </a:r>
            <a:r>
              <a:rPr lang="en-US" altLang="zh-CN" sz="1600" kern="100" dirty="0">
                <a:latin typeface="+mn-ea"/>
                <a:cs typeface="Times New Roman" panose="02020603050405020304" pitchFamily="18" charset="0"/>
              </a:rPr>
              <a:t>100%</a:t>
            </a:r>
            <a:r>
              <a:rPr lang="zh-CN" altLang="zh-CN" sz="1600" kern="100" dirty="0">
                <a:latin typeface="+mn-ea"/>
                <a:cs typeface="Times New Roman" panose="02020603050405020304" pitchFamily="18" charset="0"/>
              </a:rPr>
              <a:t>扣除，也可以由夫妻双方对各自购买的住房分别按扣除标准的</a:t>
            </a:r>
            <a:r>
              <a:rPr lang="en-US" altLang="zh-CN" sz="1600" kern="100" dirty="0">
                <a:latin typeface="+mn-ea"/>
                <a:cs typeface="Times New Roman" panose="02020603050405020304" pitchFamily="18" charset="0"/>
              </a:rPr>
              <a:t>50%</a:t>
            </a:r>
            <a:r>
              <a:rPr lang="zh-CN" altLang="zh-CN" sz="1600" kern="100" dirty="0">
                <a:latin typeface="+mn-ea"/>
                <a:cs typeface="Times New Roman" panose="02020603050405020304" pitchFamily="18" charset="0"/>
              </a:rPr>
              <a:t>扣除，具体扣除方式在一个纳税年度内不能变更。</a:t>
            </a:r>
          </a:p>
        </p:txBody>
      </p:sp>
    </p:spTree>
    <p:extLst>
      <p:ext uri="{BB962C8B-B14F-4D97-AF65-F5344CB8AC3E}">
        <p14:creationId xmlns:p14="http://schemas.microsoft.com/office/powerpoint/2010/main" val="223112592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个税相关政策</a:t>
            </a:r>
            <a:r>
              <a:rPr lang="en-US" altLang="zh-CN" sz="2000" dirty="0">
                <a:solidFill>
                  <a:schemeClr val="tx1">
                    <a:lumMod val="50000"/>
                    <a:lumOff val="50000"/>
                  </a:schemeClr>
                </a:solidFill>
                <a:cs typeface="+mn-ea"/>
                <a:sym typeface="+mn-lt"/>
              </a:rPr>
              <a:t>-</a:t>
            </a:r>
            <a:r>
              <a:rPr lang="zh-CN" altLang="en-US" sz="2000" dirty="0">
                <a:solidFill>
                  <a:schemeClr val="tx1">
                    <a:lumMod val="50000"/>
                    <a:lumOff val="50000"/>
                  </a:schemeClr>
                </a:solidFill>
                <a:cs typeface="+mn-ea"/>
                <a:sym typeface="+mn-lt"/>
              </a:rPr>
              <a:t>居民个人综合所得年度汇算</a:t>
            </a:r>
            <a:endParaRPr lang="zh-CN" altLang="en-US" dirty="0">
              <a:latin typeface="+mn-lt"/>
              <a:ea typeface="+mn-ea"/>
              <a:cs typeface="+mn-ea"/>
              <a:sym typeface="+mn-lt"/>
            </a:endParaRPr>
          </a:p>
        </p:txBody>
      </p:sp>
      <p:sp>
        <p:nvSpPr>
          <p:cNvPr id="4" name="文本框 3"/>
          <p:cNvSpPr txBox="1"/>
          <p:nvPr/>
        </p:nvSpPr>
        <p:spPr>
          <a:xfrm>
            <a:off x="827584" y="771550"/>
            <a:ext cx="4392488" cy="369332"/>
          </a:xfrm>
          <a:prstGeom prst="rect">
            <a:avLst/>
          </a:prstGeom>
          <a:noFill/>
        </p:spPr>
        <p:txBody>
          <a:bodyPr wrap="square" rtlCol="0">
            <a:spAutoFit/>
          </a:bodyPr>
          <a:lstStyle/>
          <a:p>
            <a:r>
              <a:rPr lang="zh-CN" altLang="en-US" dirty="0"/>
              <a:t>专项附加扣除</a:t>
            </a:r>
            <a:r>
              <a:rPr lang="en-US" altLang="zh-CN" dirty="0"/>
              <a:t>——</a:t>
            </a:r>
            <a:r>
              <a:rPr lang="zh-CN" altLang="en-US" dirty="0"/>
              <a:t>住房租金</a:t>
            </a:r>
          </a:p>
        </p:txBody>
      </p:sp>
      <p:sp>
        <p:nvSpPr>
          <p:cNvPr id="2" name="矩形 1"/>
          <p:cNvSpPr/>
          <p:nvPr/>
        </p:nvSpPr>
        <p:spPr>
          <a:xfrm>
            <a:off x="906976" y="1314431"/>
            <a:ext cx="7841487" cy="3211135"/>
          </a:xfrm>
          <a:prstGeom prst="rect">
            <a:avLst/>
          </a:prstGeom>
        </p:spPr>
        <p:txBody>
          <a:bodyPr wrap="square">
            <a:spAutoFit/>
          </a:bodyPr>
          <a:lstStyle/>
          <a:p>
            <a:pPr>
              <a:lnSpc>
                <a:spcPts val="2800"/>
              </a:lnSpc>
            </a:pPr>
            <a:r>
              <a:rPr lang="en-US" altLang="zh-CN" sz="1600" kern="100" dirty="0">
                <a:latin typeface="+mn-ea"/>
                <a:cs typeface="Times New Roman" panose="02020603050405020304" pitchFamily="18" charset="0"/>
              </a:rPr>
              <a:t>       </a:t>
            </a:r>
            <a:r>
              <a:rPr lang="zh-CN" altLang="zh-CN" sz="1600" kern="100" dirty="0">
                <a:latin typeface="+mn-ea"/>
                <a:cs typeface="Times New Roman" panose="02020603050405020304" pitchFamily="18" charset="0"/>
              </a:rPr>
              <a:t>纳税人在</a:t>
            </a:r>
            <a:r>
              <a:rPr lang="zh-CN" altLang="zh-CN" sz="1600" b="1" kern="100" dirty="0">
                <a:solidFill>
                  <a:srgbClr val="0070C0"/>
                </a:solidFill>
                <a:latin typeface="+mn-ea"/>
                <a:cs typeface="Times New Roman" panose="02020603050405020304" pitchFamily="18" charset="0"/>
              </a:rPr>
              <a:t>主要工作城市没有自有住房（纳税人的配偶在纳税人的主要工作城市有自有住房的，视同纳税人在主要工作城市有自有住房）而发生的住房租金支出</a:t>
            </a:r>
            <a:r>
              <a:rPr lang="zh-CN" altLang="zh-CN" sz="1600" kern="100" dirty="0">
                <a:latin typeface="+mn-ea"/>
                <a:cs typeface="Times New Roman" panose="02020603050405020304" pitchFamily="18" charset="0"/>
              </a:rPr>
              <a:t>，可以按照</a:t>
            </a:r>
            <a:r>
              <a:rPr lang="zh-CN" altLang="en-US" sz="1600" kern="100" dirty="0">
                <a:latin typeface="+mn-ea"/>
                <a:cs typeface="Times New Roman" panose="02020603050405020304" pitchFamily="18" charset="0"/>
              </a:rPr>
              <a:t>不同城市</a:t>
            </a:r>
            <a:r>
              <a:rPr lang="zh-CN" altLang="zh-CN" sz="1600" kern="100" dirty="0">
                <a:latin typeface="+mn-ea"/>
                <a:cs typeface="Times New Roman" panose="02020603050405020304" pitchFamily="18" charset="0"/>
              </a:rPr>
              <a:t>标准定额扣除</a:t>
            </a:r>
            <a:r>
              <a:rPr lang="zh-CN" altLang="en-US" sz="1600" kern="100" dirty="0">
                <a:latin typeface="+mn-ea"/>
                <a:cs typeface="Times New Roman" panose="02020603050405020304" pitchFamily="18" charset="0"/>
              </a:rPr>
              <a:t>。北京住房租金</a:t>
            </a:r>
            <a:r>
              <a:rPr lang="zh-CN" altLang="zh-CN" sz="1600" kern="100" dirty="0">
                <a:latin typeface="+mn-ea"/>
                <a:cs typeface="Times New Roman" panose="02020603050405020304" pitchFamily="18" charset="0"/>
              </a:rPr>
              <a:t>扣除标准为每月</a:t>
            </a:r>
            <a:r>
              <a:rPr lang="en-US" altLang="zh-CN" sz="1600" kern="100" dirty="0">
                <a:latin typeface="+mn-ea"/>
                <a:cs typeface="Times New Roman" panose="02020603050405020304" pitchFamily="18" charset="0"/>
              </a:rPr>
              <a:t>1500</a:t>
            </a:r>
            <a:r>
              <a:rPr lang="zh-CN" altLang="zh-CN" sz="1600" kern="100" dirty="0">
                <a:latin typeface="+mn-ea"/>
                <a:cs typeface="Times New Roman" panose="02020603050405020304" pitchFamily="18" charset="0"/>
              </a:rPr>
              <a:t>元</a:t>
            </a:r>
            <a:r>
              <a:rPr lang="zh-CN" altLang="en-US" sz="1600" kern="100" dirty="0">
                <a:latin typeface="+mn-ea"/>
                <a:cs typeface="Times New Roman" panose="02020603050405020304" pitchFamily="18" charset="0"/>
              </a:rPr>
              <a:t>。</a:t>
            </a:r>
            <a:r>
              <a:rPr lang="zh-CN" altLang="zh-CN" sz="1600" b="1" kern="100" dirty="0">
                <a:solidFill>
                  <a:srgbClr val="0070C0"/>
                </a:solidFill>
                <a:latin typeface="+mn-ea"/>
                <a:cs typeface="Times New Roman" panose="02020603050405020304" pitchFamily="18" charset="0"/>
              </a:rPr>
              <a:t>夫妻双方主要工作城市相同的，只能由一方扣除住房租金支出。住房租金支出由签订租赁住房合同的承租人扣除。</a:t>
            </a:r>
          </a:p>
          <a:p>
            <a:pPr>
              <a:lnSpc>
                <a:spcPts val="2800"/>
              </a:lnSpc>
            </a:pPr>
            <a:r>
              <a:rPr lang="en-US" altLang="zh-CN" sz="1600" kern="100" dirty="0">
                <a:latin typeface="+mn-ea"/>
                <a:cs typeface="Times New Roman" panose="02020603050405020304" pitchFamily="18" charset="0"/>
              </a:rPr>
              <a:t>       </a:t>
            </a:r>
            <a:r>
              <a:rPr lang="zh-CN" altLang="zh-CN" sz="1600" b="1" kern="100" dirty="0">
                <a:solidFill>
                  <a:srgbClr val="0070C0"/>
                </a:solidFill>
                <a:latin typeface="+mn-ea"/>
                <a:cs typeface="Times New Roman" panose="02020603050405020304" pitchFamily="18" charset="0"/>
              </a:rPr>
              <a:t>纳税人及其配偶在一个纳税年度内不能同时分别享受住房贷款利息和住房租金专项附加扣除。</a:t>
            </a:r>
            <a:endParaRPr lang="en-US" altLang="zh-CN" sz="1600" b="1" kern="100" dirty="0">
              <a:solidFill>
                <a:srgbClr val="0070C0"/>
              </a:solidFill>
              <a:latin typeface="+mn-ea"/>
              <a:cs typeface="Times New Roman" panose="02020603050405020304" pitchFamily="18" charset="0"/>
            </a:endParaRPr>
          </a:p>
          <a:p>
            <a:pPr>
              <a:lnSpc>
                <a:spcPts val="2800"/>
              </a:lnSpc>
            </a:pPr>
            <a:r>
              <a:rPr lang="en-US" altLang="zh-CN" sz="1600" kern="100" dirty="0">
                <a:latin typeface="+mn-ea"/>
                <a:cs typeface="Times New Roman" panose="02020603050405020304" pitchFamily="18" charset="0"/>
              </a:rPr>
              <a:t>       </a:t>
            </a:r>
            <a:endParaRPr lang="zh-CN" altLang="zh-CN" dirty="0"/>
          </a:p>
          <a:p>
            <a:endParaRPr lang="zh-CN" altLang="en-US" sz="1600" kern="100" dirty="0">
              <a:latin typeface="+mn-ea"/>
              <a:cs typeface="Times New Roman" panose="02020603050405020304" pitchFamily="18" charset="0"/>
            </a:endParaRPr>
          </a:p>
        </p:txBody>
      </p:sp>
    </p:spTree>
    <p:extLst>
      <p:ext uri="{BB962C8B-B14F-4D97-AF65-F5344CB8AC3E}">
        <p14:creationId xmlns:p14="http://schemas.microsoft.com/office/powerpoint/2010/main" val="255536848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custDataLst>
              <p:tags r:id="rId2"/>
            </p:custDataLst>
          </p:nvPr>
        </p:nvSpPr>
        <p:spPr bwMode="auto">
          <a:xfrm>
            <a:off x="1" y="0"/>
            <a:ext cx="4860000" cy="5143500"/>
          </a:xfrm>
          <a:prstGeom prst="rect">
            <a:avLst/>
          </a:prstGeom>
          <a:blipFill dpi="0" rotWithShape="1">
            <a:blip r:embed="rId6"/>
            <a:srcRect/>
            <a:stretch>
              <a:fillRect l="-52611" r="-52611"/>
            </a:stretch>
          </a:blipFill>
          <a:ln>
            <a:noFill/>
          </a:ln>
        </p:spPr>
        <p:txBody>
          <a:bodyPr anchor="ctr"/>
          <a:lstStyle/>
          <a:p>
            <a:pPr algn="ctr" eaLnBrk="1" fontAlgn="auto" hangingPunct="1">
              <a:spcBef>
                <a:spcPts val="0"/>
              </a:spcBef>
              <a:spcAft>
                <a:spcPts val="0"/>
              </a:spcAft>
              <a:defRPr/>
            </a:pPr>
            <a:endParaRPr lang="zh-CN" altLang="zh-CN">
              <a:solidFill>
                <a:srgbClr val="FFFFFF"/>
              </a:solidFill>
              <a:cs typeface="+mn-ea"/>
              <a:sym typeface="+mn-lt"/>
            </a:endParaRPr>
          </a:p>
        </p:txBody>
      </p:sp>
      <p:sp>
        <p:nvSpPr>
          <p:cNvPr id="2053" name="矩形 10"/>
          <p:cNvSpPr>
            <a:spLocks noChangeArrowheads="1"/>
          </p:cNvSpPr>
          <p:nvPr>
            <p:custDataLst>
              <p:tags r:id="rId3"/>
            </p:custDataLst>
          </p:nvPr>
        </p:nvSpPr>
        <p:spPr bwMode="auto">
          <a:xfrm flipH="1">
            <a:off x="0" y="959652"/>
            <a:ext cx="4860000" cy="3292079"/>
          </a:xfrm>
          <a:prstGeom prst="rect">
            <a:avLst/>
          </a:prstGeom>
          <a:solidFill>
            <a:schemeClr val="accent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r>
              <a:rPr lang="en-US" altLang="zh-CN" sz="4000" dirty="0">
                <a:solidFill>
                  <a:srgbClr val="FFFFFF"/>
                </a:solidFill>
                <a:latin typeface="+mn-lt"/>
                <a:ea typeface="+mn-ea"/>
                <a:cs typeface="+mn-ea"/>
                <a:sym typeface="+mn-lt"/>
              </a:rPr>
              <a:t>CHAPTER</a:t>
            </a:r>
          </a:p>
          <a:p>
            <a:pPr algn="ctr" eaLnBrk="1" hangingPunct="1">
              <a:lnSpc>
                <a:spcPct val="90000"/>
              </a:lnSpc>
            </a:pPr>
            <a:r>
              <a:rPr lang="en-US" altLang="zh-CN" sz="16600" dirty="0">
                <a:solidFill>
                  <a:srgbClr val="FFFFFF"/>
                </a:solidFill>
                <a:latin typeface="+mn-lt"/>
                <a:ea typeface="+mn-ea"/>
                <a:cs typeface="+mn-ea"/>
                <a:sym typeface="+mn-lt"/>
              </a:rPr>
              <a:t>01</a:t>
            </a:r>
            <a:endParaRPr lang="zh-CN" altLang="zh-CN" sz="16600" dirty="0">
              <a:solidFill>
                <a:srgbClr val="FFFFFF"/>
              </a:solidFill>
              <a:latin typeface="+mn-lt"/>
              <a:ea typeface="+mn-ea"/>
              <a:cs typeface="+mn-ea"/>
              <a:sym typeface="+mn-lt"/>
            </a:endParaRPr>
          </a:p>
        </p:txBody>
      </p:sp>
      <p:sp>
        <p:nvSpPr>
          <p:cNvPr id="5" name="TextBox 4"/>
          <p:cNvSpPr txBox="1"/>
          <p:nvPr/>
        </p:nvSpPr>
        <p:spPr>
          <a:xfrm>
            <a:off x="5243822" y="1779793"/>
            <a:ext cx="2492990" cy="646331"/>
          </a:xfrm>
          <a:prstGeom prst="rect">
            <a:avLst/>
          </a:prstGeom>
          <a:noFill/>
        </p:spPr>
        <p:txBody>
          <a:bodyPr wrap="none" rtlCol="0">
            <a:spAutoFit/>
          </a:bodyPr>
          <a:lstStyle/>
          <a:p>
            <a:pPr marL="0" lvl="1"/>
            <a:r>
              <a:rPr lang="zh-CN" altLang="en-US" sz="3600" b="1" dirty="0">
                <a:solidFill>
                  <a:schemeClr val="tx1">
                    <a:lumMod val="75000"/>
                    <a:lumOff val="25000"/>
                  </a:schemeClr>
                </a:solidFill>
                <a:cs typeface="+mn-ea"/>
                <a:sym typeface="+mn-lt"/>
              </a:rPr>
              <a:t>印花税政策</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个税相关政策</a:t>
            </a:r>
            <a:r>
              <a:rPr lang="en-US" altLang="zh-CN" sz="2000" dirty="0">
                <a:solidFill>
                  <a:schemeClr val="tx1">
                    <a:lumMod val="50000"/>
                    <a:lumOff val="50000"/>
                  </a:schemeClr>
                </a:solidFill>
                <a:cs typeface="+mn-ea"/>
                <a:sym typeface="+mn-lt"/>
              </a:rPr>
              <a:t>-</a:t>
            </a:r>
            <a:r>
              <a:rPr lang="zh-CN" altLang="en-US" sz="2000" dirty="0">
                <a:solidFill>
                  <a:schemeClr val="tx1">
                    <a:lumMod val="50000"/>
                    <a:lumOff val="50000"/>
                  </a:schemeClr>
                </a:solidFill>
                <a:cs typeface="+mn-ea"/>
                <a:sym typeface="+mn-lt"/>
              </a:rPr>
              <a:t>居民个人综合所得年度汇算</a:t>
            </a:r>
            <a:endParaRPr lang="zh-CN" altLang="en-US" dirty="0">
              <a:latin typeface="+mn-lt"/>
              <a:ea typeface="+mn-ea"/>
              <a:cs typeface="+mn-ea"/>
              <a:sym typeface="+mn-lt"/>
            </a:endParaRPr>
          </a:p>
        </p:txBody>
      </p:sp>
      <p:sp>
        <p:nvSpPr>
          <p:cNvPr id="4" name="文本框 3"/>
          <p:cNvSpPr txBox="1"/>
          <p:nvPr/>
        </p:nvSpPr>
        <p:spPr>
          <a:xfrm>
            <a:off x="827584" y="771550"/>
            <a:ext cx="4392488" cy="369332"/>
          </a:xfrm>
          <a:prstGeom prst="rect">
            <a:avLst/>
          </a:prstGeom>
          <a:noFill/>
        </p:spPr>
        <p:txBody>
          <a:bodyPr wrap="square" rtlCol="0">
            <a:spAutoFit/>
          </a:bodyPr>
          <a:lstStyle/>
          <a:p>
            <a:r>
              <a:rPr lang="zh-CN" altLang="en-US" dirty="0"/>
              <a:t>专项附加扣除</a:t>
            </a:r>
            <a:r>
              <a:rPr lang="en-US" altLang="zh-CN" dirty="0"/>
              <a:t>——</a:t>
            </a:r>
            <a:r>
              <a:rPr lang="zh-CN" altLang="en-US" dirty="0"/>
              <a:t>赡养老人</a:t>
            </a:r>
          </a:p>
        </p:txBody>
      </p:sp>
      <p:sp>
        <p:nvSpPr>
          <p:cNvPr id="2" name="矩形 1"/>
          <p:cNvSpPr/>
          <p:nvPr/>
        </p:nvSpPr>
        <p:spPr>
          <a:xfrm>
            <a:off x="827336" y="1281937"/>
            <a:ext cx="7776864" cy="2492990"/>
          </a:xfrm>
          <a:prstGeom prst="rect">
            <a:avLst/>
          </a:prstGeom>
        </p:spPr>
        <p:txBody>
          <a:bodyPr wrap="square">
            <a:spAutoFit/>
          </a:bodyPr>
          <a:lstStyle/>
          <a:p>
            <a:pPr>
              <a:lnSpc>
                <a:spcPts val="2800"/>
              </a:lnSpc>
            </a:pPr>
            <a:r>
              <a:rPr lang="en-US" altLang="zh-CN" sz="1600" kern="100" dirty="0">
                <a:latin typeface="+mn-ea"/>
                <a:cs typeface="Times New Roman" panose="02020603050405020304" pitchFamily="18" charset="0"/>
              </a:rPr>
              <a:t>       </a:t>
            </a:r>
            <a:r>
              <a:rPr lang="zh-CN" altLang="zh-CN" sz="1600" kern="100" dirty="0">
                <a:latin typeface="+mn-ea"/>
                <a:cs typeface="Times New Roman" panose="02020603050405020304" pitchFamily="18" charset="0"/>
              </a:rPr>
              <a:t>被赡养人是指年满</a:t>
            </a:r>
            <a:r>
              <a:rPr lang="en-US" altLang="zh-CN" sz="1600" kern="100" dirty="0">
                <a:latin typeface="+mn-ea"/>
                <a:cs typeface="Times New Roman" panose="02020603050405020304" pitchFamily="18" charset="0"/>
              </a:rPr>
              <a:t>60</a:t>
            </a:r>
            <a:r>
              <a:rPr lang="zh-CN" altLang="zh-CN" sz="1600" kern="100" dirty="0">
                <a:latin typeface="+mn-ea"/>
                <a:cs typeface="Times New Roman" panose="02020603050405020304" pitchFamily="18" charset="0"/>
              </a:rPr>
              <a:t>岁的父母，以及子女均已去世的年满</a:t>
            </a:r>
            <a:r>
              <a:rPr lang="en-US" altLang="zh-CN" sz="1600" kern="100" dirty="0">
                <a:latin typeface="+mn-ea"/>
                <a:cs typeface="Times New Roman" panose="02020603050405020304" pitchFamily="18" charset="0"/>
              </a:rPr>
              <a:t>60</a:t>
            </a:r>
            <a:r>
              <a:rPr lang="zh-CN" altLang="zh-CN" sz="1600" kern="100" dirty="0">
                <a:latin typeface="+mn-ea"/>
                <a:cs typeface="Times New Roman" panose="02020603050405020304" pitchFamily="18" charset="0"/>
              </a:rPr>
              <a:t>岁的祖父母、外祖父母。纳税人为</a:t>
            </a:r>
            <a:r>
              <a:rPr lang="zh-CN" altLang="zh-CN" sz="1600" b="1" kern="100" dirty="0">
                <a:solidFill>
                  <a:srgbClr val="0070C0"/>
                </a:solidFill>
                <a:latin typeface="+mn-ea"/>
                <a:cs typeface="Times New Roman" panose="02020603050405020304" pitchFamily="18" charset="0"/>
              </a:rPr>
              <a:t>独生子女的，按照每月</a:t>
            </a:r>
            <a:r>
              <a:rPr lang="en-US" altLang="zh-CN" sz="1600" b="1" kern="100" dirty="0">
                <a:solidFill>
                  <a:srgbClr val="0070C0"/>
                </a:solidFill>
                <a:latin typeface="+mn-ea"/>
                <a:cs typeface="Times New Roman" panose="02020603050405020304" pitchFamily="18" charset="0"/>
              </a:rPr>
              <a:t>2000</a:t>
            </a:r>
            <a:r>
              <a:rPr lang="zh-CN" altLang="zh-CN" sz="1600" b="1" kern="100" dirty="0">
                <a:solidFill>
                  <a:srgbClr val="0070C0"/>
                </a:solidFill>
                <a:latin typeface="+mn-ea"/>
                <a:cs typeface="Times New Roman" panose="02020603050405020304" pitchFamily="18" charset="0"/>
              </a:rPr>
              <a:t>元的标准定额扣除</a:t>
            </a:r>
            <a:r>
              <a:rPr lang="zh-CN" altLang="zh-CN" sz="1600" kern="100" dirty="0">
                <a:latin typeface="+mn-ea"/>
                <a:cs typeface="Times New Roman" panose="02020603050405020304" pitchFamily="18" charset="0"/>
              </a:rPr>
              <a:t>；纳税人为</a:t>
            </a:r>
            <a:r>
              <a:rPr lang="zh-CN" altLang="zh-CN" sz="1600" b="1" kern="100" dirty="0">
                <a:solidFill>
                  <a:srgbClr val="0070C0"/>
                </a:solidFill>
                <a:latin typeface="+mn-ea"/>
                <a:cs typeface="Times New Roman" panose="02020603050405020304" pitchFamily="18" charset="0"/>
              </a:rPr>
              <a:t>非独生子女</a:t>
            </a:r>
            <a:r>
              <a:rPr lang="zh-CN" altLang="zh-CN" sz="1600" kern="100" dirty="0">
                <a:latin typeface="+mn-ea"/>
                <a:cs typeface="Times New Roman" panose="02020603050405020304" pitchFamily="18" charset="0"/>
              </a:rPr>
              <a:t>的，由其与兄弟姐妹分摊每月</a:t>
            </a:r>
            <a:r>
              <a:rPr lang="en-US" altLang="zh-CN" sz="1600" kern="100" dirty="0">
                <a:latin typeface="+mn-ea"/>
                <a:cs typeface="Times New Roman" panose="02020603050405020304" pitchFamily="18" charset="0"/>
              </a:rPr>
              <a:t>2000</a:t>
            </a:r>
            <a:r>
              <a:rPr lang="zh-CN" altLang="zh-CN" sz="1600" kern="100" dirty="0">
                <a:latin typeface="+mn-ea"/>
                <a:cs typeface="Times New Roman" panose="02020603050405020304" pitchFamily="18" charset="0"/>
              </a:rPr>
              <a:t>元的扣除额度，</a:t>
            </a:r>
            <a:r>
              <a:rPr lang="zh-CN" altLang="zh-CN" sz="1600" b="1" kern="100" dirty="0">
                <a:solidFill>
                  <a:srgbClr val="0070C0"/>
                </a:solidFill>
                <a:latin typeface="+mn-ea"/>
                <a:cs typeface="Times New Roman" panose="02020603050405020304" pitchFamily="18" charset="0"/>
              </a:rPr>
              <a:t>每人分摊的额度不能超过每月</a:t>
            </a:r>
            <a:r>
              <a:rPr lang="en-US" altLang="zh-CN" sz="1600" b="1" kern="100" dirty="0">
                <a:solidFill>
                  <a:srgbClr val="0070C0"/>
                </a:solidFill>
                <a:latin typeface="+mn-ea"/>
                <a:cs typeface="Times New Roman" panose="02020603050405020304" pitchFamily="18" charset="0"/>
              </a:rPr>
              <a:t>1000</a:t>
            </a:r>
            <a:r>
              <a:rPr lang="zh-CN" altLang="zh-CN" sz="1600" b="1" kern="100" dirty="0">
                <a:solidFill>
                  <a:srgbClr val="0070C0"/>
                </a:solidFill>
                <a:latin typeface="+mn-ea"/>
                <a:cs typeface="Times New Roman" panose="02020603050405020304" pitchFamily="18" charset="0"/>
              </a:rPr>
              <a:t>元。</a:t>
            </a:r>
            <a:endParaRPr lang="en-US" altLang="zh-CN" sz="1600" b="1" kern="100" dirty="0">
              <a:solidFill>
                <a:srgbClr val="0070C0"/>
              </a:solidFill>
              <a:latin typeface="+mn-ea"/>
              <a:cs typeface="Times New Roman" panose="02020603050405020304" pitchFamily="18" charset="0"/>
            </a:endParaRPr>
          </a:p>
          <a:p>
            <a:pPr>
              <a:lnSpc>
                <a:spcPts val="2800"/>
              </a:lnSpc>
            </a:pPr>
            <a:r>
              <a:rPr lang="zh-CN" altLang="en-US" sz="1600" kern="100" dirty="0">
                <a:latin typeface="+mn-ea"/>
                <a:cs typeface="Times New Roman" panose="02020603050405020304" pitchFamily="18" charset="0"/>
              </a:rPr>
              <a:t>　　</a:t>
            </a:r>
            <a:r>
              <a:rPr lang="zh-CN" altLang="zh-CN" sz="1600" kern="100" dirty="0">
                <a:latin typeface="+mn-ea"/>
                <a:cs typeface="Times New Roman" panose="02020603050405020304" pitchFamily="18" charset="0"/>
              </a:rPr>
              <a:t>纳税人为非独生子女的，由其与兄弟姐妹分摊每月</a:t>
            </a:r>
            <a:r>
              <a:rPr lang="en-US" altLang="zh-CN" sz="1600" kern="100" dirty="0">
                <a:latin typeface="+mn-ea"/>
                <a:cs typeface="Times New Roman" panose="02020603050405020304" pitchFamily="18" charset="0"/>
              </a:rPr>
              <a:t>2000</a:t>
            </a:r>
            <a:r>
              <a:rPr lang="zh-CN" altLang="zh-CN" sz="1600" kern="100" dirty="0">
                <a:latin typeface="+mn-ea"/>
                <a:cs typeface="Times New Roman" panose="02020603050405020304" pitchFamily="18" charset="0"/>
              </a:rPr>
              <a:t>元的扣除额度，即使兄弟姐妹不填报赡养老人项附加扣除，每人分摊的额度也不能超过每月</a:t>
            </a:r>
            <a:r>
              <a:rPr lang="en-US" altLang="zh-CN" sz="1600" kern="100" dirty="0">
                <a:latin typeface="+mn-ea"/>
                <a:cs typeface="Times New Roman" panose="02020603050405020304" pitchFamily="18" charset="0"/>
              </a:rPr>
              <a:t>1000</a:t>
            </a:r>
            <a:r>
              <a:rPr lang="zh-CN" altLang="zh-CN" sz="1600" kern="100" dirty="0">
                <a:latin typeface="+mn-ea"/>
                <a:cs typeface="Times New Roman" panose="02020603050405020304" pitchFamily="18" charset="0"/>
              </a:rPr>
              <a:t>元。</a:t>
            </a:r>
            <a:endParaRPr lang="en-US" altLang="zh-CN" sz="1600" kern="100" dirty="0">
              <a:latin typeface="+mn-ea"/>
              <a:cs typeface="Times New Roman" panose="02020603050405020304" pitchFamily="18" charset="0"/>
            </a:endParaRPr>
          </a:p>
          <a:p>
            <a:pPr>
              <a:lnSpc>
                <a:spcPts val="2800"/>
              </a:lnSpc>
            </a:pPr>
            <a:r>
              <a:rPr lang="zh-CN" altLang="en-US" sz="1600" b="1" kern="100" dirty="0">
                <a:solidFill>
                  <a:srgbClr val="0070C0"/>
                </a:solidFill>
                <a:latin typeface="+mn-ea"/>
                <a:cs typeface="Times New Roman" panose="02020603050405020304" pitchFamily="18" charset="0"/>
              </a:rPr>
              <a:t>       赡养岳父岳母或公婆的费用不可以享受个人所得税附加扣除。</a:t>
            </a:r>
          </a:p>
          <a:p>
            <a:endParaRPr lang="zh-CN" altLang="en-US" sz="1600" kern="100" dirty="0">
              <a:latin typeface="+mn-ea"/>
              <a:cs typeface="Times New Roman" panose="02020603050405020304" pitchFamily="18" charset="0"/>
            </a:endParaRPr>
          </a:p>
        </p:txBody>
      </p:sp>
    </p:spTree>
    <p:extLst>
      <p:ext uri="{BB962C8B-B14F-4D97-AF65-F5344CB8AC3E}">
        <p14:creationId xmlns:p14="http://schemas.microsoft.com/office/powerpoint/2010/main" val="201400196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个税相关政策</a:t>
            </a:r>
            <a:r>
              <a:rPr lang="en-US" altLang="zh-CN" sz="2000" dirty="0">
                <a:solidFill>
                  <a:schemeClr val="tx1">
                    <a:lumMod val="50000"/>
                    <a:lumOff val="50000"/>
                  </a:schemeClr>
                </a:solidFill>
                <a:cs typeface="+mn-ea"/>
                <a:sym typeface="+mn-lt"/>
              </a:rPr>
              <a:t>-</a:t>
            </a:r>
            <a:r>
              <a:rPr lang="zh-CN" altLang="en-US" sz="2000" dirty="0">
                <a:solidFill>
                  <a:schemeClr val="tx1">
                    <a:lumMod val="50000"/>
                    <a:lumOff val="50000"/>
                  </a:schemeClr>
                </a:solidFill>
                <a:cs typeface="+mn-ea"/>
                <a:sym typeface="+mn-lt"/>
              </a:rPr>
              <a:t>居民个人综合所得年度汇算</a:t>
            </a:r>
            <a:endParaRPr lang="zh-CN" altLang="en-US" dirty="0">
              <a:latin typeface="+mn-lt"/>
              <a:ea typeface="+mn-ea"/>
              <a:cs typeface="+mn-ea"/>
              <a:sym typeface="+mn-lt"/>
            </a:endParaRPr>
          </a:p>
        </p:txBody>
      </p:sp>
      <p:sp>
        <p:nvSpPr>
          <p:cNvPr id="4" name="文本框 3"/>
          <p:cNvSpPr txBox="1"/>
          <p:nvPr/>
        </p:nvSpPr>
        <p:spPr>
          <a:xfrm>
            <a:off x="827584" y="771550"/>
            <a:ext cx="4392488" cy="369332"/>
          </a:xfrm>
          <a:prstGeom prst="rect">
            <a:avLst/>
          </a:prstGeom>
          <a:noFill/>
        </p:spPr>
        <p:txBody>
          <a:bodyPr wrap="square" rtlCol="0">
            <a:spAutoFit/>
          </a:bodyPr>
          <a:lstStyle/>
          <a:p>
            <a:r>
              <a:rPr lang="zh-CN" altLang="en-US" dirty="0"/>
              <a:t>专项附加扣除</a:t>
            </a:r>
            <a:r>
              <a:rPr lang="en-US" altLang="zh-CN" dirty="0" smtClean="0"/>
              <a:t>——</a:t>
            </a:r>
            <a:r>
              <a:rPr lang="zh-CN" altLang="en-US" dirty="0" smtClean="0"/>
              <a:t>婴幼儿照护</a:t>
            </a:r>
            <a:endParaRPr lang="zh-CN" altLang="en-US" dirty="0"/>
          </a:p>
        </p:txBody>
      </p:sp>
      <p:sp>
        <p:nvSpPr>
          <p:cNvPr id="2" name="矩形 1"/>
          <p:cNvSpPr/>
          <p:nvPr/>
        </p:nvSpPr>
        <p:spPr>
          <a:xfrm>
            <a:off x="539552" y="1140882"/>
            <a:ext cx="8280920" cy="4042132"/>
          </a:xfrm>
          <a:prstGeom prst="rect">
            <a:avLst/>
          </a:prstGeom>
        </p:spPr>
        <p:txBody>
          <a:bodyPr wrap="square">
            <a:spAutoFit/>
          </a:bodyPr>
          <a:lstStyle/>
          <a:p>
            <a:pPr indent="381000" algn="just">
              <a:lnSpc>
                <a:spcPts val="2800"/>
              </a:lnSpc>
              <a:spcAft>
                <a:spcPts val="0"/>
              </a:spcAft>
            </a:pPr>
            <a:r>
              <a:rPr lang="zh-CN" altLang="en-US" sz="1600" kern="100" dirty="0" smtClean="0">
                <a:latin typeface="+mn-ea"/>
                <a:cs typeface="Times New Roman" panose="02020603050405020304" pitchFamily="18" charset="0"/>
              </a:rPr>
              <a:t>纳税人</a:t>
            </a:r>
            <a:r>
              <a:rPr lang="zh-CN" altLang="en-US" sz="1600" kern="100" dirty="0">
                <a:latin typeface="+mn-ea"/>
                <a:cs typeface="Times New Roman" panose="02020603050405020304" pitchFamily="18" charset="0"/>
              </a:rPr>
              <a:t>照护</a:t>
            </a:r>
            <a:r>
              <a:rPr lang="en-US" altLang="zh-CN" sz="1600" kern="100" dirty="0">
                <a:latin typeface="+mn-ea"/>
                <a:cs typeface="Times New Roman" panose="02020603050405020304" pitchFamily="18" charset="0"/>
              </a:rPr>
              <a:t>3</a:t>
            </a:r>
            <a:r>
              <a:rPr lang="zh-CN" altLang="en-US" sz="1600" kern="100" dirty="0">
                <a:latin typeface="+mn-ea"/>
                <a:cs typeface="Times New Roman" panose="02020603050405020304" pitchFamily="18" charset="0"/>
              </a:rPr>
              <a:t>岁以下婴幼儿子女的相关支出，按照每个婴幼儿每月</a:t>
            </a:r>
            <a:r>
              <a:rPr lang="en-US" altLang="zh-CN" sz="1600" kern="100" dirty="0">
                <a:latin typeface="+mn-ea"/>
                <a:cs typeface="Times New Roman" panose="02020603050405020304" pitchFamily="18" charset="0"/>
              </a:rPr>
              <a:t>1000</a:t>
            </a:r>
            <a:r>
              <a:rPr lang="zh-CN" altLang="en-US" sz="1600" kern="100" dirty="0">
                <a:latin typeface="+mn-ea"/>
                <a:cs typeface="Times New Roman" panose="02020603050405020304" pitchFamily="18" charset="0"/>
              </a:rPr>
              <a:t>元的标准定额扣除</a:t>
            </a:r>
            <a:r>
              <a:rPr lang="zh-CN" altLang="en-US" sz="1600" kern="100" dirty="0" smtClean="0">
                <a:latin typeface="+mn-ea"/>
                <a:cs typeface="Times New Roman" panose="02020603050405020304" pitchFamily="18" charset="0"/>
              </a:rPr>
              <a:t>。扣除</a:t>
            </a:r>
            <a:r>
              <a:rPr lang="zh-CN" altLang="en-US" sz="1600" kern="100" dirty="0">
                <a:latin typeface="+mn-ea"/>
                <a:cs typeface="Times New Roman" panose="02020603050405020304" pitchFamily="18" charset="0"/>
              </a:rPr>
              <a:t>方式：</a:t>
            </a:r>
            <a:r>
              <a:rPr lang="zh-CN" altLang="en-US" sz="1600" b="1" kern="100" dirty="0">
                <a:solidFill>
                  <a:srgbClr val="0070C0"/>
                </a:solidFill>
                <a:latin typeface="+mn-ea"/>
                <a:cs typeface="Times New Roman" panose="02020603050405020304" pitchFamily="18" charset="0"/>
              </a:rPr>
              <a:t>从婴幼儿出生的当月至年满</a:t>
            </a:r>
            <a:r>
              <a:rPr lang="en-US" altLang="zh-CN" sz="1600" b="1" kern="100" dirty="0">
                <a:solidFill>
                  <a:srgbClr val="0070C0"/>
                </a:solidFill>
                <a:latin typeface="+mn-ea"/>
                <a:cs typeface="Times New Roman" panose="02020603050405020304" pitchFamily="18" charset="0"/>
              </a:rPr>
              <a:t>3</a:t>
            </a:r>
            <a:r>
              <a:rPr lang="zh-CN" altLang="en-US" sz="1600" b="1" kern="100" dirty="0">
                <a:solidFill>
                  <a:srgbClr val="0070C0"/>
                </a:solidFill>
                <a:latin typeface="+mn-ea"/>
                <a:cs typeface="Times New Roman" panose="02020603050405020304" pitchFamily="18" charset="0"/>
              </a:rPr>
              <a:t>周岁的前一个月，婴幼儿父母可以选择由其中一方按扣除标准的</a:t>
            </a:r>
            <a:r>
              <a:rPr lang="en-US" altLang="zh-CN" sz="1600" b="1" kern="100" dirty="0">
                <a:solidFill>
                  <a:srgbClr val="0070C0"/>
                </a:solidFill>
                <a:latin typeface="+mn-ea"/>
                <a:cs typeface="Times New Roman" panose="02020603050405020304" pitchFamily="18" charset="0"/>
              </a:rPr>
              <a:t>100%</a:t>
            </a:r>
            <a:r>
              <a:rPr lang="zh-CN" altLang="en-US" sz="1600" b="1" kern="100" dirty="0">
                <a:solidFill>
                  <a:srgbClr val="0070C0"/>
                </a:solidFill>
                <a:latin typeface="+mn-ea"/>
                <a:cs typeface="Times New Roman" panose="02020603050405020304" pitchFamily="18" charset="0"/>
              </a:rPr>
              <a:t>进行扣除，也可以选择由双方分别按扣除标准的</a:t>
            </a:r>
            <a:r>
              <a:rPr lang="en-US" altLang="zh-CN" sz="1600" b="1" kern="100" dirty="0">
                <a:solidFill>
                  <a:srgbClr val="0070C0"/>
                </a:solidFill>
                <a:latin typeface="+mn-ea"/>
                <a:cs typeface="Times New Roman" panose="02020603050405020304" pitchFamily="18" charset="0"/>
              </a:rPr>
              <a:t>50%</a:t>
            </a:r>
            <a:r>
              <a:rPr lang="zh-CN" altLang="en-US" sz="1600" b="1" kern="100" dirty="0">
                <a:solidFill>
                  <a:srgbClr val="0070C0"/>
                </a:solidFill>
                <a:latin typeface="+mn-ea"/>
                <a:cs typeface="Times New Roman" panose="02020603050405020304" pitchFamily="18" charset="0"/>
              </a:rPr>
              <a:t>进行扣除</a:t>
            </a:r>
            <a:r>
              <a:rPr lang="zh-CN" altLang="en-US" sz="1600" kern="100" dirty="0">
                <a:latin typeface="+mn-ea"/>
                <a:cs typeface="Times New Roman" panose="02020603050405020304" pitchFamily="18" charset="0"/>
              </a:rPr>
              <a:t>。扣除方式一经选择，在一个纳税年度内不得变更</a:t>
            </a:r>
            <a:r>
              <a:rPr lang="zh-CN" altLang="en-US" sz="1600" kern="100" dirty="0" smtClean="0">
                <a:latin typeface="+mn-ea"/>
                <a:cs typeface="Times New Roman" panose="02020603050405020304" pitchFamily="18" charset="0"/>
              </a:rPr>
              <a:t>。</a:t>
            </a:r>
            <a:endParaRPr lang="en-US" altLang="zh-CN" sz="1600" kern="100" dirty="0" smtClean="0">
              <a:latin typeface="+mn-ea"/>
              <a:cs typeface="Times New Roman" panose="02020603050405020304" pitchFamily="18" charset="0"/>
            </a:endParaRPr>
          </a:p>
          <a:p>
            <a:pPr indent="381000" algn="just">
              <a:lnSpc>
                <a:spcPts val="2800"/>
              </a:lnSpc>
              <a:spcAft>
                <a:spcPts val="0"/>
              </a:spcAft>
            </a:pPr>
            <a:r>
              <a:rPr lang="zh-CN" altLang="en-US" sz="1600" kern="100" dirty="0" smtClean="0">
                <a:latin typeface="+mn-ea"/>
                <a:cs typeface="Times New Roman" panose="02020603050405020304" pitchFamily="18" charset="0"/>
              </a:rPr>
              <a:t>举例：如果</a:t>
            </a:r>
            <a:r>
              <a:rPr lang="zh-CN" altLang="en-US" sz="1600" kern="100" dirty="0">
                <a:latin typeface="+mn-ea"/>
                <a:cs typeface="Times New Roman" panose="02020603050405020304" pitchFamily="18" charset="0"/>
              </a:rPr>
              <a:t>纳税人的子女在</a:t>
            </a:r>
            <a:r>
              <a:rPr lang="en-US" altLang="zh-CN" sz="1600" kern="100" dirty="0">
                <a:latin typeface="+mn-ea"/>
                <a:cs typeface="Times New Roman" panose="02020603050405020304" pitchFamily="18" charset="0"/>
              </a:rPr>
              <a:t>2021</a:t>
            </a:r>
            <a:r>
              <a:rPr lang="zh-CN" altLang="en-US" sz="1600" kern="100" dirty="0">
                <a:latin typeface="+mn-ea"/>
                <a:cs typeface="Times New Roman" panose="02020603050405020304" pitchFamily="18" charset="0"/>
              </a:rPr>
              <a:t>年</a:t>
            </a:r>
            <a:r>
              <a:rPr lang="en-US" altLang="zh-CN" sz="1600" kern="100" dirty="0">
                <a:latin typeface="+mn-ea"/>
                <a:cs typeface="Times New Roman" panose="02020603050405020304" pitchFamily="18" charset="0"/>
              </a:rPr>
              <a:t>10</a:t>
            </a:r>
            <a:r>
              <a:rPr lang="zh-CN" altLang="en-US" sz="1600" kern="100" dirty="0">
                <a:latin typeface="+mn-ea"/>
                <a:cs typeface="Times New Roman" panose="02020603050405020304" pitchFamily="18" charset="0"/>
              </a:rPr>
              <a:t>月出生，自</a:t>
            </a:r>
            <a:r>
              <a:rPr lang="en-US" altLang="zh-CN" sz="1600" kern="100" dirty="0">
                <a:latin typeface="+mn-ea"/>
                <a:cs typeface="Times New Roman" panose="02020603050405020304" pitchFamily="18" charset="0"/>
              </a:rPr>
              <a:t>2022</a:t>
            </a:r>
            <a:r>
              <a:rPr lang="zh-CN" altLang="en-US" sz="1600" kern="100" dirty="0">
                <a:latin typeface="+mn-ea"/>
                <a:cs typeface="Times New Roman" panose="02020603050405020304" pitchFamily="18" charset="0"/>
              </a:rPr>
              <a:t>年</a:t>
            </a:r>
            <a:r>
              <a:rPr lang="en-US" altLang="zh-CN" sz="1600" kern="100" dirty="0">
                <a:latin typeface="+mn-ea"/>
                <a:cs typeface="Times New Roman" panose="02020603050405020304" pitchFamily="18" charset="0"/>
              </a:rPr>
              <a:t>1</a:t>
            </a:r>
            <a:r>
              <a:rPr lang="zh-CN" altLang="en-US" sz="1600" kern="100" dirty="0">
                <a:latin typeface="+mn-ea"/>
                <a:cs typeface="Times New Roman" panose="02020603050405020304" pitchFamily="18" charset="0"/>
              </a:rPr>
              <a:t>月</a:t>
            </a:r>
            <a:r>
              <a:rPr lang="en-US" altLang="zh-CN" sz="1600" kern="100" dirty="0">
                <a:latin typeface="+mn-ea"/>
                <a:cs typeface="Times New Roman" panose="02020603050405020304" pitchFamily="18" charset="0"/>
              </a:rPr>
              <a:t>1</a:t>
            </a:r>
            <a:r>
              <a:rPr lang="zh-CN" altLang="en-US" sz="1600" kern="100" dirty="0">
                <a:latin typeface="+mn-ea"/>
                <a:cs typeface="Times New Roman" panose="02020603050405020304" pitchFamily="18" charset="0"/>
              </a:rPr>
              <a:t>日起纳税人即符合专项附加扣除享受条件。纳税人</a:t>
            </a:r>
            <a:r>
              <a:rPr lang="en-US" altLang="zh-CN" sz="1600" kern="100" dirty="0">
                <a:latin typeface="+mn-ea"/>
                <a:cs typeface="Times New Roman" panose="02020603050405020304" pitchFamily="18" charset="0"/>
              </a:rPr>
              <a:t>4</a:t>
            </a:r>
            <a:r>
              <a:rPr lang="zh-CN" altLang="en-US" sz="1600" kern="100" dirty="0">
                <a:latin typeface="+mn-ea"/>
                <a:cs typeface="Times New Roman" panose="02020603050405020304" pitchFamily="18" charset="0"/>
              </a:rPr>
              <a:t>月份将婴幼儿信息提供给任职受雇单位，单位在</a:t>
            </a:r>
            <a:r>
              <a:rPr lang="en-US" altLang="zh-CN" sz="1600" kern="100" dirty="0">
                <a:latin typeface="+mn-ea"/>
                <a:cs typeface="Times New Roman" panose="02020603050405020304" pitchFamily="18" charset="0"/>
              </a:rPr>
              <a:t>4</a:t>
            </a:r>
            <a:r>
              <a:rPr lang="zh-CN" altLang="en-US" sz="1600" kern="100" dirty="0">
                <a:latin typeface="+mn-ea"/>
                <a:cs typeface="Times New Roman" panose="02020603050405020304" pitchFamily="18" charset="0"/>
              </a:rPr>
              <a:t>月底发放</a:t>
            </a:r>
            <a:r>
              <a:rPr lang="en-US" altLang="zh-CN" sz="1600" kern="100" dirty="0">
                <a:latin typeface="+mn-ea"/>
                <a:cs typeface="Times New Roman" panose="02020603050405020304" pitchFamily="18" charset="0"/>
              </a:rPr>
              <a:t>5</a:t>
            </a:r>
            <a:r>
              <a:rPr lang="zh-CN" altLang="en-US" sz="1600" kern="100" dirty="0">
                <a:latin typeface="+mn-ea"/>
                <a:cs typeface="Times New Roman" panose="02020603050405020304" pitchFamily="18" charset="0"/>
              </a:rPr>
              <a:t>月工资时即可为纳税人申报</a:t>
            </a:r>
            <a:r>
              <a:rPr lang="en-US" altLang="zh-CN" sz="1600" kern="100" dirty="0">
                <a:latin typeface="+mn-ea"/>
                <a:cs typeface="Times New Roman" panose="02020603050405020304" pitchFamily="18" charset="0"/>
              </a:rPr>
              <a:t>1</a:t>
            </a:r>
            <a:r>
              <a:rPr lang="zh-CN" altLang="en-US" sz="1600" kern="100" dirty="0">
                <a:latin typeface="+mn-ea"/>
                <a:cs typeface="Times New Roman" panose="02020603050405020304" pitchFamily="18" charset="0"/>
              </a:rPr>
              <a:t>至</a:t>
            </a:r>
            <a:r>
              <a:rPr lang="en-US" altLang="zh-CN" sz="1600" kern="100" dirty="0">
                <a:latin typeface="+mn-ea"/>
                <a:cs typeface="Times New Roman" panose="02020603050405020304" pitchFamily="18" charset="0"/>
              </a:rPr>
              <a:t>5</a:t>
            </a:r>
            <a:r>
              <a:rPr lang="zh-CN" altLang="en-US" sz="1600" kern="100" dirty="0">
                <a:latin typeface="+mn-ea"/>
                <a:cs typeface="Times New Roman" panose="02020603050405020304" pitchFamily="18" charset="0"/>
              </a:rPr>
              <a:t>月份累计</a:t>
            </a:r>
            <a:r>
              <a:rPr lang="en-US" altLang="zh-CN" sz="1600" kern="100" dirty="0">
                <a:latin typeface="+mn-ea"/>
                <a:cs typeface="Times New Roman" panose="02020603050405020304" pitchFamily="18" charset="0"/>
              </a:rPr>
              <a:t>5000</a:t>
            </a:r>
            <a:r>
              <a:rPr lang="zh-CN" altLang="en-US" sz="1600" kern="100" dirty="0">
                <a:latin typeface="+mn-ea"/>
                <a:cs typeface="Times New Roman" panose="02020603050405020304" pitchFamily="18" charset="0"/>
              </a:rPr>
              <a:t>元的专项附加扣除；如果纳税人的子女在</a:t>
            </a:r>
            <a:r>
              <a:rPr lang="en-US" altLang="zh-CN" sz="1600" kern="100" dirty="0">
                <a:latin typeface="+mn-ea"/>
                <a:cs typeface="Times New Roman" panose="02020603050405020304" pitchFamily="18" charset="0"/>
              </a:rPr>
              <a:t>2022</a:t>
            </a:r>
            <a:r>
              <a:rPr lang="zh-CN" altLang="en-US" sz="1600" kern="100" dirty="0">
                <a:latin typeface="+mn-ea"/>
                <a:cs typeface="Times New Roman" panose="02020603050405020304" pitchFamily="18" charset="0"/>
              </a:rPr>
              <a:t>年</a:t>
            </a:r>
            <a:r>
              <a:rPr lang="en-US" altLang="zh-CN" sz="1600" kern="100" dirty="0">
                <a:latin typeface="+mn-ea"/>
                <a:cs typeface="Times New Roman" panose="02020603050405020304" pitchFamily="18" charset="0"/>
              </a:rPr>
              <a:t>2</a:t>
            </a:r>
            <a:r>
              <a:rPr lang="zh-CN" altLang="en-US" sz="1600" kern="100" dirty="0">
                <a:latin typeface="+mn-ea"/>
                <a:cs typeface="Times New Roman" panose="02020603050405020304" pitchFamily="18" charset="0"/>
              </a:rPr>
              <a:t>月出生，自</a:t>
            </a:r>
            <a:r>
              <a:rPr lang="en-US" altLang="zh-CN" sz="1600" kern="100" dirty="0">
                <a:latin typeface="+mn-ea"/>
                <a:cs typeface="Times New Roman" panose="02020603050405020304" pitchFamily="18" charset="0"/>
              </a:rPr>
              <a:t>2022</a:t>
            </a:r>
            <a:r>
              <a:rPr lang="zh-CN" altLang="en-US" sz="1600" kern="100" dirty="0">
                <a:latin typeface="+mn-ea"/>
                <a:cs typeface="Times New Roman" panose="02020603050405020304" pitchFamily="18" charset="0"/>
              </a:rPr>
              <a:t>年</a:t>
            </a:r>
            <a:r>
              <a:rPr lang="en-US" altLang="zh-CN" sz="1600" kern="100" dirty="0">
                <a:latin typeface="+mn-ea"/>
                <a:cs typeface="Times New Roman" panose="02020603050405020304" pitchFamily="18" charset="0"/>
              </a:rPr>
              <a:t>2</a:t>
            </a:r>
            <a:r>
              <a:rPr lang="zh-CN" altLang="en-US" sz="1600" kern="100" dirty="0">
                <a:latin typeface="+mn-ea"/>
                <a:cs typeface="Times New Roman" panose="02020603050405020304" pitchFamily="18" charset="0"/>
              </a:rPr>
              <a:t>月起纳税人即符合专项附加扣除享受条件，单位在发放</a:t>
            </a:r>
            <a:r>
              <a:rPr lang="en-US" altLang="zh-CN" sz="1600" kern="100" dirty="0">
                <a:latin typeface="+mn-ea"/>
                <a:cs typeface="Times New Roman" panose="02020603050405020304" pitchFamily="18" charset="0"/>
              </a:rPr>
              <a:t>5</a:t>
            </a:r>
            <a:r>
              <a:rPr lang="zh-CN" altLang="en-US" sz="1600" kern="100" dirty="0">
                <a:latin typeface="+mn-ea"/>
                <a:cs typeface="Times New Roman" panose="02020603050405020304" pitchFamily="18" charset="0"/>
              </a:rPr>
              <a:t>月份工资时可为纳税人申报</a:t>
            </a:r>
            <a:r>
              <a:rPr lang="en-US" altLang="zh-CN" sz="1600" kern="100" dirty="0">
                <a:latin typeface="+mn-ea"/>
                <a:cs typeface="Times New Roman" panose="02020603050405020304" pitchFamily="18" charset="0"/>
              </a:rPr>
              <a:t>2</a:t>
            </a:r>
            <a:r>
              <a:rPr lang="zh-CN" altLang="en-US" sz="1600" kern="100" dirty="0">
                <a:latin typeface="+mn-ea"/>
                <a:cs typeface="Times New Roman" panose="02020603050405020304" pitchFamily="18" charset="0"/>
              </a:rPr>
              <a:t>至</a:t>
            </a:r>
            <a:r>
              <a:rPr lang="en-US" altLang="zh-CN" sz="1600" kern="100" dirty="0">
                <a:latin typeface="+mn-ea"/>
                <a:cs typeface="Times New Roman" panose="02020603050405020304" pitchFamily="18" charset="0"/>
              </a:rPr>
              <a:t>5</a:t>
            </a:r>
            <a:r>
              <a:rPr lang="zh-CN" altLang="en-US" sz="1600" kern="100" dirty="0">
                <a:latin typeface="+mn-ea"/>
                <a:cs typeface="Times New Roman" panose="02020603050405020304" pitchFamily="18" charset="0"/>
              </a:rPr>
              <a:t>月份累计</a:t>
            </a:r>
            <a:r>
              <a:rPr lang="en-US" altLang="zh-CN" sz="1600" kern="100" dirty="0">
                <a:latin typeface="+mn-ea"/>
                <a:cs typeface="Times New Roman" panose="02020603050405020304" pitchFamily="18" charset="0"/>
              </a:rPr>
              <a:t>4000</a:t>
            </a:r>
            <a:r>
              <a:rPr lang="zh-CN" altLang="en-US" sz="1600" kern="100" dirty="0">
                <a:latin typeface="+mn-ea"/>
                <a:cs typeface="Times New Roman" panose="02020603050405020304" pitchFamily="18" charset="0"/>
              </a:rPr>
              <a:t>元的专项附加扣除</a:t>
            </a:r>
            <a:r>
              <a:rPr lang="zh-CN" altLang="en-US" sz="1600" kern="100" dirty="0" smtClean="0">
                <a:latin typeface="+mn-ea"/>
                <a:cs typeface="Times New Roman" panose="02020603050405020304" pitchFamily="18" charset="0"/>
              </a:rPr>
              <a:t>。</a:t>
            </a:r>
            <a:endParaRPr lang="en-US" altLang="zh-CN" sz="1600" kern="100" dirty="0" smtClean="0">
              <a:latin typeface="+mn-ea"/>
              <a:cs typeface="Times New Roman" panose="02020603050405020304" pitchFamily="18" charset="0"/>
            </a:endParaRPr>
          </a:p>
          <a:p>
            <a:pPr indent="381000" algn="just">
              <a:lnSpc>
                <a:spcPts val="2800"/>
              </a:lnSpc>
              <a:spcAft>
                <a:spcPts val="0"/>
              </a:spcAft>
            </a:pPr>
            <a:r>
              <a:rPr lang="zh-CN" altLang="zh-CN" sz="1600" b="1" kern="100" dirty="0">
                <a:solidFill>
                  <a:srgbClr val="0070C0"/>
                </a:solidFill>
                <a:latin typeface="+mn-ea"/>
                <a:cs typeface="Times New Roman" panose="02020603050405020304" pitchFamily="18" charset="0"/>
              </a:rPr>
              <a:t>纳税人</a:t>
            </a:r>
            <a:r>
              <a:rPr lang="zh-CN" altLang="en-US" sz="1600" b="1" kern="100" dirty="0">
                <a:solidFill>
                  <a:srgbClr val="0070C0"/>
                </a:solidFill>
                <a:latin typeface="+mn-ea"/>
                <a:cs typeface="Times New Roman" panose="02020603050405020304" pitchFamily="18" charset="0"/>
              </a:rPr>
              <a:t>在个税</a:t>
            </a:r>
            <a:r>
              <a:rPr lang="en-US" altLang="zh-CN" sz="1600" b="1" kern="100" dirty="0">
                <a:solidFill>
                  <a:srgbClr val="0070C0"/>
                </a:solidFill>
                <a:latin typeface="+mn-ea"/>
                <a:cs typeface="Times New Roman" panose="02020603050405020304" pitchFamily="18" charset="0"/>
              </a:rPr>
              <a:t>APP</a:t>
            </a:r>
            <a:r>
              <a:rPr lang="zh-CN" altLang="en-US" sz="1600" b="1" kern="100" dirty="0">
                <a:solidFill>
                  <a:srgbClr val="0070C0"/>
                </a:solidFill>
                <a:latin typeface="+mn-ea"/>
                <a:cs typeface="Times New Roman" panose="02020603050405020304" pitchFamily="18" charset="0"/>
              </a:rPr>
              <a:t>填报专项附加扣除信息时可以选择</a:t>
            </a:r>
            <a:r>
              <a:rPr lang="zh-CN" altLang="zh-CN" sz="1600" b="1" kern="100" dirty="0">
                <a:solidFill>
                  <a:srgbClr val="0070C0"/>
                </a:solidFill>
                <a:latin typeface="+mn-ea"/>
                <a:cs typeface="Times New Roman" panose="02020603050405020304" pitchFamily="18" charset="0"/>
              </a:rPr>
              <a:t>在工资薪金发放时</a:t>
            </a:r>
            <a:r>
              <a:rPr lang="zh-CN" altLang="en-US" sz="1600" b="1" kern="100" dirty="0">
                <a:solidFill>
                  <a:srgbClr val="0070C0"/>
                </a:solidFill>
                <a:latin typeface="+mn-ea"/>
                <a:cs typeface="Times New Roman" panose="02020603050405020304" pitchFamily="18" charset="0"/>
              </a:rPr>
              <a:t>享受扣除，也可以选择在次年</a:t>
            </a:r>
            <a:r>
              <a:rPr lang="en-US" altLang="zh-CN" sz="1600" b="1" kern="100" dirty="0">
                <a:solidFill>
                  <a:srgbClr val="0070C0"/>
                </a:solidFill>
                <a:latin typeface="+mn-ea"/>
                <a:cs typeface="Times New Roman" panose="02020603050405020304" pitchFamily="18" charset="0"/>
              </a:rPr>
              <a:t>3-6</a:t>
            </a:r>
            <a:r>
              <a:rPr lang="zh-CN" altLang="en-US" sz="1600" b="1" kern="100" dirty="0">
                <a:solidFill>
                  <a:srgbClr val="0070C0"/>
                </a:solidFill>
                <a:latin typeface="+mn-ea"/>
                <a:cs typeface="Times New Roman" panose="02020603050405020304" pitchFamily="18" charset="0"/>
              </a:rPr>
              <a:t>月做个税</a:t>
            </a:r>
            <a:r>
              <a:rPr lang="zh-CN" altLang="zh-CN" sz="1600" b="1" kern="100" dirty="0">
                <a:solidFill>
                  <a:srgbClr val="0070C0"/>
                </a:solidFill>
                <a:latin typeface="+mn-ea"/>
                <a:cs typeface="Times New Roman" panose="02020603050405020304" pitchFamily="18" charset="0"/>
              </a:rPr>
              <a:t>年度汇算时再享受</a:t>
            </a:r>
            <a:r>
              <a:rPr lang="zh-CN" altLang="en-US" sz="1600" b="1" kern="100" dirty="0">
                <a:solidFill>
                  <a:srgbClr val="0070C0"/>
                </a:solidFill>
                <a:latin typeface="+mn-ea"/>
                <a:cs typeface="Times New Roman" panose="02020603050405020304" pitchFamily="18" charset="0"/>
              </a:rPr>
              <a:t>扣除。</a:t>
            </a:r>
          </a:p>
        </p:txBody>
      </p:sp>
    </p:spTree>
    <p:extLst>
      <p:ext uri="{BB962C8B-B14F-4D97-AF65-F5344CB8AC3E}">
        <p14:creationId xmlns:p14="http://schemas.microsoft.com/office/powerpoint/2010/main" val="112431968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个税相关政策</a:t>
            </a:r>
            <a:r>
              <a:rPr lang="en-US" altLang="zh-CN" sz="2000" dirty="0">
                <a:solidFill>
                  <a:schemeClr val="tx1">
                    <a:lumMod val="50000"/>
                    <a:lumOff val="50000"/>
                  </a:schemeClr>
                </a:solidFill>
                <a:cs typeface="+mn-ea"/>
                <a:sym typeface="+mn-lt"/>
              </a:rPr>
              <a:t>-</a:t>
            </a:r>
            <a:r>
              <a:rPr lang="zh-CN" altLang="en-US" sz="2000" dirty="0">
                <a:solidFill>
                  <a:schemeClr val="tx1">
                    <a:lumMod val="50000"/>
                    <a:lumOff val="50000"/>
                  </a:schemeClr>
                </a:solidFill>
                <a:cs typeface="+mn-ea"/>
                <a:sym typeface="+mn-lt"/>
              </a:rPr>
              <a:t>居民个人综合所得年度汇算</a:t>
            </a:r>
            <a:endParaRPr lang="zh-CN" altLang="en-US" dirty="0">
              <a:latin typeface="+mn-lt"/>
              <a:ea typeface="+mn-ea"/>
              <a:cs typeface="+mn-ea"/>
              <a:sym typeface="+mn-lt"/>
            </a:endParaRPr>
          </a:p>
        </p:txBody>
      </p:sp>
      <p:sp>
        <p:nvSpPr>
          <p:cNvPr id="4" name="文本框 3"/>
          <p:cNvSpPr txBox="1"/>
          <p:nvPr/>
        </p:nvSpPr>
        <p:spPr>
          <a:xfrm>
            <a:off x="827584" y="771550"/>
            <a:ext cx="4392488" cy="369332"/>
          </a:xfrm>
          <a:prstGeom prst="rect">
            <a:avLst/>
          </a:prstGeom>
          <a:noFill/>
        </p:spPr>
        <p:txBody>
          <a:bodyPr wrap="square" rtlCol="0">
            <a:spAutoFit/>
          </a:bodyPr>
          <a:lstStyle/>
          <a:p>
            <a:r>
              <a:rPr lang="zh-CN" altLang="en-US" dirty="0"/>
              <a:t>专项附加扣除</a:t>
            </a:r>
            <a:r>
              <a:rPr lang="en-US" altLang="zh-CN" dirty="0"/>
              <a:t>——</a:t>
            </a:r>
            <a:r>
              <a:rPr lang="zh-CN" altLang="en-US" dirty="0"/>
              <a:t>子女教育</a:t>
            </a:r>
          </a:p>
        </p:txBody>
      </p:sp>
      <p:sp>
        <p:nvSpPr>
          <p:cNvPr id="2" name="矩形 1"/>
          <p:cNvSpPr/>
          <p:nvPr/>
        </p:nvSpPr>
        <p:spPr>
          <a:xfrm>
            <a:off x="827584" y="1314431"/>
            <a:ext cx="7776864" cy="3262432"/>
          </a:xfrm>
          <a:prstGeom prst="rect">
            <a:avLst/>
          </a:prstGeom>
        </p:spPr>
        <p:txBody>
          <a:bodyPr wrap="square">
            <a:spAutoFit/>
          </a:bodyPr>
          <a:lstStyle/>
          <a:p>
            <a:pPr algn="just">
              <a:lnSpc>
                <a:spcPts val="2600"/>
              </a:lnSpc>
              <a:spcAft>
                <a:spcPts val="0"/>
              </a:spcAft>
            </a:pPr>
            <a:r>
              <a:rPr lang="en-US" altLang="zh-CN" kern="100" dirty="0">
                <a:latin typeface="Calibri" panose="020F0502020204030204" pitchFamily="34" charset="0"/>
                <a:ea typeface="宋体" panose="02010600030101010101" pitchFamily="2" charset="-122"/>
                <a:cs typeface="Times New Roman" panose="02020603050405020304" pitchFamily="18" charset="0"/>
              </a:rPr>
              <a:t>         </a:t>
            </a:r>
            <a:r>
              <a:rPr lang="zh-CN" altLang="zh-CN" sz="1600" kern="100" dirty="0">
                <a:latin typeface="+mn-ea"/>
                <a:cs typeface="Times New Roman" panose="02020603050405020304" pitchFamily="18" charset="0"/>
              </a:rPr>
              <a:t>纳税人的</a:t>
            </a:r>
            <a:r>
              <a:rPr lang="zh-CN" altLang="zh-CN" sz="1600" b="1" kern="100" dirty="0">
                <a:solidFill>
                  <a:srgbClr val="0070C0"/>
                </a:solidFill>
                <a:latin typeface="+mn-ea"/>
                <a:cs typeface="Times New Roman" panose="02020603050405020304" pitchFamily="18" charset="0"/>
              </a:rPr>
              <a:t>子女接受全日制学历教育</a:t>
            </a:r>
            <a:r>
              <a:rPr lang="zh-CN" altLang="zh-CN" sz="1600" kern="100" dirty="0">
                <a:latin typeface="+mn-ea"/>
                <a:cs typeface="Times New Roman" panose="02020603050405020304" pitchFamily="18" charset="0"/>
              </a:rPr>
              <a:t>的相关支出，按照</a:t>
            </a:r>
            <a:r>
              <a:rPr lang="zh-CN" altLang="zh-CN" sz="1600" b="1" kern="100" dirty="0">
                <a:solidFill>
                  <a:srgbClr val="0070C0"/>
                </a:solidFill>
                <a:latin typeface="+mn-ea"/>
                <a:cs typeface="Times New Roman" panose="02020603050405020304" pitchFamily="18" charset="0"/>
              </a:rPr>
              <a:t>每个子女每月</a:t>
            </a:r>
            <a:r>
              <a:rPr lang="en-US" altLang="zh-CN" sz="1600" b="1" kern="100" dirty="0">
                <a:solidFill>
                  <a:srgbClr val="0070C0"/>
                </a:solidFill>
                <a:latin typeface="+mn-ea"/>
                <a:cs typeface="Times New Roman" panose="02020603050405020304" pitchFamily="18" charset="0"/>
              </a:rPr>
              <a:t>1000</a:t>
            </a:r>
            <a:r>
              <a:rPr lang="zh-CN" altLang="zh-CN" sz="1600" b="1" kern="100" dirty="0">
                <a:solidFill>
                  <a:srgbClr val="0070C0"/>
                </a:solidFill>
                <a:latin typeface="+mn-ea"/>
                <a:cs typeface="Times New Roman" panose="02020603050405020304" pitchFamily="18" charset="0"/>
              </a:rPr>
              <a:t>元</a:t>
            </a:r>
            <a:r>
              <a:rPr lang="zh-CN" altLang="zh-CN" sz="1600" kern="100" dirty="0">
                <a:latin typeface="+mn-ea"/>
                <a:cs typeface="Times New Roman" panose="02020603050405020304" pitchFamily="18" charset="0"/>
              </a:rPr>
              <a:t>的标准定额扣除。</a:t>
            </a:r>
          </a:p>
          <a:p>
            <a:pPr indent="381000" algn="just">
              <a:lnSpc>
                <a:spcPts val="2600"/>
              </a:lnSpc>
              <a:spcAft>
                <a:spcPts val="0"/>
              </a:spcAft>
            </a:pPr>
            <a:r>
              <a:rPr lang="en-US" altLang="zh-CN" sz="1600" kern="100" dirty="0">
                <a:latin typeface="+mn-ea"/>
                <a:cs typeface="Times New Roman" panose="02020603050405020304" pitchFamily="18" charset="0"/>
              </a:rPr>
              <a:t> </a:t>
            </a:r>
            <a:r>
              <a:rPr lang="zh-CN" altLang="zh-CN" sz="1600" kern="100" dirty="0">
                <a:latin typeface="+mn-ea"/>
                <a:cs typeface="Times New Roman" panose="02020603050405020304" pitchFamily="18" charset="0"/>
              </a:rPr>
              <a:t>学历教育包括义务教育（小学、初中教育）、高中阶段教育（普通高中、中等职业、技工教育</a:t>
            </a:r>
            <a:r>
              <a:rPr lang="en-US" altLang="zh-CN" sz="1600" kern="100" dirty="0">
                <a:latin typeface="+mn-ea"/>
                <a:cs typeface="Times New Roman" panose="02020603050405020304" pitchFamily="18" charset="0"/>
              </a:rPr>
              <a:t>)</a:t>
            </a:r>
            <a:r>
              <a:rPr lang="zh-CN" altLang="zh-CN" sz="1600" kern="100" dirty="0">
                <a:latin typeface="+mn-ea"/>
                <a:cs typeface="Times New Roman" panose="02020603050405020304" pitchFamily="18" charset="0"/>
              </a:rPr>
              <a:t>、高等教育（大学专科、大学本科、硕士研究生、博士研究生教育）</a:t>
            </a:r>
            <a:r>
              <a:rPr lang="zh-CN" altLang="en-US" sz="1600" kern="100" dirty="0">
                <a:latin typeface="+mn-ea"/>
                <a:cs typeface="Times New Roman" panose="02020603050405020304" pitchFamily="18" charset="0"/>
              </a:rPr>
              <a:t>；</a:t>
            </a:r>
            <a:r>
              <a:rPr lang="zh-CN" altLang="zh-CN" sz="1600" kern="100" dirty="0">
                <a:latin typeface="+mn-ea"/>
                <a:cs typeface="Times New Roman" panose="02020603050405020304" pitchFamily="18" charset="0"/>
              </a:rPr>
              <a:t>年满</a:t>
            </a:r>
            <a:r>
              <a:rPr lang="en-US" altLang="zh-CN" sz="1600" kern="100" dirty="0">
                <a:latin typeface="+mn-ea"/>
                <a:cs typeface="Times New Roman" panose="02020603050405020304" pitchFamily="18" charset="0"/>
              </a:rPr>
              <a:t>3</a:t>
            </a:r>
            <a:r>
              <a:rPr lang="zh-CN" altLang="zh-CN" sz="1600" kern="100" dirty="0">
                <a:latin typeface="+mn-ea"/>
                <a:cs typeface="Times New Roman" panose="02020603050405020304" pitchFamily="18" charset="0"/>
              </a:rPr>
              <a:t>岁至小学入学前处于学前教育阶段的子女，按本条执行。</a:t>
            </a:r>
          </a:p>
          <a:p>
            <a:pPr algn="just">
              <a:lnSpc>
                <a:spcPts val="2600"/>
              </a:lnSpc>
              <a:spcAft>
                <a:spcPts val="0"/>
              </a:spcAft>
            </a:pPr>
            <a:r>
              <a:rPr lang="en-US" altLang="zh-CN" sz="1600" kern="100" dirty="0">
                <a:latin typeface="+mn-ea"/>
                <a:cs typeface="Times New Roman" panose="02020603050405020304" pitchFamily="18" charset="0"/>
              </a:rPr>
              <a:t>     </a:t>
            </a:r>
            <a:r>
              <a:rPr lang="zh-CN" altLang="zh-CN" sz="1600" kern="100" dirty="0">
                <a:latin typeface="+mn-ea"/>
                <a:cs typeface="Times New Roman" panose="02020603050405020304" pitchFamily="18" charset="0"/>
              </a:rPr>
              <a:t>父母可以选择由其中一方按扣除标准的</a:t>
            </a:r>
            <a:r>
              <a:rPr lang="en-US" altLang="zh-CN" sz="1600" kern="100" dirty="0">
                <a:latin typeface="+mn-ea"/>
                <a:cs typeface="Times New Roman" panose="02020603050405020304" pitchFamily="18" charset="0"/>
              </a:rPr>
              <a:t>100%</a:t>
            </a:r>
            <a:r>
              <a:rPr lang="zh-CN" altLang="zh-CN" sz="1600" kern="100" dirty="0">
                <a:latin typeface="+mn-ea"/>
                <a:cs typeface="Times New Roman" panose="02020603050405020304" pitchFamily="18" charset="0"/>
              </a:rPr>
              <a:t>扣除，也可以选择由双方分别按扣除标准的</a:t>
            </a:r>
            <a:r>
              <a:rPr lang="en-US" altLang="zh-CN" sz="1600" kern="100" dirty="0">
                <a:latin typeface="+mn-ea"/>
                <a:cs typeface="Times New Roman" panose="02020603050405020304" pitchFamily="18" charset="0"/>
              </a:rPr>
              <a:t>50%</a:t>
            </a:r>
            <a:r>
              <a:rPr lang="zh-CN" altLang="zh-CN" sz="1600" kern="100" dirty="0">
                <a:latin typeface="+mn-ea"/>
                <a:cs typeface="Times New Roman" panose="02020603050405020304" pitchFamily="18" charset="0"/>
              </a:rPr>
              <a:t>扣除，具体扣除方式在一个纳税年度内不能变更。</a:t>
            </a:r>
            <a:endParaRPr lang="en-US" altLang="zh-CN" sz="1600" kern="100" dirty="0">
              <a:latin typeface="+mn-ea"/>
              <a:cs typeface="Times New Roman" panose="02020603050405020304" pitchFamily="18" charset="0"/>
            </a:endParaRPr>
          </a:p>
          <a:p>
            <a:pPr algn="just">
              <a:lnSpc>
                <a:spcPts val="2600"/>
              </a:lnSpc>
            </a:pPr>
            <a:r>
              <a:rPr lang="en-US" altLang="zh-CN" sz="1600" dirty="0">
                <a:latin typeface="+mn-ea"/>
              </a:rPr>
              <a:t>        </a:t>
            </a:r>
            <a:r>
              <a:rPr lang="zh-CN" altLang="zh-CN" sz="1600" b="1" dirty="0">
                <a:solidFill>
                  <a:srgbClr val="0070C0"/>
                </a:solidFill>
                <a:latin typeface="+mn-ea"/>
              </a:rPr>
              <a:t>属于全日制学历教育的硕士研究生、博士研究生，由其父母按照子女教育进行扣除；属于非全日制的学历（学位）继续教育，由纳税人本人按照继续教育扣除。</a:t>
            </a:r>
          </a:p>
          <a:p>
            <a:pPr algn="just">
              <a:spcAft>
                <a:spcPts val="0"/>
              </a:spcAft>
            </a:pPr>
            <a:endParaRPr lang="zh-CN" altLang="zh-CN" sz="11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4028698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个税相关政策</a:t>
            </a:r>
            <a:r>
              <a:rPr lang="en-US" altLang="zh-CN" sz="2000" dirty="0">
                <a:solidFill>
                  <a:schemeClr val="tx1">
                    <a:lumMod val="50000"/>
                    <a:lumOff val="50000"/>
                  </a:schemeClr>
                </a:solidFill>
                <a:cs typeface="+mn-ea"/>
                <a:sym typeface="+mn-lt"/>
              </a:rPr>
              <a:t>-</a:t>
            </a:r>
            <a:r>
              <a:rPr lang="zh-CN" altLang="en-US" sz="2000" dirty="0">
                <a:solidFill>
                  <a:schemeClr val="tx1">
                    <a:lumMod val="50000"/>
                    <a:lumOff val="50000"/>
                  </a:schemeClr>
                </a:solidFill>
                <a:cs typeface="+mn-ea"/>
                <a:sym typeface="+mn-lt"/>
              </a:rPr>
              <a:t>居民个人综合所得年度汇算</a:t>
            </a:r>
            <a:endParaRPr lang="zh-CN" altLang="en-US" dirty="0">
              <a:latin typeface="+mn-lt"/>
              <a:ea typeface="+mn-ea"/>
              <a:cs typeface="+mn-ea"/>
              <a:sym typeface="+mn-lt"/>
            </a:endParaRPr>
          </a:p>
        </p:txBody>
      </p:sp>
      <p:sp>
        <p:nvSpPr>
          <p:cNvPr id="4" name="文本框 3"/>
          <p:cNvSpPr txBox="1"/>
          <p:nvPr/>
        </p:nvSpPr>
        <p:spPr>
          <a:xfrm>
            <a:off x="827584" y="771550"/>
            <a:ext cx="4392488" cy="369332"/>
          </a:xfrm>
          <a:prstGeom prst="rect">
            <a:avLst/>
          </a:prstGeom>
          <a:noFill/>
        </p:spPr>
        <p:txBody>
          <a:bodyPr wrap="square" rtlCol="0">
            <a:spAutoFit/>
          </a:bodyPr>
          <a:lstStyle/>
          <a:p>
            <a:r>
              <a:rPr lang="zh-CN" altLang="en-US" dirty="0"/>
              <a:t>专项附加扣除</a:t>
            </a:r>
            <a:r>
              <a:rPr lang="en-US" altLang="zh-CN" dirty="0"/>
              <a:t>——</a:t>
            </a:r>
            <a:r>
              <a:rPr lang="zh-CN" altLang="en-US" dirty="0"/>
              <a:t>继续教育</a:t>
            </a:r>
          </a:p>
        </p:txBody>
      </p:sp>
      <p:sp>
        <p:nvSpPr>
          <p:cNvPr id="2" name="矩形 1"/>
          <p:cNvSpPr/>
          <p:nvPr/>
        </p:nvSpPr>
        <p:spPr>
          <a:xfrm>
            <a:off x="793304" y="1314431"/>
            <a:ext cx="8027168" cy="2775119"/>
          </a:xfrm>
          <a:prstGeom prst="rect">
            <a:avLst/>
          </a:prstGeom>
        </p:spPr>
        <p:txBody>
          <a:bodyPr wrap="square">
            <a:spAutoFit/>
          </a:bodyPr>
          <a:lstStyle/>
          <a:p>
            <a:pPr indent="381000" algn="just">
              <a:lnSpc>
                <a:spcPts val="2800"/>
              </a:lnSpc>
              <a:spcAft>
                <a:spcPts val="0"/>
              </a:spcAft>
            </a:pPr>
            <a:r>
              <a:rPr lang="zh-CN" altLang="zh-CN" kern="100" dirty="0">
                <a:latin typeface="+mn-ea"/>
                <a:cs typeface="Times New Roman" panose="02020603050405020304" pitchFamily="18" charset="0"/>
              </a:rPr>
              <a:t>纳税人在</a:t>
            </a:r>
            <a:r>
              <a:rPr lang="zh-CN" altLang="zh-CN" b="1" kern="100" dirty="0">
                <a:latin typeface="+mn-ea"/>
                <a:cs typeface="Times New Roman" panose="02020603050405020304" pitchFamily="18" charset="0"/>
              </a:rPr>
              <a:t>中国境内</a:t>
            </a:r>
            <a:r>
              <a:rPr lang="zh-CN" altLang="zh-CN" kern="100" dirty="0">
                <a:latin typeface="+mn-ea"/>
                <a:cs typeface="Times New Roman" panose="02020603050405020304" pitchFamily="18" charset="0"/>
              </a:rPr>
              <a:t>接受</a:t>
            </a:r>
            <a:r>
              <a:rPr lang="zh-CN" altLang="zh-CN" b="1" kern="100" dirty="0">
                <a:solidFill>
                  <a:srgbClr val="0070C0"/>
                </a:solidFill>
                <a:latin typeface="+mn-ea"/>
                <a:cs typeface="Times New Roman" panose="02020603050405020304" pitchFamily="18" charset="0"/>
              </a:rPr>
              <a:t>学历（学位）继续教育的支出，在学历（学位）教育期间按照每月</a:t>
            </a:r>
            <a:r>
              <a:rPr lang="en-US" altLang="zh-CN" b="1" kern="100" dirty="0">
                <a:solidFill>
                  <a:srgbClr val="0070C0"/>
                </a:solidFill>
                <a:latin typeface="+mn-ea"/>
                <a:cs typeface="Times New Roman" panose="02020603050405020304" pitchFamily="18" charset="0"/>
              </a:rPr>
              <a:t>400</a:t>
            </a:r>
            <a:r>
              <a:rPr lang="zh-CN" altLang="zh-CN" b="1" kern="100" dirty="0">
                <a:solidFill>
                  <a:srgbClr val="0070C0"/>
                </a:solidFill>
                <a:latin typeface="+mn-ea"/>
                <a:cs typeface="Times New Roman" panose="02020603050405020304" pitchFamily="18" charset="0"/>
              </a:rPr>
              <a:t>元定额扣除</a:t>
            </a:r>
            <a:r>
              <a:rPr lang="zh-CN" altLang="zh-CN" kern="100" dirty="0">
                <a:latin typeface="+mn-ea"/>
                <a:cs typeface="Times New Roman" panose="02020603050405020304" pitchFamily="18" charset="0"/>
              </a:rPr>
              <a:t>。同一学历（学位）继续教育的扣除期限不能超过</a:t>
            </a:r>
            <a:r>
              <a:rPr lang="en-US" altLang="zh-CN" kern="100" dirty="0">
                <a:latin typeface="+mn-ea"/>
                <a:cs typeface="Times New Roman" panose="02020603050405020304" pitchFamily="18" charset="0"/>
              </a:rPr>
              <a:t>48</a:t>
            </a:r>
            <a:r>
              <a:rPr lang="zh-CN" altLang="zh-CN" kern="100" dirty="0">
                <a:latin typeface="+mn-ea"/>
                <a:cs typeface="Times New Roman" panose="02020603050405020304" pitchFamily="18" charset="0"/>
              </a:rPr>
              <a:t>个月。纳税人接受</a:t>
            </a:r>
            <a:r>
              <a:rPr lang="zh-CN" altLang="zh-CN" b="1" kern="100" dirty="0">
                <a:solidFill>
                  <a:srgbClr val="0070C0"/>
                </a:solidFill>
                <a:latin typeface="+mn-ea"/>
                <a:cs typeface="Times New Roman" panose="02020603050405020304" pitchFamily="18" charset="0"/>
              </a:rPr>
              <a:t>技能人员职业资格继续教育、专业技术人员职业资格继续教育的支出，在取得相关证书的当年，按照</a:t>
            </a:r>
            <a:r>
              <a:rPr lang="en-US" altLang="zh-CN" b="1" kern="100" dirty="0">
                <a:solidFill>
                  <a:srgbClr val="0070C0"/>
                </a:solidFill>
                <a:latin typeface="+mn-ea"/>
                <a:cs typeface="Times New Roman" panose="02020603050405020304" pitchFamily="18" charset="0"/>
              </a:rPr>
              <a:t>3600</a:t>
            </a:r>
            <a:r>
              <a:rPr lang="zh-CN" altLang="zh-CN" b="1" kern="100" dirty="0">
                <a:solidFill>
                  <a:srgbClr val="0070C0"/>
                </a:solidFill>
                <a:latin typeface="+mn-ea"/>
                <a:cs typeface="Times New Roman" panose="02020603050405020304" pitchFamily="18" charset="0"/>
              </a:rPr>
              <a:t>元定额扣除</a:t>
            </a:r>
            <a:r>
              <a:rPr lang="zh-CN" altLang="zh-CN" kern="100" dirty="0">
                <a:latin typeface="+mn-ea"/>
                <a:cs typeface="Times New Roman" panose="02020603050405020304" pitchFamily="18" charset="0"/>
              </a:rPr>
              <a:t>。</a:t>
            </a:r>
            <a:endParaRPr lang="en-US" altLang="zh-CN" kern="100" dirty="0">
              <a:latin typeface="+mn-ea"/>
              <a:cs typeface="Times New Roman" panose="02020603050405020304" pitchFamily="18" charset="0"/>
            </a:endParaRPr>
          </a:p>
          <a:p>
            <a:pPr indent="381000" algn="just">
              <a:lnSpc>
                <a:spcPts val="2800"/>
              </a:lnSpc>
            </a:pPr>
            <a:r>
              <a:rPr lang="zh-CN" altLang="zh-CN" b="1" dirty="0">
                <a:solidFill>
                  <a:srgbClr val="0070C0"/>
                </a:solidFill>
                <a:latin typeface="+mn-ea"/>
              </a:rPr>
              <a:t>纳税人当年取得</a:t>
            </a:r>
            <a:r>
              <a:rPr lang="en-US" altLang="zh-CN" b="1" dirty="0">
                <a:solidFill>
                  <a:srgbClr val="0070C0"/>
                </a:solidFill>
                <a:latin typeface="+mn-ea"/>
              </a:rPr>
              <a:t>2</a:t>
            </a:r>
            <a:r>
              <a:rPr lang="zh-CN" altLang="zh-CN" b="1" dirty="0">
                <a:solidFill>
                  <a:srgbClr val="0070C0"/>
                </a:solidFill>
                <a:latin typeface="+mn-ea"/>
              </a:rPr>
              <a:t>个技能</a:t>
            </a:r>
            <a:r>
              <a:rPr lang="en-US" altLang="zh-CN" b="1" dirty="0">
                <a:solidFill>
                  <a:srgbClr val="0070C0"/>
                </a:solidFill>
                <a:latin typeface="+mn-ea"/>
              </a:rPr>
              <a:t>/</a:t>
            </a:r>
            <a:r>
              <a:rPr lang="zh-CN" altLang="zh-CN" b="1" dirty="0">
                <a:solidFill>
                  <a:srgbClr val="0070C0"/>
                </a:solidFill>
                <a:latin typeface="+mn-ea"/>
              </a:rPr>
              <a:t>技术职业资格继续教育证书</a:t>
            </a:r>
            <a:r>
              <a:rPr lang="zh-CN" altLang="en-US" b="1" dirty="0">
                <a:solidFill>
                  <a:srgbClr val="0070C0"/>
                </a:solidFill>
                <a:latin typeface="+mn-ea"/>
              </a:rPr>
              <a:t>，</a:t>
            </a:r>
            <a:r>
              <a:rPr lang="zh-CN" altLang="zh-CN" b="1" dirty="0">
                <a:solidFill>
                  <a:srgbClr val="0070C0"/>
                </a:solidFill>
                <a:latin typeface="+mn-ea"/>
              </a:rPr>
              <a:t>继续</a:t>
            </a:r>
            <a:r>
              <a:rPr lang="zh-CN" altLang="en-US" b="1" dirty="0">
                <a:solidFill>
                  <a:srgbClr val="0070C0"/>
                </a:solidFill>
                <a:latin typeface="+mn-ea"/>
              </a:rPr>
              <a:t>教育</a:t>
            </a:r>
            <a:r>
              <a:rPr lang="zh-CN" altLang="zh-CN" b="1" dirty="0">
                <a:solidFill>
                  <a:srgbClr val="0070C0"/>
                </a:solidFill>
                <a:latin typeface="+mn-ea"/>
              </a:rPr>
              <a:t>附加扣除不可累计。</a:t>
            </a:r>
            <a:r>
              <a:rPr lang="zh-CN" altLang="zh-CN" dirty="0">
                <a:latin typeface="+mn-ea"/>
              </a:rPr>
              <a:t>在取得相关证书的当年，技能</a:t>
            </a:r>
            <a:r>
              <a:rPr lang="en-US" altLang="zh-CN" dirty="0">
                <a:latin typeface="+mn-ea"/>
              </a:rPr>
              <a:t>/</a:t>
            </a:r>
            <a:r>
              <a:rPr lang="zh-CN" altLang="zh-CN" dirty="0">
                <a:latin typeface="+mn-ea"/>
              </a:rPr>
              <a:t>技术职业资格继续教育最高按照</a:t>
            </a:r>
            <a:r>
              <a:rPr lang="en-US" altLang="zh-CN" dirty="0">
                <a:latin typeface="+mn-ea"/>
              </a:rPr>
              <a:t>3600</a:t>
            </a:r>
            <a:r>
              <a:rPr lang="zh-CN" altLang="zh-CN" dirty="0">
                <a:latin typeface="+mn-ea"/>
              </a:rPr>
              <a:t>元定额扣除。</a:t>
            </a:r>
            <a:r>
              <a:rPr lang="zh-CN" altLang="zh-CN" b="1" dirty="0">
                <a:solidFill>
                  <a:srgbClr val="0070C0"/>
                </a:solidFill>
                <a:latin typeface="+mn-ea"/>
              </a:rPr>
              <a:t>但可以和学历继续教育累计扣除。</a:t>
            </a:r>
          </a:p>
          <a:p>
            <a:pPr indent="381000" algn="just">
              <a:spcAft>
                <a:spcPts val="0"/>
              </a:spcAft>
            </a:pPr>
            <a:endParaRPr lang="zh-CN" altLang="zh-CN" sz="11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935131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个税相关政策</a:t>
            </a:r>
            <a:r>
              <a:rPr lang="en-US" altLang="zh-CN" sz="2000" dirty="0">
                <a:solidFill>
                  <a:schemeClr val="tx1">
                    <a:lumMod val="50000"/>
                    <a:lumOff val="50000"/>
                  </a:schemeClr>
                </a:solidFill>
                <a:cs typeface="+mn-ea"/>
                <a:sym typeface="+mn-lt"/>
              </a:rPr>
              <a:t>-</a:t>
            </a:r>
            <a:r>
              <a:rPr lang="zh-CN" altLang="en-US" sz="2000" dirty="0">
                <a:solidFill>
                  <a:schemeClr val="tx1">
                    <a:lumMod val="50000"/>
                    <a:lumOff val="50000"/>
                  </a:schemeClr>
                </a:solidFill>
                <a:cs typeface="+mn-ea"/>
                <a:sym typeface="+mn-lt"/>
              </a:rPr>
              <a:t>居民个人综合所得年度汇算</a:t>
            </a:r>
            <a:endParaRPr lang="zh-CN" altLang="en-US" dirty="0">
              <a:latin typeface="+mn-lt"/>
              <a:ea typeface="+mn-ea"/>
              <a:cs typeface="+mn-ea"/>
              <a:sym typeface="+mn-lt"/>
            </a:endParaRPr>
          </a:p>
        </p:txBody>
      </p:sp>
      <p:sp>
        <p:nvSpPr>
          <p:cNvPr id="4" name="文本框 3"/>
          <p:cNvSpPr txBox="1"/>
          <p:nvPr/>
        </p:nvSpPr>
        <p:spPr>
          <a:xfrm>
            <a:off x="827584" y="771550"/>
            <a:ext cx="4392488" cy="369332"/>
          </a:xfrm>
          <a:prstGeom prst="rect">
            <a:avLst/>
          </a:prstGeom>
          <a:noFill/>
        </p:spPr>
        <p:txBody>
          <a:bodyPr wrap="square" rtlCol="0">
            <a:spAutoFit/>
          </a:bodyPr>
          <a:lstStyle/>
          <a:p>
            <a:r>
              <a:rPr lang="zh-CN" altLang="en-US" dirty="0"/>
              <a:t>专项附加扣除</a:t>
            </a:r>
            <a:r>
              <a:rPr lang="en-US" altLang="zh-CN" dirty="0"/>
              <a:t>——</a:t>
            </a:r>
            <a:r>
              <a:rPr lang="zh-CN" altLang="en-US" dirty="0"/>
              <a:t>大病医疗</a:t>
            </a:r>
          </a:p>
        </p:txBody>
      </p:sp>
      <p:sp>
        <p:nvSpPr>
          <p:cNvPr id="2" name="矩形 1"/>
          <p:cNvSpPr/>
          <p:nvPr/>
        </p:nvSpPr>
        <p:spPr>
          <a:xfrm>
            <a:off x="4499992" y="771550"/>
            <a:ext cx="4392488" cy="4703852"/>
          </a:xfrm>
          <a:prstGeom prst="rect">
            <a:avLst/>
          </a:prstGeom>
        </p:spPr>
        <p:txBody>
          <a:bodyPr wrap="square">
            <a:spAutoFit/>
          </a:bodyPr>
          <a:lstStyle/>
          <a:p>
            <a:pPr algn="just">
              <a:lnSpc>
                <a:spcPts val="2600"/>
              </a:lnSpc>
              <a:spcAft>
                <a:spcPts val="0"/>
              </a:spcAft>
            </a:pPr>
            <a:r>
              <a:rPr lang="zh-CN" altLang="zh-CN" kern="100" dirty="0">
                <a:latin typeface="+mn-ea"/>
                <a:cs typeface="Times New Roman" panose="02020603050405020304" pitchFamily="18" charset="0"/>
              </a:rPr>
              <a:t>在一个纳税年度内，纳税人发生的与基本医保相关的医药费用支出，扣除医保报销后</a:t>
            </a:r>
            <a:r>
              <a:rPr lang="zh-CN" altLang="zh-CN" b="1" kern="100" dirty="0">
                <a:solidFill>
                  <a:schemeClr val="accent1"/>
                </a:solidFill>
                <a:latin typeface="+mn-ea"/>
                <a:cs typeface="Times New Roman" panose="02020603050405020304" pitchFamily="18" charset="0"/>
              </a:rPr>
              <a:t>个人负担（指医保目录范围内的自付部分）累计超过</a:t>
            </a:r>
            <a:r>
              <a:rPr lang="en-US" altLang="zh-CN" b="1" kern="100" dirty="0">
                <a:solidFill>
                  <a:schemeClr val="accent1"/>
                </a:solidFill>
                <a:latin typeface="+mn-ea"/>
                <a:cs typeface="Times New Roman" panose="02020603050405020304" pitchFamily="18" charset="0"/>
              </a:rPr>
              <a:t>15000</a:t>
            </a:r>
            <a:r>
              <a:rPr lang="zh-CN" altLang="zh-CN" b="1" kern="100" dirty="0">
                <a:solidFill>
                  <a:schemeClr val="accent1"/>
                </a:solidFill>
                <a:latin typeface="+mn-ea"/>
                <a:cs typeface="Times New Roman" panose="02020603050405020304" pitchFamily="18" charset="0"/>
              </a:rPr>
              <a:t>元的部分，由纳税人在办理年度汇算清缴时，在</a:t>
            </a:r>
            <a:r>
              <a:rPr lang="en-US" altLang="zh-CN" b="1" kern="100" dirty="0">
                <a:solidFill>
                  <a:schemeClr val="accent1"/>
                </a:solidFill>
                <a:latin typeface="+mn-ea"/>
                <a:cs typeface="Times New Roman" panose="02020603050405020304" pitchFamily="18" charset="0"/>
              </a:rPr>
              <a:t>80000</a:t>
            </a:r>
            <a:r>
              <a:rPr lang="zh-CN" altLang="zh-CN" b="1" kern="100" dirty="0">
                <a:solidFill>
                  <a:schemeClr val="accent1"/>
                </a:solidFill>
                <a:latin typeface="+mn-ea"/>
                <a:cs typeface="Times New Roman" panose="02020603050405020304" pitchFamily="18" charset="0"/>
              </a:rPr>
              <a:t>元限额内据实扣除。</a:t>
            </a:r>
          </a:p>
          <a:p>
            <a:pPr indent="381000" algn="just">
              <a:lnSpc>
                <a:spcPts val="2600"/>
              </a:lnSpc>
              <a:spcAft>
                <a:spcPts val="0"/>
              </a:spcAft>
            </a:pPr>
            <a:r>
              <a:rPr lang="zh-CN" altLang="zh-CN" kern="100" dirty="0">
                <a:latin typeface="+mn-ea"/>
                <a:cs typeface="Times New Roman" panose="02020603050405020304" pitchFamily="18" charset="0"/>
              </a:rPr>
              <a:t>纳税人发生的医药费用支出可以选择由本人或者其配偶扣除；未成年子女发生的医药费用支出可以选择由其父母一方扣除。</a:t>
            </a:r>
            <a:endParaRPr lang="en-US" altLang="zh-CN" kern="100" dirty="0">
              <a:latin typeface="+mn-ea"/>
              <a:cs typeface="Times New Roman" panose="02020603050405020304" pitchFamily="18" charset="0"/>
            </a:endParaRPr>
          </a:p>
          <a:p>
            <a:pPr indent="381000" algn="just">
              <a:lnSpc>
                <a:spcPts val="2600"/>
              </a:lnSpc>
              <a:spcAft>
                <a:spcPts val="0"/>
              </a:spcAft>
            </a:pPr>
            <a:r>
              <a:rPr lang="zh-CN" altLang="en-US" kern="100" dirty="0">
                <a:latin typeface="+mn-ea"/>
                <a:cs typeface="Times New Roman" panose="02020603050405020304" pitchFamily="18" charset="0"/>
              </a:rPr>
              <a:t>在填报大病医疗专项附加扣除时，可通过手机下载“国家医保服务平台”</a:t>
            </a:r>
            <a:r>
              <a:rPr lang="en-US" altLang="zh-CN" kern="100" dirty="0">
                <a:latin typeface="+mn-ea"/>
                <a:cs typeface="Times New Roman" panose="02020603050405020304" pitchFamily="18" charset="0"/>
              </a:rPr>
              <a:t>APP</a:t>
            </a:r>
            <a:r>
              <a:rPr lang="zh-CN" altLang="en-US" kern="100" dirty="0">
                <a:latin typeface="+mn-ea"/>
                <a:cs typeface="Times New Roman" panose="02020603050405020304" pitchFamily="18" charset="0"/>
              </a:rPr>
              <a:t>注册后查询年度费用。</a:t>
            </a:r>
          </a:p>
          <a:p>
            <a:pPr indent="381000" algn="just">
              <a:spcAft>
                <a:spcPts val="0"/>
              </a:spcAft>
            </a:pPr>
            <a:endParaRPr lang="zh-CN" altLang="zh-CN" kern="100" dirty="0">
              <a:effectLst/>
              <a:latin typeface="+mn-ea"/>
              <a:cs typeface="Times New Roman" panose="02020603050405020304" pitchFamily="18" charset="0"/>
            </a:endParaRPr>
          </a:p>
        </p:txBody>
      </p:sp>
      <p:pic>
        <p:nvPicPr>
          <p:cNvPr id="6" name="图片 5"/>
          <p:cNvPicPr>
            <a:picLocks noChangeAspect="1"/>
          </p:cNvPicPr>
          <p:nvPr/>
        </p:nvPicPr>
        <p:blipFill>
          <a:blip r:embed="rId3"/>
          <a:stretch>
            <a:fillRect/>
          </a:stretch>
        </p:blipFill>
        <p:spPr>
          <a:xfrm>
            <a:off x="323528" y="1330852"/>
            <a:ext cx="2088232" cy="3045806"/>
          </a:xfrm>
          <a:prstGeom prst="rect">
            <a:avLst/>
          </a:prstGeom>
        </p:spPr>
      </p:pic>
      <p:pic>
        <p:nvPicPr>
          <p:cNvPr id="7" name="图片 6"/>
          <p:cNvPicPr>
            <a:picLocks noChangeAspect="1"/>
          </p:cNvPicPr>
          <p:nvPr/>
        </p:nvPicPr>
        <p:blipFill rotWithShape="1">
          <a:blip r:embed="rId4"/>
          <a:srcRect b="26027"/>
          <a:stretch>
            <a:fillRect/>
          </a:stretch>
        </p:blipFill>
        <p:spPr>
          <a:xfrm>
            <a:off x="2483768" y="1330852"/>
            <a:ext cx="1916674" cy="3074999"/>
          </a:xfrm>
          <a:prstGeom prst="rect">
            <a:avLst/>
          </a:prstGeom>
        </p:spPr>
      </p:pic>
    </p:spTree>
    <p:extLst>
      <p:ext uri="{BB962C8B-B14F-4D97-AF65-F5344CB8AC3E}">
        <p14:creationId xmlns:p14="http://schemas.microsoft.com/office/powerpoint/2010/main" val="232103761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custDataLst>
              <p:tags r:id="rId2"/>
            </p:custDataLst>
          </p:nvPr>
        </p:nvSpPr>
        <p:spPr bwMode="auto">
          <a:xfrm>
            <a:off x="1" y="0"/>
            <a:ext cx="4283967" cy="5143500"/>
          </a:xfrm>
          <a:prstGeom prst="rect">
            <a:avLst/>
          </a:prstGeom>
          <a:blipFill dpi="0" rotWithShape="1">
            <a:blip r:embed="rId6"/>
            <a:srcRect/>
            <a:stretch>
              <a:fillRect l="-52611" r="-52611"/>
            </a:stretch>
          </a:blipFill>
          <a:ln>
            <a:noFill/>
          </a:ln>
        </p:spPr>
        <p:txBody>
          <a:bodyPr anchor="ctr"/>
          <a:lstStyle/>
          <a:p>
            <a:pPr algn="ctr" eaLnBrk="1" fontAlgn="auto" hangingPunct="1">
              <a:spcBef>
                <a:spcPts val="0"/>
              </a:spcBef>
              <a:spcAft>
                <a:spcPts val="0"/>
              </a:spcAft>
              <a:defRPr/>
            </a:pPr>
            <a:endParaRPr lang="zh-CN" altLang="zh-CN">
              <a:solidFill>
                <a:srgbClr val="FFFFFF"/>
              </a:solidFill>
              <a:cs typeface="+mn-ea"/>
              <a:sym typeface="+mn-lt"/>
            </a:endParaRPr>
          </a:p>
        </p:txBody>
      </p:sp>
      <p:sp>
        <p:nvSpPr>
          <p:cNvPr id="2053" name="矩形 10"/>
          <p:cNvSpPr>
            <a:spLocks noChangeArrowheads="1"/>
          </p:cNvSpPr>
          <p:nvPr>
            <p:custDataLst>
              <p:tags r:id="rId3"/>
            </p:custDataLst>
          </p:nvPr>
        </p:nvSpPr>
        <p:spPr bwMode="auto">
          <a:xfrm flipH="1">
            <a:off x="0" y="959652"/>
            <a:ext cx="4283968" cy="3292079"/>
          </a:xfrm>
          <a:prstGeom prst="rect">
            <a:avLst/>
          </a:prstGeom>
          <a:solidFill>
            <a:schemeClr val="accent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r>
              <a:rPr lang="en-US" altLang="zh-CN" sz="4000" dirty="0">
                <a:solidFill>
                  <a:srgbClr val="FFFFFF"/>
                </a:solidFill>
                <a:latin typeface="+mn-lt"/>
                <a:ea typeface="+mn-ea"/>
                <a:cs typeface="+mn-ea"/>
                <a:sym typeface="+mn-lt"/>
              </a:rPr>
              <a:t>CHAPTER</a:t>
            </a:r>
          </a:p>
          <a:p>
            <a:pPr algn="ctr" eaLnBrk="1" hangingPunct="1">
              <a:lnSpc>
                <a:spcPct val="90000"/>
              </a:lnSpc>
            </a:pPr>
            <a:r>
              <a:rPr lang="en-US" altLang="zh-CN" sz="16600" dirty="0">
                <a:solidFill>
                  <a:srgbClr val="FFFFFF"/>
                </a:solidFill>
                <a:latin typeface="+mn-lt"/>
                <a:ea typeface="+mn-ea"/>
                <a:cs typeface="+mn-ea"/>
                <a:sym typeface="+mn-lt"/>
              </a:rPr>
              <a:t>05</a:t>
            </a:r>
            <a:endParaRPr lang="zh-CN" altLang="zh-CN" sz="16600" dirty="0">
              <a:solidFill>
                <a:srgbClr val="FFFFFF"/>
              </a:solidFill>
              <a:latin typeface="+mn-lt"/>
              <a:ea typeface="+mn-ea"/>
              <a:cs typeface="+mn-ea"/>
              <a:sym typeface="+mn-lt"/>
            </a:endParaRPr>
          </a:p>
        </p:txBody>
      </p:sp>
      <p:sp>
        <p:nvSpPr>
          <p:cNvPr id="5" name="TextBox 4"/>
          <p:cNvSpPr txBox="1"/>
          <p:nvPr/>
        </p:nvSpPr>
        <p:spPr>
          <a:xfrm>
            <a:off x="4355976" y="1779662"/>
            <a:ext cx="4824536" cy="646331"/>
          </a:xfrm>
          <a:prstGeom prst="rect">
            <a:avLst/>
          </a:prstGeom>
          <a:noFill/>
        </p:spPr>
        <p:txBody>
          <a:bodyPr wrap="square" rtlCol="0">
            <a:spAutoFit/>
          </a:bodyPr>
          <a:lstStyle/>
          <a:p>
            <a:pPr marL="0" lvl="1"/>
            <a:r>
              <a:rPr lang="zh-CN" altLang="en-US" sz="3600" b="1" dirty="0">
                <a:solidFill>
                  <a:schemeClr val="tx1">
                    <a:lumMod val="75000"/>
                    <a:lumOff val="25000"/>
                  </a:schemeClr>
                </a:solidFill>
                <a:cs typeface="+mn-ea"/>
                <a:sym typeface="+mn-lt"/>
              </a:rPr>
              <a:t>四、发票审核注意事项</a:t>
            </a:r>
          </a:p>
        </p:txBody>
      </p:sp>
    </p:spTree>
    <p:custDataLst>
      <p:tags r:id="rId1"/>
    </p:custDataLst>
    <p:extLst>
      <p:ext uri="{BB962C8B-B14F-4D97-AF65-F5344CB8AC3E}">
        <p14:creationId xmlns:p14="http://schemas.microsoft.com/office/powerpoint/2010/main" val="130995548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发票合规性检查</a:t>
            </a:r>
            <a:endParaRPr lang="zh-CN" altLang="en-US" dirty="0">
              <a:latin typeface="+mn-lt"/>
              <a:ea typeface="+mn-ea"/>
              <a:cs typeface="+mn-ea"/>
              <a:sym typeface="+mn-lt"/>
            </a:endParaRPr>
          </a:p>
        </p:txBody>
      </p:sp>
      <p:sp>
        <p:nvSpPr>
          <p:cNvPr id="13" name="矩形: 圆角 12">
            <a:extLst>
              <a:ext uri="{FF2B5EF4-FFF2-40B4-BE49-F238E27FC236}">
                <a16:creationId xmlns:a16="http://schemas.microsoft.com/office/drawing/2014/main" id="{A4F48BB5-AD71-A891-09A2-BD634476D38D}"/>
              </a:ext>
            </a:extLst>
          </p:cNvPr>
          <p:cNvSpPr/>
          <p:nvPr/>
        </p:nvSpPr>
        <p:spPr>
          <a:xfrm>
            <a:off x="5868144" y="843557"/>
            <a:ext cx="2952328" cy="35198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08751898-E316-6BF5-C763-36CB1A87114C}"/>
              </a:ext>
            </a:extLst>
          </p:cNvPr>
          <p:cNvSpPr txBox="1"/>
          <p:nvPr/>
        </p:nvSpPr>
        <p:spPr>
          <a:xfrm>
            <a:off x="5940152" y="1275606"/>
            <a:ext cx="2808312" cy="2605842"/>
          </a:xfrm>
          <a:prstGeom prst="rect">
            <a:avLst/>
          </a:prstGeom>
          <a:noFill/>
        </p:spPr>
        <p:txBody>
          <a:bodyPr wrap="square" rtlCol="0">
            <a:spAutoFit/>
          </a:bodyPr>
          <a:lstStyle/>
          <a:p>
            <a:pPr>
              <a:lnSpc>
                <a:spcPts val="2800"/>
              </a:lnSpc>
            </a:pPr>
            <a:r>
              <a:rPr lang="zh-CN" altLang="en-US" dirty="0"/>
              <a:t>专用发票：</a:t>
            </a:r>
            <a:r>
              <a:rPr lang="zh-CN" altLang="en-US" dirty="0">
                <a:latin typeface="STFangsong" panose="02010600040101010101" pitchFamily="2" charset="-122"/>
                <a:ea typeface="STFangsong" panose="02010600040101010101" pitchFamily="2" charset="-122"/>
              </a:rPr>
              <a:t>购买方名称、纳税人识别号、地址电话、开户行及账号必须完整准确；内容栏次与实际业务及合同内容一致；发票章完整清晰；密码区不压线。</a:t>
            </a:r>
            <a:endParaRPr lang="en-US" altLang="zh-CN" dirty="0">
              <a:latin typeface="STFangsong" panose="02010600040101010101" pitchFamily="2" charset="-122"/>
              <a:ea typeface="STFangsong" panose="02010600040101010101" pitchFamily="2" charset="-122"/>
            </a:endParaRPr>
          </a:p>
          <a:p>
            <a:pPr>
              <a:lnSpc>
                <a:spcPts val="2800"/>
              </a:lnSpc>
            </a:pPr>
            <a:r>
              <a:rPr lang="en-US" altLang="zh-CN" dirty="0"/>
              <a:t>       </a:t>
            </a:r>
            <a:endParaRPr lang="zh-CN" altLang="zh-CN"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915566"/>
            <a:ext cx="5184576" cy="3463214"/>
          </a:xfrm>
          <a:prstGeom prst="rect">
            <a:avLst/>
          </a:prstGeom>
        </p:spPr>
      </p:pic>
    </p:spTree>
    <p:extLst>
      <p:ext uri="{BB962C8B-B14F-4D97-AF65-F5344CB8AC3E}">
        <p14:creationId xmlns:p14="http://schemas.microsoft.com/office/powerpoint/2010/main" val="207848567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发票合规性检查</a:t>
            </a:r>
            <a:endParaRPr lang="zh-CN" altLang="en-US" dirty="0">
              <a:latin typeface="+mn-lt"/>
              <a:ea typeface="+mn-ea"/>
              <a:cs typeface="+mn-ea"/>
              <a:sym typeface="+mn-lt"/>
            </a:endParaRPr>
          </a:p>
        </p:txBody>
      </p:sp>
      <p:sp>
        <p:nvSpPr>
          <p:cNvPr id="13" name="矩形: 圆角 12">
            <a:extLst>
              <a:ext uri="{FF2B5EF4-FFF2-40B4-BE49-F238E27FC236}">
                <a16:creationId xmlns:a16="http://schemas.microsoft.com/office/drawing/2014/main" id="{A4F48BB5-AD71-A891-09A2-BD634476D38D}"/>
              </a:ext>
            </a:extLst>
          </p:cNvPr>
          <p:cNvSpPr/>
          <p:nvPr/>
        </p:nvSpPr>
        <p:spPr>
          <a:xfrm>
            <a:off x="5868144" y="843557"/>
            <a:ext cx="2952328" cy="35198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08751898-E316-6BF5-C763-36CB1A87114C}"/>
              </a:ext>
            </a:extLst>
          </p:cNvPr>
          <p:cNvSpPr txBox="1"/>
          <p:nvPr/>
        </p:nvSpPr>
        <p:spPr>
          <a:xfrm>
            <a:off x="5940152" y="1275606"/>
            <a:ext cx="2808312" cy="2246769"/>
          </a:xfrm>
          <a:prstGeom prst="rect">
            <a:avLst/>
          </a:prstGeom>
          <a:noFill/>
        </p:spPr>
        <p:txBody>
          <a:bodyPr wrap="square" rtlCol="0">
            <a:spAutoFit/>
          </a:bodyPr>
          <a:lstStyle/>
          <a:p>
            <a:pPr>
              <a:lnSpc>
                <a:spcPts val="2800"/>
              </a:lnSpc>
            </a:pPr>
            <a:r>
              <a:rPr lang="zh-CN" altLang="en-US" dirty="0"/>
              <a:t>普通发票：</a:t>
            </a:r>
            <a:r>
              <a:rPr lang="zh-CN" altLang="en-US" dirty="0">
                <a:latin typeface="STFangsong" panose="02010600040101010101" pitchFamily="2" charset="-122"/>
                <a:ea typeface="STFangsong" panose="02010600040101010101" pitchFamily="2" charset="-122"/>
              </a:rPr>
              <a:t>购买方名称、纳税人识别号必须完整准确；内容栏次与实际业务及合同内容一致；发票章完整清晰；密码区不压线。</a:t>
            </a:r>
            <a:endParaRPr lang="en-US" altLang="zh-CN" dirty="0">
              <a:latin typeface="STFangsong" panose="02010600040101010101" pitchFamily="2" charset="-122"/>
              <a:ea typeface="STFangsong" panose="02010600040101010101" pitchFamily="2" charset="-122"/>
            </a:endParaRPr>
          </a:p>
          <a:p>
            <a:pPr>
              <a:lnSpc>
                <a:spcPts val="2800"/>
              </a:lnSpc>
            </a:pPr>
            <a:r>
              <a:rPr lang="en-US" altLang="zh-CN" dirty="0"/>
              <a:t>       </a:t>
            </a:r>
            <a:endParaRPr lang="zh-CN" altLang="zh-CN" dirty="0"/>
          </a:p>
        </p:txBody>
      </p:sp>
      <p:pic>
        <p:nvPicPr>
          <p:cNvPr id="2" name="图片 1"/>
          <p:cNvPicPr>
            <a:picLocks noChangeAspect="1"/>
          </p:cNvPicPr>
          <p:nvPr/>
        </p:nvPicPr>
        <p:blipFill>
          <a:blip r:embed="rId3"/>
          <a:stretch>
            <a:fillRect/>
          </a:stretch>
        </p:blipFill>
        <p:spPr>
          <a:xfrm>
            <a:off x="363635" y="922271"/>
            <a:ext cx="5400600" cy="3362376"/>
          </a:xfrm>
          <a:prstGeom prst="rect">
            <a:avLst/>
          </a:prstGeom>
        </p:spPr>
      </p:pic>
    </p:spTree>
    <p:extLst>
      <p:ext uri="{BB962C8B-B14F-4D97-AF65-F5344CB8AC3E}">
        <p14:creationId xmlns:p14="http://schemas.microsoft.com/office/powerpoint/2010/main" val="368120545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如何判断电子发票可以不用加盖发票专用章？</a:t>
            </a:r>
            <a:endParaRPr lang="zh-CN" altLang="en-US" dirty="0">
              <a:latin typeface="+mn-lt"/>
              <a:ea typeface="+mn-ea"/>
              <a:cs typeface="+mn-ea"/>
              <a:sym typeface="+mn-lt"/>
            </a:endParaRPr>
          </a:p>
        </p:txBody>
      </p:sp>
      <p:sp>
        <p:nvSpPr>
          <p:cNvPr id="4" name="文本框 3">
            <a:extLst>
              <a:ext uri="{FF2B5EF4-FFF2-40B4-BE49-F238E27FC236}">
                <a16:creationId xmlns:a16="http://schemas.microsoft.com/office/drawing/2014/main" id="{08751898-E316-6BF5-C763-36CB1A87114C}"/>
              </a:ext>
            </a:extLst>
          </p:cNvPr>
          <p:cNvSpPr txBox="1"/>
          <p:nvPr/>
        </p:nvSpPr>
        <p:spPr>
          <a:xfrm>
            <a:off x="827584" y="699542"/>
            <a:ext cx="2952328" cy="424796"/>
          </a:xfrm>
          <a:prstGeom prst="rect">
            <a:avLst/>
          </a:prstGeom>
          <a:noFill/>
        </p:spPr>
        <p:txBody>
          <a:bodyPr wrap="square" rtlCol="0">
            <a:spAutoFit/>
          </a:bodyPr>
          <a:lstStyle/>
          <a:p>
            <a:pPr>
              <a:lnSpc>
                <a:spcPts val="2800"/>
              </a:lnSpc>
            </a:pPr>
            <a:r>
              <a:rPr lang="zh-CN" altLang="en-US" dirty="0">
                <a:solidFill>
                  <a:schemeClr val="accent1"/>
                </a:solidFill>
              </a:rPr>
              <a:t>目前常见的电子发票种类</a:t>
            </a:r>
            <a:endParaRPr lang="en-US" altLang="zh-CN" dirty="0">
              <a:solidFill>
                <a:schemeClr val="accent1"/>
              </a:solidFill>
            </a:endParaRPr>
          </a:p>
        </p:txBody>
      </p:sp>
      <p:pic>
        <p:nvPicPr>
          <p:cNvPr id="2" name="图片 1">
            <a:extLst>
              <a:ext uri="{FF2B5EF4-FFF2-40B4-BE49-F238E27FC236}">
                <a16:creationId xmlns:a16="http://schemas.microsoft.com/office/drawing/2014/main" id="{305CAEBE-6FC6-F7C1-E3B3-BCBF21770A99}"/>
              </a:ext>
            </a:extLst>
          </p:cNvPr>
          <p:cNvPicPr>
            <a:picLocks noChangeAspect="1"/>
          </p:cNvPicPr>
          <p:nvPr/>
        </p:nvPicPr>
        <p:blipFill>
          <a:blip r:embed="rId3"/>
          <a:stretch>
            <a:fillRect/>
          </a:stretch>
        </p:blipFill>
        <p:spPr>
          <a:xfrm>
            <a:off x="409218" y="1124338"/>
            <a:ext cx="2598140" cy="1872208"/>
          </a:xfrm>
          <a:prstGeom prst="rect">
            <a:avLst/>
          </a:prstGeom>
        </p:spPr>
      </p:pic>
      <p:pic>
        <p:nvPicPr>
          <p:cNvPr id="5" name="图片 4">
            <a:extLst>
              <a:ext uri="{FF2B5EF4-FFF2-40B4-BE49-F238E27FC236}">
                <a16:creationId xmlns:a16="http://schemas.microsoft.com/office/drawing/2014/main" id="{7A9E926B-45BF-B3D2-F435-A6B56C843C0A}"/>
              </a:ext>
            </a:extLst>
          </p:cNvPr>
          <p:cNvPicPr>
            <a:picLocks noChangeAspect="1"/>
          </p:cNvPicPr>
          <p:nvPr/>
        </p:nvPicPr>
        <p:blipFill>
          <a:blip r:embed="rId4"/>
          <a:stretch>
            <a:fillRect/>
          </a:stretch>
        </p:blipFill>
        <p:spPr>
          <a:xfrm>
            <a:off x="409218" y="3088918"/>
            <a:ext cx="2598140" cy="1994490"/>
          </a:xfrm>
          <a:prstGeom prst="rect">
            <a:avLst/>
          </a:prstGeom>
        </p:spPr>
      </p:pic>
      <p:pic>
        <p:nvPicPr>
          <p:cNvPr id="6" name="图片 5">
            <a:extLst>
              <a:ext uri="{FF2B5EF4-FFF2-40B4-BE49-F238E27FC236}">
                <a16:creationId xmlns:a16="http://schemas.microsoft.com/office/drawing/2014/main" id="{8A45AD70-9C32-2CA1-66A6-DF83DDA1633D}"/>
              </a:ext>
            </a:extLst>
          </p:cNvPr>
          <p:cNvPicPr>
            <a:picLocks noChangeAspect="1"/>
          </p:cNvPicPr>
          <p:nvPr/>
        </p:nvPicPr>
        <p:blipFill>
          <a:blip r:embed="rId5"/>
          <a:stretch>
            <a:fillRect/>
          </a:stretch>
        </p:blipFill>
        <p:spPr>
          <a:xfrm>
            <a:off x="3275855" y="1124338"/>
            <a:ext cx="2505921" cy="1872208"/>
          </a:xfrm>
          <a:prstGeom prst="rect">
            <a:avLst/>
          </a:prstGeom>
        </p:spPr>
      </p:pic>
      <p:pic>
        <p:nvPicPr>
          <p:cNvPr id="7" name="图片 6">
            <a:extLst>
              <a:ext uri="{FF2B5EF4-FFF2-40B4-BE49-F238E27FC236}">
                <a16:creationId xmlns:a16="http://schemas.microsoft.com/office/drawing/2014/main" id="{31758273-1EE2-8DF9-942F-8C7F34060002}"/>
              </a:ext>
            </a:extLst>
          </p:cNvPr>
          <p:cNvPicPr>
            <a:picLocks noChangeAspect="1"/>
          </p:cNvPicPr>
          <p:nvPr/>
        </p:nvPicPr>
        <p:blipFill>
          <a:blip r:embed="rId6"/>
          <a:stretch>
            <a:fillRect/>
          </a:stretch>
        </p:blipFill>
        <p:spPr>
          <a:xfrm>
            <a:off x="3219143" y="3129980"/>
            <a:ext cx="2619343" cy="1912365"/>
          </a:xfrm>
          <a:prstGeom prst="rect">
            <a:avLst/>
          </a:prstGeom>
        </p:spPr>
      </p:pic>
      <p:pic>
        <p:nvPicPr>
          <p:cNvPr id="9" name="图片 8">
            <a:extLst>
              <a:ext uri="{FF2B5EF4-FFF2-40B4-BE49-F238E27FC236}">
                <a16:creationId xmlns:a16="http://schemas.microsoft.com/office/drawing/2014/main" id="{197E7946-D6E5-5B50-07E2-7A73049A39C6}"/>
              </a:ext>
            </a:extLst>
          </p:cNvPr>
          <p:cNvPicPr>
            <a:picLocks noChangeAspect="1"/>
          </p:cNvPicPr>
          <p:nvPr/>
        </p:nvPicPr>
        <p:blipFill>
          <a:blip r:embed="rId7"/>
          <a:stretch>
            <a:fillRect/>
          </a:stretch>
        </p:blipFill>
        <p:spPr>
          <a:xfrm>
            <a:off x="6050271" y="1502312"/>
            <a:ext cx="2699659" cy="3525574"/>
          </a:xfrm>
          <a:prstGeom prst="rect">
            <a:avLst/>
          </a:prstGeom>
        </p:spPr>
      </p:pic>
      <p:pic>
        <p:nvPicPr>
          <p:cNvPr id="11" name="图片 10">
            <a:extLst>
              <a:ext uri="{FF2B5EF4-FFF2-40B4-BE49-F238E27FC236}">
                <a16:creationId xmlns:a16="http://schemas.microsoft.com/office/drawing/2014/main" id="{3B6137C6-CA3E-0F85-E083-F050AED8FEB5}"/>
              </a:ext>
            </a:extLst>
          </p:cNvPr>
          <p:cNvPicPr>
            <a:picLocks noChangeAspect="1"/>
          </p:cNvPicPr>
          <p:nvPr/>
        </p:nvPicPr>
        <p:blipFill>
          <a:blip r:embed="rId8"/>
          <a:stretch>
            <a:fillRect/>
          </a:stretch>
        </p:blipFill>
        <p:spPr>
          <a:xfrm>
            <a:off x="6050273" y="1124338"/>
            <a:ext cx="2745018" cy="358625"/>
          </a:xfrm>
          <a:prstGeom prst="rect">
            <a:avLst/>
          </a:prstGeom>
        </p:spPr>
      </p:pic>
    </p:spTree>
    <p:extLst>
      <p:ext uri="{BB962C8B-B14F-4D97-AF65-F5344CB8AC3E}">
        <p14:creationId xmlns:p14="http://schemas.microsoft.com/office/powerpoint/2010/main" val="411202493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如何判断电子发票可以不用加盖发票专用章？</a:t>
            </a:r>
            <a:endParaRPr lang="zh-CN" altLang="en-US" dirty="0">
              <a:latin typeface="+mn-lt"/>
              <a:ea typeface="+mn-ea"/>
              <a:cs typeface="+mn-ea"/>
              <a:sym typeface="+mn-lt"/>
            </a:endParaRPr>
          </a:p>
        </p:txBody>
      </p:sp>
      <p:sp>
        <p:nvSpPr>
          <p:cNvPr id="13" name="矩形: 圆角 12">
            <a:extLst>
              <a:ext uri="{FF2B5EF4-FFF2-40B4-BE49-F238E27FC236}">
                <a16:creationId xmlns:a16="http://schemas.microsoft.com/office/drawing/2014/main" id="{A4F48BB5-AD71-A891-09A2-BD634476D38D}"/>
              </a:ext>
            </a:extLst>
          </p:cNvPr>
          <p:cNvSpPr/>
          <p:nvPr/>
        </p:nvSpPr>
        <p:spPr>
          <a:xfrm>
            <a:off x="5724128" y="843557"/>
            <a:ext cx="3168352" cy="35198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08751898-E316-6BF5-C763-36CB1A87114C}"/>
              </a:ext>
            </a:extLst>
          </p:cNvPr>
          <p:cNvSpPr txBox="1"/>
          <p:nvPr/>
        </p:nvSpPr>
        <p:spPr>
          <a:xfrm>
            <a:off x="5796136" y="1275606"/>
            <a:ext cx="2952328" cy="2605842"/>
          </a:xfrm>
          <a:prstGeom prst="rect">
            <a:avLst/>
          </a:prstGeom>
          <a:noFill/>
        </p:spPr>
        <p:txBody>
          <a:bodyPr wrap="square" rtlCol="0">
            <a:spAutoFit/>
          </a:bodyPr>
          <a:lstStyle/>
          <a:p>
            <a:pPr>
              <a:lnSpc>
                <a:spcPts val="2800"/>
              </a:lnSpc>
            </a:pPr>
            <a:r>
              <a:rPr lang="zh-CN" altLang="zh-CN" dirty="0">
                <a:solidFill>
                  <a:schemeClr val="accent1"/>
                </a:solidFill>
              </a:rPr>
              <a:t>不用加盖发票专用章</a:t>
            </a:r>
            <a:r>
              <a:rPr lang="zh-CN" altLang="en-US" dirty="0">
                <a:solidFill>
                  <a:schemeClr val="accent1"/>
                </a:solidFill>
              </a:rPr>
              <a:t>的发票</a:t>
            </a:r>
            <a:endParaRPr lang="en-US" altLang="zh-CN" dirty="0">
              <a:solidFill>
                <a:schemeClr val="accent1"/>
              </a:solidFill>
            </a:endParaRPr>
          </a:p>
          <a:p>
            <a:pPr>
              <a:lnSpc>
                <a:spcPts val="2800"/>
              </a:lnSpc>
            </a:pPr>
            <a:r>
              <a:rPr lang="en-US" altLang="zh-CN" dirty="0"/>
              <a:t>1</a:t>
            </a:r>
            <a:r>
              <a:rPr lang="zh-CN" altLang="zh-CN" dirty="0"/>
              <a:t>、</a:t>
            </a:r>
            <a:r>
              <a:rPr lang="en-US" altLang="zh-CN" dirty="0"/>
              <a:t>“</a:t>
            </a:r>
            <a:r>
              <a:rPr lang="zh-CN" altLang="zh-CN" dirty="0"/>
              <a:t>货物或应税劳务、服务名称</a:t>
            </a:r>
            <a:r>
              <a:rPr lang="en-US" altLang="zh-CN" dirty="0"/>
              <a:t>”</a:t>
            </a:r>
            <a:r>
              <a:rPr lang="zh-CN" altLang="zh-CN" dirty="0"/>
              <a:t>栏次名称简化为</a:t>
            </a:r>
            <a:r>
              <a:rPr lang="en-US" altLang="zh-CN" dirty="0"/>
              <a:t>“</a:t>
            </a:r>
            <a:r>
              <a:rPr lang="zh-CN" altLang="zh-CN" dirty="0"/>
              <a:t>项目名称</a:t>
            </a:r>
            <a:r>
              <a:rPr lang="en-US" altLang="zh-CN" dirty="0"/>
              <a:t>”</a:t>
            </a:r>
            <a:r>
              <a:rPr lang="zh-CN" altLang="en-US" dirty="0"/>
              <a:t>。</a:t>
            </a:r>
            <a:endParaRPr lang="zh-CN" altLang="zh-CN" dirty="0"/>
          </a:p>
          <a:p>
            <a:pPr>
              <a:lnSpc>
                <a:spcPts val="2800"/>
              </a:lnSpc>
            </a:pPr>
            <a:r>
              <a:rPr lang="en-US" altLang="zh-CN" dirty="0"/>
              <a:t> 2</a:t>
            </a:r>
            <a:r>
              <a:rPr lang="zh-CN" altLang="zh-CN" dirty="0"/>
              <a:t>、取消了原</a:t>
            </a:r>
            <a:r>
              <a:rPr lang="en-US" altLang="zh-CN" dirty="0"/>
              <a:t>“</a:t>
            </a:r>
            <a:r>
              <a:rPr lang="zh-CN" altLang="zh-CN" dirty="0"/>
              <a:t>销售方</a:t>
            </a:r>
            <a:r>
              <a:rPr lang="en-US" altLang="zh-CN" dirty="0"/>
              <a:t>:</a:t>
            </a:r>
            <a:r>
              <a:rPr lang="zh-CN" altLang="zh-CN" dirty="0"/>
              <a:t>（章）</a:t>
            </a:r>
            <a:r>
              <a:rPr lang="en-US" altLang="zh-CN" dirty="0"/>
              <a:t>”</a:t>
            </a:r>
            <a:r>
              <a:rPr lang="zh-CN" altLang="zh-CN" dirty="0"/>
              <a:t>栏次。</a:t>
            </a:r>
          </a:p>
          <a:p>
            <a:pPr>
              <a:lnSpc>
                <a:spcPts val="2800"/>
              </a:lnSpc>
            </a:pPr>
            <a:r>
              <a:rPr lang="en-US" altLang="zh-CN" dirty="0"/>
              <a:t>       </a:t>
            </a:r>
            <a:endParaRPr lang="zh-CN" altLang="zh-CN" dirty="0"/>
          </a:p>
        </p:txBody>
      </p:sp>
      <p:pic>
        <p:nvPicPr>
          <p:cNvPr id="8" name="图片 7" descr="C:\Users\ning\Documents\WXWork\1688855918279298\Cache\Image\2022-07\企业微信截图_16571824834230.png"/>
          <p:cNvPicPr/>
          <p:nvPr/>
        </p:nvPicPr>
        <p:blipFill>
          <a:blip r:embed="rId3">
            <a:extLst>
              <a:ext uri="{28A0092B-C50C-407E-A947-70E740481C1C}">
                <a14:useLocalDpi xmlns:a14="http://schemas.microsoft.com/office/drawing/2010/main" val="0"/>
              </a:ext>
            </a:extLst>
          </a:blip>
          <a:srcRect/>
          <a:stretch>
            <a:fillRect/>
          </a:stretch>
        </p:blipFill>
        <p:spPr bwMode="auto">
          <a:xfrm>
            <a:off x="323528" y="915566"/>
            <a:ext cx="5274310" cy="3515360"/>
          </a:xfrm>
          <a:prstGeom prst="rect">
            <a:avLst/>
          </a:prstGeom>
          <a:noFill/>
          <a:ln>
            <a:noFill/>
          </a:ln>
        </p:spPr>
      </p:pic>
    </p:spTree>
    <p:extLst>
      <p:ext uri="{BB962C8B-B14F-4D97-AF65-F5344CB8AC3E}">
        <p14:creationId xmlns:p14="http://schemas.microsoft.com/office/powerpoint/2010/main" val="363573207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印花税政策</a:t>
            </a:r>
            <a:endParaRPr lang="zh-CN" altLang="en-US" dirty="0">
              <a:latin typeface="+mn-lt"/>
              <a:ea typeface="+mn-ea"/>
              <a:cs typeface="+mn-ea"/>
              <a:sym typeface="+mn-lt"/>
            </a:endParaRPr>
          </a:p>
        </p:txBody>
      </p:sp>
      <p:sp>
        <p:nvSpPr>
          <p:cNvPr id="13" name="矩形: 圆角 12">
            <a:extLst>
              <a:ext uri="{FF2B5EF4-FFF2-40B4-BE49-F238E27FC236}">
                <a16:creationId xmlns:a16="http://schemas.microsoft.com/office/drawing/2014/main" id="{A4F48BB5-AD71-A891-09A2-BD634476D38D}"/>
              </a:ext>
            </a:extLst>
          </p:cNvPr>
          <p:cNvSpPr/>
          <p:nvPr/>
        </p:nvSpPr>
        <p:spPr>
          <a:xfrm>
            <a:off x="611560" y="1019914"/>
            <a:ext cx="8136904" cy="3600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08751898-E316-6BF5-C763-36CB1A87114C}"/>
              </a:ext>
            </a:extLst>
          </p:cNvPr>
          <p:cNvSpPr txBox="1"/>
          <p:nvPr/>
        </p:nvSpPr>
        <p:spPr>
          <a:xfrm>
            <a:off x="768904" y="1131590"/>
            <a:ext cx="7822216" cy="2964914"/>
          </a:xfrm>
          <a:prstGeom prst="rect">
            <a:avLst/>
          </a:prstGeom>
          <a:noFill/>
        </p:spPr>
        <p:txBody>
          <a:bodyPr wrap="square" rtlCol="0">
            <a:spAutoFit/>
          </a:bodyPr>
          <a:lstStyle/>
          <a:p>
            <a:pPr>
              <a:lnSpc>
                <a:spcPts val="2800"/>
              </a:lnSpc>
            </a:pPr>
            <a:r>
              <a:rPr lang="zh-CN" altLang="en-US" b="1" dirty="0">
                <a:ln w="0"/>
                <a:solidFill>
                  <a:schemeClr val="accent1"/>
                </a:solidFill>
                <a:effectLst>
                  <a:outerShdw blurRad="38100" dist="25400" dir="5400000" algn="ctr" rotWithShape="0">
                    <a:srgbClr val="6E747A">
                      <a:alpha val="43000"/>
                    </a:srgbClr>
                  </a:outerShdw>
                </a:effectLst>
                <a:latin typeface="SimSun" panose="02010600030101010101" pitchFamily="2" charset="-122"/>
                <a:ea typeface="SimSun" panose="02010600030101010101" pitchFamily="2" charset="-122"/>
              </a:rPr>
              <a:t>定义</a:t>
            </a:r>
            <a:r>
              <a:rPr lang="zh-CN" altLang="en-US" dirty="0">
                <a:ln w="0"/>
                <a:solidFill>
                  <a:schemeClr val="accent1"/>
                </a:solidFill>
                <a:effectLst>
                  <a:outerShdw blurRad="38100" dist="25400" dir="5400000" algn="ctr" rotWithShape="0">
                    <a:srgbClr val="6E747A">
                      <a:alpha val="43000"/>
                    </a:srgbClr>
                  </a:outerShdw>
                </a:effectLst>
                <a:latin typeface="SimSun" panose="02010600030101010101" pitchFamily="2" charset="-122"/>
                <a:ea typeface="SimSun" panose="02010600030101010101" pitchFamily="2" charset="-122"/>
              </a:rPr>
              <a:t>：</a:t>
            </a:r>
            <a:r>
              <a:rPr lang="zh-CN" altLang="zh-CN" dirty="0"/>
              <a:t>印花税是对在经济活动和经济交往中书立、领受具有法律效力的凭证的行为征收的一种税，在经济合同订立时即产生纳税义务。</a:t>
            </a:r>
            <a:endParaRPr lang="en-US" altLang="zh-CN" dirty="0"/>
          </a:p>
          <a:p>
            <a:pPr>
              <a:lnSpc>
                <a:spcPts val="2800"/>
              </a:lnSpc>
            </a:pPr>
            <a:endParaRPr lang="en-US" altLang="zh-CN" dirty="0">
              <a:sym typeface="+mn-lt"/>
            </a:endParaRPr>
          </a:p>
          <a:p>
            <a:pPr>
              <a:lnSpc>
                <a:spcPts val="2800"/>
              </a:lnSpc>
            </a:pPr>
            <a:r>
              <a:rPr lang="zh-CN" altLang="en-US" b="1" dirty="0">
                <a:ln w="0"/>
                <a:solidFill>
                  <a:schemeClr val="accent1"/>
                </a:solidFill>
                <a:effectLst>
                  <a:outerShdw blurRad="38100" dist="25400" dir="5400000" algn="ctr" rotWithShape="0">
                    <a:srgbClr val="6E747A">
                      <a:alpha val="43000"/>
                    </a:srgbClr>
                  </a:outerShdw>
                </a:effectLst>
                <a:latin typeface="SimSun" panose="02010600030101010101" pitchFamily="2" charset="-122"/>
                <a:ea typeface="SimSun" panose="02010600030101010101" pitchFamily="2" charset="-122"/>
                <a:sym typeface="+mn-lt"/>
              </a:rPr>
              <a:t>立法进程</a:t>
            </a:r>
            <a:r>
              <a:rPr lang="zh-CN" altLang="en-US" dirty="0">
                <a:ln w="0"/>
                <a:solidFill>
                  <a:schemeClr val="accent1"/>
                </a:solidFill>
                <a:effectLst>
                  <a:outerShdw blurRad="38100" dist="25400" dir="5400000" algn="ctr" rotWithShape="0">
                    <a:srgbClr val="6E747A">
                      <a:alpha val="43000"/>
                    </a:srgbClr>
                  </a:outerShdw>
                </a:effectLst>
                <a:latin typeface="SimSun" panose="02010600030101010101" pitchFamily="2" charset="-122"/>
                <a:ea typeface="SimSun" panose="02010600030101010101" pitchFamily="2" charset="-122"/>
                <a:sym typeface="+mn-lt"/>
              </a:rPr>
              <a:t>：</a:t>
            </a:r>
            <a:r>
              <a:rPr lang="en-US" altLang="zh-CN" dirty="0">
                <a:sym typeface="+mn-lt"/>
              </a:rPr>
              <a:t>2018</a:t>
            </a:r>
            <a:r>
              <a:rPr lang="zh-CN" altLang="en-US" dirty="0">
                <a:sym typeface="+mn-lt"/>
              </a:rPr>
              <a:t>年</a:t>
            </a:r>
            <a:r>
              <a:rPr lang="en-US" altLang="zh-CN" dirty="0">
                <a:sym typeface="+mn-lt"/>
              </a:rPr>
              <a:t>11</a:t>
            </a:r>
            <a:r>
              <a:rPr lang="zh-CN" altLang="en-US" dirty="0">
                <a:sym typeface="+mn-lt"/>
              </a:rPr>
              <a:t>月，国家税务总局公布了</a:t>
            </a:r>
            <a:r>
              <a:rPr lang="en-US" altLang="zh-CN" dirty="0">
                <a:sym typeface="+mn-lt"/>
              </a:rPr>
              <a:t>《</a:t>
            </a:r>
            <a:r>
              <a:rPr lang="zh-CN" altLang="en-US" dirty="0">
                <a:sym typeface="+mn-lt"/>
              </a:rPr>
              <a:t>中华人民共和国印花税法（征求意见稿）</a:t>
            </a:r>
            <a:r>
              <a:rPr lang="en-US" altLang="zh-CN" dirty="0">
                <a:sym typeface="+mn-lt"/>
              </a:rPr>
              <a:t>》</a:t>
            </a:r>
            <a:r>
              <a:rPr lang="zh-CN" altLang="en-US" dirty="0">
                <a:sym typeface="+mn-lt"/>
              </a:rPr>
              <a:t>；</a:t>
            </a:r>
            <a:r>
              <a:rPr lang="en-US" altLang="zh-CN" dirty="0">
                <a:sym typeface="+mn-lt"/>
              </a:rPr>
              <a:t>2021</a:t>
            </a:r>
            <a:r>
              <a:rPr lang="zh-CN" altLang="en-US" dirty="0">
                <a:sym typeface="+mn-lt"/>
              </a:rPr>
              <a:t>年</a:t>
            </a:r>
            <a:r>
              <a:rPr lang="en-US" altLang="zh-CN" dirty="0">
                <a:sym typeface="+mn-lt"/>
              </a:rPr>
              <a:t>1</a:t>
            </a:r>
            <a:r>
              <a:rPr lang="zh-CN" altLang="en-US" dirty="0">
                <a:sym typeface="+mn-lt"/>
              </a:rPr>
              <a:t>月</a:t>
            </a:r>
            <a:r>
              <a:rPr lang="en-US" altLang="zh-CN" dirty="0">
                <a:sym typeface="+mn-lt"/>
              </a:rPr>
              <a:t>4</a:t>
            </a:r>
            <a:r>
              <a:rPr lang="zh-CN" altLang="en-US" dirty="0">
                <a:sym typeface="+mn-lt"/>
              </a:rPr>
              <a:t>日，国务院常务会议通过了</a:t>
            </a:r>
            <a:r>
              <a:rPr lang="en-US" altLang="zh-CN" dirty="0">
                <a:sym typeface="+mn-lt"/>
              </a:rPr>
              <a:t>《</a:t>
            </a:r>
            <a:r>
              <a:rPr lang="zh-CN" altLang="en-US" dirty="0">
                <a:sym typeface="+mn-lt"/>
              </a:rPr>
              <a:t>中华人民共和国印花税法（草案） </a:t>
            </a:r>
            <a:r>
              <a:rPr lang="en-US" altLang="zh-CN" dirty="0">
                <a:sym typeface="+mn-lt"/>
              </a:rPr>
              <a:t>》</a:t>
            </a:r>
            <a:r>
              <a:rPr lang="zh-CN" altLang="en-US" dirty="0">
                <a:sym typeface="+mn-lt"/>
              </a:rPr>
              <a:t>；</a:t>
            </a:r>
            <a:r>
              <a:rPr lang="en-US" altLang="zh-CN" dirty="0">
                <a:sym typeface="+mn-lt"/>
              </a:rPr>
              <a:t>2021</a:t>
            </a:r>
            <a:r>
              <a:rPr lang="zh-CN" altLang="en-US" dirty="0">
                <a:sym typeface="+mn-lt"/>
              </a:rPr>
              <a:t>年</a:t>
            </a:r>
            <a:r>
              <a:rPr lang="en-US" altLang="zh-CN" dirty="0">
                <a:sym typeface="+mn-lt"/>
              </a:rPr>
              <a:t>6</a:t>
            </a:r>
            <a:r>
              <a:rPr lang="zh-CN" altLang="en-US" dirty="0">
                <a:sym typeface="+mn-lt"/>
              </a:rPr>
              <a:t>月</a:t>
            </a:r>
            <a:r>
              <a:rPr lang="en-US" altLang="zh-CN" dirty="0">
                <a:sym typeface="+mn-lt"/>
              </a:rPr>
              <a:t>10</a:t>
            </a:r>
            <a:r>
              <a:rPr lang="zh-CN" altLang="en-US" dirty="0">
                <a:sym typeface="+mn-lt"/>
              </a:rPr>
              <a:t>日，第十三届全国人大常务委员会通过</a:t>
            </a:r>
            <a:r>
              <a:rPr lang="zh-CN" altLang="zh-CN" dirty="0"/>
              <a:t>《中华人民共和国印花税法》</a:t>
            </a:r>
            <a:r>
              <a:rPr lang="zh-CN" altLang="en-US" dirty="0"/>
              <a:t>，</a:t>
            </a:r>
            <a:r>
              <a:rPr lang="zh-CN" altLang="en-US" b="1" dirty="0"/>
              <a:t>自</a:t>
            </a:r>
            <a:r>
              <a:rPr lang="en-US" altLang="zh-CN" b="1" dirty="0"/>
              <a:t>2022</a:t>
            </a:r>
            <a:r>
              <a:rPr lang="zh-CN" altLang="zh-CN" b="1" dirty="0"/>
              <a:t>年</a:t>
            </a:r>
            <a:r>
              <a:rPr lang="en-US" altLang="zh-CN" b="1" dirty="0"/>
              <a:t>7</a:t>
            </a:r>
            <a:r>
              <a:rPr lang="zh-CN" altLang="zh-CN" b="1" dirty="0"/>
              <a:t>月</a:t>
            </a:r>
            <a:r>
              <a:rPr lang="en-US" altLang="zh-CN" b="1" dirty="0"/>
              <a:t>1</a:t>
            </a:r>
            <a:r>
              <a:rPr lang="zh-CN" altLang="zh-CN" b="1" dirty="0"/>
              <a:t>日起施行</a:t>
            </a:r>
            <a:r>
              <a:rPr lang="zh-CN" altLang="en-US" dirty="0"/>
              <a:t>，</a:t>
            </a:r>
            <a:r>
              <a:rPr lang="en-US" altLang="zh-CN" dirty="0"/>
              <a:t>1988</a:t>
            </a:r>
            <a:r>
              <a:rPr lang="zh-CN" altLang="en-US" dirty="0"/>
              <a:t>年</a:t>
            </a:r>
            <a:r>
              <a:rPr lang="en-US" altLang="zh-CN" dirty="0"/>
              <a:t>8</a:t>
            </a:r>
            <a:r>
              <a:rPr lang="zh-CN" altLang="en-US" dirty="0"/>
              <a:t>月</a:t>
            </a:r>
            <a:r>
              <a:rPr lang="en-US" altLang="zh-CN" dirty="0"/>
              <a:t>6</a:t>
            </a:r>
            <a:r>
              <a:rPr lang="zh-CN" altLang="en-US" dirty="0"/>
              <a:t>日国务院发布的</a:t>
            </a:r>
            <a:r>
              <a:rPr lang="en-US" altLang="zh-CN" dirty="0"/>
              <a:t>《</a:t>
            </a:r>
            <a:r>
              <a:rPr lang="zh-CN" altLang="en-US" dirty="0"/>
              <a:t>中华人民共和国印花税暂行条例</a:t>
            </a:r>
            <a:r>
              <a:rPr lang="en-US" altLang="zh-CN" dirty="0"/>
              <a:t>》</a:t>
            </a:r>
            <a:r>
              <a:rPr lang="zh-CN" altLang="en-US" dirty="0"/>
              <a:t>同时废止。</a:t>
            </a:r>
            <a:endParaRPr lang="zh-CN" altLang="zh-CN" dirty="0"/>
          </a:p>
        </p:txBody>
      </p:sp>
    </p:spTree>
    <p:extLst>
      <p:ext uri="{BB962C8B-B14F-4D97-AF65-F5344CB8AC3E}">
        <p14:creationId xmlns:p14="http://schemas.microsoft.com/office/powerpoint/2010/main" val="212461325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如何判断电子发票可以不用加盖发票专用章？</a:t>
            </a:r>
            <a:endParaRPr lang="zh-CN" altLang="en-US" dirty="0">
              <a:latin typeface="+mn-lt"/>
              <a:ea typeface="+mn-ea"/>
              <a:cs typeface="+mn-ea"/>
              <a:sym typeface="+mn-lt"/>
            </a:endParaRPr>
          </a:p>
        </p:txBody>
      </p:sp>
      <p:sp>
        <p:nvSpPr>
          <p:cNvPr id="13" name="矩形: 圆角 12">
            <a:extLst>
              <a:ext uri="{FF2B5EF4-FFF2-40B4-BE49-F238E27FC236}">
                <a16:creationId xmlns:a16="http://schemas.microsoft.com/office/drawing/2014/main" id="{A4F48BB5-AD71-A891-09A2-BD634476D38D}"/>
              </a:ext>
            </a:extLst>
          </p:cNvPr>
          <p:cNvSpPr/>
          <p:nvPr/>
        </p:nvSpPr>
        <p:spPr>
          <a:xfrm>
            <a:off x="5724128" y="843557"/>
            <a:ext cx="3168352" cy="35198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08751898-E316-6BF5-C763-36CB1A87114C}"/>
              </a:ext>
            </a:extLst>
          </p:cNvPr>
          <p:cNvSpPr txBox="1"/>
          <p:nvPr/>
        </p:nvSpPr>
        <p:spPr>
          <a:xfrm>
            <a:off x="5796136" y="1131590"/>
            <a:ext cx="3024336" cy="2246769"/>
          </a:xfrm>
          <a:prstGeom prst="rect">
            <a:avLst/>
          </a:prstGeom>
          <a:noFill/>
        </p:spPr>
        <p:txBody>
          <a:bodyPr wrap="square" rtlCol="0">
            <a:spAutoFit/>
          </a:bodyPr>
          <a:lstStyle/>
          <a:p>
            <a:pPr>
              <a:lnSpc>
                <a:spcPts val="2800"/>
              </a:lnSpc>
            </a:pPr>
            <a:r>
              <a:rPr lang="zh-CN" altLang="zh-CN" dirty="0">
                <a:solidFill>
                  <a:schemeClr val="accent1"/>
                </a:solidFill>
              </a:rPr>
              <a:t>不用加盖发票专用章</a:t>
            </a:r>
            <a:r>
              <a:rPr lang="zh-CN" altLang="en-US" dirty="0">
                <a:solidFill>
                  <a:schemeClr val="accent1"/>
                </a:solidFill>
              </a:rPr>
              <a:t>的发票</a:t>
            </a:r>
            <a:endParaRPr lang="en-US" altLang="zh-CN" dirty="0">
              <a:solidFill>
                <a:schemeClr val="accent1"/>
              </a:solidFill>
            </a:endParaRPr>
          </a:p>
          <a:p>
            <a:pPr>
              <a:lnSpc>
                <a:spcPts val="2800"/>
              </a:lnSpc>
            </a:pPr>
            <a:r>
              <a:rPr lang="en-US" altLang="zh-CN" dirty="0"/>
              <a:t>1</a:t>
            </a:r>
            <a:r>
              <a:rPr lang="zh-CN" altLang="zh-CN" dirty="0"/>
              <a:t>、</a:t>
            </a:r>
            <a:r>
              <a:rPr lang="en-US" altLang="zh-CN" dirty="0"/>
              <a:t>“</a:t>
            </a:r>
            <a:r>
              <a:rPr lang="zh-CN" altLang="zh-CN" dirty="0"/>
              <a:t>货物或应税劳务、服务名称</a:t>
            </a:r>
            <a:r>
              <a:rPr lang="en-US" altLang="zh-CN" dirty="0"/>
              <a:t>”</a:t>
            </a:r>
            <a:r>
              <a:rPr lang="zh-CN" altLang="zh-CN" dirty="0"/>
              <a:t>栏次名称简化为</a:t>
            </a:r>
            <a:r>
              <a:rPr lang="en-US" altLang="zh-CN" dirty="0"/>
              <a:t>“</a:t>
            </a:r>
            <a:r>
              <a:rPr lang="zh-CN" altLang="zh-CN" dirty="0"/>
              <a:t>项目名称</a:t>
            </a:r>
            <a:r>
              <a:rPr lang="en-US" altLang="zh-CN" dirty="0"/>
              <a:t>”</a:t>
            </a:r>
            <a:r>
              <a:rPr lang="zh-CN" altLang="en-US" dirty="0"/>
              <a:t>。</a:t>
            </a:r>
            <a:endParaRPr lang="zh-CN" altLang="zh-CN" dirty="0"/>
          </a:p>
          <a:p>
            <a:pPr>
              <a:lnSpc>
                <a:spcPts val="2800"/>
              </a:lnSpc>
            </a:pPr>
            <a:r>
              <a:rPr lang="en-US" altLang="zh-CN" dirty="0"/>
              <a:t> 2</a:t>
            </a:r>
            <a:r>
              <a:rPr lang="zh-CN" altLang="zh-CN" dirty="0"/>
              <a:t>、取消了原</a:t>
            </a:r>
            <a:r>
              <a:rPr lang="en-US" altLang="zh-CN" dirty="0"/>
              <a:t>“</a:t>
            </a:r>
            <a:r>
              <a:rPr lang="zh-CN" altLang="zh-CN" dirty="0"/>
              <a:t>销售方</a:t>
            </a:r>
            <a:r>
              <a:rPr lang="zh-CN" altLang="en-US" dirty="0"/>
              <a:t>（</a:t>
            </a:r>
            <a:r>
              <a:rPr lang="zh-CN" altLang="zh-CN" dirty="0"/>
              <a:t>章）</a:t>
            </a:r>
            <a:r>
              <a:rPr lang="en-US" altLang="zh-CN" dirty="0"/>
              <a:t>”</a:t>
            </a:r>
            <a:r>
              <a:rPr lang="zh-CN" altLang="zh-CN" dirty="0"/>
              <a:t>栏次。</a:t>
            </a:r>
          </a:p>
        </p:txBody>
      </p:sp>
      <p:pic>
        <p:nvPicPr>
          <p:cNvPr id="6" name="图片 5" descr="C:\Users\ning\AppData\Local\Temp\WeChat Files\c18615bd9b3d167dc8214c92ad68f53.png"/>
          <p:cNvPicPr/>
          <p:nvPr/>
        </p:nvPicPr>
        <p:blipFill>
          <a:blip r:embed="rId3">
            <a:extLst>
              <a:ext uri="{28A0092B-C50C-407E-A947-70E740481C1C}">
                <a14:useLocalDpi xmlns:a14="http://schemas.microsoft.com/office/drawing/2010/main" val="0"/>
              </a:ext>
            </a:extLst>
          </a:blip>
          <a:srcRect/>
          <a:stretch>
            <a:fillRect/>
          </a:stretch>
        </p:blipFill>
        <p:spPr bwMode="auto">
          <a:xfrm>
            <a:off x="467544" y="915566"/>
            <a:ext cx="5228590" cy="3513455"/>
          </a:xfrm>
          <a:prstGeom prst="rect">
            <a:avLst/>
          </a:prstGeom>
          <a:noFill/>
          <a:ln>
            <a:noFill/>
          </a:ln>
        </p:spPr>
      </p:pic>
    </p:spTree>
    <p:extLst>
      <p:ext uri="{BB962C8B-B14F-4D97-AF65-F5344CB8AC3E}">
        <p14:creationId xmlns:p14="http://schemas.microsoft.com/office/powerpoint/2010/main" val="209927654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如何判断电子发票可以不用加盖发票专用章？</a:t>
            </a:r>
            <a:endParaRPr lang="zh-CN" altLang="en-US" dirty="0">
              <a:latin typeface="+mn-lt"/>
              <a:ea typeface="+mn-ea"/>
              <a:cs typeface="+mn-ea"/>
              <a:sym typeface="+mn-lt"/>
            </a:endParaRPr>
          </a:p>
        </p:txBody>
      </p:sp>
      <p:sp>
        <p:nvSpPr>
          <p:cNvPr id="13" name="矩形: 圆角 12">
            <a:extLst>
              <a:ext uri="{FF2B5EF4-FFF2-40B4-BE49-F238E27FC236}">
                <a16:creationId xmlns:a16="http://schemas.microsoft.com/office/drawing/2014/main" id="{A4F48BB5-AD71-A891-09A2-BD634476D38D}"/>
              </a:ext>
            </a:extLst>
          </p:cNvPr>
          <p:cNvSpPr/>
          <p:nvPr/>
        </p:nvSpPr>
        <p:spPr>
          <a:xfrm>
            <a:off x="5868144" y="843557"/>
            <a:ext cx="2952328" cy="35198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08751898-E316-6BF5-C763-36CB1A87114C}"/>
              </a:ext>
            </a:extLst>
          </p:cNvPr>
          <p:cNvSpPr txBox="1"/>
          <p:nvPr/>
        </p:nvSpPr>
        <p:spPr>
          <a:xfrm>
            <a:off x="5940152" y="1275606"/>
            <a:ext cx="2808312" cy="2523768"/>
          </a:xfrm>
          <a:prstGeom prst="rect">
            <a:avLst/>
          </a:prstGeom>
          <a:noFill/>
        </p:spPr>
        <p:txBody>
          <a:bodyPr wrap="square" rtlCol="0">
            <a:spAutoFit/>
          </a:bodyPr>
          <a:lstStyle/>
          <a:p>
            <a:endParaRPr lang="en-US" altLang="zh-CN" dirty="0"/>
          </a:p>
          <a:p>
            <a:pPr>
              <a:lnSpc>
                <a:spcPts val="2800"/>
              </a:lnSpc>
            </a:pPr>
            <a:r>
              <a:rPr lang="zh-CN" altLang="en-US" dirty="0">
                <a:solidFill>
                  <a:schemeClr val="accent1"/>
                </a:solidFill>
              </a:rPr>
              <a:t>必须加盖</a:t>
            </a:r>
            <a:r>
              <a:rPr lang="zh-CN" altLang="zh-CN" dirty="0">
                <a:solidFill>
                  <a:schemeClr val="accent1"/>
                </a:solidFill>
              </a:rPr>
              <a:t>发票专用章</a:t>
            </a:r>
            <a:endParaRPr lang="en-US" altLang="zh-CN" dirty="0">
              <a:solidFill>
                <a:schemeClr val="accent1"/>
              </a:solidFill>
            </a:endParaRPr>
          </a:p>
          <a:p>
            <a:pPr>
              <a:lnSpc>
                <a:spcPts val="2800"/>
              </a:lnSpc>
            </a:pPr>
            <a:r>
              <a:rPr lang="zh-CN" altLang="en-US" dirty="0"/>
              <a:t>发票内容</a:t>
            </a:r>
            <a:r>
              <a:rPr lang="zh-CN" altLang="zh-CN" dirty="0"/>
              <a:t>栏次名称</a:t>
            </a:r>
            <a:r>
              <a:rPr lang="zh-CN" altLang="en-US" dirty="0"/>
              <a:t>为</a:t>
            </a:r>
            <a:r>
              <a:rPr lang="en-US" altLang="zh-CN" dirty="0"/>
              <a:t>“</a:t>
            </a:r>
            <a:r>
              <a:rPr lang="zh-CN" altLang="zh-CN" dirty="0"/>
              <a:t>货物或应税劳务、服务名称</a:t>
            </a:r>
            <a:r>
              <a:rPr lang="en-US" altLang="zh-CN" dirty="0"/>
              <a:t>”</a:t>
            </a:r>
            <a:r>
              <a:rPr lang="zh-CN" altLang="zh-CN" dirty="0"/>
              <a:t> </a:t>
            </a:r>
            <a:r>
              <a:rPr lang="zh-CN" altLang="en-US" dirty="0"/>
              <a:t>，右下角有</a:t>
            </a:r>
            <a:r>
              <a:rPr lang="zh-CN" altLang="zh-CN" dirty="0"/>
              <a:t> </a:t>
            </a:r>
            <a:r>
              <a:rPr lang="en-US" altLang="zh-CN" dirty="0"/>
              <a:t>“</a:t>
            </a:r>
            <a:r>
              <a:rPr lang="zh-CN" altLang="zh-CN" dirty="0"/>
              <a:t>销售方</a:t>
            </a:r>
            <a:r>
              <a:rPr lang="en-US" altLang="zh-CN" dirty="0"/>
              <a:t>:</a:t>
            </a:r>
            <a:r>
              <a:rPr lang="zh-CN" altLang="zh-CN" dirty="0"/>
              <a:t>（章）</a:t>
            </a:r>
            <a:r>
              <a:rPr lang="en-US" altLang="zh-CN" dirty="0"/>
              <a:t>”</a:t>
            </a:r>
            <a:r>
              <a:rPr lang="zh-CN" altLang="zh-CN" dirty="0"/>
              <a:t>栏次。</a:t>
            </a:r>
          </a:p>
          <a:p>
            <a:pPr>
              <a:lnSpc>
                <a:spcPts val="2800"/>
              </a:lnSpc>
            </a:pPr>
            <a:r>
              <a:rPr lang="en-US" altLang="zh-CN" dirty="0"/>
              <a:t>       </a:t>
            </a:r>
            <a:endParaRPr lang="zh-CN" altLang="zh-CN" dirty="0"/>
          </a:p>
        </p:txBody>
      </p:sp>
      <p:pic>
        <p:nvPicPr>
          <p:cNvPr id="7" name="图片 6" descr="C:\Users\ning\AppData\Local\Temp\WeChat Files\3f49a7c79913f4b6396059e10350385.png"/>
          <p:cNvPicPr/>
          <p:nvPr/>
        </p:nvPicPr>
        <p:blipFill>
          <a:blip r:embed="rId3">
            <a:extLst>
              <a:ext uri="{28A0092B-C50C-407E-A947-70E740481C1C}">
                <a14:useLocalDpi xmlns:a14="http://schemas.microsoft.com/office/drawing/2010/main" val="0"/>
              </a:ext>
            </a:extLst>
          </a:blip>
          <a:srcRect/>
          <a:stretch>
            <a:fillRect/>
          </a:stretch>
        </p:blipFill>
        <p:spPr bwMode="auto">
          <a:xfrm>
            <a:off x="395536" y="939441"/>
            <a:ext cx="5274310" cy="3328035"/>
          </a:xfrm>
          <a:prstGeom prst="rect">
            <a:avLst/>
          </a:prstGeom>
          <a:noFill/>
          <a:ln>
            <a:noFill/>
          </a:ln>
        </p:spPr>
      </p:pic>
    </p:spTree>
    <p:extLst>
      <p:ext uri="{BB962C8B-B14F-4D97-AF65-F5344CB8AC3E}">
        <p14:creationId xmlns:p14="http://schemas.microsoft.com/office/powerpoint/2010/main" val="62686419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0667417C-BB32-4A0B-99C4-67354C2AB948}"/>
              </a:ext>
            </a:extLst>
          </p:cNvPr>
          <p:cNvSpPr txBox="1"/>
          <p:nvPr/>
        </p:nvSpPr>
        <p:spPr>
          <a:xfrm>
            <a:off x="2339752" y="896536"/>
            <a:ext cx="5123369" cy="2215991"/>
          </a:xfrm>
          <a:prstGeom prst="rect">
            <a:avLst/>
          </a:prstGeom>
          <a:noFill/>
        </p:spPr>
        <p:txBody>
          <a:bodyPr wrap="square" rtlCol="0">
            <a:spAutoFit/>
          </a:bodyPr>
          <a:lstStyle/>
          <a:p>
            <a:r>
              <a:rPr lang="zh-CN" altLang="en-US" sz="13800" b="1" dirty="0">
                <a:blipFill dpi="0" rotWithShape="1">
                  <a:blip r:embed="rId3">
                    <a:extLst>
                      <a:ext uri="{28A0092B-C50C-407E-A947-70E740481C1C}">
                        <a14:useLocalDpi xmlns:a14="http://schemas.microsoft.com/office/drawing/2010/main" val="0"/>
                      </a:ext>
                    </a:extLst>
                  </a:blip>
                  <a:srcRect/>
                  <a:stretch>
                    <a:fillRect/>
                  </a:stretch>
                </a:blipFill>
                <a:latin typeface="Franklin Gothic Demi" panose="020B0703020102020204" pitchFamily="34" charset="0"/>
                <a:ea typeface="+mj-ea"/>
                <a:cs typeface="+mn-ea"/>
                <a:sym typeface="+mn-lt"/>
              </a:rPr>
              <a:t>谢谢！</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印花税政策</a:t>
            </a:r>
            <a:endParaRPr lang="zh-CN" altLang="en-US" dirty="0">
              <a:latin typeface="+mn-lt"/>
              <a:ea typeface="+mn-ea"/>
              <a:cs typeface="+mn-ea"/>
              <a:sym typeface="+mn-lt"/>
            </a:endParaRPr>
          </a:p>
        </p:txBody>
      </p:sp>
      <p:pic>
        <p:nvPicPr>
          <p:cNvPr id="2" name="图片 1"/>
          <p:cNvPicPr>
            <a:picLocks noChangeAspect="1"/>
          </p:cNvPicPr>
          <p:nvPr/>
        </p:nvPicPr>
        <p:blipFill>
          <a:blip r:embed="rId3"/>
          <a:stretch>
            <a:fillRect/>
          </a:stretch>
        </p:blipFill>
        <p:spPr>
          <a:xfrm>
            <a:off x="1259632" y="673554"/>
            <a:ext cx="2880320" cy="4469946"/>
          </a:xfrm>
          <a:prstGeom prst="rect">
            <a:avLst/>
          </a:prstGeom>
        </p:spPr>
      </p:pic>
      <p:sp>
        <p:nvSpPr>
          <p:cNvPr id="7" name="矩形: 圆角 12">
            <a:extLst>
              <a:ext uri="{FF2B5EF4-FFF2-40B4-BE49-F238E27FC236}">
                <a16:creationId xmlns:a16="http://schemas.microsoft.com/office/drawing/2014/main" id="{A4F48BB5-AD71-A891-09A2-BD634476D38D}"/>
              </a:ext>
            </a:extLst>
          </p:cNvPr>
          <p:cNvSpPr/>
          <p:nvPr/>
        </p:nvSpPr>
        <p:spPr>
          <a:xfrm>
            <a:off x="4499992" y="915566"/>
            <a:ext cx="4032448" cy="38884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572000" y="1151622"/>
            <a:ext cx="3744416" cy="3288721"/>
          </a:xfrm>
          <a:prstGeom prst="rect">
            <a:avLst/>
          </a:prstGeom>
        </p:spPr>
        <p:txBody>
          <a:bodyPr wrap="square">
            <a:spAutoFit/>
          </a:bodyPr>
          <a:lstStyle/>
          <a:p>
            <a:pPr indent="393700" algn="just">
              <a:lnSpc>
                <a:spcPts val="2800"/>
              </a:lnSpc>
              <a:spcAft>
                <a:spcPts val="0"/>
              </a:spcAft>
            </a:pPr>
            <a:r>
              <a:rPr lang="zh-CN" altLang="zh-CN" dirty="0"/>
              <a:t>我所的印花税涉税合同主要为</a:t>
            </a:r>
            <a:r>
              <a:rPr lang="zh-CN" altLang="zh-CN" b="1" dirty="0"/>
              <a:t>技术合同</a:t>
            </a:r>
            <a:r>
              <a:rPr lang="zh-CN" altLang="zh-CN" dirty="0"/>
              <a:t>及</a:t>
            </a:r>
            <a:r>
              <a:rPr lang="zh-CN" altLang="zh-CN" b="1" dirty="0"/>
              <a:t>买卖合同</a:t>
            </a:r>
            <a:r>
              <a:rPr lang="zh-CN" altLang="zh-CN" dirty="0"/>
              <a:t>，对应的印花税</a:t>
            </a:r>
            <a:r>
              <a:rPr lang="zh-CN" altLang="zh-CN" b="1" dirty="0"/>
              <a:t>计税依据为合同价款</a:t>
            </a:r>
            <a:r>
              <a:rPr lang="zh-CN" altLang="zh-CN" dirty="0"/>
              <a:t>（</a:t>
            </a:r>
            <a:r>
              <a:rPr lang="zh-CN" altLang="zh-CN" dirty="0">
                <a:solidFill>
                  <a:schemeClr val="accent1"/>
                </a:solidFill>
              </a:rPr>
              <a:t>合同中列明增值税税额的，计税依据不包括列明的增值税税款；合同中未列明增值税税额，或仅约定了增值税税率的，需按总金额申报缴纳印花税</a:t>
            </a:r>
            <a:r>
              <a:rPr lang="zh-CN" altLang="zh-CN" dirty="0"/>
              <a:t>），技术合同及买卖合同对应的印花税</a:t>
            </a:r>
            <a:r>
              <a:rPr lang="zh-CN" altLang="zh-CN" b="1" dirty="0"/>
              <a:t>税率均为万分之三</a:t>
            </a:r>
            <a:r>
              <a:rPr lang="zh-CN" altLang="zh-CN" dirty="0"/>
              <a:t>。</a:t>
            </a:r>
          </a:p>
        </p:txBody>
      </p:sp>
    </p:spTree>
    <p:extLst>
      <p:ext uri="{BB962C8B-B14F-4D97-AF65-F5344CB8AC3E}">
        <p14:creationId xmlns:p14="http://schemas.microsoft.com/office/powerpoint/2010/main" val="360627269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印花税政策</a:t>
            </a:r>
            <a:endParaRPr lang="zh-CN" altLang="en-US" dirty="0">
              <a:latin typeface="+mn-lt"/>
              <a:ea typeface="+mn-ea"/>
              <a:cs typeface="+mn-ea"/>
              <a:sym typeface="+mn-lt"/>
            </a:endParaRPr>
          </a:p>
        </p:txBody>
      </p:sp>
      <p:sp>
        <p:nvSpPr>
          <p:cNvPr id="13" name="矩形: 圆角 12">
            <a:extLst>
              <a:ext uri="{FF2B5EF4-FFF2-40B4-BE49-F238E27FC236}">
                <a16:creationId xmlns:a16="http://schemas.microsoft.com/office/drawing/2014/main" id="{A4F48BB5-AD71-A891-09A2-BD634476D38D}"/>
              </a:ext>
            </a:extLst>
          </p:cNvPr>
          <p:cNvSpPr/>
          <p:nvPr/>
        </p:nvSpPr>
        <p:spPr>
          <a:xfrm>
            <a:off x="467544" y="915566"/>
            <a:ext cx="8280920" cy="39281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08751898-E316-6BF5-C763-36CB1A87114C}"/>
              </a:ext>
            </a:extLst>
          </p:cNvPr>
          <p:cNvSpPr txBox="1"/>
          <p:nvPr/>
        </p:nvSpPr>
        <p:spPr>
          <a:xfrm>
            <a:off x="696895" y="987574"/>
            <a:ext cx="7907553" cy="2605842"/>
          </a:xfrm>
          <a:prstGeom prst="rect">
            <a:avLst/>
          </a:prstGeom>
          <a:noFill/>
        </p:spPr>
        <p:txBody>
          <a:bodyPr wrap="square" rtlCol="0">
            <a:spAutoFit/>
          </a:bodyPr>
          <a:lstStyle/>
          <a:p>
            <a:pPr>
              <a:lnSpc>
                <a:spcPts val="2800"/>
              </a:lnSpc>
            </a:pPr>
            <a:r>
              <a:rPr lang="zh-CN" altLang="en-US" b="1" dirty="0">
                <a:ln w="0"/>
                <a:solidFill>
                  <a:schemeClr val="accent1"/>
                </a:solidFill>
                <a:effectLst>
                  <a:outerShdw blurRad="38100" dist="25400" dir="5400000" algn="ctr" rotWithShape="0">
                    <a:srgbClr val="6E747A">
                      <a:alpha val="43000"/>
                    </a:srgbClr>
                  </a:outerShdw>
                </a:effectLst>
                <a:latin typeface="SimSun" panose="02010600030101010101" pitchFamily="2" charset="-122"/>
                <a:ea typeface="SimSun" panose="02010600030101010101" pitchFamily="2" charset="-122"/>
              </a:rPr>
              <a:t>缴税口径</a:t>
            </a:r>
            <a:r>
              <a:rPr lang="zh-CN" altLang="en-US" dirty="0">
                <a:ln w="0"/>
                <a:solidFill>
                  <a:schemeClr val="accent1"/>
                </a:solidFill>
                <a:effectLst>
                  <a:outerShdw blurRad="38100" dist="25400" dir="5400000" algn="ctr" rotWithShape="0">
                    <a:srgbClr val="6E747A">
                      <a:alpha val="43000"/>
                    </a:srgbClr>
                  </a:outerShdw>
                </a:effectLst>
                <a:latin typeface="SimSun" panose="02010600030101010101" pitchFamily="2" charset="-122"/>
                <a:ea typeface="SimSun" panose="02010600030101010101" pitchFamily="2" charset="-122"/>
              </a:rPr>
              <a:t>：</a:t>
            </a:r>
            <a:endParaRPr lang="en-US" altLang="zh-CN" dirty="0">
              <a:ln w="0"/>
              <a:solidFill>
                <a:schemeClr val="accent1"/>
              </a:solidFill>
              <a:effectLst>
                <a:outerShdw blurRad="38100" dist="25400" dir="5400000" algn="ctr" rotWithShape="0">
                  <a:srgbClr val="6E747A">
                    <a:alpha val="43000"/>
                  </a:srgbClr>
                </a:outerShdw>
              </a:effectLst>
              <a:latin typeface="SimSun" panose="02010600030101010101" pitchFamily="2" charset="-122"/>
              <a:ea typeface="SimSun" panose="02010600030101010101" pitchFamily="2" charset="-122"/>
            </a:endParaRPr>
          </a:p>
          <a:p>
            <a:pPr>
              <a:lnSpc>
                <a:spcPts val="2800"/>
              </a:lnSpc>
            </a:pPr>
            <a:r>
              <a:rPr lang="zh-CN" altLang="en-US" dirty="0"/>
              <a:t>       书面经济</a:t>
            </a:r>
            <a:r>
              <a:rPr lang="zh-CN" altLang="en-US" b="1" dirty="0"/>
              <a:t>合同订立时</a:t>
            </a:r>
            <a:r>
              <a:rPr lang="zh-CN" altLang="en-US" dirty="0"/>
              <a:t>，产生印花税纳税义务。</a:t>
            </a:r>
            <a:endParaRPr lang="en-US" altLang="zh-CN" dirty="0"/>
          </a:p>
          <a:p>
            <a:pPr>
              <a:lnSpc>
                <a:spcPts val="2800"/>
              </a:lnSpc>
            </a:pPr>
            <a:r>
              <a:rPr lang="en-US" altLang="zh-CN" dirty="0"/>
              <a:t>       </a:t>
            </a:r>
            <a:r>
              <a:rPr lang="zh-CN" altLang="zh-CN" dirty="0"/>
              <a:t>为落实好印花税征收管理要求，我所</a:t>
            </a:r>
            <a:r>
              <a:rPr lang="zh-CN" altLang="en-US" dirty="0"/>
              <a:t>将结合</a:t>
            </a:r>
            <a:r>
              <a:rPr lang="zh-CN" altLang="zh-CN" dirty="0"/>
              <a:t>合同管理的优化进程，逐步实行“</a:t>
            </a:r>
            <a:r>
              <a:rPr lang="zh-CN" altLang="zh-CN" b="1" dirty="0"/>
              <a:t>横向课题收</a:t>
            </a:r>
            <a:r>
              <a:rPr lang="zh-CN" altLang="en-US" b="1" dirty="0"/>
              <a:t>入</a:t>
            </a:r>
            <a:r>
              <a:rPr lang="zh-CN" altLang="zh-CN" b="1" dirty="0"/>
              <a:t>合同</a:t>
            </a:r>
            <a:r>
              <a:rPr lang="en-US" altLang="zh-CN" b="1" dirty="0" smtClean="0"/>
              <a:t>+</a:t>
            </a:r>
            <a:r>
              <a:rPr lang="zh-CN" altLang="en-US" b="1" dirty="0" smtClean="0"/>
              <a:t>横向</a:t>
            </a:r>
            <a:r>
              <a:rPr lang="en-US" altLang="zh-CN" b="1" dirty="0"/>
              <a:t>&amp;</a:t>
            </a:r>
            <a:r>
              <a:rPr lang="zh-CN" altLang="en-US" b="1" dirty="0" smtClean="0"/>
              <a:t>纵向课题</a:t>
            </a:r>
            <a:r>
              <a:rPr lang="zh-CN" altLang="zh-CN" b="1" dirty="0" smtClean="0"/>
              <a:t>支出</a:t>
            </a:r>
            <a:r>
              <a:rPr lang="zh-CN" altLang="zh-CN" b="1" dirty="0"/>
              <a:t>合同</a:t>
            </a:r>
            <a:r>
              <a:rPr lang="zh-CN" altLang="zh-CN" dirty="0"/>
              <a:t>”的全口径印花税税款统计及缴纳扣费。</a:t>
            </a:r>
            <a:endParaRPr lang="en-US" altLang="zh-CN" dirty="0"/>
          </a:p>
          <a:p>
            <a:pPr>
              <a:lnSpc>
                <a:spcPts val="2800"/>
              </a:lnSpc>
            </a:pPr>
            <a:r>
              <a:rPr lang="en-US" altLang="zh-CN" b="1" dirty="0"/>
              <a:t>       </a:t>
            </a:r>
            <a:r>
              <a:rPr lang="zh-CN" altLang="zh-CN" b="1" dirty="0"/>
              <a:t>横向课题收</a:t>
            </a:r>
            <a:r>
              <a:rPr lang="zh-CN" altLang="en-US" b="1" dirty="0"/>
              <a:t>入</a:t>
            </a:r>
            <a:r>
              <a:rPr lang="zh-CN" altLang="zh-CN" b="1" dirty="0"/>
              <a:t>合同</a:t>
            </a:r>
            <a:r>
              <a:rPr lang="zh-CN" altLang="en-US" b="1" dirty="0"/>
              <a:t>印花税                各课题组承担</a:t>
            </a:r>
            <a:endParaRPr lang="en-US" altLang="zh-CN" b="1" dirty="0"/>
          </a:p>
          <a:p>
            <a:pPr>
              <a:lnSpc>
                <a:spcPts val="2800"/>
              </a:lnSpc>
            </a:pPr>
            <a:r>
              <a:rPr lang="en-US" altLang="zh-CN" b="1" dirty="0"/>
              <a:t>       </a:t>
            </a:r>
            <a:r>
              <a:rPr lang="zh-CN" altLang="zh-CN" b="1" dirty="0"/>
              <a:t>课题支出合同</a:t>
            </a:r>
            <a:r>
              <a:rPr lang="zh-CN" altLang="en-US" b="1" dirty="0"/>
              <a:t>印花税                 研究所承担</a:t>
            </a:r>
            <a:endParaRPr lang="zh-CN" altLang="zh-CN" dirty="0"/>
          </a:p>
        </p:txBody>
      </p:sp>
      <p:sp>
        <p:nvSpPr>
          <p:cNvPr id="2" name="箭头: 右 1">
            <a:extLst>
              <a:ext uri="{FF2B5EF4-FFF2-40B4-BE49-F238E27FC236}">
                <a16:creationId xmlns:a16="http://schemas.microsoft.com/office/drawing/2014/main" id="{1CCFF50C-6AD8-EB1A-B31E-F28462A85BC1}"/>
              </a:ext>
            </a:extLst>
          </p:cNvPr>
          <p:cNvSpPr/>
          <p:nvPr/>
        </p:nvSpPr>
        <p:spPr>
          <a:xfrm>
            <a:off x="3360383" y="3291830"/>
            <a:ext cx="792088" cy="144016"/>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右 4">
            <a:extLst>
              <a:ext uri="{FF2B5EF4-FFF2-40B4-BE49-F238E27FC236}">
                <a16:creationId xmlns:a16="http://schemas.microsoft.com/office/drawing/2014/main" id="{E04D6714-CBA5-4976-CC54-A03B69669062}"/>
              </a:ext>
            </a:extLst>
          </p:cNvPr>
          <p:cNvSpPr/>
          <p:nvPr/>
        </p:nvSpPr>
        <p:spPr>
          <a:xfrm>
            <a:off x="3788385" y="2931790"/>
            <a:ext cx="792088" cy="144016"/>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26125968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印花税政策</a:t>
            </a:r>
            <a:endParaRPr lang="zh-CN" altLang="en-US" dirty="0">
              <a:latin typeface="+mn-lt"/>
              <a:ea typeface="+mn-ea"/>
              <a:cs typeface="+mn-ea"/>
              <a:sym typeface="+mn-lt"/>
            </a:endParaRPr>
          </a:p>
        </p:txBody>
      </p:sp>
      <p:sp>
        <p:nvSpPr>
          <p:cNvPr id="13" name="矩形: 圆角 12">
            <a:extLst>
              <a:ext uri="{FF2B5EF4-FFF2-40B4-BE49-F238E27FC236}">
                <a16:creationId xmlns:a16="http://schemas.microsoft.com/office/drawing/2014/main" id="{A4F48BB5-AD71-A891-09A2-BD634476D38D}"/>
              </a:ext>
            </a:extLst>
          </p:cNvPr>
          <p:cNvSpPr/>
          <p:nvPr/>
        </p:nvSpPr>
        <p:spPr>
          <a:xfrm>
            <a:off x="467544" y="771550"/>
            <a:ext cx="8280920" cy="43204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08751898-E316-6BF5-C763-36CB1A87114C}"/>
              </a:ext>
            </a:extLst>
          </p:cNvPr>
          <p:cNvSpPr txBox="1"/>
          <p:nvPr/>
        </p:nvSpPr>
        <p:spPr>
          <a:xfrm>
            <a:off x="566422" y="915566"/>
            <a:ext cx="8136904" cy="3652538"/>
          </a:xfrm>
          <a:prstGeom prst="rect">
            <a:avLst/>
          </a:prstGeom>
          <a:noFill/>
        </p:spPr>
        <p:txBody>
          <a:bodyPr wrap="square" rtlCol="0">
            <a:spAutoFit/>
          </a:bodyPr>
          <a:lstStyle/>
          <a:p>
            <a:pPr>
              <a:lnSpc>
                <a:spcPts val="2800"/>
              </a:lnSpc>
            </a:pPr>
            <a:r>
              <a:rPr lang="zh-CN" altLang="en-US" b="1" dirty="0">
                <a:ln w="0"/>
                <a:solidFill>
                  <a:schemeClr val="accent1"/>
                </a:solidFill>
                <a:effectLst>
                  <a:outerShdw blurRad="38100" dist="25400" dir="5400000" algn="ctr" rotWithShape="0">
                    <a:srgbClr val="6E747A">
                      <a:alpha val="43000"/>
                    </a:srgbClr>
                  </a:outerShdw>
                </a:effectLst>
                <a:latin typeface="SimSun" panose="02010600030101010101" pitchFamily="2" charset="-122"/>
                <a:ea typeface="SimSun" panose="02010600030101010101" pitchFamily="2" charset="-122"/>
              </a:rPr>
              <a:t>举例说明</a:t>
            </a:r>
            <a:r>
              <a:rPr lang="zh-CN" altLang="en-US" dirty="0">
                <a:ln w="0"/>
                <a:solidFill>
                  <a:schemeClr val="accent1"/>
                </a:solidFill>
                <a:effectLst>
                  <a:outerShdw blurRad="38100" dist="25400" dir="5400000" algn="ctr" rotWithShape="0">
                    <a:srgbClr val="6E747A">
                      <a:alpha val="43000"/>
                    </a:srgbClr>
                  </a:outerShdw>
                </a:effectLst>
                <a:latin typeface="SimSun" panose="02010600030101010101" pitchFamily="2" charset="-122"/>
                <a:ea typeface="SimSun" panose="02010600030101010101" pitchFamily="2" charset="-122"/>
              </a:rPr>
              <a:t>：</a:t>
            </a:r>
            <a:endParaRPr lang="en-US" altLang="zh-CN" dirty="0">
              <a:ln w="0"/>
              <a:solidFill>
                <a:schemeClr val="accent1"/>
              </a:solidFill>
              <a:effectLst>
                <a:outerShdw blurRad="38100" dist="25400" dir="5400000" algn="ctr" rotWithShape="0">
                  <a:srgbClr val="6E747A">
                    <a:alpha val="43000"/>
                  </a:srgbClr>
                </a:outerShdw>
              </a:effectLst>
              <a:latin typeface="SimSun" panose="02010600030101010101" pitchFamily="2" charset="-122"/>
              <a:ea typeface="SimSun" panose="02010600030101010101" pitchFamily="2" charset="-122"/>
            </a:endParaRPr>
          </a:p>
          <a:p>
            <a:pPr>
              <a:lnSpc>
                <a:spcPts val="2800"/>
              </a:lnSpc>
            </a:pPr>
            <a:r>
              <a:rPr lang="en-US" altLang="zh-CN" dirty="0"/>
              <a:t>       2022</a:t>
            </a:r>
            <a:r>
              <a:rPr lang="zh-CN" altLang="en-US" dirty="0"/>
              <a:t>年</a:t>
            </a:r>
            <a:r>
              <a:rPr lang="en-US" altLang="zh-CN" dirty="0"/>
              <a:t>7</a:t>
            </a:r>
            <a:r>
              <a:rPr lang="zh-CN" altLang="en-US" dirty="0"/>
              <a:t>月，</a:t>
            </a:r>
            <a:r>
              <a:rPr lang="en-US" altLang="zh-CN" dirty="0"/>
              <a:t>A</a:t>
            </a:r>
            <a:r>
              <a:rPr lang="zh-CN" altLang="en-US" dirty="0"/>
              <a:t>课题组与甲企业签订技术服务合同（横向课题收入），为甲企业提供技术服务获得技术收入，合同价款为</a:t>
            </a:r>
            <a:r>
              <a:rPr lang="en-US" altLang="zh-CN" dirty="0"/>
              <a:t>100</a:t>
            </a:r>
            <a:r>
              <a:rPr lang="zh-CN" altLang="en-US" dirty="0"/>
              <a:t>万元，合同中未列明增值税额；同月，</a:t>
            </a:r>
            <a:r>
              <a:rPr lang="en-US" altLang="zh-CN" dirty="0"/>
              <a:t>A</a:t>
            </a:r>
            <a:r>
              <a:rPr lang="zh-CN" altLang="en-US" dirty="0"/>
              <a:t>课题组与乙企业签订材料采购合同（纵向课题支出），从乙企业采购材料一批，合同总金额</a:t>
            </a:r>
            <a:r>
              <a:rPr lang="en-US" altLang="zh-CN" dirty="0"/>
              <a:t>67.8</a:t>
            </a:r>
            <a:r>
              <a:rPr lang="zh-CN" altLang="en-US" dirty="0"/>
              <a:t>万，合同中列明增值税额</a:t>
            </a:r>
            <a:r>
              <a:rPr lang="en-US" altLang="zh-CN" dirty="0"/>
              <a:t>7.8</a:t>
            </a:r>
            <a:r>
              <a:rPr lang="zh-CN" altLang="en-US" dirty="0"/>
              <a:t>万。则</a:t>
            </a:r>
            <a:r>
              <a:rPr lang="en-US" altLang="zh-CN" dirty="0"/>
              <a:t>7</a:t>
            </a:r>
            <a:r>
              <a:rPr lang="zh-CN" altLang="en-US" dirty="0"/>
              <a:t>月</a:t>
            </a:r>
            <a:r>
              <a:rPr lang="en-US" altLang="zh-CN" dirty="0"/>
              <a:t>A</a:t>
            </a:r>
            <a:r>
              <a:rPr lang="zh-CN" altLang="en-US" dirty="0"/>
              <a:t>课题组签订合同产生的印花税合计</a:t>
            </a:r>
            <a:r>
              <a:rPr lang="en-US" altLang="zh-CN" dirty="0"/>
              <a:t>480</a:t>
            </a:r>
            <a:r>
              <a:rPr lang="zh-CN" altLang="en-US" dirty="0"/>
              <a:t>元，其中</a:t>
            </a:r>
            <a:r>
              <a:rPr lang="en-US" altLang="zh-CN" dirty="0"/>
              <a:t>A</a:t>
            </a:r>
            <a:r>
              <a:rPr lang="zh-CN" altLang="en-US" dirty="0"/>
              <a:t>课题组承担横向收入合同对应的印花税额</a:t>
            </a:r>
            <a:r>
              <a:rPr lang="en-US" altLang="zh-CN" dirty="0"/>
              <a:t>300</a:t>
            </a:r>
            <a:r>
              <a:rPr lang="zh-CN" altLang="en-US" dirty="0"/>
              <a:t>元，研究所承担支出合同对应的印花税额</a:t>
            </a:r>
            <a:r>
              <a:rPr lang="en-US" altLang="zh-CN" dirty="0"/>
              <a:t>180</a:t>
            </a:r>
            <a:r>
              <a:rPr lang="zh-CN" altLang="en-US" dirty="0"/>
              <a:t>元。计算过程如下：</a:t>
            </a:r>
          </a:p>
          <a:p>
            <a:pPr>
              <a:lnSpc>
                <a:spcPts val="2800"/>
              </a:lnSpc>
            </a:pPr>
            <a:r>
              <a:rPr lang="zh-CN" altLang="en-US" sz="1600" dirty="0"/>
              <a:t>与甲企业签订技术服务合同应交印花税：</a:t>
            </a:r>
            <a:r>
              <a:rPr lang="en-US" altLang="zh-CN" sz="1600" dirty="0"/>
              <a:t>   1,000,000.00*0.03%=300</a:t>
            </a:r>
            <a:r>
              <a:rPr lang="zh-CN" altLang="en-US" sz="1600" dirty="0"/>
              <a:t>元</a:t>
            </a:r>
            <a:endParaRPr lang="en-US" altLang="zh-CN" sz="1600" dirty="0"/>
          </a:p>
          <a:p>
            <a:pPr>
              <a:lnSpc>
                <a:spcPts val="2800"/>
              </a:lnSpc>
            </a:pPr>
            <a:r>
              <a:rPr lang="zh-CN" altLang="en-US" sz="1600" dirty="0"/>
              <a:t>与乙企业签订材料采购合同应交印花税： （</a:t>
            </a:r>
            <a:r>
              <a:rPr lang="en-US" altLang="zh-CN" sz="1600" dirty="0"/>
              <a:t>678,000.00-78,000.00</a:t>
            </a:r>
            <a:r>
              <a:rPr lang="zh-CN" altLang="en-US" sz="1600" dirty="0"/>
              <a:t>）*</a:t>
            </a:r>
            <a:r>
              <a:rPr lang="en-US" altLang="zh-CN" sz="1600" dirty="0"/>
              <a:t>0.03%=180</a:t>
            </a:r>
            <a:r>
              <a:rPr lang="zh-CN" altLang="en-US" sz="1600" dirty="0"/>
              <a:t>元</a:t>
            </a:r>
          </a:p>
          <a:p>
            <a:pPr>
              <a:lnSpc>
                <a:spcPts val="2800"/>
              </a:lnSpc>
            </a:pPr>
            <a:endParaRPr lang="zh-CN" altLang="zh-CN" dirty="0"/>
          </a:p>
        </p:txBody>
      </p:sp>
    </p:spTree>
    <p:extLst>
      <p:ext uri="{BB962C8B-B14F-4D97-AF65-F5344CB8AC3E}">
        <p14:creationId xmlns:p14="http://schemas.microsoft.com/office/powerpoint/2010/main" val="237247556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solidFill>
                  <a:schemeClr val="tx1">
                    <a:lumMod val="50000"/>
                    <a:lumOff val="50000"/>
                  </a:schemeClr>
                </a:solidFill>
                <a:cs typeface="+mn-ea"/>
                <a:sym typeface="+mn-lt"/>
              </a:rPr>
              <a:t>印花税政策</a:t>
            </a:r>
            <a:endParaRPr lang="zh-CN" altLang="en-US" dirty="0">
              <a:latin typeface="+mn-lt"/>
              <a:ea typeface="+mn-ea"/>
              <a:cs typeface="+mn-ea"/>
              <a:sym typeface="+mn-lt"/>
            </a:endParaRPr>
          </a:p>
        </p:txBody>
      </p:sp>
      <p:sp>
        <p:nvSpPr>
          <p:cNvPr id="13" name="矩形: 圆角 12">
            <a:extLst>
              <a:ext uri="{FF2B5EF4-FFF2-40B4-BE49-F238E27FC236}">
                <a16:creationId xmlns:a16="http://schemas.microsoft.com/office/drawing/2014/main" id="{A4F48BB5-AD71-A891-09A2-BD634476D38D}"/>
              </a:ext>
            </a:extLst>
          </p:cNvPr>
          <p:cNvSpPr/>
          <p:nvPr/>
        </p:nvSpPr>
        <p:spPr>
          <a:xfrm>
            <a:off x="467544" y="771550"/>
            <a:ext cx="8280920" cy="43204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stretch>
            <a:fillRect/>
          </a:stretch>
        </p:blipFill>
        <p:spPr>
          <a:xfrm>
            <a:off x="556621" y="1491630"/>
            <a:ext cx="8102765" cy="936104"/>
          </a:xfrm>
          <a:prstGeom prst="rect">
            <a:avLst/>
          </a:prstGeom>
        </p:spPr>
      </p:pic>
    </p:spTree>
    <p:extLst>
      <p:ext uri="{BB962C8B-B14F-4D97-AF65-F5344CB8AC3E}">
        <p14:creationId xmlns:p14="http://schemas.microsoft.com/office/powerpoint/2010/main" val="235816000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custDataLst>
              <p:tags r:id="rId2"/>
            </p:custDataLst>
          </p:nvPr>
        </p:nvSpPr>
        <p:spPr bwMode="auto">
          <a:xfrm>
            <a:off x="1" y="0"/>
            <a:ext cx="4860000" cy="5143500"/>
          </a:xfrm>
          <a:prstGeom prst="rect">
            <a:avLst/>
          </a:prstGeom>
          <a:blipFill dpi="0" rotWithShape="1">
            <a:blip r:embed="rId6"/>
            <a:srcRect/>
            <a:stretch>
              <a:fillRect l="-52611" r="-52611"/>
            </a:stretch>
          </a:blipFill>
          <a:ln>
            <a:noFill/>
          </a:ln>
        </p:spPr>
        <p:txBody>
          <a:bodyPr anchor="ctr"/>
          <a:lstStyle/>
          <a:p>
            <a:pPr algn="ctr" eaLnBrk="1" fontAlgn="auto" hangingPunct="1">
              <a:spcBef>
                <a:spcPts val="0"/>
              </a:spcBef>
              <a:spcAft>
                <a:spcPts val="0"/>
              </a:spcAft>
              <a:defRPr/>
            </a:pPr>
            <a:endParaRPr lang="zh-CN" altLang="zh-CN">
              <a:solidFill>
                <a:srgbClr val="FFFFFF"/>
              </a:solidFill>
              <a:cs typeface="+mn-ea"/>
              <a:sym typeface="+mn-lt"/>
            </a:endParaRPr>
          </a:p>
        </p:txBody>
      </p:sp>
      <p:sp>
        <p:nvSpPr>
          <p:cNvPr id="2053" name="矩形 10"/>
          <p:cNvSpPr>
            <a:spLocks noChangeArrowheads="1"/>
          </p:cNvSpPr>
          <p:nvPr>
            <p:custDataLst>
              <p:tags r:id="rId3"/>
            </p:custDataLst>
          </p:nvPr>
        </p:nvSpPr>
        <p:spPr bwMode="auto">
          <a:xfrm flipH="1">
            <a:off x="0" y="959652"/>
            <a:ext cx="4860000" cy="3292079"/>
          </a:xfrm>
          <a:prstGeom prst="rect">
            <a:avLst/>
          </a:prstGeom>
          <a:solidFill>
            <a:schemeClr val="accent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r>
              <a:rPr lang="en-US" altLang="zh-CN" sz="4000" dirty="0">
                <a:solidFill>
                  <a:srgbClr val="FFFFFF"/>
                </a:solidFill>
                <a:latin typeface="+mn-lt"/>
                <a:ea typeface="+mn-ea"/>
                <a:cs typeface="+mn-ea"/>
                <a:sym typeface="+mn-lt"/>
              </a:rPr>
              <a:t>CHAPTER</a:t>
            </a:r>
          </a:p>
          <a:p>
            <a:pPr algn="ctr" eaLnBrk="1" hangingPunct="1">
              <a:lnSpc>
                <a:spcPct val="90000"/>
              </a:lnSpc>
            </a:pPr>
            <a:r>
              <a:rPr lang="en-US" altLang="zh-CN" sz="16600" dirty="0">
                <a:solidFill>
                  <a:srgbClr val="FFFFFF"/>
                </a:solidFill>
                <a:latin typeface="+mn-lt"/>
                <a:ea typeface="+mn-ea"/>
                <a:cs typeface="+mn-ea"/>
                <a:sym typeface="+mn-lt"/>
              </a:rPr>
              <a:t>02</a:t>
            </a:r>
            <a:endParaRPr lang="zh-CN" altLang="zh-CN" sz="16600" dirty="0">
              <a:solidFill>
                <a:srgbClr val="FFFFFF"/>
              </a:solidFill>
              <a:latin typeface="+mn-lt"/>
              <a:ea typeface="+mn-ea"/>
              <a:cs typeface="+mn-ea"/>
              <a:sym typeface="+mn-lt"/>
            </a:endParaRPr>
          </a:p>
        </p:txBody>
      </p:sp>
      <p:sp>
        <p:nvSpPr>
          <p:cNvPr id="5" name="TextBox 4"/>
          <p:cNvSpPr txBox="1"/>
          <p:nvPr/>
        </p:nvSpPr>
        <p:spPr>
          <a:xfrm>
            <a:off x="5004048" y="1707654"/>
            <a:ext cx="3877985" cy="646331"/>
          </a:xfrm>
          <a:prstGeom prst="rect">
            <a:avLst/>
          </a:prstGeom>
          <a:noFill/>
        </p:spPr>
        <p:txBody>
          <a:bodyPr wrap="none" rtlCol="0">
            <a:spAutoFit/>
          </a:bodyPr>
          <a:lstStyle/>
          <a:p>
            <a:pPr marL="0" lvl="1"/>
            <a:r>
              <a:rPr lang="zh-CN" altLang="en-US" sz="3600" b="1" dirty="0">
                <a:cs typeface="+mn-ea"/>
                <a:sym typeface="+mn-lt"/>
              </a:rPr>
              <a:t>国产设备退税政策</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蓝色清爽年中工作总结半年总结汇报ppt模板"/>
</p:tagLst>
</file>

<file path=ppt/tags/tag1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b"/>
  <p:tag name="KSO_WM_UNIT_INDEX" val="1_1_1"/>
  <p:tag name="KSO_WM_UNIT_ID" val="diagram20168708_1*l_h_b*1_1_1"/>
  <p:tag name="KSO_WM_TEMPLATE_CATEGORY" val="diagram"/>
  <p:tag name="KSO_WM_TEMPLATE_INDEX" val="20168708"/>
  <p:tag name="KSO_WM_UNIT_LAYERLEVEL" val="1_1_1"/>
  <p:tag name="KSO_WM_TAG_VERSION" val="1.0"/>
  <p:tag name="KSO_WM_BEAUTIFY_FLAG" val="#wm#"/>
  <p:tag name="KSO_WM_UNIT_PRESET_TEXT" val="添加副标题"/>
  <p:tag name="KSO_WM_UNIT_FILL_FORE_SCHEMECOLOR_INDEX" val="5"/>
  <p:tag name="KSO_WM_UNIT_FILL_TYPE" val="1"/>
  <p:tag name="KSO_WM_UNIT_TEXT_FILL_FORE_SCHEMECOLOR_INDEX" val="14"/>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MH_TYPE" val="#NeiR#"/>
  <p:tag name="MH" val="20160629100455"/>
  <p:tag name="MH_LIBRARY" val="GRAPHIC"/>
</p:tagLst>
</file>

<file path=ppt/tags/tag12.xml><?xml version="1.0" encoding="utf-8"?>
<p:tagLst xmlns:a="http://schemas.openxmlformats.org/drawingml/2006/main" xmlns:r="http://schemas.openxmlformats.org/officeDocument/2006/relationships" xmlns:p="http://schemas.openxmlformats.org/presentationml/2006/main">
  <p:tag name="MH" val="20160629100455"/>
  <p:tag name="MH_LIBRARY" val="GRAPHIC"/>
  <p:tag name="MH_ORDER" val="矩形 9"/>
</p:tagLst>
</file>

<file path=ppt/tags/tag13.xml><?xml version="1.0" encoding="utf-8"?>
<p:tagLst xmlns:a="http://schemas.openxmlformats.org/drawingml/2006/main" xmlns:r="http://schemas.openxmlformats.org/officeDocument/2006/relationships" xmlns:p="http://schemas.openxmlformats.org/presentationml/2006/main">
  <p:tag name="MH" val="20160629100455"/>
  <p:tag name="MH_LIBRARY" val="GRAPHIC"/>
  <p:tag name="MH_ORDER" val="矩形 10"/>
</p:tagLst>
</file>

<file path=ppt/tags/tag14.xml><?xml version="1.0" encoding="utf-8"?>
<p:tagLst xmlns:a="http://schemas.openxmlformats.org/drawingml/2006/main" xmlns:r="http://schemas.openxmlformats.org/officeDocument/2006/relationships" xmlns:p="http://schemas.openxmlformats.org/presentationml/2006/main">
  <p:tag name="MH_TYPE" val="#NeiR#"/>
  <p:tag name="MH" val="20160629100455"/>
  <p:tag name="MH_LIBRARY" val="GRAPHIC"/>
</p:tagLst>
</file>

<file path=ppt/tags/tag15.xml><?xml version="1.0" encoding="utf-8"?>
<p:tagLst xmlns:a="http://schemas.openxmlformats.org/drawingml/2006/main" xmlns:r="http://schemas.openxmlformats.org/officeDocument/2006/relationships" xmlns:p="http://schemas.openxmlformats.org/presentationml/2006/main">
  <p:tag name="MH" val="20160629100455"/>
  <p:tag name="MH_LIBRARY" val="GRAPHIC"/>
  <p:tag name="MH_ORDER" val="矩形 9"/>
</p:tagLst>
</file>

<file path=ppt/tags/tag16.xml><?xml version="1.0" encoding="utf-8"?>
<p:tagLst xmlns:a="http://schemas.openxmlformats.org/drawingml/2006/main" xmlns:r="http://schemas.openxmlformats.org/officeDocument/2006/relationships" xmlns:p="http://schemas.openxmlformats.org/presentationml/2006/main">
  <p:tag name="MH" val="20160629100455"/>
  <p:tag name="MH_LIBRARY" val="GRAPHIC"/>
  <p:tag name="MH_ORDER" val="矩形 10"/>
</p:tagLst>
</file>

<file path=ppt/tags/tag17.xml><?xml version="1.0" encoding="utf-8"?>
<p:tagLst xmlns:a="http://schemas.openxmlformats.org/drawingml/2006/main" xmlns:r="http://schemas.openxmlformats.org/officeDocument/2006/relationships" xmlns:p="http://schemas.openxmlformats.org/presentationml/2006/main">
  <p:tag name="MH_TYPE" val="#NeiR#"/>
  <p:tag name="MH" val="20160629100455"/>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 val="20160629100455"/>
  <p:tag name="MH_LIBRARY" val="GRAPHIC"/>
  <p:tag name="MH_ORDER" val="矩形 9"/>
</p:tagLst>
</file>

<file path=ppt/tags/tag19.xml><?xml version="1.0" encoding="utf-8"?>
<p:tagLst xmlns:a="http://schemas.openxmlformats.org/drawingml/2006/main" xmlns:r="http://schemas.openxmlformats.org/officeDocument/2006/relationships" xmlns:p="http://schemas.openxmlformats.org/presentationml/2006/main">
  <p:tag name="MH" val="20160629100455"/>
  <p:tag name="MH_LIBRARY" val="GRAPHIC"/>
  <p:tag name="MH_ORDER" val="矩形 10"/>
</p:tagLst>
</file>

<file path=ppt/tags/tag2.xml><?xml version="1.0" encoding="utf-8"?>
<p:tagLst xmlns:a="http://schemas.openxmlformats.org/drawingml/2006/main" xmlns:r="http://schemas.openxmlformats.org/officeDocument/2006/relationships" xmlns:p="http://schemas.openxmlformats.org/presentationml/2006/main">
  <p:tag name="MH" val="20160629100455"/>
  <p:tag name="MH_LIBRARY" val="GRAPHIC"/>
  <p:tag name="MH_ORDER" val="矩形 10"/>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 val="20160629100455"/>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60629100455"/>
  <p:tag name="MH_LIBRARY" val="GRAPHIC"/>
  <p:tag name="MH_ORDER" val="矩形 9"/>
</p:tagLst>
</file>

<file path=ppt/tags/tag5.xml><?xml version="1.0" encoding="utf-8"?>
<p:tagLst xmlns:a="http://schemas.openxmlformats.org/drawingml/2006/main" xmlns:r="http://schemas.openxmlformats.org/officeDocument/2006/relationships" xmlns:p="http://schemas.openxmlformats.org/presentationml/2006/main">
  <p:tag name="MH" val="20160629100455"/>
  <p:tag name="MH_LIBRARY" val="GRAPHIC"/>
  <p:tag name="MH_ORDER" val="矩形 10"/>
</p:tagLst>
</file>

<file path=ppt/tags/tag6.xml><?xml version="1.0" encoding="utf-8"?>
<p:tagLst xmlns:a="http://schemas.openxmlformats.org/drawingml/2006/main" xmlns:r="http://schemas.openxmlformats.org/officeDocument/2006/relationships" xmlns:p="http://schemas.openxmlformats.org/presentationml/2006/main">
  <p:tag name="MH_TYPE" val="#NeiR#"/>
  <p:tag name="MH" val="20160629100455"/>
  <p:tag name="MH_LIBRARY" val="GRAPHIC"/>
</p:tagLst>
</file>

<file path=ppt/tags/tag7.xml><?xml version="1.0" encoding="utf-8"?>
<p:tagLst xmlns:a="http://schemas.openxmlformats.org/drawingml/2006/main" xmlns:r="http://schemas.openxmlformats.org/officeDocument/2006/relationships" xmlns:p="http://schemas.openxmlformats.org/presentationml/2006/main">
  <p:tag name="MH" val="20160629100455"/>
  <p:tag name="MH_LIBRARY" val="GRAPHIC"/>
  <p:tag name="MH_ORDER" val="矩形 9"/>
</p:tagLst>
</file>

<file path=ppt/tags/tag8.xml><?xml version="1.0" encoding="utf-8"?>
<p:tagLst xmlns:a="http://schemas.openxmlformats.org/drawingml/2006/main" xmlns:r="http://schemas.openxmlformats.org/officeDocument/2006/relationships" xmlns:p="http://schemas.openxmlformats.org/presentationml/2006/main">
  <p:tag name="MH" val="20160629100455"/>
  <p:tag name="MH_LIBRARY" val="GRAPHIC"/>
  <p:tag name="MH_ORDER" val="矩形 10"/>
</p:tagLst>
</file>

<file path=ppt/tags/tag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8708_1*l_h_f*1_1_1"/>
  <p:tag name="KSO_WM_TEMPLATE_CATEGORY" val="diagram"/>
  <p:tag name="KSO_WM_TEMPLATE_INDEX" val="20168708"/>
  <p:tag name="KSO_WM_UNIT_LAYERLEVEL" val="1_1_1"/>
  <p:tag name="KSO_WM_TAG_VERSION" val="1.0"/>
  <p:tag name="KSO_WM_BEAUTIFY_FLAG" val="#wm#"/>
  <p:tag name="KSO_WM_UNIT_PRESET_TEXT" val="单击此处输入你的正文，请尽量言简意赅的阐述观点。"/>
  <p:tag name="KSO_WM_UNIT_TEXT_FILL_FORE_SCHEMECOLOR_INDEX" val="13"/>
  <p:tag name="KSO_WM_UNIT_TEXT_FILL_TYPE" val="1"/>
</p:tagLst>
</file>

<file path=ppt/theme/theme1.xml><?xml version="1.0" encoding="utf-8"?>
<a:theme xmlns:a="http://schemas.openxmlformats.org/drawingml/2006/main" name="1_Office 主题​​">
  <a:themeElements>
    <a:clrScheme name="自定义 9">
      <a:dk1>
        <a:srgbClr val="000000"/>
      </a:dk1>
      <a:lt1>
        <a:srgbClr val="FFFFFF"/>
      </a:lt1>
      <a:dk2>
        <a:srgbClr val="5E5E5E"/>
      </a:dk2>
      <a:lt2>
        <a:srgbClr val="DDDDDD"/>
      </a:lt2>
      <a:accent1>
        <a:srgbClr val="0070C0"/>
      </a:accent1>
      <a:accent2>
        <a:srgbClr val="00B0F0"/>
      </a:accent2>
      <a:accent3>
        <a:srgbClr val="F69200"/>
      </a:accent3>
      <a:accent4>
        <a:srgbClr val="92D050"/>
      </a:accent4>
      <a:accent5>
        <a:srgbClr val="FF0000"/>
      </a:accent5>
      <a:accent6>
        <a:srgbClr val="C00000"/>
      </a:accent6>
      <a:hlink>
        <a:srgbClr val="0070C0"/>
      </a:hlink>
      <a:folHlink>
        <a:srgbClr val="7030A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9">
    <a:dk1>
      <a:srgbClr val="000000"/>
    </a:dk1>
    <a:lt1>
      <a:srgbClr val="FFFFFF"/>
    </a:lt1>
    <a:dk2>
      <a:srgbClr val="5E5E5E"/>
    </a:dk2>
    <a:lt2>
      <a:srgbClr val="DDDDDD"/>
    </a:lt2>
    <a:accent1>
      <a:srgbClr val="0070C0"/>
    </a:accent1>
    <a:accent2>
      <a:srgbClr val="00B0F0"/>
    </a:accent2>
    <a:accent3>
      <a:srgbClr val="F69200"/>
    </a:accent3>
    <a:accent4>
      <a:srgbClr val="92D050"/>
    </a:accent4>
    <a:accent5>
      <a:srgbClr val="FF0000"/>
    </a:accent5>
    <a:accent6>
      <a:srgbClr val="C00000"/>
    </a:accent6>
    <a:hlink>
      <a:srgbClr val="0070C0"/>
    </a:hlink>
    <a:folHlink>
      <a:srgbClr val="7030A0"/>
    </a:folHlink>
  </a:clrScheme>
</a:themeOverride>
</file>

<file path=docProps/app.xml><?xml version="1.0" encoding="utf-8"?>
<Properties xmlns="http://schemas.openxmlformats.org/officeDocument/2006/extended-properties" xmlns:vt="http://schemas.openxmlformats.org/officeDocument/2006/docPropsVTypes">
  <Template/>
  <TotalTime>1564</TotalTime>
  <Words>3445</Words>
  <Application>Microsoft Office PowerPoint</Application>
  <PresentationFormat>全屏显示(16:9)</PresentationFormat>
  <Paragraphs>318</Paragraphs>
  <Slides>42</Slides>
  <Notes>42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42</vt:i4>
      </vt:variant>
    </vt:vector>
  </HeadingPairs>
  <TitlesOfParts>
    <vt:vector size="55" baseType="lpstr">
      <vt:lpstr>华文仿宋</vt:lpstr>
      <vt:lpstr>宋体</vt:lpstr>
      <vt:lpstr>宋体</vt:lpstr>
      <vt:lpstr>微软雅黑</vt:lpstr>
      <vt:lpstr>Arial</vt:lpstr>
      <vt:lpstr>华文仿宋</vt:lpstr>
      <vt:lpstr>等线</vt:lpstr>
      <vt:lpstr>Calibri</vt:lpstr>
      <vt:lpstr>Times New Roman</vt:lpstr>
      <vt:lpstr>Impact</vt:lpstr>
      <vt:lpstr>Tw Cen MT</vt:lpstr>
      <vt:lpstr>Franklin Gothic Demi</vt:lpstr>
      <vt:lpstr>1_Office 主题​​</vt:lpstr>
      <vt:lpstr>PowerPoint 演示文稿</vt:lpstr>
      <vt:lpstr>PowerPoint 演示文稿</vt:lpstr>
      <vt:lpstr>PowerPoint 演示文稿</vt:lpstr>
      <vt:lpstr>印花税政策</vt:lpstr>
      <vt:lpstr>印花税政策</vt:lpstr>
      <vt:lpstr>印花税政策</vt:lpstr>
      <vt:lpstr>印花税政策</vt:lpstr>
      <vt:lpstr>印花税政策</vt:lpstr>
      <vt:lpstr>PowerPoint 演示文稿</vt:lpstr>
      <vt:lpstr>国产设备退税政策</vt:lpstr>
      <vt:lpstr>国产设备退税政策</vt:lpstr>
      <vt:lpstr>国产设备退税政策</vt:lpstr>
      <vt:lpstr>国产设备退税政策</vt:lpstr>
      <vt:lpstr>国产设备退税政策</vt:lpstr>
      <vt:lpstr>PowerPoint 演示文稿</vt:lpstr>
      <vt:lpstr>增值税相关政策——附加税费</vt:lpstr>
      <vt:lpstr>增值税相关政策——进项发票抵扣</vt:lpstr>
      <vt:lpstr>PowerPoint 演示文稿</vt:lpstr>
      <vt:lpstr>个税相关政策-居民个人工资薪金</vt:lpstr>
      <vt:lpstr>个税相关政策-居民个人工资薪金</vt:lpstr>
      <vt:lpstr>个税相关政策-居民个人劳务报酬</vt:lpstr>
      <vt:lpstr>个税相关政策-居民个人综合所得年度汇算</vt:lpstr>
      <vt:lpstr>个税相关政策-居民个人综合所得年度汇算</vt:lpstr>
      <vt:lpstr>个税相关政策-居民个人综合所得年度汇算</vt:lpstr>
      <vt:lpstr>个税相关政策-居民个人综合所得年度汇算</vt:lpstr>
      <vt:lpstr>个税相关政策-居民个人综合所得年度汇算</vt:lpstr>
      <vt:lpstr>个税相关政策-居民个人综合所得年度汇算</vt:lpstr>
      <vt:lpstr>个税相关政策-居民个人综合所得年度汇算</vt:lpstr>
      <vt:lpstr>个税相关政策-居民个人综合所得年度汇算</vt:lpstr>
      <vt:lpstr>个税相关政策-居民个人综合所得年度汇算</vt:lpstr>
      <vt:lpstr>个税相关政策-居民个人综合所得年度汇算</vt:lpstr>
      <vt:lpstr>个税相关政策-居民个人综合所得年度汇算</vt:lpstr>
      <vt:lpstr>个税相关政策-居民个人综合所得年度汇算</vt:lpstr>
      <vt:lpstr>个税相关政策-居民个人综合所得年度汇算</vt:lpstr>
      <vt:lpstr>PowerPoint 演示文稿</vt:lpstr>
      <vt:lpstr>发票合规性检查</vt:lpstr>
      <vt:lpstr>发票合规性检查</vt:lpstr>
      <vt:lpstr>如何判断电子发票可以不用加盖发票专用章？</vt:lpstr>
      <vt:lpstr>如何判断电子发票可以不用加盖发票专用章？</vt:lpstr>
      <vt:lpstr>如何判断电子发票可以不用加盖发票专用章？</vt:lpstr>
      <vt:lpstr>如何判断电子发票可以不用加盖发票专用章？</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subject>熊猫办公</dc:subject>
  <dc:creator>Administrator</dc:creator>
  <cp:keywords>熊猫办公</cp:keywords>
  <cp:lastModifiedBy>ning</cp:lastModifiedBy>
  <cp:revision>295</cp:revision>
  <dcterms:created xsi:type="dcterms:W3CDTF">2016-05-27T01:37:00Z</dcterms:created>
  <dcterms:modified xsi:type="dcterms:W3CDTF">2022-09-28T02:51:26Z</dcterms:modified>
  <cp:category>办公</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