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33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77" r:id="rId3"/>
    <p:sldId id="295" r:id="rId5"/>
    <p:sldId id="285" r:id="rId6"/>
    <p:sldId id="282" r:id="rId7"/>
    <p:sldId id="313" r:id="rId8"/>
    <p:sldId id="314" r:id="rId9"/>
    <p:sldId id="321" r:id="rId10"/>
    <p:sldId id="311" r:id="rId11"/>
    <p:sldId id="296" r:id="rId12"/>
    <p:sldId id="308" r:id="rId13"/>
    <p:sldId id="309" r:id="rId14"/>
    <p:sldId id="316" r:id="rId15"/>
    <p:sldId id="318" r:id="rId16"/>
    <p:sldId id="319" r:id="rId17"/>
    <p:sldId id="322" r:id="rId18"/>
    <p:sldId id="289" r:id="rId19"/>
    <p:sldId id="300" r:id="rId20"/>
    <p:sldId id="263" r:id="rId21"/>
    <p:sldId id="297" r:id="rId22"/>
    <p:sldId id="325" r:id="rId23"/>
    <p:sldId id="337" r:id="rId24"/>
    <p:sldId id="327" r:id="rId25"/>
    <p:sldId id="294" r:id="rId26"/>
  </p:sldIdLst>
  <p:sldSz cx="12192000" cy="6858000"/>
  <p:notesSz cx="6858000" cy="9144000"/>
  <p:custDataLst>
    <p:tags r:id="rId31"/>
  </p:custDataLst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5" userDrawn="1">
          <p15:clr>
            <a:srgbClr val="A4A3A4"/>
          </p15:clr>
        </p15:guide>
        <p15:guide id="3" pos="39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606E"/>
    <a:srgbClr val="AB678E"/>
    <a:srgbClr val="0D3047"/>
    <a:srgbClr val="0B2B41"/>
    <a:srgbClr val="114263"/>
    <a:srgbClr val="401918"/>
    <a:srgbClr val="731F1C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B1032C-EA38-4F05-BA0D-38AFFFC7BED3}"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9" autoAdjust="0"/>
  </p:normalViewPr>
  <p:slideViewPr>
    <p:cSldViewPr snapToGrid="0" showGuides="1">
      <p:cViewPr varScale="1">
        <p:scale>
          <a:sx n="87" d="100"/>
          <a:sy n="87" d="100"/>
        </p:scale>
        <p:origin x="528" y="72"/>
      </p:cViewPr>
      <p:guideLst>
        <p:guide orient="horz" pos="2160"/>
        <p:guide pos="3805"/>
        <p:guide pos="398"/>
        <p:guide orient="horz" pos="432"/>
        <p:guide pos="72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9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36E74B-5CE3-4C3F-9E21-1D4D3B69D62A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3D57C9-54A6-4BAA-A5CD-C535F9370C4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87E753E-30CD-4551-827C-EEA0FF7E6A9F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BF82289-BCFD-4053-9D06-A9140C63A457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：形状 9"/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noProof="0">
              <a:latin typeface="Microsoft YaHei UI Light" panose="020B0502040204020203" pitchFamily="34" charset="-122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插入图像</a:t>
            </a:r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baseline="0" dirty="0">
                <a:latin typeface="Microsoft YaHei UI" panose="020B0503020204020204" pitchFamily="34" charset="-122"/>
              </a:defRPr>
            </a:lvl1pPr>
          </a:lstStyle>
          <a:p>
            <a:pPr marL="0" lvl="0" algn="ctr" rtl="0"/>
            <a:r>
              <a:rPr lang="zh-CN" altLang="en-US" noProof="0"/>
              <a:t>标题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baseline="0" dirty="0">
                <a:solidFill>
                  <a:srgbClr val="B2606E"/>
                </a:solidFill>
                <a:latin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grpSp>
        <p:nvGrpSpPr>
          <p:cNvPr id="6" name="组 5"/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椭圆形 6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 Light" panose="020B0502040204020203" pitchFamily="34" charset="-122"/>
              </a:endParaRPr>
            </a:p>
          </p:txBody>
        </p:sp>
        <p:sp>
          <p:nvSpPr>
            <p:cNvPr id="8" name="椭圆形 7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 Light" panose="020B0502040204020203" pitchFamily="34" charset="-122"/>
              </a:endParaRPr>
            </a:p>
          </p:txBody>
        </p:sp>
        <p:sp>
          <p:nvSpPr>
            <p:cNvPr id="9" name="椭圆形 8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 Light" panose="020B0502040204020203" pitchFamily="34" charset="-122"/>
              </a:endParaRPr>
            </a:p>
          </p:txBody>
        </p:sp>
        <p:sp>
          <p:nvSpPr>
            <p:cNvPr id="11" name="椭圆形 10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 Light" panose="020B0502040204020203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Microsoft YaHei UI" panose="020B0503020204020204" pitchFamily="34" charset="-122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grpSp>
        <p:nvGrpSpPr>
          <p:cNvPr id="4" name="组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长方形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 Light" panose="020B0502040204020203" pitchFamily="34" charset="-122"/>
              </a:endParaRPr>
            </a:p>
          </p:txBody>
        </p:sp>
        <p:sp>
          <p:nvSpPr>
            <p:cNvPr id="7" name="椭圆形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 Light" panose="020B0502040204020203" pitchFamily="34" charset="-122"/>
              </a:endParaRPr>
            </a:p>
          </p:txBody>
        </p:sp>
      </p:grpSp>
      <p:sp>
        <p:nvSpPr>
          <p:cNvPr id="8" name="幻灯片编号占位符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n-US" altLang="zh-CN" sz="1200" baseline="0" noProof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fld>
            <a:endParaRPr lang="zh-CN" altLang="en-US" sz="1200" baseline="0" noProof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图像_重要文本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 baseline="0">
                <a:ea typeface="Microsoft YaHei UI Light" panose="020B0502040204020203" pitchFamily="34" charset="-122"/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noProof="0"/>
              <a:t>插入图像</a:t>
            </a:r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Microsoft YaHei UI" panose="020B0503020204020204" pitchFamily="34" charset="-122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baseline="0" dirty="0" smtClean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baseline="0">
                <a:ea typeface="Microsoft YaHei UI Light" panose="020B0502040204020203" pitchFamily="34" charset="-122"/>
              </a:defRPr>
            </a:lvl1pPr>
          </a:lstStyle>
          <a:p>
            <a:pPr marL="228600" lvl="0" indent="-228600" algn="ctr" rtl="0"/>
            <a:r>
              <a:rPr lang="zh-CN" altLang="en-US" noProof="0"/>
              <a:t>插入图像</a:t>
            </a:r>
            <a:endParaRPr lang="zh-CN" altLang="en-US" noProof="0"/>
          </a:p>
        </p:txBody>
      </p:sp>
      <p:sp>
        <p:nvSpPr>
          <p:cNvPr id="20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baseline="0" smtClean="0">
                <a:solidFill>
                  <a:schemeClr val="bg1"/>
                </a:solidFill>
                <a:ea typeface="Microsoft YaHei UI Light" panose="020B0502040204020203" pitchFamily="34" charset="-122"/>
              </a:defRPr>
            </a:lvl1pPr>
          </a:lstStyle>
          <a:p>
            <a:pPr algn="ctr"/>
            <a:fld id="{817179DE-9BF3-494C-804F-0C7C90AC8700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长方形 3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6" name="椭圆形 5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5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baseline="0" smtClean="0">
                <a:solidFill>
                  <a:schemeClr val="bg1"/>
                </a:solidFill>
                <a:ea typeface="Microsoft YaHei UI Light" panose="020B0502040204020203" pitchFamily="34" charset="-122"/>
              </a:defRPr>
            </a:lvl1pPr>
          </a:lstStyle>
          <a:p>
            <a:pPr algn="ctr"/>
            <a:fld id="{817179DE-9BF3-494C-804F-0C7C90AC8700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 baseline="0">
                <a:solidFill>
                  <a:schemeClr val="tx1"/>
                </a:solidFill>
                <a:latin typeface="Microsoft YaHei UI Light" panose="020B0502040204020203" pitchFamily="34" charset="-122"/>
              </a:defRPr>
            </a:lvl1pPr>
          </a:lstStyle>
          <a:p>
            <a:pPr marL="0" lvl="0" indent="0" rtl="0">
              <a:buNone/>
            </a:pPr>
            <a:r>
              <a:rPr lang="zh-CN" altLang="en-US" noProof="0"/>
              <a:t>插入图像</a:t>
            </a:r>
            <a:endParaRPr lang="zh-CN" altLang="en-US" noProof="0"/>
          </a:p>
        </p:txBody>
      </p: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zh-CN" altLang="en-US" noProof="0"/>
              <a:t>标题</a:t>
            </a:r>
            <a:endParaRPr lang="zh-CN" altLang="en-US" noProof="0"/>
          </a:p>
        </p:txBody>
      </p:sp>
      <p:sp>
        <p:nvSpPr>
          <p:cNvPr id="17" name="文本占位符 4"/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 baseline="0">
                <a:solidFill>
                  <a:schemeClr val="bg1"/>
                </a:solidFill>
                <a:latin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姓名</a:t>
            </a:r>
            <a:endParaRPr lang="zh-CN" altLang="en-US" noProof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 baseline="0">
                <a:solidFill>
                  <a:schemeClr val="bg1"/>
                </a:solidFill>
                <a:latin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电话</a:t>
            </a:r>
            <a:endParaRPr lang="zh-CN" altLang="en-US" noProof="0"/>
          </a:p>
        </p:txBody>
      </p:sp>
      <p:sp>
        <p:nvSpPr>
          <p:cNvPr id="19" name="文本占位符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 baseline="0">
                <a:solidFill>
                  <a:schemeClr val="bg1"/>
                </a:solidFill>
                <a:latin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电子邮件</a:t>
            </a:r>
            <a:endParaRPr lang="zh-CN" altLang="en-US" noProof="0"/>
          </a:p>
        </p:txBody>
      </p:sp>
      <p:sp>
        <p:nvSpPr>
          <p:cNvPr id="20" name="文本占位符 4"/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 baseline="0">
                <a:solidFill>
                  <a:schemeClr val="bg1"/>
                </a:solidFill>
                <a:latin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网站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 baseline="0">
                <a:latin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图标</a:t>
            </a:r>
            <a:endParaRPr lang="zh-CN" altLang="en-US" noProof="0"/>
          </a:p>
        </p:txBody>
      </p:sp>
      <p:sp>
        <p:nvSpPr>
          <p:cNvPr id="28" name="内容占位符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 baseline="0">
                <a:latin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图标</a:t>
            </a:r>
            <a:endParaRPr lang="zh-CN" altLang="en-US" noProof="0"/>
          </a:p>
        </p:txBody>
      </p:sp>
      <p:sp>
        <p:nvSpPr>
          <p:cNvPr id="29" name="内容占位符 2"/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 baseline="0">
                <a:latin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图标</a:t>
            </a:r>
            <a:endParaRPr lang="zh-CN" altLang="en-US" noProof="0"/>
          </a:p>
        </p:txBody>
      </p:sp>
      <p:sp>
        <p:nvSpPr>
          <p:cNvPr id="30" name="内容占位符 2"/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 baseline="0">
                <a:latin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图标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zh-CN" altLang="en-US" noProof="0"/>
              <a:t>标题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grpSp>
        <p:nvGrpSpPr>
          <p:cNvPr id="6" name="组 5"/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椭圆形 6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 Light" panose="020B0502040204020203" pitchFamily="34" charset="-122"/>
              </a:endParaRPr>
            </a:p>
          </p:txBody>
        </p:sp>
        <p:sp>
          <p:nvSpPr>
            <p:cNvPr id="8" name="椭圆形 7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 Light" panose="020B0502040204020203" pitchFamily="34" charset="-122"/>
              </a:endParaRPr>
            </a:p>
          </p:txBody>
        </p:sp>
        <p:sp>
          <p:nvSpPr>
            <p:cNvPr id="9" name="椭圆形 8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 Light" panose="020B0502040204020203" pitchFamily="34" charset="-122"/>
              </a:endParaRPr>
            </a:p>
          </p:txBody>
        </p:sp>
        <p:sp>
          <p:nvSpPr>
            <p:cNvPr id="11" name="椭圆形 10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 Light" panose="020B0502040204020203" pitchFamily="34" charset="-122"/>
              </a:endParaRPr>
            </a:p>
          </p:txBody>
        </p:sp>
      </p:grpSp>
      <p:sp>
        <p:nvSpPr>
          <p:cNvPr id="13" name="任意多边形：形状 12"/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noProof="0">
              <a:latin typeface="Microsoft YaHei UI Light" panose="020B0502040204020203" pitchFamily="3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：形状 9"/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baseline="0" noProof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baseline="0" dirty="0"/>
            </a:lvl1pPr>
          </a:lstStyle>
          <a:p>
            <a:pPr marL="0" lvl="0" algn="ctr" rtl="0"/>
            <a:r>
              <a:rPr lang="zh-CN" altLang="en-US" noProof="0"/>
              <a:t>标题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baseline="0" dirty="0">
                <a:solidFill>
                  <a:srgbClr val="B2606E"/>
                </a:solidFill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  <p:grpSp>
        <p:nvGrpSpPr>
          <p:cNvPr id="6" name="组 5"/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椭圆形 6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8" name="椭圆形 7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9" name="椭圆形 8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1" name="椭圆形 10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Microsoft YaHei UI" panose="020B0503020204020204" pitchFamily="34" charset="-122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grpSp>
        <p:nvGrpSpPr>
          <p:cNvPr id="4" name="组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长方形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7" name="椭圆形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8" name="幻灯片编号占位符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n-US" altLang="zh-CN" sz="1200" baseline="0" noProof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fld>
            <a:endParaRPr lang="zh-CN" altLang="en-US" sz="1200" baseline="0" noProof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>
            <a:lvl1pPr>
              <a:defRPr baseline="0">
                <a:ea typeface="Microsoft YaHei UI Light" panose="020B0502040204020203" pitchFamily="34" charset="-122"/>
              </a:defRPr>
            </a:lvl1pPr>
            <a:lvl2pPr>
              <a:defRPr baseline="0">
                <a:ea typeface="Microsoft YaHei UI Light" panose="020B0502040204020203" pitchFamily="34" charset="-122"/>
              </a:defRPr>
            </a:lvl2pPr>
            <a:lvl3pPr>
              <a:defRPr baseline="0">
                <a:ea typeface="Microsoft YaHei UI Light" panose="020B0502040204020203" pitchFamily="34" charset="-122"/>
              </a:defRPr>
            </a:lvl3pPr>
            <a:lvl4pPr>
              <a:defRPr baseline="0">
                <a:ea typeface="Microsoft YaHei UI Light" panose="020B0502040204020203" pitchFamily="34" charset="-122"/>
              </a:defRPr>
            </a:lvl4pPr>
            <a:lvl5pPr>
              <a:defRPr baseline="0">
                <a:ea typeface="Microsoft YaHei UI Light" panose="020B0502040204020203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Microsoft YaHei UI" panose="020B0503020204020204" pitchFamily="34" charset="-122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grpSp>
        <p:nvGrpSpPr>
          <p:cNvPr id="4" name="组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长方形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7" name="椭圆形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8" name="幻灯片编号占位符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n-US" altLang="zh-CN" sz="1200" baseline="0" noProof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fld>
            <a:endParaRPr lang="zh-CN" altLang="en-US" sz="1200" baseline="0" noProof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 baseline="0">
                <a:ea typeface="Microsoft YaHei UI Light" panose="020B0502040204020203" pitchFamily="34" charset="-122"/>
              </a:defRPr>
            </a:lvl1pPr>
            <a:lvl2pPr>
              <a:defRPr sz="1800" baseline="0">
                <a:ea typeface="Microsoft YaHei UI Light" panose="020B0502040204020203" pitchFamily="34" charset="-122"/>
              </a:defRPr>
            </a:lvl2pPr>
            <a:lvl3pPr>
              <a:defRPr sz="1600" baseline="0">
                <a:ea typeface="Microsoft YaHei UI Light" panose="020B0502040204020203" pitchFamily="34" charset="-122"/>
              </a:defRPr>
            </a:lvl3pPr>
            <a:lvl4pPr>
              <a:defRPr sz="1400" baseline="0">
                <a:ea typeface="Microsoft YaHei UI Light" panose="020B0502040204020203" pitchFamily="34" charset="-122"/>
              </a:defRPr>
            </a:lvl4pPr>
            <a:lvl5pPr>
              <a:defRPr sz="1400" baseline="0">
                <a:ea typeface="Microsoft YaHei UI Light" panose="020B0502040204020203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10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 baseline="0">
                <a:ea typeface="Microsoft YaHei UI Light" panose="020B0502040204020203" pitchFamily="34" charset="-122"/>
              </a:defRPr>
            </a:lvl1pPr>
            <a:lvl2pPr>
              <a:defRPr sz="1800" baseline="0">
                <a:ea typeface="Microsoft YaHei UI Light" panose="020B0502040204020203" pitchFamily="34" charset="-122"/>
              </a:defRPr>
            </a:lvl2pPr>
            <a:lvl3pPr>
              <a:defRPr sz="1600" baseline="0">
                <a:ea typeface="Microsoft YaHei UI Light" panose="020B0502040204020203" pitchFamily="34" charset="-122"/>
              </a:defRPr>
            </a:lvl3pPr>
            <a:lvl4pPr>
              <a:defRPr sz="1400" baseline="0">
                <a:ea typeface="Microsoft YaHei UI Light" panose="020B0502040204020203" pitchFamily="34" charset="-122"/>
              </a:defRPr>
            </a:lvl4pPr>
            <a:lvl5pPr>
              <a:defRPr sz="1400" baseline="0">
                <a:ea typeface="Microsoft YaHei UI Light" panose="020B0502040204020203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Microsoft YaHei UI" panose="020B0503020204020204" pitchFamily="34" charset="-122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grpSp>
        <p:nvGrpSpPr>
          <p:cNvPr id="4" name="组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长方形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7" name="椭圆形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8" name="幻灯片编号占位符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n-US" altLang="zh-CN" sz="1200" baseline="0" noProof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fld>
            <a:endParaRPr lang="zh-CN" altLang="en-US" sz="1200" baseline="0" noProof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9" name="文本占位符 2"/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 baseline="0">
                <a:ea typeface="Microsoft YaHei UI Light" panose="020B0502040204020203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 baseline="0">
                <a:ea typeface="Microsoft YaHei UI Light" panose="020B0502040204020203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11" name="内容占位符 3"/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 baseline="0">
                <a:ea typeface="Microsoft YaHei UI Light" panose="020B0502040204020203" pitchFamily="34" charset="-122"/>
              </a:defRPr>
            </a:lvl1pPr>
            <a:lvl2pPr>
              <a:defRPr sz="1800" baseline="0">
                <a:ea typeface="Microsoft YaHei UI Light" panose="020B0502040204020203" pitchFamily="34" charset="-122"/>
              </a:defRPr>
            </a:lvl2pPr>
            <a:lvl3pPr>
              <a:defRPr sz="1600" baseline="0">
                <a:ea typeface="Microsoft YaHei UI Light" panose="020B0502040204020203" pitchFamily="34" charset="-122"/>
              </a:defRPr>
            </a:lvl3pPr>
            <a:lvl4pPr>
              <a:defRPr sz="1400" baseline="0">
                <a:ea typeface="Microsoft YaHei UI Light" panose="020B0502040204020203" pitchFamily="34" charset="-122"/>
              </a:defRPr>
            </a:lvl4pPr>
            <a:lvl5pPr>
              <a:defRPr sz="1400" baseline="0">
                <a:ea typeface="Microsoft YaHei UI Light" panose="020B0502040204020203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12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 baseline="0">
                <a:ea typeface="Microsoft YaHei UI Light" panose="020B0502040204020203" pitchFamily="34" charset="-122"/>
              </a:defRPr>
            </a:lvl1pPr>
            <a:lvl2pPr>
              <a:defRPr sz="1800" baseline="0">
                <a:ea typeface="Microsoft YaHei UI Light" panose="020B0502040204020203" pitchFamily="34" charset="-122"/>
              </a:defRPr>
            </a:lvl2pPr>
            <a:lvl3pPr>
              <a:defRPr sz="1600" baseline="0">
                <a:ea typeface="Microsoft YaHei UI Light" panose="020B0502040204020203" pitchFamily="34" charset="-122"/>
              </a:defRPr>
            </a:lvl3pPr>
            <a:lvl4pPr>
              <a:defRPr sz="1400" baseline="0">
                <a:ea typeface="Microsoft YaHei UI Light" panose="020B0502040204020203" pitchFamily="34" charset="-122"/>
              </a:defRPr>
            </a:lvl4pPr>
            <a:lvl5pPr>
              <a:defRPr sz="1400" baseline="0">
                <a:ea typeface="Microsoft YaHei UI Light" panose="020B0502040204020203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长方形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7" name="椭圆形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8" name="幻灯片编号占位符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n-US" altLang="zh-CN" sz="1200" baseline="0" noProof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fld>
            <a:endParaRPr lang="zh-CN" altLang="en-US" sz="1200" baseline="0" noProof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 baseline="0">
                <a:ea typeface="Microsoft YaHei UI Light" panose="020B0502040204020203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 baseline="0">
                <a:ea typeface="Microsoft YaHei UI Light" panose="020B0502040204020203" pitchFamily="34" charset="-122"/>
              </a:defRPr>
            </a:lvl1pPr>
            <a:lvl2pPr>
              <a:defRPr sz="2800" baseline="0">
                <a:ea typeface="Microsoft YaHei UI Light" panose="020B0502040204020203" pitchFamily="34" charset="-122"/>
              </a:defRPr>
            </a:lvl2pPr>
            <a:lvl3pPr>
              <a:defRPr sz="2400" baseline="0">
                <a:ea typeface="Microsoft YaHei UI Light" panose="020B0502040204020203" pitchFamily="34" charset="-122"/>
              </a:defRPr>
            </a:lvl3pPr>
            <a:lvl4pPr>
              <a:defRPr sz="2000" baseline="0">
                <a:ea typeface="Microsoft YaHei UI Light" panose="020B0502040204020203" pitchFamily="34" charset="-122"/>
              </a:defRPr>
            </a:lvl4pPr>
            <a:lvl5pPr>
              <a:defRPr sz="2000" baseline="0">
                <a:ea typeface="Microsoft YaHei UI Light" panose="020B0502040204020203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：形状 9"/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noProof="0">
              <a:latin typeface="Microsoft YaHei UI Light" panose="020B0502040204020203" pitchFamily="34" charset="-122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插入图像</a:t>
            </a:r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zh-CN" altLang="en-US" noProof="0"/>
              <a:t>标题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长方形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7" name="椭圆形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8" name="幻灯片编号占位符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n-US" altLang="zh-CN" sz="1200" baseline="0" noProof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fld>
            <a:endParaRPr lang="zh-CN" altLang="en-US" sz="1200" baseline="0" noProof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 baseline="0">
                <a:ea typeface="Microsoft YaHei UI Light" panose="020B0502040204020203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11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 baseline="0">
                <a:ea typeface="Microsoft YaHei UI Light" panose="020B0502040204020203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单击图标，添加图片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11"/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插入图像</a:t>
            </a:r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zh-CN" altLang="en-US" noProof="0"/>
              <a:t>标题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CN" altLang="en-US" noProof="0"/>
              <a:t>副标题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包含图像的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11"/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 dirty="0"/>
              <a:t>插入图像</a:t>
            </a:r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内容_2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 baseline="0">
                <a:solidFill>
                  <a:schemeClr val="tx1"/>
                </a:solidFill>
                <a:ea typeface="Microsoft YaHei UI Light" panose="020B0502040204020203" pitchFamily="34" charset="-122"/>
              </a:defRPr>
            </a:lvl1pPr>
          </a:lstStyle>
          <a:p>
            <a:pPr marL="0" lvl="0" indent="0" rtl="0">
              <a:buNone/>
            </a:pPr>
            <a:r>
              <a:rPr lang="zh-CN" altLang="en-US" noProof="0"/>
              <a:t>插入图像</a:t>
            </a:r>
            <a:endParaRPr lang="zh-CN" altLang="en-US" noProof="0"/>
          </a:p>
        </p:txBody>
      </p:sp>
      <p:sp>
        <p:nvSpPr>
          <p:cNvPr id="14" name="文本占位符 12"/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baseline="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baseline="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Microsoft YaHei UI" panose="020B0503020204020204" pitchFamily="34" charset="-122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 baseline="0"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图标</a:t>
            </a:r>
            <a:endParaRPr lang="zh-CN" altLang="en-US" noProof="0"/>
          </a:p>
        </p:txBody>
      </p:sp>
      <p:sp>
        <p:nvSpPr>
          <p:cNvPr id="17" name="内容占位符 15"/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 baseline="0"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图标</a:t>
            </a:r>
            <a:endParaRPr lang="zh-CN" altLang="en-US" noProof="0"/>
          </a:p>
        </p:txBody>
      </p:sp>
      <p:sp>
        <p:nvSpPr>
          <p:cNvPr id="18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内容_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 baseline="0">
                <a:solidFill>
                  <a:schemeClr val="tx1"/>
                </a:solidFill>
                <a:ea typeface="Microsoft YaHei UI Light" panose="020B0502040204020203" pitchFamily="34" charset="-122"/>
              </a:defRPr>
            </a:lvl1pPr>
          </a:lstStyle>
          <a:p>
            <a:pPr marL="0" lvl="0" indent="0" rtl="0">
              <a:buNone/>
            </a:pPr>
            <a:r>
              <a:rPr lang="zh-CN" altLang="en-US" noProof="0"/>
              <a:t>插入图像</a:t>
            </a:r>
            <a:endParaRPr lang="zh-CN" altLang="en-US" noProof="0"/>
          </a:p>
        </p:txBody>
      </p:sp>
      <p:sp>
        <p:nvSpPr>
          <p:cNvPr id="14" name="文本占位符 12"/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baseline="0" dirty="0" smtClean="0">
                <a:solidFill>
                  <a:schemeClr val="bg1">
                    <a:lumMod val="9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baseline="0" dirty="0" smtClean="0">
                <a:solidFill>
                  <a:schemeClr val="bg1">
                    <a:lumMod val="9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 baseline="0">
                <a:solidFill>
                  <a:schemeClr val="bg1">
                    <a:lumMod val="95000"/>
                  </a:schemeClr>
                </a:solidFill>
                <a:latin typeface="Microsoft YaHei UI" panose="020B0503020204020204" pitchFamily="34" charset="-122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95000"/>
                  </a:schemeClr>
                </a:solidFill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图标</a:t>
            </a:r>
            <a:endParaRPr lang="zh-CN" altLang="en-US" noProof="0"/>
          </a:p>
        </p:txBody>
      </p:sp>
      <p:sp>
        <p:nvSpPr>
          <p:cNvPr id="17" name="内容占位符 15"/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95000"/>
                  </a:schemeClr>
                </a:solidFill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图标</a:t>
            </a:r>
            <a:endParaRPr lang="zh-CN" altLang="en-US" noProof="0"/>
          </a:p>
        </p:txBody>
      </p:sp>
      <p:sp>
        <p:nvSpPr>
          <p:cNvPr id="8" name="文本占位符 12"/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baseline="0" dirty="0" smtClean="0">
                <a:solidFill>
                  <a:schemeClr val="bg1">
                    <a:lumMod val="9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10" name="内容占位符 15"/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95000"/>
                  </a:schemeClr>
                </a:solidFill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图标</a:t>
            </a:r>
            <a:endParaRPr lang="zh-CN" altLang="en-US" noProof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内容_2 列（垂直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 baseline="0">
                <a:solidFill>
                  <a:schemeClr val="tx1"/>
                </a:solidFill>
                <a:ea typeface="Microsoft YaHei UI Light" panose="020B0502040204020203" pitchFamily="34" charset="-122"/>
              </a:defRPr>
            </a:lvl1pPr>
          </a:lstStyle>
          <a:p>
            <a:pPr marL="0" lvl="0" indent="0" rtl="0">
              <a:buNone/>
            </a:pPr>
            <a:r>
              <a:rPr lang="zh-CN" altLang="en-US" noProof="0"/>
              <a:t>插入图像</a:t>
            </a:r>
            <a:endParaRPr lang="zh-CN" altLang="en-US" noProof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baseline="0" dirty="0" smtClean="0">
                <a:solidFill>
                  <a:schemeClr val="bg1">
                    <a:lumMod val="9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Microsoft YaHei UI" panose="020B0503020204020204" pitchFamily="34" charset="-122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95000"/>
                  </a:schemeClr>
                </a:solidFill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图标</a:t>
            </a:r>
            <a:endParaRPr lang="zh-CN" altLang="en-US" noProof="0"/>
          </a:p>
        </p:txBody>
      </p:sp>
      <p:sp>
        <p:nvSpPr>
          <p:cNvPr id="11" name="文本占位符 12"/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baseline="0" dirty="0" smtClean="0">
                <a:solidFill>
                  <a:schemeClr val="bg1">
                    <a:lumMod val="9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12" name="内容占位符 15"/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95000"/>
                  </a:schemeClr>
                </a:solidFill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图标</a:t>
            </a:r>
            <a:endParaRPr lang="zh-CN" altLang="en-US" noProof="0"/>
          </a:p>
        </p:txBody>
      </p:sp>
      <p:sp>
        <p:nvSpPr>
          <p:cNvPr id="15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内容_1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 baseline="0">
                <a:solidFill>
                  <a:schemeClr val="tx1"/>
                </a:solidFill>
                <a:ea typeface="Microsoft YaHei UI Light" panose="020B0502040204020203" pitchFamily="34" charset="-122"/>
              </a:defRPr>
            </a:lvl1pPr>
          </a:lstStyle>
          <a:p>
            <a:pPr marL="0" lvl="0" indent="0" rtl="0">
              <a:buNone/>
            </a:pPr>
            <a:r>
              <a:rPr lang="zh-CN" altLang="en-US" noProof="0"/>
              <a:t>插入图像</a:t>
            </a:r>
            <a:endParaRPr lang="zh-CN" altLang="en-US" noProof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baseline="0" dirty="0" smtClean="0">
                <a:solidFill>
                  <a:schemeClr val="bg1">
                    <a:lumMod val="9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Microsoft YaHei UI" panose="020B0503020204020204" pitchFamily="34" charset="-122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95000"/>
                  </a:schemeClr>
                </a:solidFill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图标</a:t>
            </a:r>
            <a:endParaRPr lang="zh-CN" altLang="en-US" noProof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baseline="0" smtClean="0">
                <a:solidFill>
                  <a:schemeClr val="bg1"/>
                </a:solidFill>
                <a:ea typeface="Microsoft YaHei UI Light" panose="020B0502040204020203" pitchFamily="34" charset="-122"/>
              </a:defRPr>
            </a:lvl1pPr>
          </a:lstStyle>
          <a:p>
            <a:pPr algn="ctr"/>
            <a:fld id="{817179DE-9BF3-494C-804F-0C7C90AC8700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baseline="0" dirty="0" smtClean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Microsoft YaHei UI" panose="020B0503020204020204" pitchFamily="34" charset="-122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图标</a:t>
            </a:r>
            <a:endParaRPr lang="zh-CN" altLang="en-US" noProof="0"/>
          </a:p>
        </p:txBody>
      </p:sp>
      <p:grpSp>
        <p:nvGrpSpPr>
          <p:cNvPr id="11" name="组 10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长方形 11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4" name="椭圆形 13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baseline="0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15" name="幻灯片编号占位符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n-US" altLang="zh-CN" sz="1200" baseline="0" noProof="0" smtClean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fld>
            <a:endParaRPr lang="zh-CN" altLang="en-US" sz="1200" baseline="0" noProof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baseline="0" smtClean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algn="ctr"/>
            <a:fld id="{817179DE-9BF3-494C-804F-0C7C90AC8700}" type="slidenum">
              <a:rPr lang="en-US" altLang="zh-CN" noProof="0" smtClean="0"/>
            </a:fld>
            <a:endParaRPr lang="zh-CN" altLang="en-US" noProof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24.wmf"/><Relationship Id="rId10" Type="http://schemas.openxmlformats.org/officeDocument/2006/relationships/notesSlide" Target="../notesSlides/notesSlide10.xml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2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sv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svg"/><Relationship Id="rId8" Type="http://schemas.openxmlformats.org/officeDocument/2006/relationships/image" Target="../media/image10.png"/><Relationship Id="rId7" Type="http://schemas.openxmlformats.org/officeDocument/2006/relationships/image" Target="../media/image9.svg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4.xml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35.png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8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占位符 19" descr="一群坐在图书馆书桌旁学习的学生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email"/>
          <a:srcRect/>
          <a:stretch>
            <a:fillRect/>
          </a:stretch>
        </p:blipFill>
        <p:spPr/>
      </p:pic>
      <p:grpSp>
        <p:nvGrpSpPr>
          <p:cNvPr id="3" name="组 2"/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平行四边形 32"/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0" name="任意多边形：形状 9"/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3" name="任意多边形：形状 12"/>
            <p:cNvSpPr/>
            <p:nvPr/>
          </p:nvSpPr>
          <p:spPr>
            <a:xfrm flipH="1" flipV="1">
              <a:off x="0" y="4150736"/>
              <a:ext cx="5867400" cy="1190797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31" name="标题 30" descr="标题"/>
          <p:cNvSpPr>
            <a:spLocks noGrp="1"/>
          </p:cNvSpPr>
          <p:nvPr>
            <p:ph type="ctrTitle"/>
          </p:nvPr>
        </p:nvSpPr>
        <p:spPr>
          <a:xfrm>
            <a:off x="172490" y="1583701"/>
            <a:ext cx="5330038" cy="2567035"/>
          </a:xfrm>
        </p:spPr>
        <p:txBody>
          <a:bodyPr rtlCol="0" anchor="ctr" anchorCtr="0"/>
          <a:lstStyle/>
          <a:p>
            <a:pPr rtl="0"/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年就业动员会</a:t>
            </a:r>
            <a:endParaRPr lang="en-US" altLang="zh-CN" dirty="0"/>
          </a:p>
        </p:txBody>
      </p:sp>
      <p:sp>
        <p:nvSpPr>
          <p:cNvPr id="12" name="副标题 11" descr="副标题"/>
          <p:cNvSpPr>
            <a:spLocks noGrp="1"/>
          </p:cNvSpPr>
          <p:nvPr>
            <p:ph type="subTitle" idx="1"/>
          </p:nvPr>
        </p:nvSpPr>
        <p:spPr>
          <a:xfrm>
            <a:off x="60211" y="4150736"/>
            <a:ext cx="4823670" cy="698550"/>
          </a:xfrm>
        </p:spPr>
        <p:txBody>
          <a:bodyPr rtlCol="0"/>
          <a:lstStyle/>
          <a:p>
            <a:pPr algn="ctr" rtl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中国科学院半导体研究所  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rtl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人事教育处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rtl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陈东军 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rtl="0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2023-12-26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D:\常用材料\半导体所所徽矢量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39" y="2250617"/>
            <a:ext cx="1178586" cy="11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461836" y="109955"/>
          <a:ext cx="5720027" cy="5712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5" name="" r:id="rId1" imgW="6753225" imgH="6753225" progId="">
                  <p:embed/>
                </p:oleObj>
              </mc:Choice>
              <mc:Fallback>
                <p:oleObj name="" r:id="rId1" imgW="6753225" imgH="6753225" progId="">
                  <p:embed/>
                  <p:pic>
                    <p:nvPicPr>
                      <p:cNvPr id="0" name="对象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61836" y="109955"/>
                        <a:ext cx="5720027" cy="5712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PA_组合 3"/>
          <p:cNvGrpSpPr/>
          <p:nvPr>
            <p:custDataLst>
              <p:tags r:id="rId3"/>
            </p:custDataLst>
          </p:nvPr>
        </p:nvGrpSpPr>
        <p:grpSpPr>
          <a:xfrm>
            <a:off x="930916" y="458802"/>
            <a:ext cx="5290991" cy="584775"/>
            <a:chOff x="8287285" y="651293"/>
            <a:chExt cx="2565843" cy="584775"/>
          </a:xfrm>
        </p:grpSpPr>
        <p:sp>
          <p:nvSpPr>
            <p:cNvPr id="5" name="PA_文本框 4"/>
            <p:cNvSpPr txBox="1"/>
            <p:nvPr>
              <p:custDataLst>
                <p:tags r:id="rId4"/>
              </p:custDataLst>
            </p:nvPr>
          </p:nvSpPr>
          <p:spPr>
            <a:xfrm>
              <a:off x="8287285" y="651293"/>
              <a:ext cx="22786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accent1"/>
                  </a:solidFill>
                </a:rPr>
                <a:t>就业指导中心人员分工：</a:t>
              </a:r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6" name="PA_等腰三角形 5"/>
            <p:cNvSpPr/>
            <p:nvPr>
              <p:custDataLst>
                <p:tags r:id="rId5"/>
              </p:custDataLst>
            </p:nvPr>
          </p:nvSpPr>
          <p:spPr>
            <a:xfrm>
              <a:off x="10555048" y="834621"/>
              <a:ext cx="298080" cy="298080"/>
            </a:xfrm>
            <a:prstGeom prst="triangle">
              <a:avLst>
                <a:gd name="adj" fmla="val 100000"/>
              </a:avLst>
            </a:prstGeom>
            <a:solidFill>
              <a:srgbClr val="394D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8" name="PA_矩形 7"/>
          <p:cNvSpPr/>
          <p:nvPr>
            <p:custDataLst>
              <p:tags r:id="rId6"/>
            </p:custDataLst>
          </p:nvPr>
        </p:nvSpPr>
        <p:spPr>
          <a:xfrm>
            <a:off x="882731" y="1286733"/>
            <a:ext cx="7905218" cy="419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目前，国科大毕业生就业指导中心工作人员六人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地址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国科大中关村校区（青年公寓）东平房。       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常宏武    毕业生就业指导中心  主任电话：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82640462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地址：东平房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125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钱丽瑾    选调生主管       电话：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82640460 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地址：东平房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121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张玉洁    就业指导主管  电话：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82640406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地址：东平房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129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张旭丽    就业派遣主管  电话：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82649753 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地址：东平房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121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臧佳丽    就业市场主管  电话：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82640406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地址：东平房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129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张    姝    就业信息主管  电话：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82640406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地址：东平房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129        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就业工作通知分别由我中心人员按照工作分工通过邮件发送。</a:t>
            </a:r>
            <a:endParaRPr lang="zh-CN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6" y="5457980"/>
            <a:ext cx="5454686" cy="12897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133455" y="6191885"/>
            <a:ext cx="4300220" cy="5321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 descr="书架上的书籍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组 22"/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任意多边形：形状 21"/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8" name="任意多边形：形状 17"/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6" name="任意多边形：形状 15"/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4" name="任意多边形：形状 13"/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34" name="标题 33" descr="标题"/>
          <p:cNvSpPr>
            <a:spLocks noGrp="1"/>
          </p:cNvSpPr>
          <p:nvPr>
            <p:ph type="title"/>
          </p:nvPr>
        </p:nvSpPr>
        <p:spPr>
          <a:xfrm>
            <a:off x="4750604" y="1447175"/>
            <a:ext cx="7203271" cy="3963650"/>
          </a:xfrm>
        </p:spPr>
        <p:txBody>
          <a:bodyPr rtlCol="0" anchor="t" anchorCtr="0">
            <a:noAutofit/>
          </a:bodyPr>
          <a:lstStyle/>
          <a:p>
            <a:pPr rtl="0">
              <a:lnSpc>
                <a:spcPct val="200000"/>
              </a:lnSpc>
            </a:pPr>
            <a:r>
              <a:rPr lang="en-US" altLang="zh-CN" sz="4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4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年毕业、就业工作时间表</a:t>
            </a:r>
            <a:b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毕业、就业相关情况说明</a:t>
            </a:r>
            <a:br>
              <a:rPr lang="en-US" altLang="zh-CN" sz="6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学籍、培养管理</a:t>
            </a:r>
            <a:endParaRPr lang="en-US" altLang="zh-CN" sz="4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9028" y="578048"/>
            <a:ext cx="341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u="sng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D:\常用材料\半导体所所徽矢量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6" y="293792"/>
            <a:ext cx="158445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5448" y="173737"/>
            <a:ext cx="6876288" cy="667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50000"/>
              </a:spcBef>
              <a:buNone/>
              <a:defRPr lang="en-GB" sz="40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毕业、就业相关情况说明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32136" y="841249"/>
            <a:ext cx="11090472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lang="en-US" sz="2400" b="1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Clr>
                <a:srgbClr val="248CD2"/>
              </a:buClr>
            </a:pPr>
            <a:r>
              <a:rPr lang="en-US" altLang="zh-CN" dirty="0"/>
              <a:t>《</a:t>
            </a:r>
            <a:r>
              <a:rPr lang="zh-CN" altLang="en-US" dirty="0"/>
              <a:t>就业推荐表</a:t>
            </a:r>
            <a:r>
              <a:rPr lang="en-US" altLang="zh-CN" dirty="0"/>
              <a:t>》</a:t>
            </a:r>
            <a:r>
              <a:rPr lang="zh-CN" altLang="en-US" dirty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就业协议书</a:t>
            </a:r>
            <a:r>
              <a:rPr lang="en-US" altLang="zh-CN" dirty="0"/>
              <a:t>》</a:t>
            </a:r>
            <a:r>
              <a:rPr lang="zh-CN" altLang="en-US" dirty="0"/>
              <a:t>的发放：国科大就业指导中心要求必须拿用人单位接收函领取，每人一份，如实填写。</a:t>
            </a:r>
            <a:r>
              <a:rPr lang="zh-CN" altLang="en-US" dirty="0">
                <a:solidFill>
                  <a:srgbClr val="FF0000"/>
                </a:solidFill>
              </a:rPr>
              <a:t>注意：用人单位解决户口时才需签定三方协议，若不解决户口无需签定三方协议，只要签定二方的劳动合同即可。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buClr>
                <a:srgbClr val="248CD2"/>
              </a:buClr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Clr>
                <a:srgbClr val="248CD2"/>
              </a:buClr>
            </a:pPr>
            <a:r>
              <a:rPr lang="zh-CN" altLang="en-US" dirty="0"/>
              <a:t>就业的相关问题：</a:t>
            </a:r>
            <a:endParaRPr lang="zh-CN" altLang="en-US" dirty="0"/>
          </a:p>
          <a:p>
            <a:pPr>
              <a:buClr>
                <a:srgbClr val="F1C6C4"/>
              </a:buClr>
              <a:buFont typeface="Wingdings" panose="05000000000000000000" charset="0"/>
              <a:buChar char="Ø"/>
            </a:pPr>
            <a:r>
              <a:rPr lang="zh-CN" altLang="en-US" dirty="0">
                <a:sym typeface="+mn-ea"/>
              </a:rPr>
              <a:t>正常签定三方协议：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123295" y="6182360"/>
            <a:ext cx="4248785" cy="480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5448" y="173737"/>
            <a:ext cx="6876288" cy="667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50000"/>
              </a:spcBef>
              <a:buNone/>
              <a:defRPr lang="en-GB" sz="40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毕业、就业相关情况说明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32136" y="841249"/>
            <a:ext cx="11090472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lang="en-US" sz="2400" b="1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800" dirty="0"/>
              <a:t> </a:t>
            </a:r>
            <a:r>
              <a:rPr lang="zh-CN" altLang="en-US" sz="2800" dirty="0"/>
              <a:t> 二次分配：办理回生源地二分的报到证，原则上到生源地所在地区（县、市级）就业管理部门（如人力资源与社会保障局等），一般不能派人才。注意：一定要在规定的时间内到二分单位报到接洽有关手续，对转正定级、档案流动有益。</a:t>
            </a:r>
            <a:endParaRPr lang="en-US" altLang="zh-CN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800" dirty="0"/>
              <a:t>博士后：签定三方</a:t>
            </a:r>
            <a:endParaRPr lang="en-US" altLang="zh-CN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800" dirty="0"/>
              <a:t>出国：按二分回生源地处理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1194415" y="6191250"/>
            <a:ext cx="4136390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5448" y="173737"/>
            <a:ext cx="6876288" cy="667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50000"/>
              </a:spcBef>
              <a:buNone/>
              <a:defRPr lang="en-GB" sz="40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毕业、就业相关情况说明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32136" y="841249"/>
            <a:ext cx="11090472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lang="en-US" sz="2400" b="1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eaLnBrk="1" hangingPunct="1"/>
            <a:r>
              <a:rPr lang="zh-CN" altLang="en-US" sz="3200" b="1" dirty="0"/>
              <a:t>毕业生改派问题，首先所有毕业生原则上不能改派。</a:t>
            </a:r>
            <a:endParaRPr lang="zh-CN" altLang="en-US" sz="3200" b="1" dirty="0"/>
          </a:p>
          <a:p>
            <a:pPr eaLnBrk="1" hangingPunct="1"/>
            <a:r>
              <a:rPr lang="zh-CN" altLang="en-US" sz="3200" b="1" dirty="0"/>
              <a:t>跨年度留京问题：</a:t>
            </a:r>
            <a:endParaRPr lang="zh-CN" altLang="en-US" sz="3200" b="1" dirty="0"/>
          </a:p>
          <a:p>
            <a:pPr eaLnBrk="1" hangingPunct="1"/>
            <a:r>
              <a:rPr lang="zh-CN" altLang="en-US" sz="3200" dirty="0">
                <a:sym typeface="+mn-ea"/>
              </a:rPr>
              <a:t>违约的处理：若已经签定三方协议后想与用人单位解约，必须先履行违约合同，用人单位开具</a:t>
            </a:r>
            <a:r>
              <a:rPr altLang="zh-CN" sz="3200" dirty="0">
                <a:sym typeface="+mn-ea"/>
              </a:rPr>
              <a:t>“</a:t>
            </a:r>
            <a:r>
              <a:rPr lang="zh-CN" altLang="en-US" sz="3200" dirty="0">
                <a:sym typeface="+mn-ea"/>
              </a:rPr>
              <a:t>同意违约函</a:t>
            </a:r>
            <a:r>
              <a:rPr altLang="zh-CN" sz="3200" dirty="0">
                <a:sym typeface="+mn-ea"/>
              </a:rPr>
              <a:t>”</a:t>
            </a:r>
            <a:r>
              <a:rPr lang="zh-CN" altLang="en-US" sz="3200" dirty="0">
                <a:sym typeface="+mn-ea"/>
              </a:rPr>
              <a:t>及交回已签定的三方协议</a:t>
            </a:r>
            <a:r>
              <a:rPr altLang="zh-CN" sz="3200" dirty="0">
                <a:sym typeface="+mn-ea"/>
              </a:rPr>
              <a:t>(</a:t>
            </a:r>
            <a:r>
              <a:rPr lang="zh-CN" altLang="en-US" sz="3200" dirty="0">
                <a:sym typeface="+mn-ea"/>
              </a:rPr>
              <a:t>一式三份</a:t>
            </a:r>
            <a:r>
              <a:rPr altLang="zh-CN" sz="3200" dirty="0">
                <a:sym typeface="+mn-ea"/>
              </a:rPr>
              <a:t>)</a:t>
            </a:r>
            <a:r>
              <a:rPr lang="zh-CN" altLang="en-US" sz="3200" dirty="0">
                <a:sym typeface="+mn-ea"/>
              </a:rPr>
              <a:t>，交齐以上材料一个月后再换领第二份三方（国科大不允许多次违约）；出国和升学的不发，签劳动合同的不发。</a:t>
            </a:r>
            <a:endParaRPr lang="zh-CN" altLang="en-US" sz="32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zh-CN" altLang="en-US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5448" y="173737"/>
            <a:ext cx="6876288" cy="667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50000"/>
              </a:spcBef>
              <a:buNone/>
              <a:defRPr lang="en-GB" sz="40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毕业、就业相关情况说明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67665" y="999490"/>
            <a:ext cx="11582400" cy="574294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342900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lang="en-US" sz="2400" b="1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aseline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1800" b="0">
                <a:latin typeface="+mn-lt"/>
                <a:ea typeface="+mn-ea"/>
                <a:sym typeface="+mn-ea"/>
              </a:rPr>
              <a:t>关于北京生源派到区县人力资源和社会保障局问题：毕业时未落实工作的，要本人申请，学校批准，方可派回区县人事局。</a:t>
            </a:r>
            <a:endParaRPr lang="zh-CN" altLang="en-US" sz="1800" b="0">
              <a:latin typeface="+mn-lt"/>
              <a:ea typeface="+mn-ea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1800" b="0">
                <a:latin typeface="+mn-lt"/>
                <a:ea typeface="+mn-ea"/>
                <a:sym typeface="+mn-ea"/>
              </a:rPr>
              <a:t>所有毕业生应先答辩后办理派遣事宜。</a:t>
            </a:r>
            <a:endParaRPr lang="zh-CN" altLang="en-US" sz="1800" b="0">
              <a:latin typeface="+mn-lt"/>
              <a:ea typeface="+mn-ea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1800" b="0">
                <a:latin typeface="+mn-lt"/>
                <a:ea typeface="+mn-ea"/>
                <a:sym typeface="+mn-ea"/>
              </a:rPr>
              <a:t>离所前必须办理完毕</a:t>
            </a:r>
            <a:r>
              <a:rPr lang="zh-CN" altLang="en-US" sz="1800" b="0">
                <a:latin typeface="+mn-lt"/>
                <a:ea typeface="+mn-ea"/>
                <a:sym typeface="+mn-ea"/>
              </a:rPr>
              <a:t>《</a:t>
            </a:r>
            <a:r>
              <a:rPr lang="zh-CN" altLang="en-US" sz="1800" b="0">
                <a:latin typeface="+mn-lt"/>
                <a:ea typeface="+mn-ea"/>
                <a:sym typeface="+mn-ea"/>
              </a:rPr>
              <a:t>离所手续单</a:t>
            </a:r>
            <a:r>
              <a:rPr lang="zh-CN" altLang="en-US" sz="1800" b="0">
                <a:latin typeface="+mn-lt"/>
                <a:ea typeface="+mn-ea"/>
                <a:sym typeface="+mn-ea"/>
              </a:rPr>
              <a:t>》</a:t>
            </a:r>
            <a:r>
              <a:rPr lang="zh-CN" altLang="en-US" sz="1800" b="0">
                <a:latin typeface="+mn-lt"/>
                <a:ea typeface="+mn-ea"/>
                <a:sym typeface="+mn-ea"/>
              </a:rPr>
              <a:t>。二分及未派遣者应及时将户口、档案、党组织关系的去向告知人教处。</a:t>
            </a:r>
            <a:endParaRPr lang="zh-CN" altLang="en-US" sz="1800" b="0">
              <a:latin typeface="+mn-lt"/>
              <a:ea typeface="+mn-ea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1800" b="0">
                <a:latin typeface="+mn-lt"/>
                <a:ea typeface="+mn-ea"/>
                <a:sym typeface="+mn-ea"/>
              </a:rPr>
              <a:t>二分回生源地的毕业生的户籍处理方法：</a:t>
            </a:r>
            <a:endParaRPr lang="zh-CN" altLang="en-US" sz="1800" b="0">
              <a:latin typeface="+mn-lt"/>
              <a:ea typeface="+mn-ea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1800" b="0">
                <a:latin typeface="+mn-lt"/>
                <a:ea typeface="+mn-ea"/>
                <a:sym typeface="+mn-ea"/>
              </a:rPr>
              <a:t>注：相关表格下载链接：</a:t>
            </a:r>
            <a:r>
              <a:rPr lang="zh-CN" altLang="en-US" sz="1800" b="0">
                <a:latin typeface="+mn-lt"/>
                <a:ea typeface="+mn-ea"/>
                <a:sym typeface="+mn-ea"/>
              </a:rPr>
              <a:t>http://lab.semi.ac.cn/swgk/channels/1062.asp</a:t>
            </a:r>
            <a:endParaRPr lang="zh-CN" altLang="en-US" sz="1800" b="0">
              <a:latin typeface="+mn-lt"/>
              <a:ea typeface="+mn-ea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endParaRPr lang="zh-CN" altLang="en-US" sz="1800" b="0">
              <a:latin typeface="+mn-lt"/>
              <a:ea typeface="+mn-ea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endParaRPr lang="zh-CN" altLang="en-US" sz="1800" b="0">
              <a:latin typeface="+mn-lt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7595" y="4701953"/>
            <a:ext cx="1719764" cy="16784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 descr="时钟特写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464300" y="0"/>
            <a:ext cx="5727700" cy="6858000"/>
          </a:xfrm>
        </p:spPr>
      </p:pic>
      <p:pic>
        <p:nvPicPr>
          <p:cNvPr id="5" name="图片占位符 4" descr="头上戴着耳机、肩上背着背包、手里捧着活页夹/书籍的女孩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8087304" cy="6858000"/>
          </a:xfrm>
        </p:spPr>
      </p:pic>
      <p:grpSp>
        <p:nvGrpSpPr>
          <p:cNvPr id="9" name="组 8"/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任意多边形：形状 9"/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1" name="任意多边形：形状 10"/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33" name="标题 32" descr="标题"/>
          <p:cNvSpPr>
            <a:spLocks noGrp="1"/>
          </p:cNvSpPr>
          <p:nvPr>
            <p:ph type="title"/>
          </p:nvPr>
        </p:nvSpPr>
        <p:spPr>
          <a:xfrm>
            <a:off x="785586" y="4081468"/>
            <a:ext cx="5424618" cy="822960"/>
          </a:xfrm>
        </p:spPr>
        <p:txBody>
          <a:bodyPr rtlCol="0"/>
          <a:lstStyle/>
          <a:p>
            <a:pPr rtl="0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其他注意事项</a:t>
            </a:r>
            <a:endParaRPr lang="en-US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长方形 13"/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5" name="椭圆形 14"/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2346325" y="1876426"/>
            <a:ext cx="1912938" cy="3605213"/>
            <a:chOff x="513" y="998"/>
            <a:chExt cx="1109" cy="2271"/>
          </a:xfrm>
        </p:grpSpPr>
        <p:sp>
          <p:nvSpPr>
            <p:cNvPr id="9220" name="Freeform 4"/>
            <p:cNvSpPr/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1" name="Freeform 5"/>
            <p:cNvSpPr/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" name="Freeform 6"/>
            <p:cNvSpPr/>
            <p:nvPr/>
          </p:nvSpPr>
          <p:spPr bwMode="gray">
            <a:xfrm>
              <a:off x="677" y="998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4932364" y="3030539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gray">
          <a:xfrm>
            <a:off x="5811839" y="347662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ltGray">
          <a:xfrm>
            <a:off x="4970463" y="4552950"/>
            <a:ext cx="5422900" cy="1314450"/>
          </a:xfrm>
          <a:prstGeom prst="roundRect">
            <a:avLst>
              <a:gd name="adj" fmla="val 11505"/>
            </a:avLst>
          </a:prstGeom>
          <a:solidFill>
            <a:schemeClr val="bg2"/>
          </a:solidFill>
          <a:ln w="6350" algn="ctr">
            <a:noFill/>
            <a:prstDash val="sysDot"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gray">
          <a:xfrm>
            <a:off x="5784850" y="5018088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gray">
          <a:xfrm>
            <a:off x="4932364" y="1535114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gray">
          <a:xfrm>
            <a:off x="5792789" y="1981200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gray">
          <a:xfrm>
            <a:off x="4349751" y="1519239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0" name="Freeform 14"/>
          <p:cNvSpPr/>
          <p:nvPr/>
        </p:nvSpPr>
        <p:spPr bwMode="gray">
          <a:xfrm>
            <a:off x="4413251" y="1584325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gray">
          <a:xfrm>
            <a:off x="4362451" y="3021014"/>
            <a:ext cx="1628775" cy="1298575"/>
          </a:xfrm>
          <a:prstGeom prst="roundRect">
            <a:avLst>
              <a:gd name="adj" fmla="val 11921"/>
            </a:avLst>
          </a:prstGeom>
          <a:solidFill>
            <a:schemeClr val="bg2"/>
          </a:solidFill>
          <a:ln w="25400">
            <a:solidFill>
              <a:srgbClr val="FEFEFE"/>
            </a:solidFill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2" name="Freeform 16"/>
          <p:cNvSpPr/>
          <p:nvPr/>
        </p:nvSpPr>
        <p:spPr bwMode="gray">
          <a:xfrm>
            <a:off x="4416426" y="3086100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gray">
          <a:xfrm>
            <a:off x="4343401" y="4543426"/>
            <a:ext cx="1628775" cy="1298575"/>
          </a:xfrm>
          <a:prstGeom prst="roundRect">
            <a:avLst>
              <a:gd name="adj" fmla="val 11921"/>
            </a:avLst>
          </a:prstGeom>
          <a:solidFill>
            <a:schemeClr val="bg2"/>
          </a:solidFill>
          <a:ln w="25400">
            <a:solidFill>
              <a:srgbClr val="FEFEFE"/>
            </a:solidFill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4" name="Freeform 18"/>
          <p:cNvSpPr/>
          <p:nvPr/>
        </p:nvSpPr>
        <p:spPr bwMode="gray">
          <a:xfrm>
            <a:off x="4397376" y="4598989"/>
            <a:ext cx="811213" cy="649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235" name="Picture 19" descr="YG_circle00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66889" y="2695575"/>
            <a:ext cx="1882775" cy="1879600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black">
          <a:xfrm>
            <a:off x="6240145" y="1520190"/>
            <a:ext cx="3931920" cy="13030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noAutofit/>
          </a:bodyPr>
          <a:lstStyle/>
          <a:p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毕业生的学籍项变更、上报学籍信息审批表等应于毕业前半年进行。学生本人应在毕业前确认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SEP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系统中学籍信息无误，如生源地、政治面貌、三个阶段的照片等。毕业生电子注册信息上报一般于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月上旬。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2022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年春季转博生可以在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2024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年夏季毕业，无需申请提前毕业。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black">
          <a:xfrm>
            <a:off x="6240145" y="3031490"/>
            <a:ext cx="4032250" cy="128968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</a:ln>
          <a:effectLst/>
        </p:spPr>
        <p:txBody>
          <a:bodyPr wrap="square">
            <a:noAutofit/>
          </a:bodyPr>
          <a:lstStyle/>
          <a:p>
            <a:pPr algn="just"/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冬季毕业生为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日左右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办理并发放秋季毕业生证书、硕博连读证书等；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/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月毕业生学位照片信息核对；</a:t>
            </a:r>
            <a:endParaRPr lang="zh-CN" altLang="en-US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/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月底左右办理并发放秋季毕业生证书、硕博连读证书等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black">
          <a:xfrm>
            <a:off x="6216650" y="4814570"/>
            <a:ext cx="4055745" cy="91630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noAutofit/>
          </a:bodyPr>
          <a:lstStyle/>
          <a:p>
            <a:pPr algn="just"/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在毕业生电子注册信息上报的同时，户籍也与之相应地进入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冻结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期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即毕业生不能再办理除迁移户口之外的与户籍有关的任何事宜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gray">
          <a:xfrm>
            <a:off x="1919536" y="3429001"/>
            <a:ext cx="1573212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/>
              <a:t>学籍管理</a:t>
            </a:r>
            <a:endParaRPr lang="en-US" altLang="zh-CN" sz="2400" b="1" dirty="0">
              <a:ea typeface="宋体" panose="02010600030101010101" pitchFamily="2" charset="-122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white">
          <a:xfrm>
            <a:off x="4367809" y="1916833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/>
              <a:t>学籍系统</a:t>
            </a:r>
            <a:endParaRPr lang="zh-CN" altLang="en-US" sz="2400" b="1" dirty="0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white">
          <a:xfrm>
            <a:off x="4367809" y="3429001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/>
              <a:t>毕业证书</a:t>
            </a:r>
            <a:endParaRPr lang="zh-CN" altLang="en-US" sz="2400" b="1" dirty="0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white">
          <a:xfrm>
            <a:off x="4367809" y="4941169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/>
              <a:t>户籍管理</a:t>
            </a:r>
            <a:endParaRPr lang="zh-CN" altLang="en-US" sz="2400" b="1" dirty="0"/>
          </a:p>
        </p:txBody>
      </p:sp>
      <p:sp>
        <p:nvSpPr>
          <p:cNvPr id="15" name="椭圆形 14"/>
          <p:cNvSpPr/>
          <p:nvPr>
            <p:custDataLst>
              <p:tags r:id="rId2"/>
            </p:custDataLst>
          </p:nvPr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altLang="zh-CN" sz="120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培养管理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905001" y="1219200"/>
            <a:ext cx="6384925" cy="33855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</a:pPr>
            <a:r>
              <a:rPr lang="en-US" altLang="zh-CN" sz="1600" b="1" dirty="0">
                <a:solidFill>
                  <a:srgbClr val="1C1C1C"/>
                </a:solidFill>
                <a:ea typeface="宋体" panose="02010600030101010101" pitchFamily="2" charset="-122"/>
              </a:rPr>
              <a:t> </a:t>
            </a:r>
            <a:endParaRPr lang="en-US" altLang="zh-CN" sz="1600" dirty="0">
              <a:solidFill>
                <a:srgbClr val="1C1C1C"/>
              </a:solidFill>
              <a:ea typeface="宋体" panose="02010600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207568" y="1484784"/>
            <a:ext cx="7488832" cy="4298950"/>
            <a:chOff x="381000" y="1997075"/>
            <a:chExt cx="7488832" cy="4298950"/>
          </a:xfrm>
        </p:grpSpPr>
        <p:sp>
          <p:nvSpPr>
            <p:cNvPr id="12290" name="Rectangle 2"/>
            <p:cNvSpPr>
              <a:spLocks noChangeArrowheads="1"/>
            </p:cNvSpPr>
            <p:nvPr/>
          </p:nvSpPr>
          <p:spPr bwMode="ltGray">
            <a:xfrm>
              <a:off x="4917504" y="4587875"/>
              <a:ext cx="2854896" cy="155575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" name="AutoShape 4"/>
            <p:cNvSpPr>
              <a:spLocks noChangeArrowheads="1"/>
            </p:cNvSpPr>
            <p:nvPr/>
          </p:nvSpPr>
          <p:spPr bwMode="gray">
            <a:xfrm>
              <a:off x="2466975" y="1997075"/>
              <a:ext cx="2390775" cy="5651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DFDF"/>
                </a:gs>
                <a:gs pos="50000">
                  <a:srgbClr val="DFDFDF">
                    <a:gamma/>
                    <a:tint val="24314"/>
                    <a:invGamma/>
                  </a:srgbClr>
                </a:gs>
                <a:gs pos="100000">
                  <a:srgbClr val="DFDFDF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gray">
            <a:xfrm>
              <a:off x="5257800" y="1997075"/>
              <a:ext cx="2390775" cy="5651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DFDF"/>
                </a:gs>
                <a:gs pos="50000">
                  <a:srgbClr val="DFDFDF">
                    <a:gamma/>
                    <a:tint val="24314"/>
                    <a:invGamma/>
                  </a:srgbClr>
                </a:gs>
                <a:gs pos="100000">
                  <a:srgbClr val="DFDFDF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ltGray">
            <a:xfrm>
              <a:off x="2359025" y="4740275"/>
              <a:ext cx="2638425" cy="155575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8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algn="ctr">
              <a:noFill/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white">
            <a:xfrm>
              <a:off x="2541240" y="4877395"/>
              <a:ext cx="2304256" cy="107721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开题报告、中期考核、学术报告等为必修环节，在学期间必需参加并取得学分。</a:t>
              </a:r>
              <a:endParaRPr lang="en-US" altLang="zh-CN" sz="16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12296" name="Group 8"/>
            <p:cNvGrpSpPr/>
            <p:nvPr/>
          </p:nvGrpSpPr>
          <p:grpSpPr bwMode="auto">
            <a:xfrm>
              <a:off x="460375" y="3019425"/>
              <a:ext cx="1827213" cy="1524000"/>
              <a:chOff x="4397" y="1430"/>
              <a:chExt cx="1005" cy="960"/>
            </a:xfrm>
          </p:grpSpPr>
          <p:sp>
            <p:nvSpPr>
              <p:cNvPr id="12297" name="AutoShape 9"/>
              <p:cNvSpPr>
                <a:spLocks noChangeArrowheads="1"/>
              </p:cNvSpPr>
              <p:nvPr/>
            </p:nvSpPr>
            <p:spPr bwMode="gray">
              <a:xfrm>
                <a:off x="4397" y="1430"/>
                <a:ext cx="1005" cy="960"/>
              </a:xfrm>
              <a:prstGeom prst="homePlate">
                <a:avLst>
                  <a:gd name="adj" fmla="val 26172"/>
                </a:avLst>
              </a:prstGeom>
              <a:gradFill rotWithShape="1">
                <a:gsLst>
                  <a:gs pos="0">
                    <a:srgbClr val="D5E0E5">
                      <a:gamma/>
                      <a:shade val="66275"/>
                      <a:invGamma/>
                    </a:srgbClr>
                  </a:gs>
                  <a:gs pos="50000">
                    <a:srgbClr val="D5E0E5"/>
                  </a:gs>
                  <a:gs pos="100000">
                    <a:srgbClr val="D5E0E5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76858A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98" name="AutoShape 10"/>
              <p:cNvSpPr>
                <a:spLocks noChangeArrowheads="1"/>
              </p:cNvSpPr>
              <p:nvPr/>
            </p:nvSpPr>
            <p:spPr bwMode="gray">
              <a:xfrm>
                <a:off x="4407" y="1440"/>
                <a:ext cx="978" cy="934"/>
              </a:xfrm>
              <a:prstGeom prst="homePlate">
                <a:avLst>
                  <a:gd name="adj" fmla="val 26178"/>
                </a:avLst>
              </a:prstGeom>
              <a:noFill/>
              <a:ln w="9525" algn="ctr">
                <a:solidFill>
                  <a:srgbClr val="FFFFFF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299" name="Group 11"/>
            <p:cNvGrpSpPr/>
            <p:nvPr/>
          </p:nvGrpSpPr>
          <p:grpSpPr bwMode="auto">
            <a:xfrm>
              <a:off x="460375" y="4719638"/>
              <a:ext cx="1827213" cy="1524000"/>
              <a:chOff x="4397" y="1430"/>
              <a:chExt cx="1005" cy="960"/>
            </a:xfrm>
          </p:grpSpPr>
          <p:sp>
            <p:nvSpPr>
              <p:cNvPr id="12300" name="AutoShape 12"/>
              <p:cNvSpPr>
                <a:spLocks noChangeArrowheads="1"/>
              </p:cNvSpPr>
              <p:nvPr/>
            </p:nvSpPr>
            <p:spPr bwMode="gray">
              <a:xfrm>
                <a:off x="4397" y="1430"/>
                <a:ext cx="1005" cy="960"/>
              </a:xfrm>
              <a:prstGeom prst="homePlate">
                <a:avLst>
                  <a:gd name="adj" fmla="val 26172"/>
                </a:avLst>
              </a:prstGeom>
              <a:gradFill rotWithShape="1">
                <a:gsLst>
                  <a:gs pos="0">
                    <a:srgbClr val="D5E0E5">
                      <a:gamma/>
                      <a:shade val="66275"/>
                      <a:invGamma/>
                    </a:srgbClr>
                  </a:gs>
                  <a:gs pos="50000">
                    <a:srgbClr val="D5E0E5"/>
                  </a:gs>
                  <a:gs pos="100000">
                    <a:srgbClr val="D5E0E5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76858A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01" name="AutoShape 13"/>
              <p:cNvSpPr>
                <a:spLocks noChangeArrowheads="1"/>
              </p:cNvSpPr>
              <p:nvPr/>
            </p:nvSpPr>
            <p:spPr bwMode="gray">
              <a:xfrm>
                <a:off x="4407" y="1440"/>
                <a:ext cx="978" cy="934"/>
              </a:xfrm>
              <a:prstGeom prst="homePlate">
                <a:avLst>
                  <a:gd name="adj" fmla="val 26178"/>
                </a:avLst>
              </a:prstGeom>
              <a:gradFill rotWithShape="1">
                <a:gsLst>
                  <a:gs pos="0">
                    <a:srgbClr val="D5E0E5">
                      <a:gamma/>
                      <a:shade val="66275"/>
                      <a:invGamma/>
                    </a:srgbClr>
                  </a:gs>
                  <a:gs pos="50000">
                    <a:srgbClr val="D5E0E5"/>
                  </a:gs>
                  <a:gs pos="100000">
                    <a:srgbClr val="D5E0E5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302" name="Rectangle 14"/>
            <p:cNvSpPr>
              <a:spLocks noChangeArrowheads="1"/>
            </p:cNvSpPr>
            <p:nvPr/>
          </p:nvSpPr>
          <p:spPr bwMode="gray">
            <a:xfrm>
              <a:off x="381000" y="3567113"/>
              <a:ext cx="1836738" cy="3968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b="1" dirty="0">
                  <a:solidFill>
                    <a:srgbClr val="333333"/>
                  </a:solidFill>
                  <a:ea typeface="宋体" panose="02010600030101010101" pitchFamily="2" charset="-122"/>
                </a:rPr>
                <a:t>博士生专业课</a:t>
              </a:r>
              <a:endParaRPr lang="en-US" altLang="zh-CN" sz="2000" b="1" dirty="0">
                <a:solidFill>
                  <a:srgbClr val="33333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gray">
            <a:xfrm>
              <a:off x="395536" y="5157192"/>
              <a:ext cx="1836738" cy="7078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b="1" dirty="0">
                  <a:solidFill>
                    <a:srgbClr val="333333"/>
                  </a:solidFill>
                  <a:ea typeface="宋体" panose="02010600030101010101" pitchFamily="2" charset="-122"/>
                </a:rPr>
                <a:t>开题报告、</a:t>
              </a:r>
              <a:endParaRPr lang="en-US" altLang="zh-CN" sz="2000" b="1" dirty="0">
                <a:solidFill>
                  <a:srgbClr val="333333"/>
                </a:solidFill>
                <a:ea typeface="宋体" panose="02010600030101010101" pitchFamily="2" charset="-122"/>
              </a:endParaRPr>
            </a:p>
            <a:p>
              <a:pPr algn="ctr" eaLnBrk="0" hangingPunct="0"/>
              <a:r>
                <a:rPr lang="zh-CN" altLang="en-US" sz="2000" b="1" dirty="0">
                  <a:solidFill>
                    <a:srgbClr val="333333"/>
                  </a:solidFill>
                  <a:ea typeface="宋体" panose="02010600030101010101" pitchFamily="2" charset="-122"/>
                </a:rPr>
                <a:t>中期考核</a:t>
              </a:r>
              <a:endParaRPr lang="en-US" altLang="zh-CN" sz="2000" b="1" dirty="0">
                <a:solidFill>
                  <a:srgbClr val="33333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white">
            <a:xfrm>
              <a:off x="5061520" y="4589363"/>
              <a:ext cx="2808312" cy="160043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EAEAEA"/>
                  </a:solidFill>
                  <a:ea typeface="宋体" panose="02010600030101010101" pitchFamily="2" charset="-122"/>
                </a:rPr>
                <a:t>每年所统一组织：各</a:t>
              </a:r>
              <a:r>
                <a:rPr lang="zh-CN" altLang="en-US" sz="14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实验室或课题组组织</a:t>
              </a:r>
              <a:r>
                <a:rPr lang="zh-CN" altLang="en-US" sz="1400" b="1" dirty="0">
                  <a:solidFill>
                    <a:srgbClr val="EAEAEA"/>
                  </a:solidFill>
                  <a:ea typeface="宋体" panose="02010600030101010101" pitchFamily="2" charset="-122"/>
                </a:rPr>
                <a:t>学生参加</a:t>
              </a:r>
              <a:r>
                <a:rPr lang="zh-CN" altLang="en-US" sz="14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开题报告、中期考核，在规定的时间内完成口头报告及国科大</a:t>
              </a:r>
              <a:r>
                <a:rPr lang="en-US" altLang="zh-CN" sz="14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“</a:t>
              </a:r>
              <a:r>
                <a:rPr lang="zh-CN" altLang="en-US" sz="14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教育业务平台</a:t>
              </a:r>
              <a:r>
                <a:rPr lang="en-US" altLang="zh-CN" sz="14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”</a:t>
              </a:r>
              <a:r>
                <a:rPr lang="zh-CN" altLang="en-US" sz="14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培养管理中</a:t>
              </a:r>
              <a:r>
                <a:rPr lang="en-US" altLang="zh-CN" sz="14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“</a:t>
              </a:r>
              <a:r>
                <a:rPr lang="zh-CN" altLang="en-US" sz="14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必修环节</a:t>
              </a:r>
              <a:r>
                <a:rPr lang="en-US" altLang="zh-CN" sz="14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”</a:t>
              </a:r>
              <a:r>
                <a:rPr lang="zh-CN" altLang="en-US" sz="14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项目，与现实培养过程同步</a:t>
              </a:r>
              <a:r>
                <a:rPr lang="zh-CN" altLang="en-US" sz="1400" b="1" dirty="0">
                  <a:solidFill>
                    <a:srgbClr val="EAEAEA"/>
                  </a:solidFill>
                  <a:ea typeface="宋体" panose="02010600030101010101" pitchFamily="2" charset="-122"/>
                </a:rPr>
                <a:t>，使用网络平台实现全过程培养管理。</a:t>
              </a:r>
              <a:endParaRPr lang="en-US" altLang="zh-CN" sz="1400" b="1" dirty="0">
                <a:solidFill>
                  <a:srgbClr val="EAEAEA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gray">
            <a:xfrm>
              <a:off x="2554288" y="2065338"/>
              <a:ext cx="2246312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ea typeface="宋体" panose="02010600030101010101" pitchFamily="2" charset="-122"/>
                </a:rPr>
                <a:t>学位申请要求</a:t>
              </a:r>
              <a:endParaRPr lang="en-US" altLang="zh-CN" sz="2400" b="1" dirty="0">
                <a:ea typeface="宋体" panose="02010600030101010101" pitchFamily="2" charset="-122"/>
              </a:endParaRPr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gray">
            <a:xfrm>
              <a:off x="5348288" y="2065338"/>
              <a:ext cx="2246312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ea typeface="宋体" panose="02010600030101010101" pitchFamily="2" charset="-122"/>
                </a:rPr>
                <a:t>2024</a:t>
              </a:r>
              <a:r>
                <a:rPr lang="zh-CN" altLang="en-US" sz="2400" b="1" dirty="0">
                  <a:ea typeface="宋体" panose="02010600030101010101" pitchFamily="2" charset="-122"/>
                </a:rPr>
                <a:t>年</a:t>
              </a:r>
              <a:endParaRPr lang="en-US" altLang="zh-CN" sz="2400" b="1" dirty="0">
                <a:ea typeface="宋体" panose="02010600030101010101" pitchFamily="2" charset="-122"/>
              </a:endParaRPr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gray">
            <a:xfrm>
              <a:off x="5205536" y="2645147"/>
              <a:ext cx="2659062" cy="155575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2549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gray">
            <a:xfrm>
              <a:off x="2469232" y="2789163"/>
              <a:ext cx="2638425" cy="155575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8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white">
            <a:xfrm>
              <a:off x="2541240" y="2933179"/>
              <a:ext cx="2448272" cy="132343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学位申请为生成系统，所有学位申请信息都将从</a:t>
              </a:r>
              <a:r>
                <a:rPr lang="en-US" altLang="zh-CN" sz="16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“</a:t>
              </a:r>
              <a:r>
                <a:rPr lang="zh-CN" altLang="en-US" sz="16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学籍管理</a:t>
              </a:r>
              <a:r>
                <a:rPr lang="en-US" altLang="zh-CN" sz="16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”“</a:t>
              </a:r>
              <a:r>
                <a:rPr lang="zh-CN" altLang="en-US" sz="16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教务管理</a:t>
              </a:r>
              <a:r>
                <a:rPr lang="en-US" altLang="zh-CN" sz="16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”“</a:t>
              </a:r>
              <a:r>
                <a:rPr lang="zh-CN" altLang="en-US" sz="16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培养管理</a:t>
              </a:r>
              <a:r>
                <a:rPr lang="en-US" altLang="zh-CN" sz="16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”</a:t>
              </a:r>
              <a:r>
                <a:rPr lang="zh-CN" altLang="en-US" sz="16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等教育管理平台中生成。</a:t>
              </a:r>
              <a:endParaRPr lang="en-US" altLang="zh-CN" sz="16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white">
            <a:xfrm>
              <a:off x="5220072" y="2933179"/>
              <a:ext cx="2362200" cy="107721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所有博士生专业课必须登录到</a:t>
              </a:r>
              <a:r>
                <a:rPr lang="en-US" altLang="zh-CN" sz="16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“</a:t>
              </a:r>
              <a:r>
                <a:rPr lang="zh-CN" altLang="en-US" sz="16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所级教务系统</a:t>
              </a:r>
              <a:r>
                <a:rPr lang="en-US" altLang="zh-CN" sz="16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“</a:t>
              </a:r>
              <a:r>
                <a:rPr lang="zh-CN" altLang="en-US" sz="16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中，记录相关学时、学分和成绩。</a:t>
              </a:r>
              <a:endParaRPr lang="en-US" altLang="zh-CN" sz="16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482705" y="6294120"/>
            <a:ext cx="40640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noFill/>
            </a:endParaRPr>
          </a:p>
        </p:txBody>
      </p:sp>
      <p:sp>
        <p:nvSpPr>
          <p:cNvPr id="15" name="椭圆形 14"/>
          <p:cNvSpPr/>
          <p:nvPr>
            <p:custDataLst>
              <p:tags r:id="rId1"/>
            </p:custDataLst>
          </p:nvPr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altLang="zh-CN" sz="120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 descr="房间的窗户前面摆放着红色椅子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email"/>
          <a:srcRect/>
          <a:stretch>
            <a:fillRect/>
          </a:stretch>
        </p:blipFill>
        <p:spPr/>
      </p:pic>
      <p:grpSp>
        <p:nvGrpSpPr>
          <p:cNvPr id="4" name="组 3"/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任意多边形：形状 10"/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9" name="长方形 8"/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568251" y="339725"/>
            <a:ext cx="9186870" cy="6179240"/>
            <a:chOff x="2632572" y="453743"/>
            <a:chExt cx="8902849" cy="626338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/>
            <a:srcRect t="1503"/>
            <a:stretch>
              <a:fillRect/>
            </a:stretch>
          </p:blipFill>
          <p:spPr>
            <a:xfrm>
              <a:off x="2632572" y="453743"/>
              <a:ext cx="8902849" cy="62633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文本框 21"/>
            <p:cNvSpPr txBox="1"/>
            <p:nvPr/>
          </p:nvSpPr>
          <p:spPr>
            <a:xfrm>
              <a:off x="4837528" y="6216327"/>
              <a:ext cx="4800059" cy="465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 defTabSz="914400" rtl="0" eaLnBrk="1" fontAlgn="base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国科大研究生必读（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2023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版）》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p138-144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4" name="内容占位符 34" descr="打开的书"/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1898" y="6247736"/>
            <a:ext cx="445854" cy="445854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1400" y="98851"/>
            <a:ext cx="2400160" cy="830997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kern="1200" baseline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培养管理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一群坐在木桌旁的人&#10;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-5626"/>
            <a:ext cx="12192000" cy="6858000"/>
          </a:xfrm>
        </p:spPr>
      </p:pic>
      <p:sp>
        <p:nvSpPr>
          <p:cNvPr id="52" name="长方形 51"/>
          <p:cNvSpPr/>
          <p:nvPr/>
        </p:nvSpPr>
        <p:spPr>
          <a:xfrm>
            <a:off x="-27028" y="-5626"/>
            <a:ext cx="12314278" cy="686362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任意多边形：形状 31"/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30" name="任意多边形：形状 29"/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28" name="任意多边形：形状 27"/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26" name="任意多边形：形状 25"/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24" name="任意多边形：形状 23"/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grpSp>
        <p:nvGrpSpPr>
          <p:cNvPr id="154" name="组 153"/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椭圆形 154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56" name="椭圆形 155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57" name="椭圆形 156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58" name="椭圆形 157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pic>
        <p:nvPicPr>
          <p:cNvPr id="94" name="内容占位符 93" descr="用户"/>
          <p:cNvPicPr>
            <a:picLocks noGrp="1" noChangeAspect="1"/>
          </p:cNvPicPr>
          <p:nvPr>
            <p:ph sz="quarter" idx="22"/>
          </p:nvPr>
        </p:nvPicPr>
        <p:blipFill>
          <a:blip r:embed="rId2" cstate="email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/>
      </p:pic>
      <p:sp>
        <p:nvSpPr>
          <p:cNvPr id="80" name="文本占位符 79" descr="用户名"/>
          <p:cNvSpPr>
            <a:spLocks noGrp="1"/>
          </p:cNvSpPr>
          <p:nvPr>
            <p:ph type="body" sz="quarter" idx="15"/>
          </p:nvPr>
        </p:nvSpPr>
        <p:spPr>
          <a:xfrm>
            <a:off x="1359075" y="3653097"/>
            <a:ext cx="4100948" cy="332369"/>
          </a:xfrm>
        </p:spPr>
        <p:txBody>
          <a:bodyPr rtlCol="0"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陈东军（半导体所人事教育处）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1" name="直接连接符​​(S) 130"/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内容占位符 95" descr="收件人"/>
          <p:cNvPicPr>
            <a:picLocks noGrp="1" noChangeAspect="1"/>
          </p:cNvPicPr>
          <p:nvPr>
            <p:ph sz="quarter" idx="19"/>
          </p:nvPr>
        </p:nvPicPr>
        <p:blipFill>
          <a:blip r:embed="rId4" cstate="email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sp>
        <p:nvSpPr>
          <p:cNvPr id="86" name="文本占位符 85" descr="用户电话"/>
          <p:cNvSpPr>
            <a:spLocks noGrp="1"/>
          </p:cNvSpPr>
          <p:nvPr>
            <p:ph type="body" sz="quarter" idx="16"/>
          </p:nvPr>
        </p:nvSpPr>
        <p:spPr/>
        <p:txBody>
          <a:bodyPr vert="horz" lIns="0" tIns="45720" rIns="91440" bIns="45720" rtlCol="0" anchor="ctr">
            <a:no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010-82304014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2" name="直接连接符​​(S) 131"/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内容占位符 97" descr="信封"/>
          <p:cNvPicPr>
            <a:picLocks noGrp="1" noChangeAspect="1"/>
          </p:cNvPicPr>
          <p:nvPr>
            <p:ph sz="quarter" idx="20"/>
          </p:nvPr>
        </p:nvPicPr>
        <p:blipFill>
          <a:blip r:embed="rId6" cstate="email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/>
      </p:pic>
      <p:sp>
        <p:nvSpPr>
          <p:cNvPr id="87" name="文本占位符 86" descr="用户电子邮件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电子邮件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yjsb@semi.ac.cn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3" name="直接连接符​​(S) 132"/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内容占位符 99" descr="链接"/>
          <p:cNvPicPr>
            <a:picLocks noGrp="1" noChangeAspect="1"/>
          </p:cNvPicPr>
          <p:nvPr>
            <p:ph sz="quarter" idx="21"/>
          </p:nvPr>
        </p:nvPicPr>
        <p:blipFill>
          <a:blip r:embed="rId8" cstate="email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/>
      </p:pic>
      <p:sp>
        <p:nvSpPr>
          <p:cNvPr id="88" name="文本占位符 87" descr="用户网站"/>
          <p:cNvSpPr>
            <a:spLocks noGrp="1"/>
          </p:cNvSpPr>
          <p:nvPr>
            <p:ph type="body" sz="quarter" idx="18"/>
          </p:nvPr>
        </p:nvSpPr>
        <p:spPr>
          <a:xfrm>
            <a:off x="1359074" y="5824313"/>
            <a:ext cx="6499051" cy="290738"/>
          </a:xfrm>
        </p:spPr>
        <p:txBody>
          <a:bodyPr vert="horz" lIns="0" tIns="45720" rIns="91440" bIns="45720" rtlCol="0" anchor="ctr">
            <a:no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网站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http://lab.semi.ac.cn/swgk/channels/1062.asp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5854018" y="302985"/>
            <a:ext cx="5578995" cy="879928"/>
          </a:xfrm>
        </p:spPr>
        <p:txBody>
          <a:bodyPr/>
          <a:lstStyle/>
          <a:p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岗位职责与联系方式</a:t>
            </a:r>
            <a:endParaRPr lang="zh-CN" altLang="en-US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8574" y="1960580"/>
            <a:ext cx="10923073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学籍、培养、教务、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就业指导：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国家助学金、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户籍、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住宿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9" name="Picture 2" descr="D:\常用材料\半导体所所徽矢量图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6" y="46142"/>
            <a:ext cx="158445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ltGray">
          <a:xfrm>
            <a:off x="2160589" y="1757363"/>
            <a:ext cx="3652837" cy="1503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gray">
          <a:xfrm>
            <a:off x="3935761" y="1916832"/>
            <a:ext cx="1830263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博士生公共课程</a:t>
            </a:r>
            <a:endParaRPr lang="zh-CN" alt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gray">
          <a:xfrm>
            <a:off x="6196014" y="1752601"/>
            <a:ext cx="3786187" cy="15033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gray">
          <a:xfrm>
            <a:off x="6456040" y="1873250"/>
            <a:ext cx="1489398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</a:rPr>
              <a:t>硕博连读生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gray">
          <a:xfrm>
            <a:off x="2159000" y="3692526"/>
            <a:ext cx="3652838" cy="15033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gray">
          <a:xfrm>
            <a:off x="4019550" y="4787900"/>
            <a:ext cx="1860426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C000"/>
                </a:solidFill>
              </a:rPr>
              <a:t>博士生专业课程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gray">
          <a:xfrm>
            <a:off x="6168008" y="3717033"/>
            <a:ext cx="3790950" cy="1493837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gray">
          <a:xfrm>
            <a:off x="6600057" y="4725145"/>
            <a:ext cx="1220787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</a:rPr>
              <a:t>必修环节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gray">
          <a:xfrm>
            <a:off x="2197246" y="3779101"/>
            <a:ext cx="1954539" cy="149271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最少</a:t>
            </a:r>
            <a:r>
              <a:rPr lang="en-US" altLang="zh-CN" sz="1400" b="1" dirty="0">
                <a:solidFill>
                  <a:schemeClr val="bg1"/>
                </a:solidFill>
              </a:rPr>
              <a:t>4</a:t>
            </a:r>
            <a:r>
              <a:rPr lang="zh-CN" altLang="en-US" sz="1400" b="1" dirty="0">
                <a:solidFill>
                  <a:schemeClr val="bg1"/>
                </a:solidFill>
              </a:rPr>
              <a:t>个学分、二门专业课程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rgbClr val="FF0000"/>
                </a:solidFill>
              </a:rPr>
              <a:t>注：毕业生应在毕业当年度的秋季学期完成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gray">
          <a:xfrm>
            <a:off x="2279650" y="1757045"/>
            <a:ext cx="2512060" cy="14414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noAutofit/>
          </a:bodyPr>
          <a:lstStyle/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CN" altLang="en-US" sz="1400" b="1" dirty="0">
                <a:solidFill>
                  <a:schemeClr val="bg1"/>
                </a:solidFill>
              </a:rPr>
              <a:t>博士生英语（英语</a:t>
            </a:r>
            <a:r>
              <a:rPr lang="en-US" altLang="zh-CN" sz="1400" b="1" dirty="0">
                <a:solidFill>
                  <a:schemeClr val="bg1"/>
                </a:solidFill>
              </a:rPr>
              <a:t>B</a:t>
            </a:r>
            <a:r>
              <a:rPr lang="zh-CN" altLang="en-US" sz="1400" b="1" dirty="0">
                <a:solidFill>
                  <a:schemeClr val="bg1"/>
                </a:solidFill>
              </a:rPr>
              <a:t>）：</a:t>
            </a:r>
            <a:endParaRPr lang="zh-CN" altLang="en-US" sz="1400" b="1" dirty="0">
              <a:solidFill>
                <a:schemeClr val="bg1"/>
              </a:solidFill>
            </a:endParaRPr>
          </a:p>
          <a:p>
            <a:pPr indent="0" eaLnBrk="0" hangingPunct="0">
              <a:lnSpc>
                <a:spcPct val="130000"/>
              </a:lnSpc>
              <a:buFontTx/>
              <a:buNone/>
            </a:pPr>
            <a:r>
              <a:rPr lang="en-US" altLang="zh-CN" sz="1400" b="1" dirty="0">
                <a:solidFill>
                  <a:schemeClr val="bg1"/>
                </a:solidFill>
              </a:rPr>
              <a:t>2</a:t>
            </a:r>
            <a:r>
              <a:rPr lang="zh-CN" altLang="en-US" sz="1400" b="1" dirty="0">
                <a:solidFill>
                  <a:schemeClr val="bg1"/>
                </a:solidFill>
              </a:rPr>
              <a:t>学分</a:t>
            </a:r>
            <a:endParaRPr lang="en-US" altLang="zh-CN" sz="14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CN" altLang="en-US" sz="1400" b="1" dirty="0">
                <a:solidFill>
                  <a:schemeClr val="bg1"/>
                </a:solidFill>
              </a:rPr>
              <a:t>政治课：</a:t>
            </a:r>
            <a:r>
              <a:rPr lang="en-US" altLang="zh-CN" sz="1400" b="1" dirty="0">
                <a:solidFill>
                  <a:schemeClr val="bg1"/>
                </a:solidFill>
              </a:rPr>
              <a:t>2</a:t>
            </a:r>
            <a:r>
              <a:rPr lang="zh-CN" altLang="en-US" sz="1400" b="1" dirty="0">
                <a:solidFill>
                  <a:schemeClr val="bg1"/>
                </a:solidFill>
              </a:rPr>
              <a:t>学分</a:t>
            </a:r>
            <a:r>
              <a:rPr lang="en-US" altLang="zh-CN" sz="1400" b="1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endParaRPr lang="en-US" altLang="zh-CN" sz="14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CN" altLang="en-US" sz="1400" b="1" dirty="0">
                <a:solidFill>
                  <a:schemeClr val="bg1"/>
                </a:solidFill>
                <a:ea typeface="宋体" panose="02010600030101010101" pitchFamily="2" charset="-122"/>
              </a:rPr>
              <a:t>学术道德：</a:t>
            </a: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学分</a:t>
            </a:r>
            <a:endParaRPr lang="zh-CN" altLang="en-US" sz="1400" b="1" dirty="0">
              <a:solidFill>
                <a:schemeClr val="bg1"/>
              </a:solidFill>
              <a:sym typeface="+mn-ea"/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CN" altLang="en-US" sz="1400" b="1" dirty="0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工程伦理：</a:t>
            </a: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学分（专业型）</a:t>
            </a:r>
            <a:endParaRPr lang="zh-CN" altLang="en-US" sz="14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endParaRPr lang="zh-CN" altLang="en-US" sz="14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gray">
          <a:xfrm>
            <a:off x="7896200" y="2060849"/>
            <a:ext cx="2005038" cy="9325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参见</a:t>
            </a:r>
            <a:r>
              <a:rPr lang="en-US" altLang="zh-CN" sz="1400" b="1" dirty="0">
                <a:solidFill>
                  <a:schemeClr val="bg1"/>
                </a:solidFill>
              </a:rPr>
              <a:t>《</a:t>
            </a:r>
            <a:r>
              <a:rPr lang="zh-CN" altLang="en-US" sz="1400" b="1" dirty="0">
                <a:solidFill>
                  <a:schemeClr val="bg1"/>
                </a:solidFill>
              </a:rPr>
              <a:t>中国科学院半导体研究所研究生培养方案（</a:t>
            </a:r>
            <a:r>
              <a:rPr lang="en-US" altLang="zh-CN" sz="1400" b="1" dirty="0">
                <a:solidFill>
                  <a:schemeClr val="bg1"/>
                </a:solidFill>
              </a:rPr>
              <a:t>2009</a:t>
            </a:r>
            <a:r>
              <a:rPr lang="zh-CN" altLang="en-US" sz="1400" b="1" dirty="0">
                <a:solidFill>
                  <a:schemeClr val="bg1"/>
                </a:solidFill>
              </a:rPr>
              <a:t>年修订版） </a:t>
            </a:r>
            <a:r>
              <a:rPr lang="en-US" altLang="zh-CN" sz="1400" b="1" dirty="0">
                <a:solidFill>
                  <a:schemeClr val="bg1"/>
                </a:solidFill>
              </a:rPr>
              <a:t>》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gray">
          <a:xfrm>
            <a:off x="7752184" y="3789040"/>
            <a:ext cx="2304256" cy="121264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共</a:t>
            </a:r>
            <a:r>
              <a:rPr lang="en-US" altLang="zh-CN" sz="1400" b="1" dirty="0">
                <a:solidFill>
                  <a:schemeClr val="bg1"/>
                </a:solidFill>
              </a:rPr>
              <a:t>5</a:t>
            </a:r>
            <a:r>
              <a:rPr lang="zh-CN" altLang="en-US" sz="1400" b="1" dirty="0">
                <a:solidFill>
                  <a:schemeClr val="bg1"/>
                </a:solidFill>
              </a:rPr>
              <a:t>学分：开题报告（</a:t>
            </a:r>
            <a:r>
              <a:rPr lang="en-US" altLang="zh-CN" sz="1400" b="1" dirty="0">
                <a:solidFill>
                  <a:schemeClr val="bg1"/>
                </a:solidFill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</a:rPr>
              <a:t>学分）、中期考核（</a:t>
            </a:r>
            <a:r>
              <a:rPr lang="en-US" altLang="zh-CN" sz="1400" b="1" dirty="0">
                <a:solidFill>
                  <a:schemeClr val="bg1"/>
                </a:solidFill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</a:rPr>
              <a:t>学分），社会实践、学术报告（每次</a:t>
            </a:r>
            <a:r>
              <a:rPr lang="en-US" altLang="zh-CN" sz="1400" b="1" dirty="0">
                <a:solidFill>
                  <a:schemeClr val="bg1"/>
                </a:solidFill>
              </a:rPr>
              <a:t>0.5</a:t>
            </a:r>
            <a:r>
              <a:rPr lang="zh-CN" altLang="en-US" sz="1400" b="1" dirty="0">
                <a:solidFill>
                  <a:schemeClr val="bg1"/>
                </a:solidFill>
              </a:rPr>
              <a:t>学分，最少参加</a:t>
            </a:r>
            <a:r>
              <a:rPr lang="en-US" altLang="zh-CN" sz="1400" b="1" dirty="0">
                <a:solidFill>
                  <a:schemeClr val="bg1"/>
                </a:solidFill>
              </a:rPr>
              <a:t>6</a:t>
            </a:r>
            <a:r>
              <a:rPr lang="zh-CN" altLang="en-US" sz="1400" b="1" dirty="0">
                <a:solidFill>
                  <a:schemeClr val="bg1"/>
                </a:solidFill>
              </a:rPr>
              <a:t>次）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 bwMode="auto">
          <a:xfrm>
            <a:off x="6916738" y="3854450"/>
            <a:ext cx="812800" cy="812800"/>
            <a:chOff x="2430" y="1692"/>
            <a:chExt cx="339" cy="339"/>
          </a:xfrm>
        </p:grpSpPr>
        <p:sp>
          <p:nvSpPr>
            <p:cNvPr id="24592" name="Freeform 16"/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31" y="5"/>
                </a:cxn>
                <a:cxn ang="0">
                  <a:pos x="95" y="17"/>
                </a:cxn>
                <a:cxn ang="0">
                  <a:pos x="63" y="38"/>
                </a:cxn>
                <a:cxn ang="0">
                  <a:pos x="38" y="63"/>
                </a:cxn>
                <a:cxn ang="0">
                  <a:pos x="18" y="95"/>
                </a:cxn>
                <a:cxn ang="0">
                  <a:pos x="5" y="131"/>
                </a:cxn>
                <a:cxn ang="0">
                  <a:pos x="0" y="170"/>
                </a:cxn>
                <a:cxn ang="0">
                  <a:pos x="5" y="209"/>
                </a:cxn>
                <a:cxn ang="0">
                  <a:pos x="18" y="245"/>
                </a:cxn>
                <a:cxn ang="0">
                  <a:pos x="38" y="276"/>
                </a:cxn>
                <a:cxn ang="0">
                  <a:pos x="63" y="302"/>
                </a:cxn>
                <a:cxn ang="0">
                  <a:pos x="95" y="323"/>
                </a:cxn>
                <a:cxn ang="0">
                  <a:pos x="131" y="335"/>
                </a:cxn>
                <a:cxn ang="0">
                  <a:pos x="170" y="339"/>
                </a:cxn>
                <a:cxn ang="0">
                  <a:pos x="209" y="335"/>
                </a:cxn>
                <a:cxn ang="0">
                  <a:pos x="245" y="323"/>
                </a:cxn>
                <a:cxn ang="0">
                  <a:pos x="276" y="302"/>
                </a:cxn>
                <a:cxn ang="0">
                  <a:pos x="303" y="276"/>
                </a:cxn>
                <a:cxn ang="0">
                  <a:pos x="323" y="245"/>
                </a:cxn>
                <a:cxn ang="0">
                  <a:pos x="335" y="209"/>
                </a:cxn>
                <a:cxn ang="0">
                  <a:pos x="339" y="170"/>
                </a:cxn>
                <a:cxn ang="0">
                  <a:pos x="335" y="131"/>
                </a:cxn>
                <a:cxn ang="0">
                  <a:pos x="323" y="95"/>
                </a:cxn>
                <a:cxn ang="0">
                  <a:pos x="303" y="63"/>
                </a:cxn>
                <a:cxn ang="0">
                  <a:pos x="276" y="38"/>
                </a:cxn>
                <a:cxn ang="0">
                  <a:pos x="245" y="17"/>
                </a:cxn>
                <a:cxn ang="0">
                  <a:pos x="209" y="5"/>
                </a:cxn>
                <a:cxn ang="0">
                  <a:pos x="170" y="0"/>
                </a:cxn>
                <a:cxn ang="0">
                  <a:pos x="170" y="294"/>
                </a:cxn>
                <a:cxn ang="0">
                  <a:pos x="137" y="291"/>
                </a:cxn>
                <a:cxn ang="0">
                  <a:pos x="107" y="278"/>
                </a:cxn>
                <a:cxn ang="0">
                  <a:pos x="81" y="258"/>
                </a:cxn>
                <a:cxn ang="0">
                  <a:pos x="62" y="233"/>
                </a:cxn>
                <a:cxn ang="0">
                  <a:pos x="50" y="203"/>
                </a:cxn>
                <a:cxn ang="0">
                  <a:pos x="45" y="170"/>
                </a:cxn>
                <a:cxn ang="0">
                  <a:pos x="50" y="137"/>
                </a:cxn>
                <a:cxn ang="0">
                  <a:pos x="62" y="107"/>
                </a:cxn>
                <a:cxn ang="0">
                  <a:pos x="81" y="81"/>
                </a:cxn>
                <a:cxn ang="0">
                  <a:pos x="107" y="62"/>
                </a:cxn>
                <a:cxn ang="0">
                  <a:pos x="137" y="48"/>
                </a:cxn>
                <a:cxn ang="0">
                  <a:pos x="170" y="44"/>
                </a:cxn>
                <a:cxn ang="0">
                  <a:pos x="203" y="48"/>
                </a:cxn>
                <a:cxn ang="0">
                  <a:pos x="233" y="62"/>
                </a:cxn>
                <a:cxn ang="0">
                  <a:pos x="258" y="81"/>
                </a:cxn>
                <a:cxn ang="0">
                  <a:pos x="278" y="107"/>
                </a:cxn>
                <a:cxn ang="0">
                  <a:pos x="291" y="137"/>
                </a:cxn>
                <a:cxn ang="0">
                  <a:pos x="296" y="170"/>
                </a:cxn>
                <a:cxn ang="0">
                  <a:pos x="291" y="203"/>
                </a:cxn>
                <a:cxn ang="0">
                  <a:pos x="278" y="233"/>
                </a:cxn>
                <a:cxn ang="0">
                  <a:pos x="258" y="258"/>
                </a:cxn>
                <a:cxn ang="0">
                  <a:pos x="233" y="278"/>
                </a:cxn>
                <a:cxn ang="0">
                  <a:pos x="203" y="291"/>
                </a:cxn>
                <a:cxn ang="0">
                  <a:pos x="170" y="294"/>
                </a:cxn>
              </a:cxnLst>
              <a:rect l="0" t="0" r="r" b="b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3" name="Freeform 17"/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/>
              <a:ahLst/>
              <a:cxnLst>
                <a:cxn ang="0">
                  <a:pos x="12" y="76"/>
                </a:cxn>
                <a:cxn ang="0">
                  <a:pos x="30" y="114"/>
                </a:cxn>
                <a:cxn ang="0">
                  <a:pos x="63" y="132"/>
                </a:cxn>
                <a:cxn ang="0">
                  <a:pos x="106" y="132"/>
                </a:cxn>
                <a:cxn ang="0">
                  <a:pos x="139" y="114"/>
                </a:cxn>
                <a:cxn ang="0">
                  <a:pos x="157" y="76"/>
                </a:cxn>
                <a:cxn ang="0">
                  <a:pos x="163" y="100"/>
                </a:cxn>
                <a:cxn ang="0">
                  <a:pos x="142" y="136"/>
                </a:cxn>
                <a:cxn ang="0">
                  <a:pos x="106" y="156"/>
                </a:cxn>
                <a:cxn ang="0">
                  <a:pos x="61" y="156"/>
                </a:cxn>
                <a:cxn ang="0">
                  <a:pos x="27" y="136"/>
                </a:cxn>
                <a:cxn ang="0">
                  <a:pos x="4" y="100"/>
                </a:cxn>
                <a:cxn ang="0">
                  <a:pos x="39" y="45"/>
                </a:cxn>
                <a:cxn ang="0">
                  <a:pos x="27" y="42"/>
                </a:cxn>
                <a:cxn ang="0">
                  <a:pos x="19" y="34"/>
                </a:cxn>
                <a:cxn ang="0">
                  <a:pos x="16" y="22"/>
                </a:cxn>
                <a:cxn ang="0">
                  <a:pos x="19" y="12"/>
                </a:cxn>
                <a:cxn ang="0">
                  <a:pos x="27" y="3"/>
                </a:cxn>
                <a:cxn ang="0">
                  <a:pos x="39" y="0"/>
                </a:cxn>
                <a:cxn ang="0">
                  <a:pos x="49" y="3"/>
                </a:cxn>
                <a:cxn ang="0">
                  <a:pos x="58" y="12"/>
                </a:cxn>
                <a:cxn ang="0">
                  <a:pos x="61" y="22"/>
                </a:cxn>
                <a:cxn ang="0">
                  <a:pos x="58" y="34"/>
                </a:cxn>
                <a:cxn ang="0">
                  <a:pos x="49" y="42"/>
                </a:cxn>
                <a:cxn ang="0">
                  <a:pos x="39" y="45"/>
                </a:cxn>
                <a:cxn ang="0">
                  <a:pos x="124" y="45"/>
                </a:cxn>
                <a:cxn ang="0">
                  <a:pos x="114" y="39"/>
                </a:cxn>
                <a:cxn ang="0">
                  <a:pos x="108" y="28"/>
                </a:cxn>
                <a:cxn ang="0">
                  <a:pos x="108" y="16"/>
                </a:cxn>
                <a:cxn ang="0">
                  <a:pos x="114" y="6"/>
                </a:cxn>
                <a:cxn ang="0">
                  <a:pos x="124" y="1"/>
                </a:cxn>
                <a:cxn ang="0">
                  <a:pos x="136" y="1"/>
                </a:cxn>
                <a:cxn ang="0">
                  <a:pos x="145" y="6"/>
                </a:cxn>
                <a:cxn ang="0">
                  <a:pos x="151" y="16"/>
                </a:cxn>
                <a:cxn ang="0">
                  <a:pos x="151" y="28"/>
                </a:cxn>
                <a:cxn ang="0">
                  <a:pos x="145" y="39"/>
                </a:cxn>
                <a:cxn ang="0">
                  <a:pos x="136" y="45"/>
                </a:cxn>
              </a:cxnLst>
              <a:rect l="0" t="0" r="r" b="b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8"/>
          <p:cNvGrpSpPr/>
          <p:nvPr/>
        </p:nvGrpSpPr>
        <p:grpSpPr bwMode="auto">
          <a:xfrm>
            <a:off x="4389439" y="2327275"/>
            <a:ext cx="835025" cy="819150"/>
            <a:chOff x="866" y="2169"/>
            <a:chExt cx="406" cy="405"/>
          </a:xfrm>
        </p:grpSpPr>
        <p:sp>
          <p:nvSpPr>
            <p:cNvPr id="24595" name="Freeform 19"/>
            <p:cNvSpPr/>
            <p:nvPr/>
          </p:nvSpPr>
          <p:spPr bwMode="gray">
            <a:xfrm>
              <a:off x="1073" y="2181"/>
              <a:ext cx="190" cy="152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40" y="17"/>
                </a:cxn>
                <a:cxn ang="0">
                  <a:pos x="46" y="18"/>
                </a:cxn>
                <a:cxn ang="0">
                  <a:pos x="51" y="23"/>
                </a:cxn>
                <a:cxn ang="0">
                  <a:pos x="55" y="27"/>
                </a:cxn>
                <a:cxn ang="0">
                  <a:pos x="57" y="33"/>
                </a:cxn>
                <a:cxn ang="0">
                  <a:pos x="58" y="39"/>
                </a:cxn>
                <a:cxn ang="0">
                  <a:pos x="58" y="51"/>
                </a:cxn>
                <a:cxn ang="0">
                  <a:pos x="58" y="57"/>
                </a:cxn>
                <a:cxn ang="0">
                  <a:pos x="55" y="62"/>
                </a:cxn>
                <a:cxn ang="0">
                  <a:pos x="54" y="66"/>
                </a:cxn>
                <a:cxn ang="0">
                  <a:pos x="60" y="69"/>
                </a:cxn>
                <a:cxn ang="0">
                  <a:pos x="66" y="72"/>
                </a:cxn>
                <a:cxn ang="0">
                  <a:pos x="70" y="72"/>
                </a:cxn>
                <a:cxn ang="0">
                  <a:pos x="73" y="72"/>
                </a:cxn>
                <a:cxn ang="0">
                  <a:pos x="75" y="72"/>
                </a:cxn>
                <a:cxn ang="0">
                  <a:pos x="82" y="72"/>
                </a:cxn>
                <a:cxn ang="0">
                  <a:pos x="87" y="75"/>
                </a:cxn>
                <a:cxn ang="0">
                  <a:pos x="93" y="78"/>
                </a:cxn>
                <a:cxn ang="0">
                  <a:pos x="96" y="83"/>
                </a:cxn>
                <a:cxn ang="0">
                  <a:pos x="99" y="89"/>
                </a:cxn>
                <a:cxn ang="0">
                  <a:pos x="99" y="95"/>
                </a:cxn>
                <a:cxn ang="0">
                  <a:pos x="99" y="96"/>
                </a:cxn>
                <a:cxn ang="0">
                  <a:pos x="118" y="119"/>
                </a:cxn>
                <a:cxn ang="0">
                  <a:pos x="132" y="146"/>
                </a:cxn>
                <a:cxn ang="0">
                  <a:pos x="145" y="146"/>
                </a:cxn>
                <a:cxn ang="0">
                  <a:pos x="156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75" y="147"/>
                </a:cxn>
                <a:cxn ang="0">
                  <a:pos x="190" y="152"/>
                </a:cxn>
                <a:cxn ang="0">
                  <a:pos x="180" y="116"/>
                </a:cxn>
                <a:cxn ang="0">
                  <a:pos x="162" y="84"/>
                </a:cxn>
                <a:cxn ang="0">
                  <a:pos x="139" y="56"/>
                </a:cxn>
                <a:cxn ang="0">
                  <a:pos x="111" y="33"/>
                </a:cxn>
                <a:cxn ang="0">
                  <a:pos x="79" y="15"/>
                </a:cxn>
                <a:cxn ang="0">
                  <a:pos x="43" y="5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4" y="8"/>
                </a:cxn>
                <a:cxn ang="0">
                  <a:pos x="9" y="15"/>
                </a:cxn>
                <a:cxn ang="0">
                  <a:pos x="19" y="15"/>
                </a:cxn>
                <a:cxn ang="0">
                  <a:pos x="30" y="15"/>
                </a:cxn>
                <a:cxn ang="0">
                  <a:pos x="34" y="15"/>
                </a:cxn>
              </a:cxnLst>
              <a:rect l="0" t="0" r="r" b="b"/>
              <a:pathLst>
                <a:path w="190" h="152">
                  <a:moveTo>
                    <a:pt x="34" y="15"/>
                  </a:moveTo>
                  <a:lnTo>
                    <a:pt x="40" y="17"/>
                  </a:lnTo>
                  <a:lnTo>
                    <a:pt x="46" y="18"/>
                  </a:lnTo>
                  <a:lnTo>
                    <a:pt x="51" y="23"/>
                  </a:lnTo>
                  <a:lnTo>
                    <a:pt x="55" y="27"/>
                  </a:lnTo>
                  <a:lnTo>
                    <a:pt x="57" y="33"/>
                  </a:lnTo>
                  <a:lnTo>
                    <a:pt x="58" y="39"/>
                  </a:lnTo>
                  <a:lnTo>
                    <a:pt x="58" y="51"/>
                  </a:lnTo>
                  <a:lnTo>
                    <a:pt x="58" y="57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60" y="69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3" y="72"/>
                  </a:lnTo>
                  <a:lnTo>
                    <a:pt x="75" y="72"/>
                  </a:lnTo>
                  <a:lnTo>
                    <a:pt x="82" y="72"/>
                  </a:lnTo>
                  <a:lnTo>
                    <a:pt x="87" y="75"/>
                  </a:lnTo>
                  <a:lnTo>
                    <a:pt x="93" y="78"/>
                  </a:lnTo>
                  <a:lnTo>
                    <a:pt x="96" y="83"/>
                  </a:lnTo>
                  <a:lnTo>
                    <a:pt x="99" y="89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118" y="119"/>
                  </a:lnTo>
                  <a:lnTo>
                    <a:pt x="132" y="146"/>
                  </a:lnTo>
                  <a:lnTo>
                    <a:pt x="145" y="146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75" y="147"/>
                  </a:lnTo>
                  <a:lnTo>
                    <a:pt x="190" y="152"/>
                  </a:lnTo>
                  <a:lnTo>
                    <a:pt x="180" y="116"/>
                  </a:lnTo>
                  <a:lnTo>
                    <a:pt x="162" y="84"/>
                  </a:lnTo>
                  <a:lnTo>
                    <a:pt x="139" y="56"/>
                  </a:lnTo>
                  <a:lnTo>
                    <a:pt x="111" y="33"/>
                  </a:lnTo>
                  <a:lnTo>
                    <a:pt x="79" y="15"/>
                  </a:lnTo>
                  <a:lnTo>
                    <a:pt x="43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9" y="15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6" name="Freeform 20"/>
            <p:cNvSpPr/>
            <p:nvPr/>
          </p:nvSpPr>
          <p:spPr bwMode="gray">
            <a:xfrm>
              <a:off x="911" y="2415"/>
              <a:ext cx="109" cy="13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3" y="11"/>
                </a:cxn>
                <a:cxn ang="0">
                  <a:pos x="25" y="21"/>
                </a:cxn>
                <a:cxn ang="0">
                  <a:pos x="16" y="32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7" y="44"/>
                </a:cxn>
                <a:cxn ang="0">
                  <a:pos x="3" y="45"/>
                </a:cxn>
                <a:cxn ang="0">
                  <a:pos x="0" y="47"/>
                </a:cxn>
                <a:cxn ang="0">
                  <a:pos x="18" y="74"/>
                </a:cxn>
                <a:cxn ang="0">
                  <a:pos x="39" y="96"/>
                </a:cxn>
                <a:cxn ang="0">
                  <a:pos x="63" y="116"/>
                </a:cxn>
                <a:cxn ang="0">
                  <a:pos x="90" y="131"/>
                </a:cxn>
                <a:cxn ang="0">
                  <a:pos x="100" y="104"/>
                </a:cxn>
                <a:cxn ang="0">
                  <a:pos x="109" y="77"/>
                </a:cxn>
                <a:cxn ang="0">
                  <a:pos x="87" y="63"/>
                </a:cxn>
                <a:cxn ang="0">
                  <a:pos x="67" y="45"/>
                </a:cxn>
                <a:cxn ang="0">
                  <a:pos x="52" y="24"/>
                </a:cxn>
                <a:cxn ang="0">
                  <a:pos x="40" y="0"/>
                </a:cxn>
              </a:cxnLst>
              <a:rect l="0" t="0" r="r" b="b"/>
              <a:pathLst>
                <a:path w="109" h="131">
                  <a:moveTo>
                    <a:pt x="40" y="0"/>
                  </a:moveTo>
                  <a:lnTo>
                    <a:pt x="33" y="11"/>
                  </a:lnTo>
                  <a:lnTo>
                    <a:pt x="25" y="21"/>
                  </a:lnTo>
                  <a:lnTo>
                    <a:pt x="16" y="32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18" y="74"/>
                  </a:lnTo>
                  <a:lnTo>
                    <a:pt x="39" y="96"/>
                  </a:lnTo>
                  <a:lnTo>
                    <a:pt x="63" y="116"/>
                  </a:lnTo>
                  <a:lnTo>
                    <a:pt x="90" y="131"/>
                  </a:lnTo>
                  <a:lnTo>
                    <a:pt x="100" y="104"/>
                  </a:lnTo>
                  <a:lnTo>
                    <a:pt x="109" y="77"/>
                  </a:lnTo>
                  <a:lnTo>
                    <a:pt x="87" y="63"/>
                  </a:lnTo>
                  <a:lnTo>
                    <a:pt x="67" y="45"/>
                  </a:lnTo>
                  <a:lnTo>
                    <a:pt x="52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7" name="Freeform 21"/>
            <p:cNvSpPr/>
            <p:nvPr/>
          </p:nvSpPr>
          <p:spPr bwMode="gray">
            <a:xfrm>
              <a:off x="911" y="2198"/>
              <a:ext cx="109" cy="130"/>
            </a:xfrm>
            <a:custGeom>
              <a:avLst/>
              <a:gdLst/>
              <a:ahLst/>
              <a:cxnLst>
                <a:cxn ang="0">
                  <a:pos x="9" y="90"/>
                </a:cxn>
                <a:cxn ang="0">
                  <a:pos x="12" y="93"/>
                </a:cxn>
                <a:cxn ang="0">
                  <a:pos x="16" y="99"/>
                </a:cxn>
                <a:cxn ang="0">
                  <a:pos x="25" y="109"/>
                </a:cxn>
                <a:cxn ang="0">
                  <a:pos x="33" y="120"/>
                </a:cxn>
                <a:cxn ang="0">
                  <a:pos x="40" y="130"/>
                </a:cxn>
                <a:cxn ang="0">
                  <a:pos x="52" y="106"/>
                </a:cxn>
                <a:cxn ang="0">
                  <a:pos x="67" y="85"/>
                </a:cxn>
                <a:cxn ang="0">
                  <a:pos x="87" y="67"/>
                </a:cxn>
                <a:cxn ang="0">
                  <a:pos x="109" y="54"/>
                </a:cxn>
                <a:cxn ang="0">
                  <a:pos x="100" y="27"/>
                </a:cxn>
                <a:cxn ang="0">
                  <a:pos x="90" y="0"/>
                </a:cxn>
                <a:cxn ang="0">
                  <a:pos x="63" y="15"/>
                </a:cxn>
                <a:cxn ang="0">
                  <a:pos x="39" y="34"/>
                </a:cxn>
                <a:cxn ang="0">
                  <a:pos x="18" y="57"/>
                </a:cxn>
                <a:cxn ang="0">
                  <a:pos x="0" y="84"/>
                </a:cxn>
                <a:cxn ang="0">
                  <a:pos x="6" y="85"/>
                </a:cxn>
                <a:cxn ang="0">
                  <a:pos x="9" y="90"/>
                </a:cxn>
              </a:cxnLst>
              <a:rect l="0" t="0" r="r" b="b"/>
              <a:pathLst>
                <a:path w="109" h="130">
                  <a:moveTo>
                    <a:pt x="9" y="90"/>
                  </a:moveTo>
                  <a:lnTo>
                    <a:pt x="12" y="93"/>
                  </a:lnTo>
                  <a:lnTo>
                    <a:pt x="16" y="99"/>
                  </a:lnTo>
                  <a:lnTo>
                    <a:pt x="25" y="109"/>
                  </a:lnTo>
                  <a:lnTo>
                    <a:pt x="33" y="120"/>
                  </a:lnTo>
                  <a:lnTo>
                    <a:pt x="40" y="130"/>
                  </a:lnTo>
                  <a:lnTo>
                    <a:pt x="52" y="106"/>
                  </a:lnTo>
                  <a:lnTo>
                    <a:pt x="67" y="85"/>
                  </a:lnTo>
                  <a:lnTo>
                    <a:pt x="87" y="67"/>
                  </a:lnTo>
                  <a:lnTo>
                    <a:pt x="109" y="54"/>
                  </a:lnTo>
                  <a:lnTo>
                    <a:pt x="100" y="27"/>
                  </a:lnTo>
                  <a:lnTo>
                    <a:pt x="90" y="0"/>
                  </a:lnTo>
                  <a:lnTo>
                    <a:pt x="63" y="15"/>
                  </a:lnTo>
                  <a:lnTo>
                    <a:pt x="39" y="34"/>
                  </a:lnTo>
                  <a:lnTo>
                    <a:pt x="18" y="57"/>
                  </a:lnTo>
                  <a:lnTo>
                    <a:pt x="0" y="84"/>
                  </a:lnTo>
                  <a:lnTo>
                    <a:pt x="6" y="85"/>
                  </a:lnTo>
                  <a:lnTo>
                    <a:pt x="9" y="9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Freeform 22"/>
            <p:cNvSpPr/>
            <p:nvPr/>
          </p:nvSpPr>
          <p:spPr bwMode="gray">
            <a:xfrm>
              <a:off x="1073" y="2411"/>
              <a:ext cx="190" cy="151"/>
            </a:xfrm>
            <a:custGeom>
              <a:avLst/>
              <a:gdLst/>
              <a:ahLst/>
              <a:cxnLst>
                <a:cxn ang="0">
                  <a:pos x="132" y="6"/>
                </a:cxn>
                <a:cxn ang="0">
                  <a:pos x="118" y="33"/>
                </a:cxn>
                <a:cxn ang="0">
                  <a:pos x="99" y="55"/>
                </a:cxn>
                <a:cxn ang="0">
                  <a:pos x="99" y="57"/>
                </a:cxn>
                <a:cxn ang="0">
                  <a:pos x="99" y="63"/>
                </a:cxn>
                <a:cxn ang="0">
                  <a:pos x="96" y="69"/>
                </a:cxn>
                <a:cxn ang="0">
                  <a:pos x="93" y="73"/>
                </a:cxn>
                <a:cxn ang="0">
                  <a:pos x="87" y="76"/>
                </a:cxn>
                <a:cxn ang="0">
                  <a:pos x="82" y="79"/>
                </a:cxn>
                <a:cxn ang="0">
                  <a:pos x="75" y="81"/>
                </a:cxn>
                <a:cxn ang="0">
                  <a:pos x="73" y="81"/>
                </a:cxn>
                <a:cxn ang="0">
                  <a:pos x="70" y="81"/>
                </a:cxn>
                <a:cxn ang="0">
                  <a:pos x="66" y="81"/>
                </a:cxn>
                <a:cxn ang="0">
                  <a:pos x="60" y="82"/>
                </a:cxn>
                <a:cxn ang="0">
                  <a:pos x="54" y="85"/>
                </a:cxn>
                <a:cxn ang="0">
                  <a:pos x="55" y="90"/>
                </a:cxn>
                <a:cxn ang="0">
                  <a:pos x="58" y="94"/>
                </a:cxn>
                <a:cxn ang="0">
                  <a:pos x="58" y="100"/>
                </a:cxn>
                <a:cxn ang="0">
                  <a:pos x="58" y="112"/>
                </a:cxn>
                <a:cxn ang="0">
                  <a:pos x="57" y="118"/>
                </a:cxn>
                <a:cxn ang="0">
                  <a:pos x="55" y="124"/>
                </a:cxn>
                <a:cxn ang="0">
                  <a:pos x="51" y="129"/>
                </a:cxn>
                <a:cxn ang="0">
                  <a:pos x="46" y="133"/>
                </a:cxn>
                <a:cxn ang="0">
                  <a:pos x="40" y="135"/>
                </a:cxn>
                <a:cxn ang="0">
                  <a:pos x="34" y="136"/>
                </a:cxn>
                <a:cxn ang="0">
                  <a:pos x="30" y="136"/>
                </a:cxn>
                <a:cxn ang="0">
                  <a:pos x="19" y="136"/>
                </a:cxn>
                <a:cxn ang="0">
                  <a:pos x="9" y="136"/>
                </a:cxn>
                <a:cxn ang="0">
                  <a:pos x="4" y="144"/>
                </a:cxn>
                <a:cxn ang="0">
                  <a:pos x="0" y="150"/>
                </a:cxn>
                <a:cxn ang="0">
                  <a:pos x="3" y="151"/>
                </a:cxn>
                <a:cxn ang="0">
                  <a:pos x="6" y="151"/>
                </a:cxn>
                <a:cxn ang="0">
                  <a:pos x="43" y="147"/>
                </a:cxn>
                <a:cxn ang="0">
                  <a:pos x="79" y="136"/>
                </a:cxn>
                <a:cxn ang="0">
                  <a:pos x="111" y="118"/>
                </a:cxn>
                <a:cxn ang="0">
                  <a:pos x="139" y="96"/>
                </a:cxn>
                <a:cxn ang="0">
                  <a:pos x="162" y="67"/>
                </a:cxn>
                <a:cxn ang="0">
                  <a:pos x="180" y="36"/>
                </a:cxn>
                <a:cxn ang="0">
                  <a:pos x="190" y="0"/>
                </a:cxn>
                <a:cxn ang="0">
                  <a:pos x="175" y="4"/>
                </a:cxn>
                <a:cxn ang="0">
                  <a:pos x="160" y="6"/>
                </a:cxn>
                <a:cxn ang="0">
                  <a:pos x="156" y="6"/>
                </a:cxn>
                <a:cxn ang="0">
                  <a:pos x="145" y="6"/>
                </a:cxn>
                <a:cxn ang="0">
                  <a:pos x="132" y="6"/>
                </a:cxn>
              </a:cxnLst>
              <a:rect l="0" t="0" r="r" b="b"/>
              <a:pathLst>
                <a:path w="190" h="151">
                  <a:moveTo>
                    <a:pt x="132" y="6"/>
                  </a:moveTo>
                  <a:lnTo>
                    <a:pt x="118" y="33"/>
                  </a:lnTo>
                  <a:lnTo>
                    <a:pt x="99" y="55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87" y="76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0" y="81"/>
                  </a:lnTo>
                  <a:lnTo>
                    <a:pt x="66" y="81"/>
                  </a:lnTo>
                  <a:lnTo>
                    <a:pt x="60" y="82"/>
                  </a:lnTo>
                  <a:lnTo>
                    <a:pt x="54" y="85"/>
                  </a:lnTo>
                  <a:lnTo>
                    <a:pt x="55" y="90"/>
                  </a:lnTo>
                  <a:lnTo>
                    <a:pt x="58" y="94"/>
                  </a:lnTo>
                  <a:lnTo>
                    <a:pt x="58" y="100"/>
                  </a:lnTo>
                  <a:lnTo>
                    <a:pt x="58" y="112"/>
                  </a:lnTo>
                  <a:lnTo>
                    <a:pt x="57" y="118"/>
                  </a:lnTo>
                  <a:lnTo>
                    <a:pt x="55" y="124"/>
                  </a:lnTo>
                  <a:lnTo>
                    <a:pt x="51" y="129"/>
                  </a:lnTo>
                  <a:lnTo>
                    <a:pt x="46" y="133"/>
                  </a:lnTo>
                  <a:lnTo>
                    <a:pt x="40" y="135"/>
                  </a:lnTo>
                  <a:lnTo>
                    <a:pt x="34" y="136"/>
                  </a:lnTo>
                  <a:lnTo>
                    <a:pt x="30" y="136"/>
                  </a:lnTo>
                  <a:lnTo>
                    <a:pt x="19" y="136"/>
                  </a:lnTo>
                  <a:lnTo>
                    <a:pt x="9" y="136"/>
                  </a:lnTo>
                  <a:lnTo>
                    <a:pt x="4" y="144"/>
                  </a:lnTo>
                  <a:lnTo>
                    <a:pt x="0" y="150"/>
                  </a:lnTo>
                  <a:lnTo>
                    <a:pt x="3" y="151"/>
                  </a:lnTo>
                  <a:lnTo>
                    <a:pt x="6" y="151"/>
                  </a:lnTo>
                  <a:lnTo>
                    <a:pt x="43" y="147"/>
                  </a:lnTo>
                  <a:lnTo>
                    <a:pt x="79" y="136"/>
                  </a:lnTo>
                  <a:lnTo>
                    <a:pt x="111" y="118"/>
                  </a:lnTo>
                  <a:lnTo>
                    <a:pt x="139" y="96"/>
                  </a:lnTo>
                  <a:lnTo>
                    <a:pt x="162" y="67"/>
                  </a:lnTo>
                  <a:lnTo>
                    <a:pt x="180" y="36"/>
                  </a:lnTo>
                  <a:lnTo>
                    <a:pt x="190" y="0"/>
                  </a:lnTo>
                  <a:lnTo>
                    <a:pt x="175" y="4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45" y="6"/>
                  </a:lnTo>
                  <a:lnTo>
                    <a:pt x="132" y="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9" name="Freeform 23"/>
            <p:cNvSpPr/>
            <p:nvPr/>
          </p:nvSpPr>
          <p:spPr bwMode="gray">
            <a:xfrm>
              <a:off x="866" y="2169"/>
              <a:ext cx="406" cy="405"/>
            </a:xfrm>
            <a:custGeom>
              <a:avLst/>
              <a:gdLst/>
              <a:ahLst/>
              <a:cxnLst>
                <a:cxn ang="0">
                  <a:pos x="259" y="129"/>
                </a:cxn>
                <a:cxn ang="0">
                  <a:pos x="280" y="126"/>
                </a:cxn>
                <a:cxn ang="0">
                  <a:pos x="282" y="107"/>
                </a:cxn>
                <a:cxn ang="0">
                  <a:pos x="277" y="99"/>
                </a:cxn>
                <a:cxn ang="0">
                  <a:pos x="220" y="72"/>
                </a:cxn>
                <a:cxn ang="0">
                  <a:pos x="238" y="69"/>
                </a:cxn>
                <a:cxn ang="0">
                  <a:pos x="241" y="51"/>
                </a:cxn>
                <a:cxn ang="0">
                  <a:pos x="235" y="44"/>
                </a:cxn>
                <a:cxn ang="0">
                  <a:pos x="195" y="35"/>
                </a:cxn>
                <a:cxn ang="0">
                  <a:pos x="175" y="9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38" y="15"/>
                </a:cxn>
                <a:cxn ang="0">
                  <a:pos x="157" y="69"/>
                </a:cxn>
                <a:cxn ang="0">
                  <a:pos x="180" y="132"/>
                </a:cxn>
                <a:cxn ang="0">
                  <a:pos x="190" y="165"/>
                </a:cxn>
                <a:cxn ang="0">
                  <a:pos x="160" y="177"/>
                </a:cxn>
                <a:cxn ang="0">
                  <a:pos x="106" y="182"/>
                </a:cxn>
                <a:cxn ang="0">
                  <a:pos x="76" y="183"/>
                </a:cxn>
                <a:cxn ang="0">
                  <a:pos x="21" y="192"/>
                </a:cxn>
                <a:cxn ang="0">
                  <a:pos x="4" y="278"/>
                </a:cxn>
                <a:cxn ang="0">
                  <a:pos x="81" y="222"/>
                </a:cxn>
                <a:cxn ang="0">
                  <a:pos x="124" y="224"/>
                </a:cxn>
                <a:cxn ang="0">
                  <a:pos x="175" y="231"/>
                </a:cxn>
                <a:cxn ang="0">
                  <a:pos x="189" y="246"/>
                </a:cxn>
                <a:cxn ang="0">
                  <a:pos x="172" y="293"/>
                </a:cxn>
                <a:cxn ang="0">
                  <a:pos x="150" y="357"/>
                </a:cxn>
                <a:cxn ang="0">
                  <a:pos x="135" y="401"/>
                </a:cxn>
                <a:cxn ang="0">
                  <a:pos x="156" y="405"/>
                </a:cxn>
                <a:cxn ang="0">
                  <a:pos x="169" y="404"/>
                </a:cxn>
                <a:cxn ang="0">
                  <a:pos x="181" y="389"/>
                </a:cxn>
                <a:cxn ang="0">
                  <a:pos x="199" y="363"/>
                </a:cxn>
                <a:cxn ang="0">
                  <a:pos x="238" y="360"/>
                </a:cxn>
                <a:cxn ang="0">
                  <a:pos x="241" y="342"/>
                </a:cxn>
                <a:cxn ang="0">
                  <a:pos x="235" y="333"/>
                </a:cxn>
                <a:cxn ang="0">
                  <a:pos x="238" y="306"/>
                </a:cxn>
                <a:cxn ang="0">
                  <a:pos x="280" y="305"/>
                </a:cxn>
                <a:cxn ang="0">
                  <a:pos x="282" y="285"/>
                </a:cxn>
                <a:cxn ang="0">
                  <a:pos x="277" y="278"/>
                </a:cxn>
                <a:cxn ang="0">
                  <a:pos x="294" y="233"/>
                </a:cxn>
                <a:cxn ang="0">
                  <a:pos x="376" y="230"/>
                </a:cxn>
                <a:cxn ang="0">
                  <a:pos x="403" y="213"/>
                </a:cxn>
                <a:cxn ang="0">
                  <a:pos x="397" y="185"/>
                </a:cxn>
                <a:cxn ang="0">
                  <a:pos x="367" y="174"/>
                </a:cxn>
              </a:cxnLst>
              <a:rect l="0" t="0" r="r" b="b"/>
              <a:pathLst>
                <a:path w="406" h="405">
                  <a:moveTo>
                    <a:pt x="360" y="174"/>
                  </a:moveTo>
                  <a:lnTo>
                    <a:pt x="294" y="173"/>
                  </a:lnTo>
                  <a:lnTo>
                    <a:pt x="259" y="129"/>
                  </a:lnTo>
                  <a:lnTo>
                    <a:pt x="274" y="129"/>
                  </a:lnTo>
                  <a:lnTo>
                    <a:pt x="277" y="128"/>
                  </a:lnTo>
                  <a:lnTo>
                    <a:pt x="280" y="126"/>
                  </a:lnTo>
                  <a:lnTo>
                    <a:pt x="282" y="123"/>
                  </a:lnTo>
                  <a:lnTo>
                    <a:pt x="282" y="120"/>
                  </a:lnTo>
                  <a:lnTo>
                    <a:pt x="282" y="107"/>
                  </a:lnTo>
                  <a:lnTo>
                    <a:pt x="282" y="104"/>
                  </a:lnTo>
                  <a:lnTo>
                    <a:pt x="280" y="101"/>
                  </a:lnTo>
                  <a:lnTo>
                    <a:pt x="277" y="99"/>
                  </a:lnTo>
                  <a:lnTo>
                    <a:pt x="274" y="99"/>
                  </a:lnTo>
                  <a:lnTo>
                    <a:pt x="238" y="99"/>
                  </a:lnTo>
                  <a:lnTo>
                    <a:pt x="220" y="72"/>
                  </a:lnTo>
                  <a:lnTo>
                    <a:pt x="232" y="72"/>
                  </a:lnTo>
                  <a:lnTo>
                    <a:pt x="235" y="72"/>
                  </a:lnTo>
                  <a:lnTo>
                    <a:pt x="238" y="69"/>
                  </a:lnTo>
                  <a:lnTo>
                    <a:pt x="241" y="68"/>
                  </a:lnTo>
                  <a:lnTo>
                    <a:pt x="241" y="63"/>
                  </a:lnTo>
                  <a:lnTo>
                    <a:pt x="241" y="51"/>
                  </a:lnTo>
                  <a:lnTo>
                    <a:pt x="241" y="48"/>
                  </a:lnTo>
                  <a:lnTo>
                    <a:pt x="238" y="45"/>
                  </a:lnTo>
                  <a:lnTo>
                    <a:pt x="235" y="44"/>
                  </a:lnTo>
                  <a:lnTo>
                    <a:pt x="232" y="42"/>
                  </a:lnTo>
                  <a:lnTo>
                    <a:pt x="199" y="42"/>
                  </a:lnTo>
                  <a:lnTo>
                    <a:pt x="195" y="35"/>
                  </a:lnTo>
                  <a:lnTo>
                    <a:pt x="189" y="26"/>
                  </a:lnTo>
                  <a:lnTo>
                    <a:pt x="181" y="17"/>
                  </a:lnTo>
                  <a:lnTo>
                    <a:pt x="175" y="9"/>
                  </a:lnTo>
                  <a:lnTo>
                    <a:pt x="172" y="5"/>
                  </a:lnTo>
                  <a:lnTo>
                    <a:pt x="169" y="3"/>
                  </a:lnTo>
                  <a:lnTo>
                    <a:pt x="165" y="2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33" y="0"/>
                  </a:lnTo>
                  <a:lnTo>
                    <a:pt x="135" y="5"/>
                  </a:lnTo>
                  <a:lnTo>
                    <a:pt x="138" y="15"/>
                  </a:lnTo>
                  <a:lnTo>
                    <a:pt x="144" y="30"/>
                  </a:lnTo>
                  <a:lnTo>
                    <a:pt x="150" y="48"/>
                  </a:lnTo>
                  <a:lnTo>
                    <a:pt x="157" y="69"/>
                  </a:lnTo>
                  <a:lnTo>
                    <a:pt x="165" y="92"/>
                  </a:lnTo>
                  <a:lnTo>
                    <a:pt x="172" y="113"/>
                  </a:lnTo>
                  <a:lnTo>
                    <a:pt x="180" y="132"/>
                  </a:lnTo>
                  <a:lnTo>
                    <a:pt x="184" y="149"/>
                  </a:lnTo>
                  <a:lnTo>
                    <a:pt x="189" y="159"/>
                  </a:lnTo>
                  <a:lnTo>
                    <a:pt x="190" y="165"/>
                  </a:lnTo>
                  <a:lnTo>
                    <a:pt x="186" y="170"/>
                  </a:lnTo>
                  <a:lnTo>
                    <a:pt x="175" y="174"/>
                  </a:lnTo>
                  <a:lnTo>
                    <a:pt x="160" y="177"/>
                  </a:lnTo>
                  <a:lnTo>
                    <a:pt x="142" y="180"/>
                  </a:lnTo>
                  <a:lnTo>
                    <a:pt x="124" y="182"/>
                  </a:lnTo>
                  <a:lnTo>
                    <a:pt x="106" y="182"/>
                  </a:lnTo>
                  <a:lnTo>
                    <a:pt x="91" y="183"/>
                  </a:lnTo>
                  <a:lnTo>
                    <a:pt x="81" y="183"/>
                  </a:lnTo>
                  <a:lnTo>
                    <a:pt x="76" y="183"/>
                  </a:lnTo>
                  <a:lnTo>
                    <a:pt x="33" y="128"/>
                  </a:lnTo>
                  <a:lnTo>
                    <a:pt x="4" y="128"/>
                  </a:lnTo>
                  <a:lnTo>
                    <a:pt x="21" y="192"/>
                  </a:lnTo>
                  <a:lnTo>
                    <a:pt x="0" y="203"/>
                  </a:lnTo>
                  <a:lnTo>
                    <a:pt x="21" y="213"/>
                  </a:lnTo>
                  <a:lnTo>
                    <a:pt x="4" y="278"/>
                  </a:lnTo>
                  <a:lnTo>
                    <a:pt x="33" y="278"/>
                  </a:lnTo>
                  <a:lnTo>
                    <a:pt x="76" y="222"/>
                  </a:lnTo>
                  <a:lnTo>
                    <a:pt x="81" y="222"/>
                  </a:lnTo>
                  <a:lnTo>
                    <a:pt x="91" y="222"/>
                  </a:lnTo>
                  <a:lnTo>
                    <a:pt x="106" y="224"/>
                  </a:lnTo>
                  <a:lnTo>
                    <a:pt x="124" y="224"/>
                  </a:lnTo>
                  <a:lnTo>
                    <a:pt x="142" y="225"/>
                  </a:lnTo>
                  <a:lnTo>
                    <a:pt x="160" y="228"/>
                  </a:lnTo>
                  <a:lnTo>
                    <a:pt x="175" y="231"/>
                  </a:lnTo>
                  <a:lnTo>
                    <a:pt x="186" y="236"/>
                  </a:lnTo>
                  <a:lnTo>
                    <a:pt x="190" y="240"/>
                  </a:lnTo>
                  <a:lnTo>
                    <a:pt x="189" y="246"/>
                  </a:lnTo>
                  <a:lnTo>
                    <a:pt x="184" y="257"/>
                  </a:lnTo>
                  <a:lnTo>
                    <a:pt x="180" y="273"/>
                  </a:lnTo>
                  <a:lnTo>
                    <a:pt x="172" y="293"/>
                  </a:lnTo>
                  <a:lnTo>
                    <a:pt x="165" y="314"/>
                  </a:lnTo>
                  <a:lnTo>
                    <a:pt x="157" y="336"/>
                  </a:lnTo>
                  <a:lnTo>
                    <a:pt x="150" y="357"/>
                  </a:lnTo>
                  <a:lnTo>
                    <a:pt x="144" y="375"/>
                  </a:lnTo>
                  <a:lnTo>
                    <a:pt x="138" y="390"/>
                  </a:lnTo>
                  <a:lnTo>
                    <a:pt x="135" y="401"/>
                  </a:lnTo>
                  <a:lnTo>
                    <a:pt x="133" y="405"/>
                  </a:lnTo>
                  <a:lnTo>
                    <a:pt x="151" y="405"/>
                  </a:lnTo>
                  <a:lnTo>
                    <a:pt x="156" y="405"/>
                  </a:lnTo>
                  <a:lnTo>
                    <a:pt x="160" y="405"/>
                  </a:lnTo>
                  <a:lnTo>
                    <a:pt x="165" y="404"/>
                  </a:lnTo>
                  <a:lnTo>
                    <a:pt x="169" y="404"/>
                  </a:lnTo>
                  <a:lnTo>
                    <a:pt x="172" y="401"/>
                  </a:lnTo>
                  <a:lnTo>
                    <a:pt x="175" y="396"/>
                  </a:lnTo>
                  <a:lnTo>
                    <a:pt x="181" y="389"/>
                  </a:lnTo>
                  <a:lnTo>
                    <a:pt x="189" y="380"/>
                  </a:lnTo>
                  <a:lnTo>
                    <a:pt x="195" y="371"/>
                  </a:lnTo>
                  <a:lnTo>
                    <a:pt x="199" y="363"/>
                  </a:lnTo>
                  <a:lnTo>
                    <a:pt x="232" y="363"/>
                  </a:lnTo>
                  <a:lnTo>
                    <a:pt x="235" y="362"/>
                  </a:lnTo>
                  <a:lnTo>
                    <a:pt x="238" y="360"/>
                  </a:lnTo>
                  <a:lnTo>
                    <a:pt x="241" y="357"/>
                  </a:lnTo>
                  <a:lnTo>
                    <a:pt x="241" y="354"/>
                  </a:lnTo>
                  <a:lnTo>
                    <a:pt x="241" y="342"/>
                  </a:lnTo>
                  <a:lnTo>
                    <a:pt x="241" y="338"/>
                  </a:lnTo>
                  <a:lnTo>
                    <a:pt x="238" y="336"/>
                  </a:lnTo>
                  <a:lnTo>
                    <a:pt x="235" y="333"/>
                  </a:lnTo>
                  <a:lnTo>
                    <a:pt x="232" y="333"/>
                  </a:lnTo>
                  <a:lnTo>
                    <a:pt x="220" y="333"/>
                  </a:lnTo>
                  <a:lnTo>
                    <a:pt x="238" y="306"/>
                  </a:lnTo>
                  <a:lnTo>
                    <a:pt x="274" y="306"/>
                  </a:lnTo>
                  <a:lnTo>
                    <a:pt x="277" y="306"/>
                  </a:lnTo>
                  <a:lnTo>
                    <a:pt x="280" y="305"/>
                  </a:lnTo>
                  <a:lnTo>
                    <a:pt x="282" y="302"/>
                  </a:lnTo>
                  <a:lnTo>
                    <a:pt x="282" y="299"/>
                  </a:lnTo>
                  <a:lnTo>
                    <a:pt x="282" y="285"/>
                  </a:lnTo>
                  <a:lnTo>
                    <a:pt x="282" y="282"/>
                  </a:lnTo>
                  <a:lnTo>
                    <a:pt x="280" y="279"/>
                  </a:lnTo>
                  <a:lnTo>
                    <a:pt x="277" y="278"/>
                  </a:lnTo>
                  <a:lnTo>
                    <a:pt x="274" y="276"/>
                  </a:lnTo>
                  <a:lnTo>
                    <a:pt x="259" y="276"/>
                  </a:lnTo>
                  <a:lnTo>
                    <a:pt x="294" y="233"/>
                  </a:lnTo>
                  <a:lnTo>
                    <a:pt x="360" y="233"/>
                  </a:lnTo>
                  <a:lnTo>
                    <a:pt x="367" y="231"/>
                  </a:lnTo>
                  <a:lnTo>
                    <a:pt x="376" y="230"/>
                  </a:lnTo>
                  <a:lnTo>
                    <a:pt x="387" y="227"/>
                  </a:lnTo>
                  <a:lnTo>
                    <a:pt x="397" y="221"/>
                  </a:lnTo>
                  <a:lnTo>
                    <a:pt x="403" y="213"/>
                  </a:lnTo>
                  <a:lnTo>
                    <a:pt x="406" y="203"/>
                  </a:lnTo>
                  <a:lnTo>
                    <a:pt x="403" y="192"/>
                  </a:lnTo>
                  <a:lnTo>
                    <a:pt x="397" y="185"/>
                  </a:lnTo>
                  <a:lnTo>
                    <a:pt x="387" y="179"/>
                  </a:lnTo>
                  <a:lnTo>
                    <a:pt x="376" y="176"/>
                  </a:lnTo>
                  <a:lnTo>
                    <a:pt x="367" y="174"/>
                  </a:lnTo>
                  <a:lnTo>
                    <a:pt x="360" y="17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4"/>
          <p:cNvGrpSpPr/>
          <p:nvPr/>
        </p:nvGrpSpPr>
        <p:grpSpPr bwMode="auto">
          <a:xfrm>
            <a:off x="4198938" y="3863976"/>
            <a:ext cx="812800" cy="809625"/>
            <a:chOff x="1884" y="3188"/>
            <a:chExt cx="411" cy="409"/>
          </a:xfrm>
        </p:grpSpPr>
        <p:sp>
          <p:nvSpPr>
            <p:cNvPr id="24601" name="Freeform 25"/>
            <p:cNvSpPr>
              <a:spLocks noEditPoints="1"/>
            </p:cNvSpPr>
            <p:nvPr/>
          </p:nvSpPr>
          <p:spPr bwMode="gray">
            <a:xfrm>
              <a:off x="1884" y="3188"/>
              <a:ext cx="411" cy="409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5" y="246"/>
                </a:cxn>
                <a:cxn ang="0">
                  <a:pos x="17" y="285"/>
                </a:cxn>
                <a:cxn ang="0">
                  <a:pos x="36" y="319"/>
                </a:cxn>
                <a:cxn ang="0">
                  <a:pos x="60" y="349"/>
                </a:cxn>
                <a:cxn ang="0">
                  <a:pos x="92" y="375"/>
                </a:cxn>
                <a:cxn ang="0">
                  <a:pos x="126" y="393"/>
                </a:cxn>
                <a:cxn ang="0">
                  <a:pos x="165" y="405"/>
                </a:cxn>
                <a:cxn ang="0">
                  <a:pos x="206" y="409"/>
                </a:cxn>
                <a:cxn ang="0">
                  <a:pos x="248" y="405"/>
                </a:cxn>
                <a:cxn ang="0">
                  <a:pos x="285" y="393"/>
                </a:cxn>
                <a:cxn ang="0">
                  <a:pos x="321" y="375"/>
                </a:cxn>
                <a:cxn ang="0">
                  <a:pos x="351" y="349"/>
                </a:cxn>
                <a:cxn ang="0">
                  <a:pos x="375" y="319"/>
                </a:cxn>
                <a:cxn ang="0">
                  <a:pos x="395" y="285"/>
                </a:cxn>
                <a:cxn ang="0">
                  <a:pos x="407" y="246"/>
                </a:cxn>
                <a:cxn ang="0">
                  <a:pos x="411" y="204"/>
                </a:cxn>
                <a:cxn ang="0">
                  <a:pos x="407" y="163"/>
                </a:cxn>
                <a:cxn ang="0">
                  <a:pos x="395" y="124"/>
                </a:cxn>
                <a:cxn ang="0">
                  <a:pos x="375" y="90"/>
                </a:cxn>
                <a:cxn ang="0">
                  <a:pos x="351" y="60"/>
                </a:cxn>
                <a:cxn ang="0">
                  <a:pos x="321" y="34"/>
                </a:cxn>
                <a:cxn ang="0">
                  <a:pos x="285" y="15"/>
                </a:cxn>
                <a:cxn ang="0">
                  <a:pos x="248" y="3"/>
                </a:cxn>
                <a:cxn ang="0">
                  <a:pos x="206" y="0"/>
                </a:cxn>
                <a:cxn ang="0">
                  <a:pos x="165" y="3"/>
                </a:cxn>
                <a:cxn ang="0">
                  <a:pos x="126" y="15"/>
                </a:cxn>
                <a:cxn ang="0">
                  <a:pos x="92" y="34"/>
                </a:cxn>
                <a:cxn ang="0">
                  <a:pos x="60" y="60"/>
                </a:cxn>
                <a:cxn ang="0">
                  <a:pos x="36" y="90"/>
                </a:cxn>
                <a:cxn ang="0">
                  <a:pos x="17" y="124"/>
                </a:cxn>
                <a:cxn ang="0">
                  <a:pos x="5" y="163"/>
                </a:cxn>
                <a:cxn ang="0">
                  <a:pos x="0" y="204"/>
                </a:cxn>
                <a:cxn ang="0">
                  <a:pos x="42" y="204"/>
                </a:cxn>
                <a:cxn ang="0">
                  <a:pos x="47" y="166"/>
                </a:cxn>
                <a:cxn ang="0">
                  <a:pos x="59" y="133"/>
                </a:cxn>
                <a:cxn ang="0">
                  <a:pos x="78" y="102"/>
                </a:cxn>
                <a:cxn ang="0">
                  <a:pos x="104" y="76"/>
                </a:cxn>
                <a:cxn ang="0">
                  <a:pos x="134" y="58"/>
                </a:cxn>
                <a:cxn ang="0">
                  <a:pos x="168" y="45"/>
                </a:cxn>
                <a:cxn ang="0">
                  <a:pos x="206" y="42"/>
                </a:cxn>
                <a:cxn ang="0">
                  <a:pos x="243" y="45"/>
                </a:cxn>
                <a:cxn ang="0">
                  <a:pos x="278" y="58"/>
                </a:cxn>
                <a:cxn ang="0">
                  <a:pos x="308" y="76"/>
                </a:cxn>
                <a:cxn ang="0">
                  <a:pos x="333" y="102"/>
                </a:cxn>
                <a:cxn ang="0">
                  <a:pos x="353" y="133"/>
                </a:cxn>
                <a:cxn ang="0">
                  <a:pos x="365" y="166"/>
                </a:cxn>
                <a:cxn ang="0">
                  <a:pos x="369" y="204"/>
                </a:cxn>
                <a:cxn ang="0">
                  <a:pos x="365" y="241"/>
                </a:cxn>
                <a:cxn ang="0">
                  <a:pos x="353" y="276"/>
                </a:cxn>
                <a:cxn ang="0">
                  <a:pos x="333" y="306"/>
                </a:cxn>
                <a:cxn ang="0">
                  <a:pos x="308" y="331"/>
                </a:cxn>
                <a:cxn ang="0">
                  <a:pos x="278" y="351"/>
                </a:cxn>
                <a:cxn ang="0">
                  <a:pos x="243" y="363"/>
                </a:cxn>
                <a:cxn ang="0">
                  <a:pos x="206" y="367"/>
                </a:cxn>
                <a:cxn ang="0">
                  <a:pos x="168" y="363"/>
                </a:cxn>
                <a:cxn ang="0">
                  <a:pos x="134" y="351"/>
                </a:cxn>
                <a:cxn ang="0">
                  <a:pos x="104" y="331"/>
                </a:cxn>
                <a:cxn ang="0">
                  <a:pos x="78" y="306"/>
                </a:cxn>
                <a:cxn ang="0">
                  <a:pos x="59" y="276"/>
                </a:cxn>
                <a:cxn ang="0">
                  <a:pos x="47" y="241"/>
                </a:cxn>
                <a:cxn ang="0">
                  <a:pos x="42" y="204"/>
                </a:cxn>
              </a:cxnLst>
              <a:rect l="0" t="0" r="r" b="b"/>
              <a:pathLst>
                <a:path w="411" h="409">
                  <a:moveTo>
                    <a:pt x="0" y="204"/>
                  </a:moveTo>
                  <a:lnTo>
                    <a:pt x="5" y="246"/>
                  </a:lnTo>
                  <a:lnTo>
                    <a:pt x="17" y="285"/>
                  </a:lnTo>
                  <a:lnTo>
                    <a:pt x="36" y="319"/>
                  </a:lnTo>
                  <a:lnTo>
                    <a:pt x="60" y="349"/>
                  </a:lnTo>
                  <a:lnTo>
                    <a:pt x="92" y="375"/>
                  </a:lnTo>
                  <a:lnTo>
                    <a:pt x="126" y="393"/>
                  </a:lnTo>
                  <a:lnTo>
                    <a:pt x="165" y="405"/>
                  </a:lnTo>
                  <a:lnTo>
                    <a:pt x="206" y="409"/>
                  </a:lnTo>
                  <a:lnTo>
                    <a:pt x="248" y="405"/>
                  </a:lnTo>
                  <a:lnTo>
                    <a:pt x="285" y="393"/>
                  </a:lnTo>
                  <a:lnTo>
                    <a:pt x="321" y="375"/>
                  </a:lnTo>
                  <a:lnTo>
                    <a:pt x="351" y="349"/>
                  </a:lnTo>
                  <a:lnTo>
                    <a:pt x="375" y="319"/>
                  </a:lnTo>
                  <a:lnTo>
                    <a:pt x="395" y="285"/>
                  </a:lnTo>
                  <a:lnTo>
                    <a:pt x="407" y="246"/>
                  </a:lnTo>
                  <a:lnTo>
                    <a:pt x="411" y="204"/>
                  </a:lnTo>
                  <a:lnTo>
                    <a:pt x="407" y="163"/>
                  </a:lnTo>
                  <a:lnTo>
                    <a:pt x="395" y="124"/>
                  </a:lnTo>
                  <a:lnTo>
                    <a:pt x="375" y="90"/>
                  </a:lnTo>
                  <a:lnTo>
                    <a:pt x="351" y="60"/>
                  </a:lnTo>
                  <a:lnTo>
                    <a:pt x="321" y="34"/>
                  </a:lnTo>
                  <a:lnTo>
                    <a:pt x="285" y="15"/>
                  </a:lnTo>
                  <a:lnTo>
                    <a:pt x="248" y="3"/>
                  </a:lnTo>
                  <a:lnTo>
                    <a:pt x="206" y="0"/>
                  </a:lnTo>
                  <a:lnTo>
                    <a:pt x="165" y="3"/>
                  </a:lnTo>
                  <a:lnTo>
                    <a:pt x="126" y="15"/>
                  </a:lnTo>
                  <a:lnTo>
                    <a:pt x="92" y="34"/>
                  </a:lnTo>
                  <a:lnTo>
                    <a:pt x="60" y="60"/>
                  </a:lnTo>
                  <a:lnTo>
                    <a:pt x="36" y="90"/>
                  </a:lnTo>
                  <a:lnTo>
                    <a:pt x="17" y="124"/>
                  </a:lnTo>
                  <a:lnTo>
                    <a:pt x="5" y="163"/>
                  </a:lnTo>
                  <a:lnTo>
                    <a:pt x="0" y="204"/>
                  </a:lnTo>
                  <a:close/>
                  <a:moveTo>
                    <a:pt x="42" y="204"/>
                  </a:moveTo>
                  <a:lnTo>
                    <a:pt x="47" y="166"/>
                  </a:lnTo>
                  <a:lnTo>
                    <a:pt x="59" y="133"/>
                  </a:lnTo>
                  <a:lnTo>
                    <a:pt x="78" y="102"/>
                  </a:lnTo>
                  <a:lnTo>
                    <a:pt x="104" y="76"/>
                  </a:lnTo>
                  <a:lnTo>
                    <a:pt x="134" y="58"/>
                  </a:lnTo>
                  <a:lnTo>
                    <a:pt x="168" y="45"/>
                  </a:lnTo>
                  <a:lnTo>
                    <a:pt x="206" y="42"/>
                  </a:lnTo>
                  <a:lnTo>
                    <a:pt x="243" y="45"/>
                  </a:lnTo>
                  <a:lnTo>
                    <a:pt x="278" y="58"/>
                  </a:lnTo>
                  <a:lnTo>
                    <a:pt x="308" y="76"/>
                  </a:lnTo>
                  <a:lnTo>
                    <a:pt x="333" y="102"/>
                  </a:lnTo>
                  <a:lnTo>
                    <a:pt x="353" y="133"/>
                  </a:lnTo>
                  <a:lnTo>
                    <a:pt x="365" y="166"/>
                  </a:lnTo>
                  <a:lnTo>
                    <a:pt x="369" y="204"/>
                  </a:lnTo>
                  <a:lnTo>
                    <a:pt x="365" y="241"/>
                  </a:lnTo>
                  <a:lnTo>
                    <a:pt x="353" y="276"/>
                  </a:lnTo>
                  <a:lnTo>
                    <a:pt x="333" y="306"/>
                  </a:lnTo>
                  <a:lnTo>
                    <a:pt x="308" y="331"/>
                  </a:lnTo>
                  <a:lnTo>
                    <a:pt x="278" y="351"/>
                  </a:lnTo>
                  <a:lnTo>
                    <a:pt x="243" y="363"/>
                  </a:lnTo>
                  <a:lnTo>
                    <a:pt x="206" y="367"/>
                  </a:lnTo>
                  <a:lnTo>
                    <a:pt x="168" y="363"/>
                  </a:lnTo>
                  <a:lnTo>
                    <a:pt x="134" y="351"/>
                  </a:lnTo>
                  <a:lnTo>
                    <a:pt x="104" y="331"/>
                  </a:lnTo>
                  <a:lnTo>
                    <a:pt x="78" y="306"/>
                  </a:lnTo>
                  <a:lnTo>
                    <a:pt x="59" y="276"/>
                  </a:lnTo>
                  <a:lnTo>
                    <a:pt x="47" y="241"/>
                  </a:lnTo>
                  <a:lnTo>
                    <a:pt x="42" y="204"/>
                  </a:lnTo>
                  <a:close/>
                </a:path>
              </a:pathLst>
            </a:custGeom>
            <a:solidFill>
              <a:srgbClr val="F8F8F8"/>
            </a:solidFill>
            <a:ln w="19050" cmpd="sng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2" name="Freeform 26"/>
            <p:cNvSpPr/>
            <p:nvPr/>
          </p:nvSpPr>
          <p:spPr bwMode="gray">
            <a:xfrm>
              <a:off x="2064" y="3269"/>
              <a:ext cx="141" cy="229"/>
            </a:xfrm>
            <a:custGeom>
              <a:avLst/>
              <a:gdLst/>
              <a:ahLst/>
              <a:cxnLst>
                <a:cxn ang="0">
                  <a:pos x="32" y="229"/>
                </a:cxn>
                <a:cxn ang="0">
                  <a:pos x="24" y="229"/>
                </a:cxn>
                <a:cxn ang="0">
                  <a:pos x="18" y="228"/>
                </a:cxn>
                <a:cxn ang="0">
                  <a:pos x="12" y="225"/>
                </a:cxn>
                <a:cxn ang="0">
                  <a:pos x="8" y="222"/>
                </a:cxn>
                <a:cxn ang="0">
                  <a:pos x="5" y="217"/>
                </a:cxn>
                <a:cxn ang="0">
                  <a:pos x="3" y="213"/>
                </a:cxn>
                <a:cxn ang="0">
                  <a:pos x="2" y="207"/>
                </a:cxn>
                <a:cxn ang="0">
                  <a:pos x="0" y="199"/>
                </a:cxn>
                <a:cxn ang="0">
                  <a:pos x="2" y="190"/>
                </a:cxn>
                <a:cxn ang="0">
                  <a:pos x="5" y="181"/>
                </a:cxn>
                <a:cxn ang="0">
                  <a:pos x="11" y="172"/>
                </a:cxn>
                <a:cxn ang="0">
                  <a:pos x="18" y="162"/>
                </a:cxn>
                <a:cxn ang="0">
                  <a:pos x="80" y="88"/>
                </a:cxn>
                <a:cxn ang="0">
                  <a:pos x="83" y="84"/>
                </a:cxn>
                <a:cxn ang="0">
                  <a:pos x="86" y="79"/>
                </a:cxn>
                <a:cxn ang="0">
                  <a:pos x="87" y="73"/>
                </a:cxn>
                <a:cxn ang="0">
                  <a:pos x="89" y="69"/>
                </a:cxn>
                <a:cxn ang="0">
                  <a:pos x="87" y="63"/>
                </a:cxn>
                <a:cxn ang="0">
                  <a:pos x="86" y="58"/>
                </a:cxn>
                <a:cxn ang="0">
                  <a:pos x="83" y="55"/>
                </a:cxn>
                <a:cxn ang="0">
                  <a:pos x="78" y="51"/>
                </a:cxn>
                <a:cxn ang="0">
                  <a:pos x="74" y="49"/>
                </a:cxn>
                <a:cxn ang="0">
                  <a:pos x="68" y="49"/>
                </a:cxn>
                <a:cxn ang="0">
                  <a:pos x="63" y="49"/>
                </a:cxn>
                <a:cxn ang="0">
                  <a:pos x="59" y="51"/>
                </a:cxn>
                <a:cxn ang="0">
                  <a:pos x="56" y="55"/>
                </a:cxn>
                <a:cxn ang="0">
                  <a:pos x="53" y="58"/>
                </a:cxn>
                <a:cxn ang="0">
                  <a:pos x="51" y="64"/>
                </a:cxn>
                <a:cxn ang="0">
                  <a:pos x="50" y="69"/>
                </a:cxn>
                <a:cxn ang="0">
                  <a:pos x="51" y="75"/>
                </a:cxn>
                <a:cxn ang="0">
                  <a:pos x="53" y="81"/>
                </a:cxn>
                <a:cxn ang="0">
                  <a:pos x="56" y="85"/>
                </a:cxn>
                <a:cxn ang="0">
                  <a:pos x="62" y="91"/>
                </a:cxn>
                <a:cxn ang="0">
                  <a:pos x="30" y="129"/>
                </a:cxn>
                <a:cxn ang="0">
                  <a:pos x="17" y="115"/>
                </a:cxn>
                <a:cxn ang="0">
                  <a:pos x="9" y="102"/>
                </a:cxn>
                <a:cxn ang="0">
                  <a:pos x="3" y="87"/>
                </a:cxn>
                <a:cxn ang="0">
                  <a:pos x="2" y="70"/>
                </a:cxn>
                <a:cxn ang="0">
                  <a:pos x="5" y="51"/>
                </a:cxn>
                <a:cxn ang="0">
                  <a:pos x="11" y="34"/>
                </a:cxn>
                <a:cxn ang="0">
                  <a:pos x="21" y="19"/>
                </a:cxn>
                <a:cxn ang="0">
                  <a:pos x="35" y="9"/>
                </a:cxn>
                <a:cxn ang="0">
                  <a:pos x="51" y="1"/>
                </a:cxn>
                <a:cxn ang="0">
                  <a:pos x="71" y="0"/>
                </a:cxn>
                <a:cxn ang="0">
                  <a:pos x="89" y="1"/>
                </a:cxn>
                <a:cxn ang="0">
                  <a:pos x="105" y="7"/>
                </a:cxn>
                <a:cxn ang="0">
                  <a:pos x="119" y="19"/>
                </a:cxn>
                <a:cxn ang="0">
                  <a:pos x="129" y="33"/>
                </a:cxn>
                <a:cxn ang="0">
                  <a:pos x="135" y="49"/>
                </a:cxn>
                <a:cxn ang="0">
                  <a:pos x="137" y="69"/>
                </a:cxn>
                <a:cxn ang="0">
                  <a:pos x="134" y="91"/>
                </a:cxn>
                <a:cxn ang="0">
                  <a:pos x="122" y="115"/>
                </a:cxn>
                <a:cxn ang="0">
                  <a:pos x="101" y="139"/>
                </a:cxn>
                <a:cxn ang="0">
                  <a:pos x="99" y="142"/>
                </a:cxn>
                <a:cxn ang="0">
                  <a:pos x="66" y="177"/>
                </a:cxn>
                <a:cxn ang="0">
                  <a:pos x="141" y="177"/>
                </a:cxn>
                <a:cxn ang="0">
                  <a:pos x="141" y="229"/>
                </a:cxn>
                <a:cxn ang="0">
                  <a:pos x="32" y="229"/>
                </a:cxn>
              </a:cxnLst>
              <a:rect l="0" t="0" r="r" b="b"/>
              <a:pathLst>
                <a:path w="141" h="229">
                  <a:moveTo>
                    <a:pt x="32" y="229"/>
                  </a:moveTo>
                  <a:lnTo>
                    <a:pt x="24" y="229"/>
                  </a:lnTo>
                  <a:lnTo>
                    <a:pt x="18" y="228"/>
                  </a:lnTo>
                  <a:lnTo>
                    <a:pt x="12" y="225"/>
                  </a:lnTo>
                  <a:lnTo>
                    <a:pt x="8" y="222"/>
                  </a:lnTo>
                  <a:lnTo>
                    <a:pt x="5" y="217"/>
                  </a:lnTo>
                  <a:lnTo>
                    <a:pt x="3" y="213"/>
                  </a:lnTo>
                  <a:lnTo>
                    <a:pt x="2" y="207"/>
                  </a:lnTo>
                  <a:lnTo>
                    <a:pt x="0" y="199"/>
                  </a:lnTo>
                  <a:lnTo>
                    <a:pt x="2" y="190"/>
                  </a:lnTo>
                  <a:lnTo>
                    <a:pt x="5" y="181"/>
                  </a:lnTo>
                  <a:lnTo>
                    <a:pt x="11" y="172"/>
                  </a:lnTo>
                  <a:lnTo>
                    <a:pt x="18" y="162"/>
                  </a:lnTo>
                  <a:lnTo>
                    <a:pt x="80" y="88"/>
                  </a:lnTo>
                  <a:lnTo>
                    <a:pt x="83" y="84"/>
                  </a:lnTo>
                  <a:lnTo>
                    <a:pt x="86" y="79"/>
                  </a:lnTo>
                  <a:lnTo>
                    <a:pt x="87" y="73"/>
                  </a:lnTo>
                  <a:lnTo>
                    <a:pt x="89" y="69"/>
                  </a:lnTo>
                  <a:lnTo>
                    <a:pt x="87" y="63"/>
                  </a:lnTo>
                  <a:lnTo>
                    <a:pt x="86" y="58"/>
                  </a:lnTo>
                  <a:lnTo>
                    <a:pt x="83" y="55"/>
                  </a:lnTo>
                  <a:lnTo>
                    <a:pt x="78" y="51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3" y="49"/>
                  </a:lnTo>
                  <a:lnTo>
                    <a:pt x="59" y="51"/>
                  </a:lnTo>
                  <a:lnTo>
                    <a:pt x="56" y="55"/>
                  </a:lnTo>
                  <a:lnTo>
                    <a:pt x="53" y="58"/>
                  </a:lnTo>
                  <a:lnTo>
                    <a:pt x="51" y="64"/>
                  </a:lnTo>
                  <a:lnTo>
                    <a:pt x="50" y="69"/>
                  </a:lnTo>
                  <a:lnTo>
                    <a:pt x="51" y="75"/>
                  </a:lnTo>
                  <a:lnTo>
                    <a:pt x="53" y="81"/>
                  </a:lnTo>
                  <a:lnTo>
                    <a:pt x="56" y="85"/>
                  </a:lnTo>
                  <a:lnTo>
                    <a:pt x="62" y="91"/>
                  </a:lnTo>
                  <a:lnTo>
                    <a:pt x="30" y="129"/>
                  </a:lnTo>
                  <a:lnTo>
                    <a:pt x="17" y="115"/>
                  </a:lnTo>
                  <a:lnTo>
                    <a:pt x="9" y="102"/>
                  </a:lnTo>
                  <a:lnTo>
                    <a:pt x="3" y="87"/>
                  </a:lnTo>
                  <a:lnTo>
                    <a:pt x="2" y="70"/>
                  </a:lnTo>
                  <a:lnTo>
                    <a:pt x="5" y="51"/>
                  </a:lnTo>
                  <a:lnTo>
                    <a:pt x="11" y="34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1" y="1"/>
                  </a:lnTo>
                  <a:lnTo>
                    <a:pt x="71" y="0"/>
                  </a:lnTo>
                  <a:lnTo>
                    <a:pt x="89" y="1"/>
                  </a:lnTo>
                  <a:lnTo>
                    <a:pt x="105" y="7"/>
                  </a:lnTo>
                  <a:lnTo>
                    <a:pt x="119" y="19"/>
                  </a:lnTo>
                  <a:lnTo>
                    <a:pt x="129" y="33"/>
                  </a:lnTo>
                  <a:lnTo>
                    <a:pt x="135" y="49"/>
                  </a:lnTo>
                  <a:lnTo>
                    <a:pt x="137" y="69"/>
                  </a:lnTo>
                  <a:lnTo>
                    <a:pt x="134" y="91"/>
                  </a:lnTo>
                  <a:lnTo>
                    <a:pt x="122" y="115"/>
                  </a:lnTo>
                  <a:lnTo>
                    <a:pt x="101" y="139"/>
                  </a:lnTo>
                  <a:lnTo>
                    <a:pt x="99" y="142"/>
                  </a:lnTo>
                  <a:lnTo>
                    <a:pt x="66" y="177"/>
                  </a:lnTo>
                  <a:lnTo>
                    <a:pt x="141" y="177"/>
                  </a:lnTo>
                  <a:lnTo>
                    <a:pt x="141" y="229"/>
                  </a:lnTo>
                  <a:lnTo>
                    <a:pt x="32" y="229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3" name="Freeform 27"/>
            <p:cNvSpPr/>
            <p:nvPr/>
          </p:nvSpPr>
          <p:spPr bwMode="gray">
            <a:xfrm>
              <a:off x="1946" y="3333"/>
              <a:ext cx="102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3" y="54"/>
                </a:cxn>
                <a:cxn ang="0">
                  <a:pos x="3" y="0"/>
                </a:cxn>
                <a:cxn ang="0">
                  <a:pos x="33" y="0"/>
                </a:cxn>
                <a:cxn ang="0">
                  <a:pos x="51" y="33"/>
                </a:cxn>
                <a:cxn ang="0">
                  <a:pos x="70" y="0"/>
                </a:cxn>
                <a:cxn ang="0">
                  <a:pos x="99" y="0"/>
                </a:cxn>
                <a:cxn ang="0">
                  <a:pos x="69" y="54"/>
                </a:cxn>
                <a:cxn ang="0">
                  <a:pos x="102" y="113"/>
                </a:cxn>
                <a:cxn ang="0">
                  <a:pos x="72" y="113"/>
                </a:cxn>
                <a:cxn ang="0">
                  <a:pos x="51" y="75"/>
                </a:cxn>
                <a:cxn ang="0">
                  <a:pos x="30" y="113"/>
                </a:cxn>
                <a:cxn ang="0">
                  <a:pos x="0" y="113"/>
                </a:cxn>
              </a:cxnLst>
              <a:rect l="0" t="0" r="r" b="b"/>
              <a:pathLst>
                <a:path w="102" h="113">
                  <a:moveTo>
                    <a:pt x="0" y="113"/>
                  </a:moveTo>
                  <a:lnTo>
                    <a:pt x="33" y="54"/>
                  </a:lnTo>
                  <a:lnTo>
                    <a:pt x="3" y="0"/>
                  </a:lnTo>
                  <a:lnTo>
                    <a:pt x="33" y="0"/>
                  </a:lnTo>
                  <a:lnTo>
                    <a:pt x="51" y="33"/>
                  </a:lnTo>
                  <a:lnTo>
                    <a:pt x="70" y="0"/>
                  </a:lnTo>
                  <a:lnTo>
                    <a:pt x="99" y="0"/>
                  </a:lnTo>
                  <a:lnTo>
                    <a:pt x="69" y="54"/>
                  </a:lnTo>
                  <a:lnTo>
                    <a:pt x="102" y="113"/>
                  </a:lnTo>
                  <a:lnTo>
                    <a:pt x="72" y="113"/>
                  </a:lnTo>
                  <a:lnTo>
                    <a:pt x="51" y="75"/>
                  </a:lnTo>
                  <a:lnTo>
                    <a:pt x="3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8"/>
          <p:cNvGrpSpPr/>
          <p:nvPr/>
        </p:nvGrpSpPr>
        <p:grpSpPr bwMode="auto">
          <a:xfrm>
            <a:off x="6907214" y="2336801"/>
            <a:ext cx="809625" cy="809625"/>
            <a:chOff x="3349" y="3250"/>
            <a:chExt cx="380" cy="380"/>
          </a:xfrm>
        </p:grpSpPr>
        <p:sp>
          <p:nvSpPr>
            <p:cNvPr id="24605" name="Freeform 29"/>
            <p:cNvSpPr/>
            <p:nvPr/>
          </p:nvSpPr>
          <p:spPr bwMode="gray">
            <a:xfrm>
              <a:off x="3349" y="3250"/>
              <a:ext cx="380" cy="19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6" y="5"/>
                </a:cxn>
                <a:cxn ang="0">
                  <a:pos x="285" y="17"/>
                </a:cxn>
                <a:cxn ang="0">
                  <a:pos x="319" y="36"/>
                </a:cxn>
                <a:cxn ang="0">
                  <a:pos x="349" y="60"/>
                </a:cxn>
                <a:cxn ang="0">
                  <a:pos x="375" y="92"/>
                </a:cxn>
                <a:cxn ang="0">
                  <a:pos x="393" y="126"/>
                </a:cxn>
                <a:cxn ang="0">
                  <a:pos x="405" y="164"/>
                </a:cxn>
                <a:cxn ang="0">
                  <a:pos x="409" y="206"/>
                </a:cxn>
                <a:cxn ang="0">
                  <a:pos x="409" y="207"/>
                </a:cxn>
                <a:cxn ang="0">
                  <a:pos x="409" y="207"/>
                </a:cxn>
                <a:cxn ang="0">
                  <a:pos x="358" y="207"/>
                </a:cxn>
                <a:cxn ang="0">
                  <a:pos x="270" y="69"/>
                </a:cxn>
                <a:cxn ang="0">
                  <a:pos x="270" y="108"/>
                </a:cxn>
                <a:cxn ang="0">
                  <a:pos x="204" y="108"/>
                </a:cxn>
                <a:cxn ang="0">
                  <a:pos x="204" y="42"/>
                </a:cxn>
                <a:cxn ang="0">
                  <a:pos x="168" y="47"/>
                </a:cxn>
                <a:cxn ang="0">
                  <a:pos x="133" y="59"/>
                </a:cxn>
                <a:cxn ang="0">
                  <a:pos x="102" y="78"/>
                </a:cxn>
                <a:cxn ang="0">
                  <a:pos x="78" y="104"/>
                </a:cxn>
                <a:cxn ang="0">
                  <a:pos x="58" y="134"/>
                </a:cxn>
                <a:cxn ang="0">
                  <a:pos x="46" y="168"/>
                </a:cxn>
                <a:cxn ang="0">
                  <a:pos x="42" y="206"/>
                </a:cxn>
                <a:cxn ang="0">
                  <a:pos x="42" y="207"/>
                </a:cxn>
                <a:cxn ang="0">
                  <a:pos x="42" y="207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6"/>
                </a:cxn>
                <a:cxn ang="0">
                  <a:pos x="3" y="164"/>
                </a:cxn>
                <a:cxn ang="0">
                  <a:pos x="15" y="126"/>
                </a:cxn>
                <a:cxn ang="0">
                  <a:pos x="34" y="92"/>
                </a:cxn>
                <a:cxn ang="0">
                  <a:pos x="60" y="60"/>
                </a:cxn>
                <a:cxn ang="0">
                  <a:pos x="90" y="36"/>
                </a:cxn>
                <a:cxn ang="0">
                  <a:pos x="124" y="17"/>
                </a:cxn>
                <a:cxn ang="0">
                  <a:pos x="163" y="5"/>
                </a:cxn>
                <a:cxn ang="0">
                  <a:pos x="204" y="0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6" name="Freeform 30"/>
            <p:cNvSpPr/>
            <p:nvPr/>
          </p:nvSpPr>
          <p:spPr bwMode="gray">
            <a:xfrm>
              <a:off x="3396" y="3313"/>
              <a:ext cx="143" cy="254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88" y="237"/>
                </a:cxn>
                <a:cxn ang="0">
                  <a:pos x="153" y="237"/>
                </a:cxn>
                <a:cxn ang="0">
                  <a:pos x="153" y="39"/>
                </a:cxn>
                <a:cxn ang="0">
                  <a:pos x="88" y="39"/>
                </a:cxn>
                <a:cxn ang="0">
                  <a:pos x="88" y="0"/>
                </a:cxn>
                <a:cxn ang="0">
                  <a:pos x="0" y="138"/>
                </a:cxn>
                <a:cxn ang="0">
                  <a:pos x="88" y="276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7" name="Freeform 31"/>
            <p:cNvSpPr/>
            <p:nvPr/>
          </p:nvSpPr>
          <p:spPr bwMode="gray">
            <a:xfrm>
              <a:off x="3349" y="3440"/>
              <a:ext cx="380" cy="190"/>
            </a:xfrm>
            <a:custGeom>
              <a:avLst/>
              <a:gdLst/>
              <a:ahLst/>
              <a:cxnLst>
                <a:cxn ang="0">
                  <a:pos x="204" y="207"/>
                </a:cxn>
                <a:cxn ang="0">
                  <a:pos x="246" y="203"/>
                </a:cxn>
                <a:cxn ang="0">
                  <a:pos x="285" y="191"/>
                </a:cxn>
                <a:cxn ang="0">
                  <a:pos x="319" y="173"/>
                </a:cxn>
                <a:cxn ang="0">
                  <a:pos x="349" y="147"/>
                </a:cxn>
                <a:cxn ang="0">
                  <a:pos x="375" y="117"/>
                </a:cxn>
                <a:cxn ang="0">
                  <a:pos x="393" y="83"/>
                </a:cxn>
                <a:cxn ang="0">
                  <a:pos x="405" y="44"/>
                </a:cxn>
                <a:cxn ang="0">
                  <a:pos x="409" y="2"/>
                </a:cxn>
                <a:cxn ang="0">
                  <a:pos x="409" y="2"/>
                </a:cxn>
                <a:cxn ang="0">
                  <a:pos x="409" y="0"/>
                </a:cxn>
                <a:cxn ang="0">
                  <a:pos x="358" y="0"/>
                </a:cxn>
                <a:cxn ang="0">
                  <a:pos x="270" y="138"/>
                </a:cxn>
                <a:cxn ang="0">
                  <a:pos x="270" y="99"/>
                </a:cxn>
                <a:cxn ang="0">
                  <a:pos x="204" y="99"/>
                </a:cxn>
                <a:cxn ang="0">
                  <a:pos x="204" y="165"/>
                </a:cxn>
                <a:cxn ang="0">
                  <a:pos x="168" y="161"/>
                </a:cxn>
                <a:cxn ang="0">
                  <a:pos x="133" y="149"/>
                </a:cxn>
                <a:cxn ang="0">
                  <a:pos x="102" y="129"/>
                </a:cxn>
                <a:cxn ang="0">
                  <a:pos x="78" y="104"/>
                </a:cxn>
                <a:cxn ang="0">
                  <a:pos x="58" y="74"/>
                </a:cxn>
                <a:cxn ang="0">
                  <a:pos x="46" y="39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4"/>
                </a:cxn>
                <a:cxn ang="0">
                  <a:pos x="15" y="83"/>
                </a:cxn>
                <a:cxn ang="0">
                  <a:pos x="34" y="117"/>
                </a:cxn>
                <a:cxn ang="0">
                  <a:pos x="60" y="147"/>
                </a:cxn>
                <a:cxn ang="0">
                  <a:pos x="90" y="173"/>
                </a:cxn>
                <a:cxn ang="0">
                  <a:pos x="124" y="191"/>
                </a:cxn>
                <a:cxn ang="0">
                  <a:pos x="163" y="203"/>
                </a:cxn>
                <a:cxn ang="0">
                  <a:pos x="204" y="207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33"/>
          <p:cNvGrpSpPr/>
          <p:nvPr/>
        </p:nvGrpSpPr>
        <p:grpSpPr bwMode="auto">
          <a:xfrm>
            <a:off x="5132389" y="2720975"/>
            <a:ext cx="1660525" cy="1612900"/>
            <a:chOff x="2457" y="2000"/>
            <a:chExt cx="901" cy="888"/>
          </a:xfrm>
        </p:grpSpPr>
        <p:pic>
          <p:nvPicPr>
            <p:cNvPr id="24610" name="Picture 34" descr="circuler_1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24611" name="Oval 35"/>
            <p:cNvSpPr>
              <a:spLocks noChangeArrowheads="1"/>
            </p:cNvSpPr>
            <p:nvPr/>
          </p:nvSpPr>
          <p:spPr bwMode="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57150" algn="ctr">
              <a:solidFill>
                <a:srgbClr val="F8F8F8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12" name="Freeform 36"/>
            <p:cNvSpPr/>
            <p:nvPr/>
          </p:nvSpPr>
          <p:spPr bwMode="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E2E1B7"/>
                </a:gs>
              </a:gsLst>
              <a:lin ang="54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" name="Group 37"/>
            <p:cNvGrpSpPr/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8" name="Group 38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4615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16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17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18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" name="Group 43"/>
              <p:cNvGrpSpPr/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4620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21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22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23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4624" name="Text Box 48"/>
          <p:cNvSpPr txBox="1">
            <a:spLocks noChangeArrowheads="1"/>
          </p:cNvSpPr>
          <p:nvPr/>
        </p:nvSpPr>
        <p:spPr bwMode="gray">
          <a:xfrm>
            <a:off x="5303912" y="3284984"/>
            <a:ext cx="1289050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080808"/>
                </a:solidFill>
                <a:ea typeface="宋体" panose="02010600030101010101" pitchFamily="2" charset="-122"/>
              </a:rPr>
              <a:t>学分要求</a:t>
            </a:r>
            <a:endParaRPr lang="en-US" altLang="zh-CN" sz="2000" b="1" dirty="0">
              <a:solidFill>
                <a:srgbClr val="080808"/>
              </a:solidFill>
              <a:ea typeface="宋体" panose="02010600030101010101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1400" y="98851"/>
            <a:ext cx="2400160" cy="830997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kern="1200" baseline="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培养管理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359515" y="6294120"/>
            <a:ext cx="40640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noFill/>
            </a:endParaRPr>
          </a:p>
        </p:txBody>
      </p:sp>
      <p:sp>
        <p:nvSpPr>
          <p:cNvPr id="15" name="椭圆形 14"/>
          <p:cNvSpPr/>
          <p:nvPr>
            <p:custDataLst>
              <p:tags r:id="rId2"/>
            </p:custDataLst>
          </p:nvPr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altLang="zh-CN" sz="120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 txBox="1"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50000"/>
              </a:spcBef>
              <a:buNone/>
              <a:defRPr lang="en-GB" sz="40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所级教务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的说明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3095" y="1517650"/>
            <a:ext cx="10815955" cy="4659630"/>
          </a:xfrm>
        </p:spPr>
        <p:txBody>
          <a:bodyPr>
            <a:normAutofit fontScale="90000"/>
          </a:bodyPr>
          <a:p>
            <a:r>
              <a:rPr lang="zh-CN" altLang="en-US" b="1"/>
              <a:t>2023-2024学年，所级教务仍按照现行课程体系组织在学博士生（硕博连读生、普通招考博士生）的专业课程教学，用现行所级教务系统完成相关博士专业课程的教学管理。2023-2024学年春季学期结束后，国科大将封存所有现行的所级教务系统数据，除数据查询外，将不再使用该系统。从2024-2025学年秋季学期起，国科大要求京内外学院、研究所、教育基地均须严格按照统一的、新的课程设置方案组织课程教学。届时所有开课单位均使用新教务管理系统，原所级教务系统中数据封存，系统停用。</a:t>
            </a:r>
            <a:endParaRPr lang="zh-CN" altLang="en-US" b="1"/>
          </a:p>
          <a:p>
            <a:endParaRPr lang="zh-CN" altLang="en-US" b="1"/>
          </a:p>
          <a:p>
            <a:r>
              <a:rPr lang="zh-CN" altLang="en-US" b="1"/>
              <a:t>为做好新旧课程体系过渡与街接，半导体所将开展最后一次所级教务课程设置备案、成绩和学分认定工作，请2024年应届毕业的在学博士生（硕博连读生、普通招考博士生）及其导师高度重视本次所级教务系统的课程设置备案工作，否则将会影响2024年夏季毕业和申请学位。</a:t>
            </a:r>
            <a:endParaRPr lang="zh-CN" altLang="en-US" b="1"/>
          </a:p>
        </p:txBody>
      </p:sp>
      <p:sp>
        <p:nvSpPr>
          <p:cNvPr id="15" name="椭圆形 14"/>
          <p:cNvSpPr/>
          <p:nvPr>
            <p:custDataLst>
              <p:tags r:id="rId1"/>
            </p:custDataLst>
          </p:nvPr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rtl="0"/>
            <a:endParaRPr lang="en-US" altLang="zh-CN" sz="120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880467" y="180575"/>
            <a:ext cx="5451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聚是一团火 散是满天星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9" name="内容占位符 41"/>
          <p:cNvGraphicFramePr/>
          <p:nvPr>
            <p:custDataLst>
              <p:tags r:id="rId1"/>
            </p:custDataLst>
          </p:nvPr>
        </p:nvGraphicFramePr>
        <p:xfrm>
          <a:off x="338328" y="1197864"/>
          <a:ext cx="4352544" cy="3838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392"/>
                <a:gridCol w="1122048"/>
                <a:gridCol w="1068052"/>
                <a:gridCol w="1068052"/>
              </a:tblGrid>
              <a:tr h="387125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年度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硕士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博士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合计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844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2016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153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4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2017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58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99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157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8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2018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u="none" strike="noStrike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51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u="none" strike="noStrike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79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130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3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2019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36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u="none" strike="noStrike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77</a:t>
                      </a:r>
                      <a:endParaRPr lang="en-US" altLang="zh-CN" sz="1600" b="1" i="0" u="none" strike="noStrike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b="1" u="none" strike="noStrike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113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8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2020</a:t>
                      </a:r>
                      <a:endParaRPr lang="en-US" altLang="zh-CN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42</a:t>
                      </a:r>
                      <a:endParaRPr lang="en-US" altLang="en-US" sz="16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122</a:t>
                      </a:r>
                      <a:endParaRPr lang="en-US" altLang="en-US" sz="16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164</a:t>
                      </a:r>
                      <a:endParaRPr lang="en-US" altLang="en-US" sz="16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4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altLang="zh-CN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2021</a:t>
                      </a:r>
                      <a:endParaRPr lang="zh-CN" alt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36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96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132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4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altLang="zh-CN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2022</a:t>
                      </a:r>
                      <a:endParaRPr lang="zh-CN" alt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42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141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183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4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altLang="zh-CN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2023</a:t>
                      </a:r>
                      <a:endParaRPr lang="zh-CN" alt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46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117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163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49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buNone/>
                      </a:pPr>
                      <a:r>
                        <a:rPr lang="en-US" altLang="zh-CN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2024</a:t>
                      </a:r>
                      <a:r>
                        <a:rPr lang="zh-CN" alt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（拟）</a:t>
                      </a:r>
                      <a:endParaRPr lang="zh-CN" alt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112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163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275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r="1094"/>
          <a:stretch>
            <a:fillRect/>
          </a:stretch>
        </p:blipFill>
        <p:spPr>
          <a:xfrm>
            <a:off x="4885922" y="1273365"/>
            <a:ext cx="6891550" cy="37633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文本框 11"/>
          <p:cNvSpPr txBox="1"/>
          <p:nvPr/>
        </p:nvSpPr>
        <p:spPr>
          <a:xfrm>
            <a:off x="1088136" y="5248111"/>
            <a:ext cx="293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半导体所近年来毕业生数量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12736" y="5241994"/>
            <a:ext cx="258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半导体所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届毕业生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长方形 13"/>
            <p:cNvSpPr/>
            <p:nvPr>
              <p:custDataLst>
                <p:tags r:id="rId3"/>
              </p:custDataLst>
            </p:nvPr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5" name="椭圆形 14"/>
            <p:cNvSpPr/>
            <p:nvPr>
              <p:custDataLst>
                <p:tags r:id="rId4"/>
              </p:custDataLst>
            </p:nvPr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altLang="zh-CN" sz="120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 descr="对着笔记本电脑屏幕大小的人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8087304" cy="6858000"/>
          </a:xfrm>
        </p:spPr>
      </p:pic>
      <p:pic>
        <p:nvPicPr>
          <p:cNvPr id="5" name="图片占位符 4" descr="一群毕业生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464300" y="0"/>
            <a:ext cx="5727700" cy="6858000"/>
          </a:xfrm>
        </p:spPr>
      </p:pic>
      <p:grpSp>
        <p:nvGrpSpPr>
          <p:cNvPr id="9" name="组 8"/>
          <p:cNvGrpSpPr/>
          <p:nvPr/>
        </p:nvGrpSpPr>
        <p:grpSpPr>
          <a:xfrm>
            <a:off x="0" y="3808320"/>
            <a:ext cx="7439025" cy="2547440"/>
            <a:chOff x="0" y="3808320"/>
            <a:chExt cx="7833208" cy="2547440"/>
          </a:xfrm>
        </p:grpSpPr>
        <p:sp>
          <p:nvSpPr>
            <p:cNvPr id="10" name="任意多边形：形状 9"/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1" name="任意多边形：形状 10"/>
            <p:cNvSpPr/>
            <p:nvPr/>
          </p:nvSpPr>
          <p:spPr>
            <a:xfrm>
              <a:off x="1" y="3808320"/>
              <a:ext cx="7331720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33" name="标题 32" descr="标题"/>
          <p:cNvSpPr>
            <a:spLocks noGrp="1"/>
          </p:cNvSpPr>
          <p:nvPr>
            <p:ph type="title"/>
          </p:nvPr>
        </p:nvSpPr>
        <p:spPr>
          <a:xfrm>
            <a:off x="1204590" y="4040120"/>
            <a:ext cx="5005614" cy="822960"/>
          </a:xfrm>
        </p:spPr>
        <p:txBody>
          <a:bodyPr rtlCol="0"/>
          <a:lstStyle/>
          <a:p>
            <a:pPr algn="ctr" rtl="0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占位符 33" descr="内容"/>
          <p:cNvSpPr>
            <a:spLocks noGrp="1"/>
          </p:cNvSpPr>
          <p:nvPr>
            <p:ph type="body" sz="quarter" idx="11"/>
          </p:nvPr>
        </p:nvSpPr>
        <p:spPr>
          <a:xfrm>
            <a:off x="938913" y="5236797"/>
            <a:ext cx="5005614" cy="1005840"/>
          </a:xfrm>
        </p:spPr>
        <p:txBody>
          <a:bodyPr rtlCol="0"/>
          <a:lstStyle/>
          <a:p>
            <a:pPr marL="0" indent="0" algn="ctr" rtl="0"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提问环节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长方形 13"/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5" name="椭圆形 14"/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12" name="幻灯片编号占位符 5" descr="幻灯片编号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CN" altLang="en-US" sz="120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两个在桥上向下俯瞰的男孩。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grpSp>
        <p:nvGrpSpPr>
          <p:cNvPr id="7" name="组 6"/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任意多边形：形状 31"/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30" name="任意多边形：形状 29"/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28" name="任意多边形：形状 27"/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26" name="任意多边形：形状 25"/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24" name="任意多边形：形状 23"/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长方形 13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5" name="椭圆形 14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16" name="幻灯片编号占位符 5" descr="幻灯片编号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CN" altLang="en-US" sz="120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4300" y="198120"/>
            <a:ext cx="2076450" cy="632460"/>
            <a:chOff x="0" y="12381"/>
            <a:chExt cx="2209800" cy="6324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箭头: V 形 16"/>
            <p:cNvSpPr/>
            <p:nvPr/>
          </p:nvSpPr>
          <p:spPr>
            <a:xfrm>
              <a:off x="0" y="12381"/>
              <a:ext cx="2209800" cy="632460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8" name="箭头: V 形 4"/>
            <p:cNvSpPr txBox="1"/>
            <p:nvPr/>
          </p:nvSpPr>
          <p:spPr>
            <a:xfrm>
              <a:off x="316230" y="12381"/>
              <a:ext cx="1413392" cy="6324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900" b="1" kern="1200" baseline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就业</a:t>
              </a:r>
              <a:endParaRPr lang="zh-CN" sz="29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Rectangle 3"/>
          <p:cNvSpPr txBox="1"/>
          <p:nvPr/>
        </p:nvSpPr>
        <p:spPr>
          <a:xfrm>
            <a:off x="689870" y="830580"/>
            <a:ext cx="8787238" cy="5688632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主要工作内容：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发布各种就业信息；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组织校园宣讲招聘活动；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发布往届生的就业去向统计、分析信息；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维护、上报毕业生派遣信息；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国科大相应管理部门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就业指导中心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 descr="书架上的书籍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组 22"/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任意多边形：形状 21"/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8" name="任意多边形：形状 17"/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6" name="任意多边形：形状 15"/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4" name="任意多边形：形状 13"/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34" name="标题 33" descr="标题"/>
          <p:cNvSpPr>
            <a:spLocks noGrp="1"/>
          </p:cNvSpPr>
          <p:nvPr>
            <p:ph type="title"/>
          </p:nvPr>
        </p:nvSpPr>
        <p:spPr>
          <a:xfrm>
            <a:off x="4750604" y="1447175"/>
            <a:ext cx="7203271" cy="3963650"/>
          </a:xfrm>
        </p:spPr>
        <p:txBody>
          <a:bodyPr rtlCol="0" anchor="t" anchorCtr="0">
            <a:noAutofit/>
          </a:bodyPr>
          <a:lstStyle/>
          <a:p>
            <a:pPr rtl="0">
              <a:lnSpc>
                <a:spcPct val="200000"/>
              </a:lnSpc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年毕业、就业工作时间表</a:t>
            </a:r>
            <a:b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毕业、就业相关情况说明</a:t>
            </a:r>
            <a:br>
              <a:rPr lang="en-US" altLang="zh-CN" sz="66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学籍、培养管理</a:t>
            </a:r>
            <a:endParaRPr lang="en-US" altLang="zh-CN" sz="4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9028" y="578048"/>
            <a:ext cx="341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u="sng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D:\常用材料\半导体所所徽矢量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6" y="293792"/>
            <a:ext cx="158445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" y="155448"/>
            <a:ext cx="7132320" cy="69215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年毕业、就业工作时间表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632" y="1167384"/>
            <a:ext cx="11082528" cy="5029200"/>
          </a:xfr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buClr>
                <a:srgbClr val="248CD2"/>
              </a:buClr>
              <a:buFont typeface="Wingdings" panose="05000000000000000000" charset="0"/>
              <a:buChar char="u"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年就业手续集中办理时间：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春季毕业生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月中下旬、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夏季毕业生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月底、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月初。具体时间届时另行通知。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248CD2"/>
              </a:buClr>
              <a:buFont typeface="Wingdings" panose="05000000000000000000" charset="0"/>
              <a:buChar char="u"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将延期申请交到人事教育处（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号楼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739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房间）。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248CD2"/>
              </a:buClr>
              <a:buFont typeface="Wingdings" panose="05000000000000000000" charset="0"/>
              <a:buChar char="u"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月毕业生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毕业照片信息核对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（学信网）、国科大教育业务管理平台个人信息项。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248CD2"/>
              </a:buClr>
              <a:buFont typeface="Wingdings" panose="05000000000000000000" charset="0"/>
              <a:buChar char="u"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日左右毕业答辩结束。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248CD2"/>
              </a:buClr>
              <a:buFont typeface="Wingdings" panose="05000000000000000000" charset="0"/>
              <a:buChar char="u"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月中旬报毕业电子注册信息，同时国科大户籍也与之相应地进入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冻结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即毕业生不能再办理除迁移户口之外的与户籍有关的任何事宜。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grpSp>
        <p:nvGrpSpPr>
          <p:cNvPr id="4" name="组 4"/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长方形 13"/>
            <p:cNvSpPr/>
            <p:nvPr>
              <p:custDataLst>
                <p:tags r:id="rId1"/>
              </p:custDataLst>
            </p:nvPr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5" name="椭圆形 14"/>
            <p:cNvSpPr/>
            <p:nvPr>
              <p:custDataLst>
                <p:tags r:id="rId2"/>
              </p:custDataLst>
            </p:nvPr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rtl="0"/>
              <a:endParaRPr lang="en-US" altLang="zh-CN" sz="120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" y="118872"/>
            <a:ext cx="8229600" cy="69215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年毕业、就业工作时间表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632" y="1167384"/>
            <a:ext cx="11082528" cy="5029200"/>
          </a:xfr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buClr>
                <a:srgbClr val="248CD2"/>
              </a:buClr>
              <a:buFont typeface="Wingdings" panose="05000000000000000000" charset="0"/>
              <a:buChar char="u"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夏季派遣时间：一般在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日前交三方，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月初毕业生离所、第一批派遣；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248CD2"/>
              </a:buClr>
              <a:buFont typeface="Wingdings" panose="05000000000000000000" charset="0"/>
              <a:buChar char="u"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月底前发放夏季毕业生证书、硕博连读证书等，在此之前应办理完毕离所手续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248CD2"/>
              </a:buClr>
              <a:buFont typeface="Wingdings" panose="05000000000000000000" charset="0"/>
              <a:buChar char="u"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年底之前签三方派遣至北京、上海地区毕业生：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交以上地区的接收函办理派遣手续。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 4"/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长方形 13"/>
            <p:cNvSpPr/>
            <p:nvPr>
              <p:custDataLst>
                <p:tags r:id="rId1"/>
              </p:custDataLst>
            </p:nvPr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5" name="椭圆形 14"/>
            <p:cNvSpPr/>
            <p:nvPr>
              <p:custDataLst>
                <p:tags r:id="rId2"/>
              </p:custDataLst>
            </p:nvPr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altLang="zh-CN" sz="120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15" y="4276796"/>
            <a:ext cx="4552569" cy="220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0848" y="2448008"/>
            <a:ext cx="3572345" cy="40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624" y="2448009"/>
            <a:ext cx="3701416" cy="4000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778" y="900896"/>
            <a:ext cx="4237160" cy="143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0" y="118873"/>
            <a:ext cx="4879276" cy="667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50000"/>
              </a:spcBef>
              <a:buNone/>
              <a:defRPr lang="en-GB" sz="40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企业来所宣讲招聘会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1246485" y="6201410"/>
            <a:ext cx="4032885" cy="3994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9" y="4276796"/>
            <a:ext cx="3329022" cy="22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15" y="4276796"/>
            <a:ext cx="4552569" cy="220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276796"/>
            <a:ext cx="2942863" cy="22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0" y="118873"/>
            <a:ext cx="4879276" cy="667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50000"/>
              </a:spcBef>
              <a:buNone/>
              <a:defRPr lang="en-GB" sz="40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企业来所宣讲招聘会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58788" y="982133"/>
            <a:ext cx="11016931" cy="234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i="0" dirty="0">
                <a:solidFill>
                  <a:srgbClr val="19191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本学期开学以来，多家企业来到半导体所开展了企业招聘宣讲活动，其中包括三安集成、氦星光联、中电科</a:t>
            </a:r>
            <a:r>
              <a:rPr lang="en-US" altLang="zh-CN" sz="2000" b="1" i="0" dirty="0">
                <a:solidFill>
                  <a:srgbClr val="19191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55</a:t>
            </a:r>
            <a:r>
              <a:rPr lang="zh-CN" altLang="en-US" sz="2000" b="1" i="0" dirty="0">
                <a:solidFill>
                  <a:srgbClr val="19191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所、高德红外等企业。</a:t>
            </a:r>
            <a:endParaRPr lang="en-US" altLang="zh-CN" sz="2000" b="1" i="0" dirty="0">
              <a:solidFill>
                <a:srgbClr val="19191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i="0" dirty="0">
                <a:solidFill>
                  <a:srgbClr val="19191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2000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走进研究所进行企业宣讲，为我所研究生提供了近距离了解企业和</a:t>
            </a:r>
            <a:r>
              <a:rPr lang="zh-CN" altLang="en-US" sz="2000" b="1" i="0" dirty="0">
                <a:solidFill>
                  <a:srgbClr val="19191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就业</a:t>
            </a:r>
            <a:r>
              <a:rPr lang="zh-CN" altLang="en-US" sz="2000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的机会。</a:t>
            </a:r>
            <a:r>
              <a:rPr lang="zh-CN" altLang="en-US" sz="2000" b="1" i="0" dirty="0">
                <a:solidFill>
                  <a:srgbClr val="19191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后续还将有多家用人单位来所进行校园宣讲招聘活动。相关信息也将及时发布，请同学们关注。</a:t>
            </a:r>
            <a:endParaRPr lang="en-US" altLang="zh-CN" sz="2000" b="1" i="0" dirty="0">
              <a:solidFill>
                <a:srgbClr val="19191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请</a:t>
            </a:r>
            <a:r>
              <a:rPr lang="en-US" alt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届毕业生把握好金九银十秋季校园招聘季，尽早落实就业。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8" descr="两个在桥上向下俯瞰的男孩。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" y="-61595"/>
            <a:ext cx="12192000" cy="6858000"/>
          </a:xfrm>
        </p:spPr>
      </p:pic>
      <p:grpSp>
        <p:nvGrpSpPr>
          <p:cNvPr id="13" name="组合 12"/>
          <p:cNvGrpSpPr/>
          <p:nvPr/>
        </p:nvGrpSpPr>
        <p:grpSpPr>
          <a:xfrm>
            <a:off x="979046" y="1116799"/>
            <a:ext cx="5404169" cy="4116137"/>
            <a:chOff x="266869" y="1011380"/>
            <a:chExt cx="5404169" cy="411613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869" y="1011380"/>
              <a:ext cx="5404169" cy="330435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047573" y="4481186"/>
              <a:ext cx="3702617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国科大毕业生就业信息网</a:t>
              </a:r>
              <a:endParaRPr lang="en-US" altLang="zh-CN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CN" dirty="0">
                  <a:solidFill>
                    <a:srgbClr val="FF0000"/>
                  </a:solidFill>
                </a:rPr>
                <a:t>http://job.ucas.ac.cn/index.html</a:t>
              </a:r>
              <a:endParaRPr lang="en-US" altLang="zh-C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436299" y="325316"/>
            <a:ext cx="3702617" cy="5772905"/>
            <a:chOff x="7914128" y="272562"/>
            <a:chExt cx="3702617" cy="577290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4128" y="272562"/>
              <a:ext cx="3480703" cy="4960374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914128" y="5399136"/>
              <a:ext cx="3702617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国科大毕业生就业指导中心</a:t>
              </a:r>
              <a:endParaRPr lang="en-US" altLang="zh-CN" dirty="0">
                <a:solidFill>
                  <a:srgbClr val="FF0000"/>
                </a:solidFill>
              </a:endParaRPr>
            </a:p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微信公众号</a:t>
              </a:r>
              <a:endParaRPr lang="en-US" altLang="zh-C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0" y="6858004"/>
            <a:ext cx="12192000" cy="600974"/>
            <a:chOff x="0" y="6086479"/>
            <a:chExt cx="12192000" cy="600974"/>
          </a:xfrm>
        </p:grpSpPr>
        <p:sp>
          <p:nvSpPr>
            <p:cNvPr id="2" name="长方形 13"/>
            <p:cNvSpPr/>
            <p:nvPr>
              <p:custDataLst>
                <p:tags r:id="rId5"/>
              </p:custDataLst>
            </p:nvPr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15" name="椭圆形 14"/>
            <p:cNvSpPr/>
            <p:nvPr>
              <p:custDataLst>
                <p:tags r:id="rId6"/>
              </p:custDataLst>
            </p:nvPr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altLang="zh-CN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TABLE_BEAUTIFY" val="smartTable{73eee582-357e-4614-b6b8-cf087e73fb40}"/>
  <p:tag name="TABLE_ENDDRAG_ORIGIN_RECT" val="330*260"/>
  <p:tag name="TABLE_ENDDRAG_RECT" val="36*94*330*260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NjBiMTQwMDY3MDUxNmJkNjRkZDFkM2Q0OTUxMWY4M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lang="zh-CN" altLang="en-US">
            <a:noFill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3141</Words>
  <Application>WPS 演示</Application>
  <PresentationFormat>宽屏</PresentationFormat>
  <Paragraphs>281</Paragraphs>
  <Slides>23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Microsoft YaHei UI Light</vt:lpstr>
      <vt:lpstr>Microsoft YaHei UI</vt:lpstr>
      <vt:lpstr>微软雅黑</vt:lpstr>
      <vt:lpstr>Times New Roman</vt:lpstr>
      <vt:lpstr>Wingdings</vt:lpstr>
      <vt:lpstr>Arial Unicode MS</vt:lpstr>
      <vt:lpstr>黑体</vt:lpstr>
      <vt:lpstr>Calibri Light</vt:lpstr>
      <vt:lpstr>Office 主题</vt:lpstr>
      <vt:lpstr>2024年就业动员会</vt:lpstr>
      <vt:lpstr>岗位职责与联系方式</vt:lpstr>
      <vt:lpstr>PowerPoint 演示文稿</vt:lpstr>
      <vt:lpstr>2024年毕业、就业工作时间表 毕业、就业相关情况说明 学籍、培养管理</vt:lpstr>
      <vt:lpstr>2024年毕业、就业工作时间表</vt:lpstr>
      <vt:lpstr>2024年毕业、就业工作时间表</vt:lpstr>
      <vt:lpstr>PowerPoint 演示文稿</vt:lpstr>
      <vt:lpstr>PowerPoint 演示文稿</vt:lpstr>
      <vt:lpstr>PowerPoint 演示文稿</vt:lpstr>
      <vt:lpstr>PowerPoint 演示文稿</vt:lpstr>
      <vt:lpstr>2024年毕业、就业工作时间表 毕业、就业相关情况说明 学籍、培养管理</vt:lpstr>
      <vt:lpstr>PowerPoint 演示文稿</vt:lpstr>
      <vt:lpstr>PowerPoint 演示文稿</vt:lpstr>
      <vt:lpstr>PowerPoint 演示文稿</vt:lpstr>
      <vt:lpstr>PowerPoint 演示文稿</vt:lpstr>
      <vt:lpstr>其他注意事项</vt:lpstr>
      <vt:lpstr>其他</vt:lpstr>
      <vt:lpstr>培养管理</vt:lpstr>
      <vt:lpstr>PowerPoint 演示文稿</vt:lpstr>
      <vt:lpstr>PowerPoint 演示文稿</vt:lpstr>
      <vt:lpstr>关于“所级教务”的说明</vt:lpstr>
      <vt:lpstr>PowerPoint 演示文稿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研究生新生入学注意事项说明 </dc:title>
  <dc:creator>Xue Bin</dc:creator>
  <cp:lastModifiedBy>陈东军</cp:lastModifiedBy>
  <cp:revision>153</cp:revision>
  <dcterms:created xsi:type="dcterms:W3CDTF">2023-09-07T12:55:00Z</dcterms:created>
  <dcterms:modified xsi:type="dcterms:W3CDTF">2023-12-26T05:03:07Z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7C3246A1EF4A4FF0865EEADB85C5551B_13</vt:lpwstr>
  </property>
  <property fmtid="{D5CDD505-2E9C-101B-9397-08002B2CF9AE}" pid="3" name="KSOProductBuildVer">
    <vt:lpwstr>2052-12.1.0.15990</vt:lpwstr>
  </property>
</Properties>
</file>