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399" r:id="rId3"/>
    <p:sldId id="454" r:id="rId4"/>
    <p:sldId id="398" r:id="rId5"/>
    <p:sldId id="420" r:id="rId6"/>
    <p:sldId id="425" r:id="rId7"/>
    <p:sldId id="421" r:id="rId8"/>
    <p:sldId id="422" r:id="rId9"/>
    <p:sldId id="423" r:id="rId10"/>
    <p:sldId id="436" r:id="rId11"/>
    <p:sldId id="437" r:id="rId12"/>
    <p:sldId id="440" r:id="rId13"/>
    <p:sldId id="455" r:id="rId14"/>
    <p:sldId id="442" r:id="rId15"/>
    <p:sldId id="453" r:id="rId16"/>
    <p:sldId id="443" r:id="rId17"/>
    <p:sldId id="444" r:id="rId18"/>
    <p:sldId id="445" r:id="rId19"/>
    <p:sldId id="446" r:id="rId20"/>
    <p:sldId id="447" r:id="rId21"/>
    <p:sldId id="448" r:id="rId22"/>
    <p:sldId id="449" r:id="rId23"/>
    <p:sldId id="450" r:id="rId24"/>
    <p:sldId id="451" r:id="rId25"/>
    <p:sldId id="452" r:id="rId26"/>
    <p:sldId id="426" r:id="rId27"/>
    <p:sldId id="427" r:id="rId28"/>
    <p:sldId id="424" r:id="rId29"/>
    <p:sldId id="431" r:id="rId30"/>
    <p:sldId id="432" r:id="rId31"/>
    <p:sldId id="435" r:id="rId32"/>
    <p:sldId id="415" r:id="rId33"/>
    <p:sldId id="434" r:id="rId34"/>
    <p:sldId id="433" r:id="rId35"/>
    <p:sldId id="413" r:id="rId36"/>
    <p:sldId id="412" r:id="rId37"/>
    <p:sldId id="419" r:id="rId38"/>
    <p:sldId id="276" r:id="rId39"/>
  </p:sldIdLst>
  <p:sldSz cx="9144000" cy="6858000" type="screen4x3"/>
  <p:notesSz cx="6858000" cy="9144000"/>
  <p:custDataLst>
    <p:tags r:id="rId41"/>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93" autoAdjust="0"/>
    <p:restoredTop sz="94607"/>
  </p:normalViewPr>
  <p:slideViewPr>
    <p:cSldViewPr showGuides="1">
      <p:cViewPr varScale="1">
        <p:scale>
          <a:sx n="107" d="100"/>
          <a:sy n="107" d="100"/>
        </p:scale>
        <p:origin x="204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D3C8D198-DA74-461E-80DA-CD977653253E}" type="datetimeFigureOut">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2023/6/20</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D0D4EA83-7BD0-4B3A-890F-CDE6094265AA}"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674391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2050" name="Group 191"/>
          <p:cNvGrpSpPr/>
          <p:nvPr/>
        </p:nvGrpSpPr>
        <p:grpSpPr>
          <a:xfrm>
            <a:off x="434975" y="4763"/>
            <a:ext cx="8015288" cy="6853237"/>
            <a:chOff x="274" y="10"/>
            <a:chExt cx="5049" cy="4310"/>
          </a:xfrm>
        </p:grpSpPr>
        <p:sp>
          <p:nvSpPr>
            <p:cNvPr id="2110" name="Line 126"/>
            <p:cNvSpPr/>
            <p:nvPr userDrawn="1"/>
          </p:nvSpPr>
          <p:spPr>
            <a:xfrm>
              <a:off x="3479" y="10"/>
              <a:ext cx="21" cy="4310"/>
            </a:xfrm>
            <a:prstGeom prst="line">
              <a:avLst/>
            </a:prstGeom>
            <a:ln w="9525" cap="flat" cmpd="sng">
              <a:solidFill>
                <a:srgbClr val="DDDDDD">
                  <a:alpha val="50195"/>
                </a:srgbClr>
              </a:solidFill>
              <a:prstDash val="solid"/>
              <a:headEnd type="none" w="med" len="med"/>
              <a:tailEnd type="none" w="med" len="med"/>
            </a:ln>
          </p:spPr>
        </p:sp>
        <p:sp>
          <p:nvSpPr>
            <p:cNvPr id="2111" name="Line 137"/>
            <p:cNvSpPr/>
            <p:nvPr userDrawn="1"/>
          </p:nvSpPr>
          <p:spPr>
            <a:xfrm>
              <a:off x="3929" y="10"/>
              <a:ext cx="21" cy="4310"/>
            </a:xfrm>
            <a:prstGeom prst="line">
              <a:avLst/>
            </a:prstGeom>
            <a:ln w="9525" cap="flat" cmpd="sng">
              <a:solidFill>
                <a:srgbClr val="DDDDDD">
                  <a:alpha val="50195"/>
                </a:srgbClr>
              </a:solidFill>
              <a:prstDash val="solid"/>
              <a:headEnd type="none" w="med" len="med"/>
              <a:tailEnd type="none" w="med" len="med"/>
            </a:ln>
          </p:spPr>
        </p:sp>
        <p:sp>
          <p:nvSpPr>
            <p:cNvPr id="2112" name="Line 139"/>
            <p:cNvSpPr/>
            <p:nvPr userDrawn="1"/>
          </p:nvSpPr>
          <p:spPr>
            <a:xfrm>
              <a:off x="4395" y="10"/>
              <a:ext cx="21" cy="4310"/>
            </a:xfrm>
            <a:prstGeom prst="line">
              <a:avLst/>
            </a:prstGeom>
            <a:ln w="9525" cap="flat" cmpd="sng">
              <a:solidFill>
                <a:srgbClr val="DDDDDD">
                  <a:alpha val="50195"/>
                </a:srgbClr>
              </a:solidFill>
              <a:prstDash val="solid"/>
              <a:headEnd type="none" w="med" len="med"/>
              <a:tailEnd type="none" w="med" len="med"/>
            </a:ln>
          </p:spPr>
        </p:sp>
        <p:sp>
          <p:nvSpPr>
            <p:cNvPr id="2113" name="Line 140"/>
            <p:cNvSpPr/>
            <p:nvPr userDrawn="1"/>
          </p:nvSpPr>
          <p:spPr>
            <a:xfrm>
              <a:off x="4845" y="10"/>
              <a:ext cx="21" cy="4310"/>
            </a:xfrm>
            <a:prstGeom prst="line">
              <a:avLst/>
            </a:prstGeom>
            <a:ln w="9525" cap="flat" cmpd="sng">
              <a:solidFill>
                <a:srgbClr val="DDDDDD">
                  <a:alpha val="50195"/>
                </a:srgbClr>
              </a:solidFill>
              <a:prstDash val="solid"/>
              <a:headEnd type="none" w="med" len="med"/>
              <a:tailEnd type="none" w="med" len="med"/>
            </a:ln>
          </p:spPr>
        </p:sp>
        <p:sp>
          <p:nvSpPr>
            <p:cNvPr id="2114" name="Line 143"/>
            <p:cNvSpPr/>
            <p:nvPr userDrawn="1"/>
          </p:nvSpPr>
          <p:spPr>
            <a:xfrm>
              <a:off x="5302" y="10"/>
              <a:ext cx="21" cy="4310"/>
            </a:xfrm>
            <a:prstGeom prst="line">
              <a:avLst/>
            </a:prstGeom>
            <a:ln w="9525" cap="flat" cmpd="sng">
              <a:solidFill>
                <a:srgbClr val="DDDDDD">
                  <a:alpha val="50195"/>
                </a:srgbClr>
              </a:solidFill>
              <a:prstDash val="solid"/>
              <a:headEnd type="none" w="med" len="med"/>
              <a:tailEnd type="none" w="med" len="med"/>
            </a:ln>
          </p:spPr>
        </p:sp>
        <p:sp>
          <p:nvSpPr>
            <p:cNvPr id="2115" name="Line 147"/>
            <p:cNvSpPr/>
            <p:nvPr userDrawn="1"/>
          </p:nvSpPr>
          <p:spPr>
            <a:xfrm>
              <a:off x="1651" y="10"/>
              <a:ext cx="21" cy="4310"/>
            </a:xfrm>
            <a:prstGeom prst="line">
              <a:avLst/>
            </a:prstGeom>
            <a:ln w="9525" cap="flat" cmpd="sng">
              <a:solidFill>
                <a:srgbClr val="DDDDDD">
                  <a:alpha val="50195"/>
                </a:srgbClr>
              </a:solidFill>
              <a:prstDash val="solid"/>
              <a:headEnd type="none" w="med" len="med"/>
              <a:tailEnd type="none" w="med" len="med"/>
            </a:ln>
          </p:spPr>
        </p:sp>
        <p:sp>
          <p:nvSpPr>
            <p:cNvPr id="2116" name="Line 149"/>
            <p:cNvSpPr/>
            <p:nvPr userDrawn="1"/>
          </p:nvSpPr>
          <p:spPr>
            <a:xfrm>
              <a:off x="2101" y="10"/>
              <a:ext cx="21" cy="4310"/>
            </a:xfrm>
            <a:prstGeom prst="line">
              <a:avLst/>
            </a:prstGeom>
            <a:ln w="9525" cap="flat" cmpd="sng">
              <a:solidFill>
                <a:srgbClr val="DDDDDD">
                  <a:alpha val="50195"/>
                </a:srgbClr>
              </a:solidFill>
              <a:prstDash val="solid"/>
              <a:headEnd type="none" w="med" len="med"/>
              <a:tailEnd type="none" w="med" len="med"/>
            </a:ln>
          </p:spPr>
        </p:sp>
        <p:sp>
          <p:nvSpPr>
            <p:cNvPr id="2117" name="Line 151"/>
            <p:cNvSpPr/>
            <p:nvPr userDrawn="1"/>
          </p:nvSpPr>
          <p:spPr>
            <a:xfrm>
              <a:off x="2567" y="10"/>
              <a:ext cx="21" cy="4310"/>
            </a:xfrm>
            <a:prstGeom prst="line">
              <a:avLst/>
            </a:prstGeom>
            <a:ln w="9525" cap="flat" cmpd="sng">
              <a:solidFill>
                <a:srgbClr val="DDDDDD">
                  <a:alpha val="50195"/>
                </a:srgbClr>
              </a:solidFill>
              <a:prstDash val="solid"/>
              <a:headEnd type="none" w="med" len="med"/>
              <a:tailEnd type="none" w="med" len="med"/>
            </a:ln>
          </p:spPr>
        </p:sp>
        <p:sp>
          <p:nvSpPr>
            <p:cNvPr id="2118" name="Line 152"/>
            <p:cNvSpPr/>
            <p:nvPr userDrawn="1"/>
          </p:nvSpPr>
          <p:spPr>
            <a:xfrm>
              <a:off x="3017" y="10"/>
              <a:ext cx="21" cy="4310"/>
            </a:xfrm>
            <a:prstGeom prst="line">
              <a:avLst/>
            </a:prstGeom>
            <a:ln w="9525" cap="flat" cmpd="sng">
              <a:solidFill>
                <a:srgbClr val="DDDDDD">
                  <a:alpha val="50195"/>
                </a:srgbClr>
              </a:solidFill>
              <a:prstDash val="solid"/>
              <a:headEnd type="none" w="med" len="med"/>
              <a:tailEnd type="none" w="med" len="med"/>
            </a:ln>
          </p:spPr>
        </p:sp>
        <p:sp>
          <p:nvSpPr>
            <p:cNvPr id="2119" name="Line 158"/>
            <p:cNvSpPr/>
            <p:nvPr userDrawn="1"/>
          </p:nvSpPr>
          <p:spPr>
            <a:xfrm>
              <a:off x="274" y="10"/>
              <a:ext cx="21" cy="4310"/>
            </a:xfrm>
            <a:prstGeom prst="line">
              <a:avLst/>
            </a:prstGeom>
            <a:ln w="9525" cap="flat" cmpd="sng">
              <a:solidFill>
                <a:srgbClr val="DDDDDD">
                  <a:alpha val="50195"/>
                </a:srgbClr>
              </a:solidFill>
              <a:prstDash val="solid"/>
              <a:headEnd type="none" w="med" len="med"/>
              <a:tailEnd type="none" w="med" len="med"/>
            </a:ln>
          </p:spPr>
        </p:sp>
        <p:sp>
          <p:nvSpPr>
            <p:cNvPr id="2120" name="Line 160"/>
            <p:cNvSpPr/>
            <p:nvPr userDrawn="1"/>
          </p:nvSpPr>
          <p:spPr>
            <a:xfrm>
              <a:off x="740" y="10"/>
              <a:ext cx="21" cy="4310"/>
            </a:xfrm>
            <a:prstGeom prst="line">
              <a:avLst/>
            </a:prstGeom>
            <a:ln w="9525" cap="flat" cmpd="sng">
              <a:solidFill>
                <a:srgbClr val="DDDDDD">
                  <a:alpha val="50195"/>
                </a:srgbClr>
              </a:solidFill>
              <a:prstDash val="solid"/>
              <a:headEnd type="none" w="med" len="med"/>
              <a:tailEnd type="none" w="med" len="med"/>
            </a:ln>
          </p:spPr>
        </p:sp>
        <p:sp>
          <p:nvSpPr>
            <p:cNvPr id="2121" name="Line 161"/>
            <p:cNvSpPr/>
            <p:nvPr userDrawn="1"/>
          </p:nvSpPr>
          <p:spPr>
            <a:xfrm>
              <a:off x="1190" y="10"/>
              <a:ext cx="21" cy="4310"/>
            </a:xfrm>
            <a:prstGeom prst="line">
              <a:avLst/>
            </a:prstGeom>
            <a:ln w="9525" cap="flat" cmpd="sng">
              <a:solidFill>
                <a:srgbClr val="DDDDDD">
                  <a:alpha val="50195"/>
                </a:srgbClr>
              </a:solidFill>
              <a:prstDash val="solid"/>
              <a:headEnd type="none" w="med" len="med"/>
              <a:tailEnd type="none" w="med" len="med"/>
            </a:ln>
          </p:spPr>
        </p:sp>
      </p:grpSp>
      <p:sp>
        <p:nvSpPr>
          <p:cNvPr id="67" name="Rectangle 87"/>
          <p:cNvSpPr>
            <a:spLocks noChangeArrowheads="1"/>
          </p:cNvSpPr>
          <p:nvPr/>
        </p:nvSpPr>
        <p:spPr bwMode="gray">
          <a:xfrm>
            <a:off x="0" y="1795463"/>
            <a:ext cx="9144000" cy="2503488"/>
          </a:xfrm>
          <a:prstGeom prst="rect">
            <a:avLst/>
          </a:prstGeom>
          <a:gradFill rotWithShape="1">
            <a:gsLst>
              <a:gs pos="0">
                <a:schemeClr val="tx2">
                  <a:gamma/>
                  <a:shade val="46275"/>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5553075" y="5576888"/>
            <a:ext cx="712788" cy="644525"/>
          </a:xfrm>
          <a:prstGeom prst="rect">
            <a:avLst/>
          </a:prstGeom>
          <a:solidFill>
            <a:schemeClr val="accent2">
              <a:alpha val="3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7007225" y="5588000"/>
            <a:ext cx="725488" cy="635000"/>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269038" y="4943475"/>
            <a:ext cx="725488" cy="636588"/>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8447088" y="5588000"/>
            <a:ext cx="696913" cy="635000"/>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70"/>
          <p:cNvSpPr>
            <a:spLocks noChangeArrowheads="1"/>
          </p:cNvSpPr>
          <p:nvPr/>
        </p:nvSpPr>
        <p:spPr bwMode="gray">
          <a:xfrm>
            <a:off x="2651125" y="5588000"/>
            <a:ext cx="725488" cy="635000"/>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1"/>
          <p:cNvSpPr>
            <a:spLocks noChangeArrowheads="1"/>
          </p:cNvSpPr>
          <p:nvPr/>
        </p:nvSpPr>
        <p:spPr bwMode="gray">
          <a:xfrm>
            <a:off x="4105275" y="5588000"/>
            <a:ext cx="725488" cy="635000"/>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2"/>
          <p:cNvSpPr>
            <a:spLocks noChangeArrowheads="1"/>
          </p:cNvSpPr>
          <p:nvPr/>
        </p:nvSpPr>
        <p:spPr bwMode="gray">
          <a:xfrm>
            <a:off x="3367088" y="4943475"/>
            <a:ext cx="725488" cy="636588"/>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4818063" y="4943475"/>
            <a:ext cx="725488" cy="636588"/>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1917700" y="4943475"/>
            <a:ext cx="725488" cy="636588"/>
          </a:xfrm>
          <a:prstGeom prst="rect">
            <a:avLst/>
          </a:prstGeom>
          <a:solidFill>
            <a:schemeClr val="accent2">
              <a:alpha val="20000"/>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5"/>
          <p:cNvSpPr>
            <a:spLocks noChangeArrowheads="1"/>
          </p:cNvSpPr>
          <p:nvPr/>
        </p:nvSpPr>
        <p:spPr bwMode="gray">
          <a:xfrm>
            <a:off x="5541963" y="4310063"/>
            <a:ext cx="725488" cy="636588"/>
          </a:xfrm>
          <a:prstGeom prst="rect">
            <a:avLst/>
          </a:prstGeom>
          <a:solidFill>
            <a:schemeClr val="accent2">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6"/>
          <p:cNvSpPr>
            <a:spLocks noChangeArrowheads="1"/>
          </p:cNvSpPr>
          <p:nvPr/>
        </p:nvSpPr>
        <p:spPr bwMode="gray">
          <a:xfrm>
            <a:off x="6996113" y="4300538"/>
            <a:ext cx="725488" cy="646113"/>
          </a:xfrm>
          <a:prstGeom prst="rect">
            <a:avLst/>
          </a:prstGeom>
          <a:solidFill>
            <a:schemeClr val="accent2">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77"/>
          <p:cNvSpPr>
            <a:spLocks noChangeArrowheads="1"/>
          </p:cNvSpPr>
          <p:nvPr/>
        </p:nvSpPr>
        <p:spPr bwMode="gray">
          <a:xfrm>
            <a:off x="8435975" y="4300538"/>
            <a:ext cx="703263" cy="646113"/>
          </a:xfrm>
          <a:prstGeom prst="rect">
            <a:avLst/>
          </a:prstGeom>
          <a:solidFill>
            <a:schemeClr val="accent2">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78"/>
          <p:cNvSpPr>
            <a:spLocks noChangeArrowheads="1"/>
          </p:cNvSpPr>
          <p:nvPr/>
        </p:nvSpPr>
        <p:spPr bwMode="gray">
          <a:xfrm>
            <a:off x="4105275" y="4310063"/>
            <a:ext cx="725488" cy="636588"/>
          </a:xfrm>
          <a:prstGeom prst="rect">
            <a:avLst/>
          </a:prstGeom>
          <a:solidFill>
            <a:srgbClr val="DDDDDD">
              <a:alpha val="1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5"/>
          <p:cNvSpPr>
            <a:spLocks noChangeArrowheads="1"/>
          </p:cNvSpPr>
          <p:nvPr/>
        </p:nvSpPr>
        <p:spPr bwMode="gray">
          <a:xfrm>
            <a:off x="7720013" y="6221413"/>
            <a:ext cx="725488" cy="6365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6"/>
          <p:cNvSpPr>
            <a:spLocks noChangeArrowheads="1"/>
          </p:cNvSpPr>
          <p:nvPr/>
        </p:nvSpPr>
        <p:spPr bwMode="gray">
          <a:xfrm>
            <a:off x="3371850" y="6221413"/>
            <a:ext cx="728663" cy="6365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7"/>
          <p:cNvSpPr>
            <a:spLocks noChangeArrowheads="1"/>
          </p:cNvSpPr>
          <p:nvPr/>
        </p:nvSpPr>
        <p:spPr bwMode="gray">
          <a:xfrm>
            <a:off x="4826000" y="6221413"/>
            <a:ext cx="725488" cy="6365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8"/>
          <p:cNvSpPr>
            <a:spLocks noChangeArrowheads="1"/>
          </p:cNvSpPr>
          <p:nvPr/>
        </p:nvSpPr>
        <p:spPr bwMode="gray">
          <a:xfrm>
            <a:off x="1920875" y="6221413"/>
            <a:ext cx="725488" cy="6365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2069" name="Group 206"/>
          <p:cNvGrpSpPr/>
          <p:nvPr/>
        </p:nvGrpSpPr>
        <p:grpSpPr>
          <a:xfrm>
            <a:off x="0" y="533400"/>
            <a:ext cx="9144000" cy="5689600"/>
            <a:chOff x="0" y="336"/>
            <a:chExt cx="5760" cy="3584"/>
          </a:xfrm>
        </p:grpSpPr>
        <p:sp>
          <p:nvSpPr>
            <p:cNvPr id="2103" name="Line 192"/>
            <p:cNvSpPr/>
            <p:nvPr userDrawn="1"/>
          </p:nvSpPr>
          <p:spPr>
            <a:xfrm flipH="1">
              <a:off x="0" y="336"/>
              <a:ext cx="5760" cy="0"/>
            </a:xfrm>
            <a:prstGeom prst="line">
              <a:avLst/>
            </a:prstGeom>
            <a:ln w="9525" cap="flat" cmpd="sng">
              <a:solidFill>
                <a:srgbClr val="DDDDDD"/>
              </a:solidFill>
              <a:prstDash val="solid"/>
              <a:headEnd type="none" w="med" len="med"/>
              <a:tailEnd type="none" w="med" len="med"/>
            </a:ln>
          </p:spPr>
        </p:sp>
        <p:sp>
          <p:nvSpPr>
            <p:cNvPr id="2104" name="Line 193"/>
            <p:cNvSpPr/>
            <p:nvPr userDrawn="1"/>
          </p:nvSpPr>
          <p:spPr>
            <a:xfrm flipH="1">
              <a:off x="0" y="733"/>
              <a:ext cx="5760" cy="0"/>
            </a:xfrm>
            <a:prstGeom prst="line">
              <a:avLst/>
            </a:prstGeom>
            <a:ln w="9525" cap="flat" cmpd="sng">
              <a:solidFill>
                <a:srgbClr val="DDDDDD"/>
              </a:solidFill>
              <a:prstDash val="solid"/>
              <a:headEnd type="none" w="med" len="med"/>
              <a:tailEnd type="none" w="med" len="med"/>
            </a:ln>
          </p:spPr>
        </p:sp>
        <p:sp>
          <p:nvSpPr>
            <p:cNvPr id="2105" name="Line 194"/>
            <p:cNvSpPr/>
            <p:nvPr userDrawn="1"/>
          </p:nvSpPr>
          <p:spPr>
            <a:xfrm flipH="1">
              <a:off x="0" y="1123"/>
              <a:ext cx="5760" cy="0"/>
            </a:xfrm>
            <a:prstGeom prst="line">
              <a:avLst/>
            </a:prstGeom>
            <a:ln w="9525" cap="flat" cmpd="sng">
              <a:solidFill>
                <a:srgbClr val="DDDDDD"/>
              </a:solidFill>
              <a:prstDash val="solid"/>
              <a:headEnd type="none" w="med" len="med"/>
              <a:tailEnd type="none" w="med" len="med"/>
            </a:ln>
          </p:spPr>
        </p:sp>
        <p:sp>
          <p:nvSpPr>
            <p:cNvPr id="2106" name="Line 195"/>
            <p:cNvSpPr/>
            <p:nvPr userDrawn="1"/>
          </p:nvSpPr>
          <p:spPr>
            <a:xfrm flipH="1">
              <a:off x="0" y="2707"/>
              <a:ext cx="5760" cy="0"/>
            </a:xfrm>
            <a:prstGeom prst="line">
              <a:avLst/>
            </a:prstGeom>
            <a:ln w="9525" cap="flat" cmpd="sng">
              <a:solidFill>
                <a:srgbClr val="DDDDDD"/>
              </a:solidFill>
              <a:prstDash val="solid"/>
              <a:headEnd type="none" w="med" len="med"/>
              <a:tailEnd type="none" w="med" len="med"/>
            </a:ln>
          </p:spPr>
        </p:sp>
        <p:sp>
          <p:nvSpPr>
            <p:cNvPr id="2107" name="Line 196"/>
            <p:cNvSpPr/>
            <p:nvPr userDrawn="1"/>
          </p:nvSpPr>
          <p:spPr>
            <a:xfrm flipH="1">
              <a:off x="0" y="3111"/>
              <a:ext cx="5760" cy="0"/>
            </a:xfrm>
            <a:prstGeom prst="line">
              <a:avLst/>
            </a:prstGeom>
            <a:ln w="9525" cap="flat" cmpd="sng">
              <a:solidFill>
                <a:srgbClr val="DDDDDD"/>
              </a:solidFill>
              <a:prstDash val="solid"/>
              <a:headEnd type="none" w="med" len="med"/>
              <a:tailEnd type="none" w="med" len="med"/>
            </a:ln>
          </p:spPr>
        </p:sp>
        <p:sp>
          <p:nvSpPr>
            <p:cNvPr id="2108" name="Line 197"/>
            <p:cNvSpPr/>
            <p:nvPr userDrawn="1"/>
          </p:nvSpPr>
          <p:spPr>
            <a:xfrm flipH="1">
              <a:off x="0" y="3516"/>
              <a:ext cx="5760" cy="0"/>
            </a:xfrm>
            <a:prstGeom prst="line">
              <a:avLst/>
            </a:prstGeom>
            <a:ln w="9525" cap="flat" cmpd="sng">
              <a:solidFill>
                <a:srgbClr val="DDDDDD"/>
              </a:solidFill>
              <a:prstDash val="solid"/>
              <a:headEnd type="none" w="med" len="med"/>
              <a:tailEnd type="none" w="med" len="med"/>
            </a:ln>
          </p:spPr>
        </p:sp>
        <p:sp>
          <p:nvSpPr>
            <p:cNvPr id="2109" name="Line 198"/>
            <p:cNvSpPr/>
            <p:nvPr userDrawn="1"/>
          </p:nvSpPr>
          <p:spPr>
            <a:xfrm flipH="1">
              <a:off x="0" y="3920"/>
              <a:ext cx="5760" cy="0"/>
            </a:xfrm>
            <a:prstGeom prst="line">
              <a:avLst/>
            </a:prstGeom>
            <a:ln w="9525" cap="flat" cmpd="sng">
              <a:solidFill>
                <a:srgbClr val="DDDDDD"/>
              </a:solidFill>
              <a:prstDash val="solid"/>
              <a:headEnd type="none" w="med" len="med"/>
              <a:tailEnd type="none" w="med" len="med"/>
            </a:ln>
          </p:spPr>
        </p:sp>
      </p:grpSp>
      <p:sp>
        <p:nvSpPr>
          <p:cNvPr id="93" name="Text Box 11"/>
          <p:cNvSpPr txBox="1">
            <a:spLocks noChangeArrowheads="1"/>
          </p:cNvSpPr>
          <p:nvPr/>
        </p:nvSpPr>
        <p:spPr bwMode="gray">
          <a:xfrm>
            <a:off x="0" y="461963"/>
            <a:ext cx="1098550" cy="427038"/>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LOGO</a:t>
            </a:r>
          </a:p>
        </p:txBody>
      </p:sp>
      <p:sp>
        <p:nvSpPr>
          <p:cNvPr id="94" name="Rectangle 138"/>
          <p:cNvSpPr>
            <a:spLocks noChangeArrowheads="1"/>
          </p:cNvSpPr>
          <p:nvPr/>
        </p:nvSpPr>
        <p:spPr bwMode="gray">
          <a:xfrm>
            <a:off x="5524500" y="534988"/>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5" name="Rectangle 141"/>
          <p:cNvSpPr>
            <a:spLocks noChangeArrowheads="1"/>
          </p:cNvSpPr>
          <p:nvPr/>
        </p:nvSpPr>
        <p:spPr bwMode="gray">
          <a:xfrm>
            <a:off x="6978650" y="534988"/>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6" name="Rectangle 146"/>
          <p:cNvSpPr>
            <a:spLocks noChangeArrowheads="1"/>
          </p:cNvSpPr>
          <p:nvPr/>
        </p:nvSpPr>
        <p:spPr bwMode="gray">
          <a:xfrm>
            <a:off x="7691438" y="4763"/>
            <a:ext cx="725488" cy="522288"/>
          </a:xfrm>
          <a:prstGeom prst="rect">
            <a:avLst/>
          </a:prstGeom>
          <a:solidFill>
            <a:schemeClr val="folHlink">
              <a:alpha val="3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7" name="Rectangle 153"/>
          <p:cNvSpPr>
            <a:spLocks noChangeArrowheads="1"/>
          </p:cNvSpPr>
          <p:nvPr/>
        </p:nvSpPr>
        <p:spPr bwMode="gray">
          <a:xfrm>
            <a:off x="4076700" y="534988"/>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8" name="Rectangle 155"/>
          <p:cNvSpPr>
            <a:spLocks noChangeArrowheads="1"/>
          </p:cNvSpPr>
          <p:nvPr/>
        </p:nvSpPr>
        <p:spPr bwMode="gray">
          <a:xfrm>
            <a:off x="4789488" y="4763"/>
            <a:ext cx="725488" cy="522288"/>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9" name="Rectangle 162"/>
          <p:cNvSpPr>
            <a:spLocks noChangeArrowheads="1"/>
          </p:cNvSpPr>
          <p:nvPr/>
        </p:nvSpPr>
        <p:spPr bwMode="gray">
          <a:xfrm>
            <a:off x="446088" y="1147763"/>
            <a:ext cx="725488" cy="633413"/>
          </a:xfrm>
          <a:prstGeom prst="rect">
            <a:avLst/>
          </a:prstGeom>
          <a:solidFill>
            <a:schemeClr val="folHlink">
              <a:alpha val="20000"/>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0" name="Rectangle 164"/>
          <p:cNvSpPr>
            <a:spLocks noChangeArrowheads="1"/>
          </p:cNvSpPr>
          <p:nvPr/>
        </p:nvSpPr>
        <p:spPr bwMode="gray">
          <a:xfrm>
            <a:off x="1889125" y="4763"/>
            <a:ext cx="725488" cy="5222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1" name="Rectangle 179"/>
          <p:cNvSpPr>
            <a:spLocks noChangeArrowheads="1"/>
          </p:cNvSpPr>
          <p:nvPr/>
        </p:nvSpPr>
        <p:spPr bwMode="gray">
          <a:xfrm>
            <a:off x="6251575" y="1165225"/>
            <a:ext cx="725488" cy="633413"/>
          </a:xfrm>
          <a:prstGeom prst="rect">
            <a:avLst/>
          </a:prstGeom>
          <a:solidFill>
            <a:srgbClr val="DDDDDD">
              <a:alpha val="1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2" name="Rectangle 180"/>
          <p:cNvSpPr>
            <a:spLocks noChangeArrowheads="1"/>
          </p:cNvSpPr>
          <p:nvPr/>
        </p:nvSpPr>
        <p:spPr bwMode="gray">
          <a:xfrm>
            <a:off x="7691438" y="1165225"/>
            <a:ext cx="725488" cy="633413"/>
          </a:xfrm>
          <a:prstGeom prst="rect">
            <a:avLst/>
          </a:prstGeom>
          <a:solidFill>
            <a:schemeClr val="folHlink">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 name="Rectangle 181"/>
          <p:cNvSpPr>
            <a:spLocks noChangeArrowheads="1"/>
          </p:cNvSpPr>
          <p:nvPr/>
        </p:nvSpPr>
        <p:spPr bwMode="gray">
          <a:xfrm>
            <a:off x="3349625" y="1165225"/>
            <a:ext cx="725488" cy="633413"/>
          </a:xfrm>
          <a:prstGeom prst="rect">
            <a:avLst/>
          </a:prstGeom>
          <a:solidFill>
            <a:srgbClr val="DDDDDD">
              <a:alpha val="1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 name="Rectangle 182"/>
          <p:cNvSpPr>
            <a:spLocks noChangeArrowheads="1"/>
          </p:cNvSpPr>
          <p:nvPr/>
        </p:nvSpPr>
        <p:spPr bwMode="gray">
          <a:xfrm>
            <a:off x="4800600" y="1165225"/>
            <a:ext cx="725488" cy="633413"/>
          </a:xfrm>
          <a:prstGeom prst="rect">
            <a:avLst/>
          </a:prstGeom>
          <a:solidFill>
            <a:schemeClr val="folHlink">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 name="Rectangle 183"/>
          <p:cNvSpPr>
            <a:spLocks noChangeArrowheads="1"/>
          </p:cNvSpPr>
          <p:nvPr/>
        </p:nvSpPr>
        <p:spPr bwMode="gray">
          <a:xfrm>
            <a:off x="1889125" y="1165225"/>
            <a:ext cx="725488" cy="633413"/>
          </a:xfrm>
          <a:prstGeom prst="rect">
            <a:avLst/>
          </a:prstGeom>
          <a:solidFill>
            <a:schemeClr val="folHlink">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 name="Rectangle 189"/>
          <p:cNvSpPr>
            <a:spLocks noChangeArrowheads="1"/>
          </p:cNvSpPr>
          <p:nvPr/>
        </p:nvSpPr>
        <p:spPr bwMode="gray">
          <a:xfrm>
            <a:off x="438150" y="4763"/>
            <a:ext cx="725488" cy="522288"/>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7" name="Rectangle 190"/>
          <p:cNvSpPr>
            <a:spLocks noChangeArrowheads="1"/>
          </p:cNvSpPr>
          <p:nvPr/>
        </p:nvSpPr>
        <p:spPr bwMode="gray">
          <a:xfrm>
            <a:off x="1143000" y="533400"/>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8" name="Rectangle 200"/>
          <p:cNvSpPr>
            <a:spLocks noChangeArrowheads="1"/>
          </p:cNvSpPr>
          <p:nvPr/>
        </p:nvSpPr>
        <p:spPr bwMode="gray">
          <a:xfrm>
            <a:off x="2578100" y="534988"/>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2086" name="Group 234"/>
          <p:cNvGrpSpPr/>
          <p:nvPr/>
        </p:nvGrpSpPr>
        <p:grpSpPr>
          <a:xfrm>
            <a:off x="0" y="2257425"/>
            <a:ext cx="4738688" cy="4600575"/>
            <a:chOff x="-9" y="1395"/>
            <a:chExt cx="2985" cy="2898"/>
          </a:xfrm>
        </p:grpSpPr>
        <p:pic>
          <p:nvPicPr>
            <p:cNvPr id="2099" name="Picture 213"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111" name="Freeform 209"/>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2087" name="Group 233"/>
          <p:cNvGrpSpPr/>
          <p:nvPr/>
        </p:nvGrpSpPr>
        <p:grpSpPr>
          <a:xfrm>
            <a:off x="-41275" y="1395413"/>
            <a:ext cx="4256088" cy="4598987"/>
            <a:chOff x="0" y="1039"/>
            <a:chExt cx="2681" cy="2897"/>
          </a:xfrm>
        </p:grpSpPr>
        <p:pic>
          <p:nvPicPr>
            <p:cNvPr id="2097" name="Picture 220" descr="pan01"/>
            <p:cNvPicPr>
              <a:picLocks noChangeAspect="1"/>
            </p:cNvPicPr>
            <p:nvPr userDrawn="1"/>
          </p:nvPicPr>
          <p:blipFill>
            <a:blip r:embed="rId2"/>
            <a:srcRect l="51730" r="2339"/>
            <a:stretch>
              <a:fillRect/>
            </a:stretch>
          </p:blipFill>
          <p:spPr>
            <a:xfrm>
              <a:off x="0" y="1039"/>
              <a:ext cx="2681" cy="2897"/>
            </a:xfrm>
            <a:prstGeom prst="rect">
              <a:avLst/>
            </a:prstGeom>
            <a:noFill/>
            <a:ln w="9525">
              <a:noFill/>
            </a:ln>
          </p:spPr>
        </p:pic>
        <p:sp>
          <p:nvSpPr>
            <p:cNvPr id="2098" name="Freeform 221" descr="wiz_gold04"/>
            <p:cNvSpPr/>
            <p:nvPr userDrawn="1"/>
          </p:nvSpPr>
          <p:spPr>
            <a:xfrm>
              <a:off x="0" y="1137"/>
              <a:ext cx="2537" cy="2600"/>
            </a:xfrm>
            <a:custGeom>
              <a:avLst/>
              <a:gdLst/>
              <a:ahLst/>
              <a:cxnLst>
                <a:cxn ang="0">
                  <a:pos x="0" y="0"/>
                </a:cxn>
                <a:cxn ang="0">
                  <a:pos x="2537" y="1"/>
                </a:cxn>
                <a:cxn ang="0">
                  <a:pos x="991" y="2597"/>
                </a:cxn>
                <a:cxn ang="0">
                  <a:pos x="0" y="2600"/>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4"/>
              <a:stretch>
                <a:fillRect/>
              </a:stretch>
            </a:blipFill>
            <a:ln w="9525">
              <a:noFill/>
            </a:ln>
          </p:spPr>
          <p:txBody>
            <a:bodyPr/>
            <a:lstStyle/>
            <a:p>
              <a:endParaRPr lang="zh-CN" altLang="en-US"/>
            </a:p>
          </p:txBody>
        </p:sp>
      </p:grpSp>
      <p:pic>
        <p:nvPicPr>
          <p:cNvPr id="2088" name="Picture 223" descr="pan01"/>
          <p:cNvPicPr/>
          <p:nvPr/>
        </p:nvPicPr>
        <p:blipFill>
          <a:blip r:embed="rId2"/>
          <a:srcRect l="60431" r="2339"/>
          <a:stretch>
            <a:fillRect/>
          </a:stretch>
        </p:blipFill>
        <p:spPr>
          <a:xfrm>
            <a:off x="-15875" y="304800"/>
            <a:ext cx="3929063" cy="5003800"/>
          </a:xfrm>
          <a:prstGeom prst="rect">
            <a:avLst/>
          </a:prstGeom>
          <a:noFill/>
          <a:ln w="9525">
            <a:noFill/>
          </a:ln>
        </p:spPr>
      </p:pic>
      <p:sp>
        <p:nvSpPr>
          <p:cNvPr id="116" name="Text Box 235"/>
          <p:cNvSpPr txBox="1">
            <a:spLocks noChangeArrowheads="1"/>
          </p:cNvSpPr>
          <p:nvPr/>
        </p:nvSpPr>
        <p:spPr bwMode="gray">
          <a:xfrm>
            <a:off x="6804025" y="1295400"/>
            <a:ext cx="2219325" cy="430213"/>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50000"/>
              </a:spcBef>
              <a:spcAft>
                <a:spcPct val="0"/>
              </a:spcAft>
              <a:buClrTx/>
              <a:buSzTx/>
              <a:buFontTx/>
              <a:buNone/>
              <a:defRPr/>
            </a:pPr>
            <a:r>
              <a:rPr kumimoji="0" lang="zh-CN" altLang="en-US" sz="2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中国科学院大学</a:t>
            </a:r>
            <a:endParaRPr kumimoji="0" lang="en-US" altLang="zh-CN" sz="2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2090" name="Picture 240"/>
          <p:cNvPicPr>
            <a:picLocks noChangeAspect="1"/>
          </p:cNvPicPr>
          <p:nvPr/>
        </p:nvPicPr>
        <p:blipFill>
          <a:blip r:embed="rId5">
            <a:clrChange>
              <a:clrFrom>
                <a:srgbClr val="FFFFFF"/>
              </a:clrFrom>
              <a:clrTo>
                <a:srgbClr val="FFFFFF">
                  <a:alpha val="0"/>
                </a:srgbClr>
              </a:clrTo>
            </a:clrChange>
          </a:blip>
          <a:stretch>
            <a:fillRect/>
          </a:stretch>
        </p:blipFill>
        <p:spPr>
          <a:xfrm>
            <a:off x="-31750" y="593725"/>
            <a:ext cx="3582988" cy="4248150"/>
          </a:xfrm>
          <a:prstGeom prst="rect">
            <a:avLst/>
          </a:prstGeom>
          <a:noFill/>
          <a:ln w="9525">
            <a:noFill/>
          </a:ln>
        </p:spPr>
      </p:pic>
      <p:pic>
        <p:nvPicPr>
          <p:cNvPr id="2091" name="Picture 241"/>
          <p:cNvPicPr>
            <a:picLocks noChangeAspect="1"/>
          </p:cNvPicPr>
          <p:nvPr/>
        </p:nvPicPr>
        <p:blipFill>
          <a:blip r:embed="rId6"/>
          <a:stretch>
            <a:fillRect/>
          </a:stretch>
        </p:blipFill>
        <p:spPr>
          <a:xfrm>
            <a:off x="4498975" y="889000"/>
            <a:ext cx="4657725" cy="895350"/>
          </a:xfrm>
          <a:prstGeom prst="rect">
            <a:avLst/>
          </a:prstGeom>
          <a:noFill/>
          <a:ln w="9525">
            <a:noFill/>
          </a:ln>
        </p:spPr>
      </p:pic>
      <p:sp>
        <p:nvSpPr>
          <p:cNvPr id="3075" name="Rectangle 3"/>
          <p:cNvSpPr>
            <a:spLocks noGrp="1" noChangeArrowheads="1"/>
          </p:cNvSpPr>
          <p:nvPr>
            <p:ph type="subTitle" idx="1"/>
          </p:nvPr>
        </p:nvSpPr>
        <p:spPr>
          <a:xfrm>
            <a:off x="4572000" y="4343400"/>
            <a:ext cx="4419600" cy="609600"/>
          </a:xfrm>
        </p:spPr>
        <p:txBody>
          <a:bodyPr/>
          <a:lstStyle>
            <a:lvl1pPr marL="0" indent="0" algn="r">
              <a:buFontTx/>
              <a:buNone/>
              <a:defRPr sz="2000"/>
            </a:lvl1pPr>
          </a:lstStyle>
          <a:p>
            <a:pPr lvl="0"/>
            <a:r>
              <a:rPr lang="zh-CN" altLang="en-US" noProof="0"/>
              <a:t>单击此处编辑母版副标题样式</a:t>
            </a:r>
            <a:endParaRPr lang="en-US" altLang="zh-CN" noProof="0"/>
          </a:p>
        </p:txBody>
      </p:sp>
      <p:sp>
        <p:nvSpPr>
          <p:cNvPr id="3074" name="Rectangle 2"/>
          <p:cNvSpPr>
            <a:spLocks noGrp="1" noChangeArrowheads="1"/>
          </p:cNvSpPr>
          <p:nvPr>
            <p:ph type="ctrTitle"/>
          </p:nvPr>
        </p:nvSpPr>
        <p:spPr>
          <a:xfrm>
            <a:off x="4267200" y="1981200"/>
            <a:ext cx="4724400" cy="2057400"/>
          </a:xfrm>
        </p:spPr>
        <p:txBody>
          <a:bodyPr/>
          <a:lstStyle>
            <a:lvl1pPr algn="r">
              <a:defRPr sz="4400" b="0">
                <a:latin typeface="微软雅黑" panose="020B0503020204020204" pitchFamily="34" charset="-122"/>
                <a:ea typeface="微软雅黑" panose="020B0503020204020204" pitchFamily="34" charset="-122"/>
              </a:defRPr>
            </a:lvl1pPr>
          </a:lstStyle>
          <a:p>
            <a:pPr lvl="0"/>
            <a:r>
              <a:rPr lang="zh-CN" altLang="en-US" noProof="0"/>
              <a:t>单击此处编辑母版标题样式</a:t>
            </a:r>
            <a:endParaRPr lang="en-US" altLang="zh-CN" noProof="0" dirty="0"/>
          </a:p>
        </p:txBody>
      </p:sp>
      <p:sp>
        <p:nvSpPr>
          <p:cNvPr id="119" name="Rectangle 4"/>
          <p:cNvSpPr>
            <a:spLocks noGrp="1" noChangeArrowheads="1"/>
          </p:cNvSpPr>
          <p:nvPr>
            <p:ph type="dt" sz="half" idx="2"/>
          </p:nvPr>
        </p:nvSpPr>
        <p:spPr bwMode="gray">
          <a:xfrm>
            <a:off x="304800" y="6400800"/>
            <a:ext cx="2133600" cy="320675"/>
          </a:xfrm>
          <a:prstGeom prst="rect">
            <a:avLst/>
          </a:prstGeom>
        </p:spPr>
        <p:txBody>
          <a:bodyPr vert="horz" wrap="square" lIns="91440" tIns="45720" rIns="91440" bIns="45720" numCol="1" anchor="t" anchorCtr="0" compatLnSpc="1"/>
          <a:lstStyle>
            <a:lvl1pPr algn="r">
              <a:defRPr>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7483A50-413B-4C44-9354-0590DAB342D6}" type="datetimeFigureOut">
              <a:rPr kumimoji="0" lang="zh-CN" altLang="en-US"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t>2023/6/20</a:t>
            </a:fld>
            <a:endParaRPr kumimoji="0" lang="zh-CN" altLang="en-US"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120" name="Rectangle 5"/>
          <p:cNvSpPr>
            <a:spLocks noGrp="1" noChangeArrowheads="1"/>
          </p:cNvSpPr>
          <p:nvPr>
            <p:ph type="ftr" sz="quarter" idx="3"/>
          </p:nvPr>
        </p:nvSpPr>
        <p:spPr bwMode="gray">
          <a:xfrm>
            <a:off x="6172200" y="6400800"/>
            <a:ext cx="2895600" cy="320675"/>
          </a:xfrm>
          <a:prstGeom prst="rect">
            <a:avLst/>
          </a:prstGeom>
        </p:spPr>
        <p:txBody>
          <a:bodyPr vert="horz" wrap="square" lIns="91440" tIns="45720" rIns="91440" bIns="45720" numCol="1" anchor="t" anchorCtr="0" compatLnSpc="1"/>
          <a:lstStyle>
            <a:lvl1pPr algn="r">
              <a:defRPr>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121" name="Rectangle 6"/>
          <p:cNvSpPr>
            <a:spLocks noGrp="1" noChangeArrowheads="1"/>
          </p:cNvSpPr>
          <p:nvPr>
            <p:ph type="sldNum" sz="quarter" idx="4"/>
          </p:nvPr>
        </p:nvSpPr>
        <p:spPr bwMode="gray">
          <a:xfrm>
            <a:off x="3733800" y="6400800"/>
            <a:ext cx="2133600" cy="320675"/>
          </a:xfrm>
          <a:prstGeom prst="rect">
            <a:avLst/>
          </a:prstGeom>
        </p:spPr>
        <p:txBody>
          <a:bodyPr vert="horz" wrap="square" lIns="91440" tIns="45720" rIns="91440" bIns="45720" numCol="1" anchor="t" anchorCtr="0" compatLnSpc="1"/>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95AD12E-B7EA-4E3A-A2D7-5B037A0FF990}"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9256" name="Group 195"/>
          <p:cNvGrpSpPr/>
          <p:nvPr/>
        </p:nvGrpSpPr>
        <p:grpSpPr>
          <a:xfrm>
            <a:off x="0" y="357188"/>
            <a:ext cx="1157288" cy="1123950"/>
            <a:chOff x="-9" y="1395"/>
            <a:chExt cx="2985" cy="2898"/>
          </a:xfrm>
        </p:grpSpPr>
        <p:pic>
          <p:nvPicPr>
            <p:cNvPr id="9268"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9257" name="Group 198"/>
          <p:cNvGrpSpPr/>
          <p:nvPr/>
        </p:nvGrpSpPr>
        <p:grpSpPr>
          <a:xfrm>
            <a:off x="-6350" y="195263"/>
            <a:ext cx="1057275" cy="1143000"/>
            <a:chOff x="0" y="1039"/>
            <a:chExt cx="2681" cy="2897"/>
          </a:xfrm>
        </p:grpSpPr>
        <p:pic>
          <p:nvPicPr>
            <p:cNvPr id="9266"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9267"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9258" name="Group 201"/>
          <p:cNvGrpSpPr/>
          <p:nvPr/>
        </p:nvGrpSpPr>
        <p:grpSpPr>
          <a:xfrm>
            <a:off x="0" y="0"/>
            <a:ext cx="933450" cy="1239838"/>
            <a:chOff x="-7" y="240"/>
            <a:chExt cx="2407" cy="3199"/>
          </a:xfrm>
        </p:grpSpPr>
        <p:pic>
          <p:nvPicPr>
            <p:cNvPr id="9264"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9265"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48FBB17-0725-4E5B-912C-C152E73F939A}"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2023/6/20</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B49C374-1919-48FB-A30B-8DC50250A2EE}"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10280" name="Group 195"/>
          <p:cNvGrpSpPr/>
          <p:nvPr/>
        </p:nvGrpSpPr>
        <p:grpSpPr>
          <a:xfrm>
            <a:off x="0" y="357188"/>
            <a:ext cx="1157288" cy="1123950"/>
            <a:chOff x="-9" y="1395"/>
            <a:chExt cx="2985" cy="2898"/>
          </a:xfrm>
        </p:grpSpPr>
        <p:pic>
          <p:nvPicPr>
            <p:cNvPr id="10292"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0281" name="Group 198"/>
          <p:cNvGrpSpPr/>
          <p:nvPr/>
        </p:nvGrpSpPr>
        <p:grpSpPr>
          <a:xfrm>
            <a:off x="-6350" y="195263"/>
            <a:ext cx="1057275" cy="1143000"/>
            <a:chOff x="0" y="1039"/>
            <a:chExt cx="2681" cy="2897"/>
          </a:xfrm>
        </p:grpSpPr>
        <p:pic>
          <p:nvPicPr>
            <p:cNvPr id="10290"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10291"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10282" name="Group 201"/>
          <p:cNvGrpSpPr/>
          <p:nvPr/>
        </p:nvGrpSpPr>
        <p:grpSpPr>
          <a:xfrm>
            <a:off x="0" y="0"/>
            <a:ext cx="933450" cy="1239838"/>
            <a:chOff x="-7" y="240"/>
            <a:chExt cx="2407" cy="3199"/>
          </a:xfrm>
        </p:grpSpPr>
        <p:pic>
          <p:nvPicPr>
            <p:cNvPr id="10288"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10289"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竖排标题 1"/>
          <p:cNvSpPr>
            <a:spLocks noGrp="1"/>
          </p:cNvSpPr>
          <p:nvPr>
            <p:ph type="title" orient="vert"/>
          </p:nvPr>
        </p:nvSpPr>
        <p:spPr>
          <a:xfrm>
            <a:off x="6629400" y="228600"/>
            <a:ext cx="2057400" cy="6096000"/>
          </a:xfrm>
        </p:spPr>
        <p:txBody>
          <a:bodyPr vert="eaVert"/>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竖排文字占位符 2"/>
          <p:cNvSpPr>
            <a:spLocks noGrp="1"/>
          </p:cNvSpPr>
          <p:nvPr>
            <p:ph type="body" orient="vert" idx="1"/>
          </p:nvPr>
        </p:nvSpPr>
        <p:spPr>
          <a:xfrm>
            <a:off x="457200" y="228600"/>
            <a:ext cx="6019800" cy="6096000"/>
          </a:xfrm>
        </p:spPr>
        <p:txBody>
          <a:bodyPr vert="eaVert"/>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733EDD8-B8AA-478C-8EFD-C04D4851848E}"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2023/6/20</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ED67E0A-8F8A-4BDA-968B-D34F45CA4F1C}"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标题，文本与内容">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11304" name="Group 195"/>
          <p:cNvGrpSpPr/>
          <p:nvPr/>
        </p:nvGrpSpPr>
        <p:grpSpPr>
          <a:xfrm>
            <a:off x="0" y="357188"/>
            <a:ext cx="1157288" cy="1123950"/>
            <a:chOff x="-9" y="1395"/>
            <a:chExt cx="2985" cy="2898"/>
          </a:xfrm>
        </p:grpSpPr>
        <p:pic>
          <p:nvPicPr>
            <p:cNvPr id="11316"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1305" name="Group 198"/>
          <p:cNvGrpSpPr/>
          <p:nvPr/>
        </p:nvGrpSpPr>
        <p:grpSpPr>
          <a:xfrm>
            <a:off x="-6350" y="195263"/>
            <a:ext cx="1057275" cy="1143000"/>
            <a:chOff x="0" y="1039"/>
            <a:chExt cx="2681" cy="2897"/>
          </a:xfrm>
        </p:grpSpPr>
        <p:pic>
          <p:nvPicPr>
            <p:cNvPr id="11314"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11315"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11306" name="Group 201"/>
          <p:cNvGrpSpPr/>
          <p:nvPr/>
        </p:nvGrpSpPr>
        <p:grpSpPr>
          <a:xfrm>
            <a:off x="0" y="0"/>
            <a:ext cx="933450" cy="1239838"/>
            <a:chOff x="-7" y="240"/>
            <a:chExt cx="2407" cy="3199"/>
          </a:xfrm>
        </p:grpSpPr>
        <p:pic>
          <p:nvPicPr>
            <p:cNvPr id="11312"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11313"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1219200" y="228600"/>
            <a:ext cx="7391400" cy="838200"/>
          </a:xfr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724400"/>
          </a:xfr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724400"/>
          </a:xfr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4"/>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BC32B5E-CBF3-4F51-AEDD-AF20703843A7}"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2023/6/20</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5"/>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6"/>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11C353F-240A-4809-97F3-E88B0F18B597}"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hart" preserve="1">
  <p:cSld name="标题和图表">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12328" name="Group 195"/>
          <p:cNvGrpSpPr/>
          <p:nvPr/>
        </p:nvGrpSpPr>
        <p:grpSpPr>
          <a:xfrm>
            <a:off x="0" y="357188"/>
            <a:ext cx="1157288" cy="1123950"/>
            <a:chOff x="-9" y="1395"/>
            <a:chExt cx="2985" cy="2898"/>
          </a:xfrm>
        </p:grpSpPr>
        <p:pic>
          <p:nvPicPr>
            <p:cNvPr id="12340"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2329" name="Group 198"/>
          <p:cNvGrpSpPr/>
          <p:nvPr/>
        </p:nvGrpSpPr>
        <p:grpSpPr>
          <a:xfrm>
            <a:off x="-6350" y="195263"/>
            <a:ext cx="1057275" cy="1143000"/>
            <a:chOff x="0" y="1039"/>
            <a:chExt cx="2681" cy="2897"/>
          </a:xfrm>
        </p:grpSpPr>
        <p:pic>
          <p:nvPicPr>
            <p:cNvPr id="12338"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12339"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12330" name="Group 201"/>
          <p:cNvGrpSpPr/>
          <p:nvPr/>
        </p:nvGrpSpPr>
        <p:grpSpPr>
          <a:xfrm>
            <a:off x="0" y="0"/>
            <a:ext cx="933450" cy="1239838"/>
            <a:chOff x="-7" y="240"/>
            <a:chExt cx="2407" cy="3199"/>
          </a:xfrm>
        </p:grpSpPr>
        <p:pic>
          <p:nvPicPr>
            <p:cNvPr id="12336"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12337"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1219200" y="228600"/>
            <a:ext cx="7391400" cy="838200"/>
          </a:xfr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图表占位符 2"/>
          <p:cNvSpPr>
            <a:spLocks noGrp="1"/>
          </p:cNvSpPr>
          <p:nvPr>
            <p:ph type="chart" idx="1" hasCustomPrompt="1"/>
          </p:nvPr>
        </p:nvSpPr>
        <p:spPr>
          <a:xfrm>
            <a:off x="457200" y="1600200"/>
            <a:ext cx="8229600" cy="4724400"/>
          </a:xfr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单击图标添加图表</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143FCAA-1152-47B1-8A1B-E54B9F144548}"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2023/6/20</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2B8C77-97E7-4F31-AD1B-96501BA2A985}"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reserve="1">
  <p:cSld name="标题和表格">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13352" name="Group 195"/>
          <p:cNvGrpSpPr/>
          <p:nvPr/>
        </p:nvGrpSpPr>
        <p:grpSpPr>
          <a:xfrm>
            <a:off x="0" y="357188"/>
            <a:ext cx="1157288" cy="1123950"/>
            <a:chOff x="-9" y="1395"/>
            <a:chExt cx="2985" cy="2898"/>
          </a:xfrm>
        </p:grpSpPr>
        <p:pic>
          <p:nvPicPr>
            <p:cNvPr id="13364"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3353" name="Group 198"/>
          <p:cNvGrpSpPr/>
          <p:nvPr/>
        </p:nvGrpSpPr>
        <p:grpSpPr>
          <a:xfrm>
            <a:off x="-6350" y="195263"/>
            <a:ext cx="1057275" cy="1143000"/>
            <a:chOff x="0" y="1039"/>
            <a:chExt cx="2681" cy="2897"/>
          </a:xfrm>
        </p:grpSpPr>
        <p:pic>
          <p:nvPicPr>
            <p:cNvPr id="13362"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13363"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13354" name="Group 201"/>
          <p:cNvGrpSpPr/>
          <p:nvPr/>
        </p:nvGrpSpPr>
        <p:grpSpPr>
          <a:xfrm>
            <a:off x="0" y="0"/>
            <a:ext cx="933450" cy="1239838"/>
            <a:chOff x="-7" y="240"/>
            <a:chExt cx="2407" cy="3199"/>
          </a:xfrm>
        </p:grpSpPr>
        <p:pic>
          <p:nvPicPr>
            <p:cNvPr id="13360"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13361"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1219200" y="228600"/>
            <a:ext cx="7391400" cy="838200"/>
          </a:xfr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表格占位符 2"/>
          <p:cNvSpPr>
            <a:spLocks noGrp="1"/>
          </p:cNvSpPr>
          <p:nvPr>
            <p:ph type="tbl" idx="1" hasCustomPrompt="1"/>
          </p:nvPr>
        </p:nvSpPr>
        <p:spPr>
          <a:xfrm>
            <a:off x="457200" y="1600200"/>
            <a:ext cx="8229600" cy="4724400"/>
          </a:xfr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单击图标添加表格</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68CEF98-5282-4F55-82C4-EF271D3AD9A7}"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2023/6/20</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669BDC3-484A-4515-A0C5-5C6ED7A890DF}"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0">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idx="1"/>
          </p:nvPr>
        </p:nvSpPr>
        <p:spPr>
          <a:xfrm>
            <a:off x="457200" y="1268760"/>
            <a:ext cx="8229600" cy="4724400"/>
          </a:xfrm>
        </p:spPr>
        <p:txBody>
          <a:bodyPr/>
          <a:lstStyle>
            <a:lvl1pPr>
              <a:lnSpc>
                <a:spcPct val="150000"/>
              </a:lnSpc>
              <a:defRPr sz="2400">
                <a:latin typeface="微软雅黑" panose="020B0503020204020204" pitchFamily="34" charset="-122"/>
                <a:ea typeface="微软雅黑" panose="020B0503020204020204" pitchFamily="34" charset="-122"/>
              </a:defRPr>
            </a:lvl1pPr>
            <a:lvl2pPr>
              <a:lnSpc>
                <a:spcPct val="150000"/>
              </a:lnSpc>
              <a:defRPr sz="2000">
                <a:latin typeface="微软雅黑" panose="020B0503020204020204" pitchFamily="34" charset="-122"/>
                <a:ea typeface="微软雅黑" panose="020B0503020204020204" pitchFamily="34" charset="-122"/>
              </a:defRPr>
            </a:lvl2pPr>
            <a:lvl3pPr>
              <a:lnSpc>
                <a:spcPct val="150000"/>
              </a:lnSpc>
              <a:defRPr sz="2000">
                <a:latin typeface="微软雅黑" panose="020B0503020204020204" pitchFamily="34" charset="-122"/>
                <a:ea typeface="微软雅黑" panose="020B0503020204020204" pitchFamily="34" charset="-122"/>
              </a:defRPr>
            </a:lvl3pPr>
            <a:lvl4pPr>
              <a:lnSpc>
                <a:spcPct val="150000"/>
              </a:lnSpc>
              <a:defRPr sz="2000">
                <a:latin typeface="微软雅黑" panose="020B0503020204020204" pitchFamily="34" charset="-122"/>
                <a:ea typeface="微软雅黑" panose="020B0503020204020204" pitchFamily="34" charset="-122"/>
              </a:defRPr>
            </a:lvl4pPr>
            <a:lvl5pPr>
              <a:lnSpc>
                <a:spcPct val="150000"/>
              </a:lnSpc>
              <a:defRPr sz="2000">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9E854D8-FCA4-4D23-A8B7-EFDDDFED7085}" type="datetimeFigureOut">
              <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2023/6/20</a:t>
            </a:fld>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E830BE4-30BA-4F3B-BD59-AB2C5AFFF50F}"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3112" name="Group 195"/>
          <p:cNvGrpSpPr/>
          <p:nvPr/>
        </p:nvGrpSpPr>
        <p:grpSpPr>
          <a:xfrm>
            <a:off x="0" y="357188"/>
            <a:ext cx="1157288" cy="1123950"/>
            <a:chOff x="-9" y="1395"/>
            <a:chExt cx="2985" cy="2898"/>
          </a:xfrm>
        </p:grpSpPr>
        <p:pic>
          <p:nvPicPr>
            <p:cNvPr id="3124"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3113" name="Group 198"/>
          <p:cNvGrpSpPr/>
          <p:nvPr/>
        </p:nvGrpSpPr>
        <p:grpSpPr>
          <a:xfrm>
            <a:off x="-6350" y="195263"/>
            <a:ext cx="1057275" cy="1143000"/>
            <a:chOff x="0" y="1039"/>
            <a:chExt cx="2681" cy="2897"/>
          </a:xfrm>
        </p:grpSpPr>
        <p:pic>
          <p:nvPicPr>
            <p:cNvPr id="3122"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3123"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3114" name="Group 201"/>
          <p:cNvGrpSpPr/>
          <p:nvPr/>
        </p:nvGrpSpPr>
        <p:grpSpPr>
          <a:xfrm>
            <a:off x="0" y="0"/>
            <a:ext cx="933450" cy="1239838"/>
            <a:chOff x="-7" y="240"/>
            <a:chExt cx="2407" cy="3199"/>
          </a:xfrm>
        </p:grpSpPr>
        <p:pic>
          <p:nvPicPr>
            <p:cNvPr id="3120"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3121"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722313" y="4406900"/>
            <a:ext cx="7772400" cy="1362075"/>
          </a:xfrm>
        </p:spPr>
        <p:txBody>
          <a:bodyPr anchor="t"/>
          <a:lstStyle>
            <a:lvl1pPr algn="l">
              <a:defRPr sz="4000" b="1" cap="all">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atin typeface="微软雅黑" panose="020B0503020204020204" pitchFamily="34" charset="-122"/>
                <a:ea typeface="微软雅黑" panose="020B0503020204020204" pitchFamily="34"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1ED4F1C-FA8D-42C8-B0C9-A50902FA12AF}"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2023/6/20</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9EAF9D1-F2E7-40A8-90FE-CAF96576BC93}"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4136" name="Group 195"/>
          <p:cNvGrpSpPr/>
          <p:nvPr/>
        </p:nvGrpSpPr>
        <p:grpSpPr>
          <a:xfrm>
            <a:off x="0" y="357188"/>
            <a:ext cx="1157288" cy="1123950"/>
            <a:chOff x="-9" y="1395"/>
            <a:chExt cx="2985" cy="2898"/>
          </a:xfrm>
        </p:grpSpPr>
        <p:pic>
          <p:nvPicPr>
            <p:cNvPr id="4148"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4137" name="Group 198"/>
          <p:cNvGrpSpPr/>
          <p:nvPr/>
        </p:nvGrpSpPr>
        <p:grpSpPr>
          <a:xfrm>
            <a:off x="-6350" y="195263"/>
            <a:ext cx="1057275" cy="1143000"/>
            <a:chOff x="0" y="1039"/>
            <a:chExt cx="2681" cy="2897"/>
          </a:xfrm>
        </p:grpSpPr>
        <p:pic>
          <p:nvPicPr>
            <p:cNvPr id="4146"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4147"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4138" name="Group 201"/>
          <p:cNvGrpSpPr/>
          <p:nvPr/>
        </p:nvGrpSpPr>
        <p:grpSpPr>
          <a:xfrm>
            <a:off x="0" y="0"/>
            <a:ext cx="933450" cy="1239838"/>
            <a:chOff x="-7" y="240"/>
            <a:chExt cx="2407" cy="3199"/>
          </a:xfrm>
        </p:grpSpPr>
        <p:pic>
          <p:nvPicPr>
            <p:cNvPr id="4144"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4145"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sz="half" idx="1"/>
          </p:nvPr>
        </p:nvSpPr>
        <p:spPr>
          <a:xfrm>
            <a:off x="457200" y="1600200"/>
            <a:ext cx="4038600" cy="4724400"/>
          </a:xfr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724400"/>
          </a:xfr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4"/>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62955A0-B641-4213-8415-0AD9AB361074}"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2023/6/20</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5"/>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6"/>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3A109B8-1FC6-45B3-A26E-412CFFED41B1}"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5160" name="Group 195"/>
          <p:cNvGrpSpPr/>
          <p:nvPr/>
        </p:nvGrpSpPr>
        <p:grpSpPr>
          <a:xfrm>
            <a:off x="0" y="357188"/>
            <a:ext cx="1157288" cy="1123950"/>
            <a:chOff x="-9" y="1395"/>
            <a:chExt cx="2985" cy="2898"/>
          </a:xfrm>
        </p:grpSpPr>
        <p:pic>
          <p:nvPicPr>
            <p:cNvPr id="5172"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5161" name="Group 198"/>
          <p:cNvGrpSpPr/>
          <p:nvPr/>
        </p:nvGrpSpPr>
        <p:grpSpPr>
          <a:xfrm>
            <a:off x="-6350" y="195263"/>
            <a:ext cx="1057275" cy="1143000"/>
            <a:chOff x="0" y="1039"/>
            <a:chExt cx="2681" cy="2897"/>
          </a:xfrm>
        </p:grpSpPr>
        <p:pic>
          <p:nvPicPr>
            <p:cNvPr id="5170"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5171"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5162" name="Group 201"/>
          <p:cNvGrpSpPr/>
          <p:nvPr/>
        </p:nvGrpSpPr>
        <p:grpSpPr>
          <a:xfrm>
            <a:off x="0" y="0"/>
            <a:ext cx="933450" cy="1239838"/>
            <a:chOff x="-7" y="240"/>
            <a:chExt cx="2407" cy="3199"/>
          </a:xfrm>
        </p:grpSpPr>
        <p:pic>
          <p:nvPicPr>
            <p:cNvPr id="5168"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5169"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457200" y="274638"/>
            <a:ext cx="8229600" cy="1143000"/>
          </a:xfr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atin typeface="微软雅黑" panose="020B0503020204020204" pitchFamily="34" charset="-122"/>
                <a:ea typeface="微软雅黑" panose="020B0503020204020204" pitchFamily="34" charset="-122"/>
              </a:defRPr>
            </a:lvl1pPr>
            <a:lvl2pPr>
              <a:defRPr sz="2000">
                <a:latin typeface="微软雅黑" panose="020B0503020204020204" pitchFamily="34" charset="-122"/>
                <a:ea typeface="微软雅黑" panose="020B0503020204020204" pitchFamily="34" charset="-122"/>
              </a:defRPr>
            </a:lvl2pPr>
            <a:lvl3pPr>
              <a:defRPr sz="18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atin typeface="微软雅黑" panose="020B0503020204020204" pitchFamily="34" charset="-122"/>
                <a:ea typeface="微软雅黑" panose="020B0503020204020204" pitchFamily="34" charset="-122"/>
              </a:defRPr>
            </a:lvl1pPr>
            <a:lvl2pPr>
              <a:defRPr sz="2000">
                <a:latin typeface="微软雅黑" panose="020B0503020204020204" pitchFamily="34" charset="-122"/>
                <a:ea typeface="微软雅黑" panose="020B0503020204020204" pitchFamily="34" charset="-122"/>
              </a:defRPr>
            </a:lvl2pPr>
            <a:lvl3pPr>
              <a:defRPr sz="18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6"/>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76DAAB7-A94E-4E90-87AA-246DD62D1367}"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2023/6/20</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7"/>
          <p:cNvSpPr>
            <a:spLocks noGrp="1"/>
          </p:cNvSpPr>
          <p:nvPr>
            <p:ph type="ftr" sz="quarter" idx="1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8"/>
          <p:cNvSpPr>
            <a:spLocks noGrp="1"/>
          </p:cNvSpPr>
          <p:nvPr>
            <p:ph type="sldNum" sz="quarter" idx="1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2DB2EC4-DEC3-4065-8015-38C02BD668D1}"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6184" name="Group 195"/>
          <p:cNvGrpSpPr/>
          <p:nvPr/>
        </p:nvGrpSpPr>
        <p:grpSpPr>
          <a:xfrm>
            <a:off x="0" y="357188"/>
            <a:ext cx="1157288" cy="1123950"/>
            <a:chOff x="-9" y="1395"/>
            <a:chExt cx="2985" cy="2898"/>
          </a:xfrm>
        </p:grpSpPr>
        <p:pic>
          <p:nvPicPr>
            <p:cNvPr id="6196"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6185" name="Group 198"/>
          <p:cNvGrpSpPr/>
          <p:nvPr/>
        </p:nvGrpSpPr>
        <p:grpSpPr>
          <a:xfrm>
            <a:off x="-6350" y="195263"/>
            <a:ext cx="1057275" cy="1143000"/>
            <a:chOff x="0" y="1039"/>
            <a:chExt cx="2681" cy="2897"/>
          </a:xfrm>
        </p:grpSpPr>
        <p:pic>
          <p:nvPicPr>
            <p:cNvPr id="6194"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6195"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6186" name="Group 201"/>
          <p:cNvGrpSpPr/>
          <p:nvPr/>
        </p:nvGrpSpPr>
        <p:grpSpPr>
          <a:xfrm>
            <a:off x="0" y="0"/>
            <a:ext cx="933450" cy="1239838"/>
            <a:chOff x="-7" y="240"/>
            <a:chExt cx="2407" cy="3199"/>
          </a:xfrm>
        </p:grpSpPr>
        <p:pic>
          <p:nvPicPr>
            <p:cNvPr id="6192"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6193"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101" name="日期占位符 2"/>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E1A1EF4-1FBA-4504-8143-71B4098753AC}"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2023/6/20</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3"/>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4"/>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8790D84-F49B-423B-9FA8-1E01DE664A4F}"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9E854D8-FCA4-4D23-A8B7-EFDDDFED7085}" type="datetimeFigureOut">
              <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2023/6/20</a:t>
            </a:fld>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E830BE4-30BA-4F3B-BD59-AB2C5AFFF50F}"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7208" name="Group 195"/>
          <p:cNvGrpSpPr/>
          <p:nvPr/>
        </p:nvGrpSpPr>
        <p:grpSpPr>
          <a:xfrm>
            <a:off x="0" y="357188"/>
            <a:ext cx="1157288" cy="1123950"/>
            <a:chOff x="-9" y="1395"/>
            <a:chExt cx="2985" cy="2898"/>
          </a:xfrm>
        </p:grpSpPr>
        <p:pic>
          <p:nvPicPr>
            <p:cNvPr id="7220"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7209" name="Group 198"/>
          <p:cNvGrpSpPr/>
          <p:nvPr/>
        </p:nvGrpSpPr>
        <p:grpSpPr>
          <a:xfrm>
            <a:off x="-6350" y="195263"/>
            <a:ext cx="1057275" cy="1143000"/>
            <a:chOff x="0" y="1039"/>
            <a:chExt cx="2681" cy="2897"/>
          </a:xfrm>
        </p:grpSpPr>
        <p:pic>
          <p:nvPicPr>
            <p:cNvPr id="7218"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7219"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7210" name="Group 201"/>
          <p:cNvGrpSpPr/>
          <p:nvPr/>
        </p:nvGrpSpPr>
        <p:grpSpPr>
          <a:xfrm>
            <a:off x="0" y="0"/>
            <a:ext cx="933450" cy="1239838"/>
            <a:chOff x="-7" y="240"/>
            <a:chExt cx="2407" cy="3199"/>
          </a:xfrm>
        </p:grpSpPr>
        <p:pic>
          <p:nvPicPr>
            <p:cNvPr id="7216"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7217"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457200" y="273050"/>
            <a:ext cx="3008313" cy="1162050"/>
          </a:xfrm>
        </p:spPr>
        <p:txBody>
          <a:bodyPr anchor="b"/>
          <a:lstStyle>
            <a:lvl1pPr algn="l">
              <a:defRPr sz="2000" b="1">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atin typeface="微软雅黑" panose="020B0503020204020204" pitchFamily="34" charset="-122"/>
                <a:ea typeface="微软雅黑" panose="020B0503020204020204" pitchFamily="34" charset="-122"/>
              </a:defRPr>
            </a:lvl1pPr>
            <a:lvl2pPr>
              <a:defRPr sz="2800">
                <a:latin typeface="微软雅黑" panose="020B0503020204020204" pitchFamily="34" charset="-122"/>
                <a:ea typeface="微软雅黑" panose="020B0503020204020204" pitchFamily="34" charset="-122"/>
              </a:defRPr>
            </a:lvl2pPr>
            <a:lvl3pPr>
              <a:defRPr sz="2400">
                <a:latin typeface="微软雅黑" panose="020B0503020204020204" pitchFamily="34" charset="-122"/>
                <a:ea typeface="微软雅黑" panose="020B0503020204020204" pitchFamily="34" charset="-122"/>
              </a:defRPr>
            </a:lvl3pPr>
            <a:lvl4pPr>
              <a:defRPr sz="2000">
                <a:latin typeface="微软雅黑" panose="020B0503020204020204" pitchFamily="34" charset="-122"/>
                <a:ea typeface="微软雅黑" panose="020B0503020204020204" pitchFamily="34" charset="-122"/>
              </a:defRPr>
            </a:lvl4pPr>
            <a:lvl5pPr>
              <a:defRPr sz="2000">
                <a:latin typeface="微软雅黑" panose="020B0503020204020204" pitchFamily="34" charset="-122"/>
                <a:ea typeface="微软雅黑" panose="020B0503020204020204" pitchFamily="34" charset="-122"/>
              </a:defRPr>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1" name="日期占位符 4"/>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462E0BF-17EF-4CB8-8B71-BE4C92C7CF78}"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2023/6/20</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5"/>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6"/>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AE1AEB0-2528-451A-9FB6-26C8C3CA7E27}"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8232" name="Group 195"/>
          <p:cNvGrpSpPr/>
          <p:nvPr/>
        </p:nvGrpSpPr>
        <p:grpSpPr>
          <a:xfrm>
            <a:off x="0" y="357188"/>
            <a:ext cx="1157288" cy="1123950"/>
            <a:chOff x="-9" y="1395"/>
            <a:chExt cx="2985" cy="2898"/>
          </a:xfrm>
        </p:grpSpPr>
        <p:pic>
          <p:nvPicPr>
            <p:cNvPr id="8244"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8233" name="Group 198"/>
          <p:cNvGrpSpPr/>
          <p:nvPr/>
        </p:nvGrpSpPr>
        <p:grpSpPr>
          <a:xfrm>
            <a:off x="-6350" y="195263"/>
            <a:ext cx="1057275" cy="1143000"/>
            <a:chOff x="0" y="1039"/>
            <a:chExt cx="2681" cy="2897"/>
          </a:xfrm>
        </p:grpSpPr>
        <p:pic>
          <p:nvPicPr>
            <p:cNvPr id="8242"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8243"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8234" name="Group 201"/>
          <p:cNvGrpSpPr/>
          <p:nvPr/>
        </p:nvGrpSpPr>
        <p:grpSpPr>
          <a:xfrm>
            <a:off x="0" y="0"/>
            <a:ext cx="933450" cy="1239838"/>
            <a:chOff x="-7" y="240"/>
            <a:chExt cx="2407" cy="3199"/>
          </a:xfrm>
        </p:grpSpPr>
        <p:pic>
          <p:nvPicPr>
            <p:cNvPr id="8240"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8241"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1792288" y="4800600"/>
            <a:ext cx="5486400" cy="566738"/>
          </a:xfrm>
        </p:spPr>
        <p:txBody>
          <a:bodyPr anchor="b"/>
          <a:lstStyle>
            <a:lvl1pPr algn="l">
              <a:defRPr sz="2000" b="1">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atin typeface="微软雅黑" panose="020B0503020204020204" pitchFamily="34" charset="-122"/>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1" name="日期占位符 4"/>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A083400-137B-43D8-B69C-1882E18F79F7}"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2023/6/20</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5"/>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6"/>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44B35FF-BFCB-4233-AA23-B5ECA8DA7157}"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28" name="Rectangle 4"/>
          <p:cNvSpPr>
            <a:spLocks noGrp="1" noChangeArrowheads="1"/>
          </p:cNvSpPr>
          <p:nvPr>
            <p:ph type="dt" sz="half" idx="2"/>
          </p:nvPr>
        </p:nvSpPr>
        <p:spPr bwMode="gray">
          <a:xfrm>
            <a:off x="457200" y="6467475"/>
            <a:ext cx="2133600" cy="301625"/>
          </a:xfrm>
          <a:prstGeom prst="rect">
            <a:avLst/>
          </a:prstGeom>
          <a:noFill/>
          <a:ln>
            <a:noFill/>
          </a:ln>
          <a:effectLst/>
        </p:spPr>
        <p:txBody>
          <a:bodyPr vert="horz" wrap="square" lIns="91440" tIns="45720" rIns="91440" bIns="45720" numCol="1" anchor="t" anchorCtr="0" compatLnSpc="1"/>
          <a:lstStyle>
            <a:lvl1pPr eaLnBrk="1" fontAlgn="auto" hangingPunct="1">
              <a:spcBef>
                <a:spcPts val="0"/>
              </a:spcBef>
              <a:spcAft>
                <a:spcPts val="0"/>
              </a:spcAft>
              <a:defRPr sz="1200" b="0">
                <a:latin typeface="+mn-lt"/>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9E854D8-FCA4-4D23-A8B7-EFDDDFED7085}" type="datetimeFigureOut">
              <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2023/6/20</a:t>
            </a:fld>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29" name="Rectangle 5"/>
          <p:cNvSpPr>
            <a:spLocks noGrp="1" noChangeArrowheads="1"/>
          </p:cNvSpPr>
          <p:nvPr>
            <p:ph type="ftr" sz="quarter" idx="3"/>
          </p:nvPr>
        </p:nvSpPr>
        <p:spPr bwMode="gray">
          <a:xfrm>
            <a:off x="3124200" y="6467475"/>
            <a:ext cx="2895600" cy="301625"/>
          </a:xfrm>
          <a:prstGeom prst="rect">
            <a:avLst/>
          </a:prstGeom>
          <a:noFill/>
          <a:ln>
            <a:noFill/>
          </a:ln>
          <a:effectLst/>
        </p:spPr>
        <p:txBody>
          <a:bodyPr vert="horz" wrap="square" lIns="91440" tIns="45720" rIns="91440" bIns="45720" numCol="1" anchor="t" anchorCtr="0" compatLnSpc="1"/>
          <a:lstStyle>
            <a:lvl1pPr algn="ctr" eaLnBrk="1" fontAlgn="auto" hangingPunct="1">
              <a:spcBef>
                <a:spcPts val="0"/>
              </a:spcBef>
              <a:spcAft>
                <a:spcPts val="0"/>
              </a:spcAft>
              <a:defRPr sz="1200" b="0">
                <a:latin typeface="+mn-lt"/>
                <a:ea typeface="宋体"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30" name="Rectangle 6"/>
          <p:cNvSpPr>
            <a:spLocks noGrp="1" noChangeArrowheads="1"/>
          </p:cNvSpPr>
          <p:nvPr>
            <p:ph type="sldNum" sz="quarter" idx="4"/>
          </p:nvPr>
        </p:nvSpPr>
        <p:spPr bwMode="gray">
          <a:xfrm>
            <a:off x="6553200" y="6467475"/>
            <a:ext cx="2133600" cy="301625"/>
          </a:xfrm>
          <a:prstGeom prst="rect">
            <a:avLst/>
          </a:prstGeom>
          <a:noFill/>
          <a:ln>
            <a:noFill/>
          </a:ln>
          <a:effectLst/>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5E830BE4-30BA-4F3B-BD59-AB2C5AFFF50F}"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1"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2"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3"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4"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5"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6"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7"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8"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9"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0"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1"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2"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3"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4"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5"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6"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7"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8"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9"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1"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2"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3"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4"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5"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6"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7"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8"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9"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0"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1"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2"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3"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4"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5"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218"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7" name="Rectangle 3"/>
          <p:cNvSpPr>
            <a:spLocks noGrp="1"/>
          </p:cNvSpPr>
          <p:nvPr>
            <p:ph type="body" idx="1"/>
          </p:nvPr>
        </p:nvSpPr>
        <p:spPr>
          <a:xfrm>
            <a:off x="457200" y="1600200"/>
            <a:ext cx="8229600" cy="47244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grpSp>
        <p:nvGrpSpPr>
          <p:cNvPr id="1068" name="Group 195"/>
          <p:cNvGrpSpPr/>
          <p:nvPr/>
        </p:nvGrpSpPr>
        <p:grpSpPr>
          <a:xfrm>
            <a:off x="0" y="357188"/>
            <a:ext cx="1157288" cy="1123950"/>
            <a:chOff x="-9" y="1395"/>
            <a:chExt cx="2985" cy="2898"/>
          </a:xfrm>
        </p:grpSpPr>
        <p:pic>
          <p:nvPicPr>
            <p:cNvPr id="1076" name="Picture 196" descr="pan01"/>
            <p:cNvPicPr>
              <a:picLocks noChangeAspect="1"/>
            </p:cNvPicPr>
            <p:nvPr/>
          </p:nvPicPr>
          <p:blipFill>
            <a:blip r:embed="rId16"/>
            <a:srcRect l="46681" r="2339"/>
            <a:stretch>
              <a:fillRect/>
            </a:stretch>
          </p:blipFill>
          <p:spPr>
            <a:xfrm>
              <a:off x="0" y="1395"/>
              <a:ext cx="2976" cy="2898"/>
            </a:xfrm>
            <a:prstGeom prst="rect">
              <a:avLst/>
            </a:prstGeom>
            <a:noFill/>
            <a:ln w="9525">
              <a:noFill/>
            </a:ln>
          </p:spPr>
        </p:pic>
        <p:sp>
          <p:nvSpPr>
            <p:cNvPr id="1221"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17"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069" name="Group 198"/>
          <p:cNvGrpSpPr/>
          <p:nvPr/>
        </p:nvGrpSpPr>
        <p:grpSpPr>
          <a:xfrm>
            <a:off x="-6350" y="195263"/>
            <a:ext cx="1057275" cy="1143000"/>
            <a:chOff x="0" y="1039"/>
            <a:chExt cx="2681" cy="2897"/>
          </a:xfrm>
        </p:grpSpPr>
        <p:pic>
          <p:nvPicPr>
            <p:cNvPr id="1074" name="Picture 199" descr="pan01"/>
            <p:cNvPicPr>
              <a:picLocks noChangeAspect="1"/>
            </p:cNvPicPr>
            <p:nvPr userDrawn="1"/>
          </p:nvPicPr>
          <p:blipFill>
            <a:blip r:embed="rId18"/>
            <a:srcRect l="51730" r="2339"/>
            <a:stretch>
              <a:fillRect/>
            </a:stretch>
          </p:blipFill>
          <p:spPr>
            <a:xfrm>
              <a:off x="0" y="1039"/>
              <a:ext cx="2681" cy="2897"/>
            </a:xfrm>
            <a:prstGeom prst="rect">
              <a:avLst/>
            </a:prstGeom>
            <a:noFill/>
            <a:ln w="9525">
              <a:noFill/>
            </a:ln>
          </p:spPr>
        </p:pic>
        <p:sp>
          <p:nvSpPr>
            <p:cNvPr id="1075"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19"/>
              <a:stretch>
                <a:fillRect/>
              </a:stretch>
            </a:blipFill>
            <a:ln w="9525">
              <a:noFill/>
            </a:ln>
          </p:spPr>
          <p:txBody>
            <a:bodyPr/>
            <a:lstStyle/>
            <a:p>
              <a:endParaRPr lang="zh-CN" altLang="en-US"/>
            </a:p>
          </p:txBody>
        </p:sp>
      </p:grpSp>
      <p:grpSp>
        <p:nvGrpSpPr>
          <p:cNvPr id="1070" name="Group 201"/>
          <p:cNvGrpSpPr/>
          <p:nvPr/>
        </p:nvGrpSpPr>
        <p:grpSpPr>
          <a:xfrm>
            <a:off x="0" y="0"/>
            <a:ext cx="933450" cy="1239838"/>
            <a:chOff x="-7" y="240"/>
            <a:chExt cx="2407" cy="3199"/>
          </a:xfrm>
        </p:grpSpPr>
        <p:pic>
          <p:nvPicPr>
            <p:cNvPr id="1072" name="Picture 202" descr="pan01"/>
            <p:cNvPicPr>
              <a:picLocks noChangeAspect="1"/>
            </p:cNvPicPr>
            <p:nvPr userDrawn="1"/>
          </p:nvPicPr>
          <p:blipFill>
            <a:blip r:embed="rId20"/>
            <a:srcRect l="60431" r="2339"/>
            <a:stretch>
              <a:fillRect/>
            </a:stretch>
          </p:blipFill>
          <p:spPr>
            <a:xfrm>
              <a:off x="0" y="240"/>
              <a:ext cx="2400" cy="3199"/>
            </a:xfrm>
            <a:prstGeom prst="rect">
              <a:avLst/>
            </a:prstGeom>
            <a:noFill/>
            <a:ln w="9525">
              <a:noFill/>
            </a:ln>
          </p:spPr>
        </p:pic>
        <p:sp>
          <p:nvSpPr>
            <p:cNvPr id="1073"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21"/>
              <a:stretch>
                <a:fillRect/>
              </a:stretch>
            </a:blipFill>
            <a:ln w="9525">
              <a:noFill/>
            </a:ln>
          </p:spPr>
          <p:txBody>
            <a:bodyPr/>
            <a:lstStyle/>
            <a:p>
              <a:endParaRPr lang="zh-CN" altLang="en-US"/>
            </a:p>
          </p:txBody>
        </p:sp>
      </p:grpSp>
      <p:sp>
        <p:nvSpPr>
          <p:cNvPr id="1071" name="Rectangle 2"/>
          <p:cNvSpPr>
            <a:spLocks noGrp="1"/>
          </p:cNvSpPr>
          <p:nvPr>
            <p:ph type="title"/>
          </p:nvPr>
        </p:nvSpPr>
        <p:spPr>
          <a:xfrm>
            <a:off x="1219200" y="228600"/>
            <a:ext cx="7391400" cy="838200"/>
          </a:xfrm>
          <a:prstGeom prst="rect">
            <a:avLst/>
          </a:prstGeom>
          <a:noFill/>
          <a:ln w="9525">
            <a:noFill/>
          </a:ln>
        </p:spPr>
        <p:txBody>
          <a:bodyPr anchor="ctr" anchorCtr="0"/>
          <a:lstStyle/>
          <a:p>
            <a:pPr lvl="0"/>
            <a:r>
              <a:rPr lang="zh-CN" altLang="en-US" dirty="0"/>
              <a:t>单击此处编辑母版标题样式</a:t>
            </a:r>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l" rtl="0" eaLnBrk="0" fontAlgn="base" hangingPunct="0">
        <a:spcBef>
          <a:spcPct val="0"/>
        </a:spcBef>
        <a:spcAft>
          <a:spcPct val="0"/>
        </a:spcAft>
        <a:defRPr sz="3600" b="1">
          <a:solidFill>
            <a:srgbClr val="FFFFFF"/>
          </a:solidFill>
          <a:latin typeface="+mj-lt"/>
          <a:ea typeface="+mj-ea"/>
          <a:cs typeface="+mj-cs"/>
        </a:defRPr>
      </a:lvl1pPr>
      <a:lvl2pPr algn="l" rtl="0" eaLnBrk="0" fontAlgn="base" hangingPunct="0">
        <a:spcBef>
          <a:spcPct val="0"/>
        </a:spcBef>
        <a:spcAft>
          <a:spcPct val="0"/>
        </a:spcAft>
        <a:defRPr sz="3600" b="1">
          <a:solidFill>
            <a:srgbClr val="FFFFFF"/>
          </a:solidFill>
          <a:latin typeface="Arial" panose="020B0604020202020204" pitchFamily="34" charset="0"/>
        </a:defRPr>
      </a:lvl2pPr>
      <a:lvl3pPr algn="l" rtl="0" eaLnBrk="0" fontAlgn="base" hangingPunct="0">
        <a:spcBef>
          <a:spcPct val="0"/>
        </a:spcBef>
        <a:spcAft>
          <a:spcPct val="0"/>
        </a:spcAft>
        <a:defRPr sz="3600" b="1">
          <a:solidFill>
            <a:srgbClr val="FFFFFF"/>
          </a:solidFill>
          <a:latin typeface="Arial" panose="020B0604020202020204" pitchFamily="34" charset="0"/>
        </a:defRPr>
      </a:lvl3pPr>
      <a:lvl4pPr algn="l" rtl="0" eaLnBrk="0" fontAlgn="base" hangingPunct="0">
        <a:spcBef>
          <a:spcPct val="0"/>
        </a:spcBef>
        <a:spcAft>
          <a:spcPct val="0"/>
        </a:spcAft>
        <a:defRPr sz="3600" b="1">
          <a:solidFill>
            <a:srgbClr val="FFFFFF"/>
          </a:solidFill>
          <a:latin typeface="Arial" panose="020B0604020202020204" pitchFamily="34" charset="0"/>
        </a:defRPr>
      </a:lvl4pPr>
      <a:lvl5pPr algn="l" rtl="0" eaLnBrk="0" fontAlgn="base" hangingPunct="0">
        <a:spcBef>
          <a:spcPct val="0"/>
        </a:spcBef>
        <a:spcAft>
          <a:spcPct val="0"/>
        </a:spcAft>
        <a:defRPr sz="3600" b="1">
          <a:solidFill>
            <a:srgbClr val="FFFFFF"/>
          </a:solidFill>
          <a:latin typeface="Arial" panose="020B0604020202020204" pitchFamily="34" charset="0"/>
        </a:defRPr>
      </a:lvl5pPr>
      <a:lvl6pPr marL="457200" algn="l" rtl="0" eaLnBrk="1" fontAlgn="base" hangingPunct="1">
        <a:spcBef>
          <a:spcPct val="0"/>
        </a:spcBef>
        <a:spcAft>
          <a:spcPct val="0"/>
        </a:spcAft>
        <a:defRPr sz="3600" b="1">
          <a:solidFill>
            <a:srgbClr val="FFFFFF"/>
          </a:solidFill>
          <a:latin typeface="Arial" panose="020B0604020202020204" pitchFamily="34" charset="0"/>
        </a:defRPr>
      </a:lvl6pPr>
      <a:lvl7pPr marL="914400" algn="l" rtl="0" eaLnBrk="1" fontAlgn="base" hangingPunct="1">
        <a:spcBef>
          <a:spcPct val="0"/>
        </a:spcBef>
        <a:spcAft>
          <a:spcPct val="0"/>
        </a:spcAft>
        <a:defRPr sz="3600" b="1">
          <a:solidFill>
            <a:srgbClr val="FFFFFF"/>
          </a:solidFill>
          <a:latin typeface="Arial" panose="020B0604020202020204" pitchFamily="34" charset="0"/>
        </a:defRPr>
      </a:lvl7pPr>
      <a:lvl8pPr marL="1371600" algn="l" rtl="0" eaLnBrk="1" fontAlgn="base" hangingPunct="1">
        <a:spcBef>
          <a:spcPct val="0"/>
        </a:spcBef>
        <a:spcAft>
          <a:spcPct val="0"/>
        </a:spcAft>
        <a:defRPr sz="3600" b="1">
          <a:solidFill>
            <a:srgbClr val="FFFFFF"/>
          </a:solidFill>
          <a:latin typeface="Arial" panose="020B0604020202020204" pitchFamily="34" charset="0"/>
        </a:defRPr>
      </a:lvl8pPr>
      <a:lvl9pPr marL="1828800" algn="l" rtl="0" eaLnBrk="1" fontAlgn="base" hangingPunct="1">
        <a:spcBef>
          <a:spcPct val="0"/>
        </a:spcBef>
        <a:spcAft>
          <a:spcPct val="0"/>
        </a:spcAft>
        <a:defRPr sz="3600" b="1">
          <a:solidFill>
            <a:srgbClr val="FFFFFF"/>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ep.ucas.ac.cn/"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p.ucas.ac.c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p.ucas.ac.cn/"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副标题 2"/>
          <p:cNvSpPr>
            <a:spLocks noGrp="1"/>
          </p:cNvSpPr>
          <p:nvPr>
            <p:ph type="subTitle" idx="1"/>
          </p:nvPr>
        </p:nvSpPr>
        <p:spPr>
          <a:xfrm>
            <a:off x="4572000" y="4343400"/>
            <a:ext cx="4392613" cy="1101725"/>
          </a:xfrm>
          <a:ln/>
        </p:spPr>
        <p:txBody>
          <a:bodyPr vert="horz" wrap="square" lIns="91440" tIns="45720" rIns="91440" bIns="45720" anchor="t" anchorCtr="0"/>
          <a:lstStyle/>
          <a:p>
            <a:pPr eaLnBrk="1" hangingPunct="1">
              <a:lnSpc>
                <a:spcPct val="80000"/>
              </a:lnSpc>
              <a:buClrTx/>
              <a:buSzTx/>
            </a:pPr>
            <a:r>
              <a:rPr lang="zh-CN" altLang="en-US" sz="4000" b="1" dirty="0">
                <a:solidFill>
                  <a:srgbClr val="FF0000"/>
                </a:solidFill>
                <a:latin typeface="+mn-lt"/>
                <a:ea typeface="宋体" panose="02010600030101010101" pitchFamily="2" charset="-122"/>
                <a:cs typeface="+mn-cs"/>
              </a:rPr>
              <a:t>毕业生角色</a:t>
            </a:r>
            <a:endParaRPr lang="en-US" altLang="zh-CN" sz="4000" b="1" dirty="0">
              <a:solidFill>
                <a:srgbClr val="FF0000"/>
              </a:solidFill>
              <a:latin typeface="+mn-lt"/>
              <a:ea typeface="宋体" panose="02010600030101010101" pitchFamily="2" charset="-122"/>
              <a:cs typeface="+mn-cs"/>
            </a:endParaRPr>
          </a:p>
          <a:p>
            <a:pPr eaLnBrk="1" hangingPunct="1">
              <a:lnSpc>
                <a:spcPct val="80000"/>
              </a:lnSpc>
              <a:buClrTx/>
              <a:buSzTx/>
            </a:pPr>
            <a:endParaRPr lang="en-US" altLang="zh-CN" sz="2200" dirty="0">
              <a:latin typeface="+mn-lt"/>
              <a:ea typeface="宋体" panose="02010600030101010101" pitchFamily="2" charset="-122"/>
              <a:cs typeface="+mn-cs"/>
            </a:endParaRPr>
          </a:p>
          <a:p>
            <a:pPr eaLnBrk="1" hangingPunct="1">
              <a:lnSpc>
                <a:spcPct val="80000"/>
              </a:lnSpc>
              <a:buClrTx/>
              <a:buSzTx/>
            </a:pPr>
            <a:r>
              <a:rPr lang="zh-CN" altLang="en-US" sz="2200" dirty="0">
                <a:latin typeface="+mn-lt"/>
                <a:ea typeface="宋体" panose="02010600030101010101" pitchFamily="2" charset="-122"/>
                <a:cs typeface="+mn-cs"/>
              </a:rPr>
              <a:t>就业指导中心</a:t>
            </a:r>
            <a:endParaRPr lang="en-US" altLang="zh-CN" sz="2200" dirty="0">
              <a:latin typeface="+mn-lt"/>
              <a:ea typeface="宋体" panose="02010600030101010101" pitchFamily="2" charset="-122"/>
              <a:cs typeface="+mn-cs"/>
            </a:endParaRPr>
          </a:p>
          <a:p>
            <a:pPr eaLnBrk="1" hangingPunct="1">
              <a:lnSpc>
                <a:spcPct val="80000"/>
              </a:lnSpc>
              <a:buClrTx/>
              <a:buSzTx/>
            </a:pPr>
            <a:r>
              <a:rPr lang="zh-CN" altLang="en-US" sz="2200" dirty="0">
                <a:latin typeface="+mn-lt"/>
                <a:ea typeface="宋体" panose="02010600030101010101" pitchFamily="2" charset="-122"/>
                <a:cs typeface="+mn-cs"/>
              </a:rPr>
              <a:t>网络信息中心</a:t>
            </a:r>
            <a:endParaRPr lang="en-US" altLang="zh-CN" sz="2200" dirty="0">
              <a:latin typeface="+mn-lt"/>
              <a:ea typeface="宋体" panose="02010600030101010101" pitchFamily="2" charset="-122"/>
              <a:cs typeface="+mn-cs"/>
            </a:endParaRPr>
          </a:p>
          <a:p>
            <a:pPr eaLnBrk="1" hangingPunct="1">
              <a:lnSpc>
                <a:spcPct val="80000"/>
              </a:lnSpc>
              <a:buClrTx/>
              <a:buSzTx/>
            </a:pPr>
            <a:r>
              <a:rPr lang="en-US" altLang="zh-CN" sz="2200" dirty="0">
                <a:latin typeface="+mn-lt"/>
                <a:ea typeface="宋体" panose="02010600030101010101" pitchFamily="2" charset="-122"/>
                <a:cs typeface="+mn-cs"/>
              </a:rPr>
              <a:t>2023-6-16</a:t>
            </a:r>
          </a:p>
          <a:p>
            <a:pPr eaLnBrk="1" hangingPunct="1">
              <a:lnSpc>
                <a:spcPct val="80000"/>
              </a:lnSpc>
              <a:buClrTx/>
              <a:buSzTx/>
            </a:pPr>
            <a:endParaRPr lang="zh-CN" altLang="en-US" sz="2200" dirty="0">
              <a:latin typeface="+mn-lt"/>
              <a:ea typeface="宋体" panose="02010600030101010101" pitchFamily="2" charset="-122"/>
              <a:cs typeface="+mn-cs"/>
            </a:endParaRPr>
          </a:p>
        </p:txBody>
      </p:sp>
      <p:sp>
        <p:nvSpPr>
          <p:cNvPr id="15363" name="标题 1"/>
          <p:cNvSpPr>
            <a:spLocks noGrp="1"/>
          </p:cNvSpPr>
          <p:nvPr>
            <p:ph type="ctrTitle"/>
          </p:nvPr>
        </p:nvSpPr>
        <p:spPr>
          <a:xfrm>
            <a:off x="3851275" y="2525713"/>
            <a:ext cx="5356225" cy="2057400"/>
          </a:xfrm>
          <a:ln/>
        </p:spPr>
        <p:txBody>
          <a:bodyPr vert="horz" wrap="square" lIns="91440" tIns="45720" rIns="91440" bIns="45720" anchor="ctr" anchorCtr="0"/>
          <a:lstStyle/>
          <a:p>
            <a:pPr eaLnBrk="1" hangingPunct="1">
              <a:buClrTx/>
              <a:buSzTx/>
              <a:buFontTx/>
            </a:pPr>
            <a:r>
              <a:rPr lang="zh-CN" altLang="en-US" dirty="0">
                <a:latin typeface="微软雅黑" panose="020B0503020204020204" pitchFamily="34" charset="-122"/>
                <a:ea typeface="微软雅黑" panose="020B0503020204020204" pitchFamily="34" charset="-122"/>
                <a:cs typeface="+mj-cs"/>
              </a:rPr>
              <a:t>毕业生就业系统</a:t>
            </a:r>
            <a:br>
              <a:rPr lang="en-US" altLang="zh-CN" dirty="0">
                <a:latin typeface="微软雅黑" panose="020B0503020204020204" pitchFamily="34" charset="-122"/>
                <a:ea typeface="微软雅黑" panose="020B0503020204020204" pitchFamily="34" charset="-122"/>
                <a:cs typeface="+mj-cs"/>
              </a:rPr>
            </a:br>
            <a:r>
              <a:rPr lang="zh-CN" altLang="en-US" dirty="0">
                <a:latin typeface="微软雅黑" panose="020B0503020204020204" pitchFamily="34" charset="-122"/>
                <a:ea typeface="微软雅黑" panose="020B0503020204020204" pitchFamily="34" charset="-122"/>
                <a:cs typeface="+mj-cs"/>
              </a:rPr>
              <a:t>数据填报说明</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ln/>
        </p:spPr>
        <p:txBody>
          <a:bodyPr vert="horz" wrap="square" lIns="91440" tIns="45720" rIns="91440" bIns="45720" anchor="ctr" anchorCtr="0"/>
          <a:lstStyle/>
          <a:p>
            <a:r>
              <a:rPr lang="zh-CN" altLang="zh-CN" b="1" dirty="0">
                <a:solidFill>
                  <a:schemeClr val="bg1"/>
                </a:solidFill>
                <a:latin typeface="微软雅黑" panose="020B0503020204020204" pitchFamily="34" charset="-122"/>
                <a:ea typeface="微软雅黑" panose="020B0503020204020204" pitchFamily="34" charset="-122"/>
                <a:cs typeface="+mj-cs"/>
              </a:rPr>
              <a:t>签约数据填报</a:t>
            </a:r>
            <a:r>
              <a:rPr lang="zh-CN" altLang="en-US" b="1" dirty="0">
                <a:solidFill>
                  <a:schemeClr val="bg1"/>
                </a:solidFill>
                <a:latin typeface="微软雅黑" panose="020B0503020204020204" pitchFamily="34" charset="-122"/>
                <a:ea typeface="微软雅黑" panose="020B0503020204020204" pitchFamily="34" charset="-122"/>
                <a:cs typeface="+mj-cs"/>
              </a:rPr>
              <a:t>说明</a:t>
            </a:r>
            <a:endParaRPr lang="zh-CN" altLang="en-US" dirty="0">
              <a:solidFill>
                <a:schemeClr val="bg1"/>
              </a:solidFill>
              <a:latin typeface="微软雅黑" panose="020B0503020204020204" pitchFamily="34" charset="-122"/>
              <a:ea typeface="微软雅黑" panose="020B0503020204020204" pitchFamily="34" charset="-122"/>
              <a:cs typeface="+mj-cs"/>
            </a:endParaRPr>
          </a:p>
        </p:txBody>
      </p:sp>
      <p:sp>
        <p:nvSpPr>
          <p:cNvPr id="24579" name="矩形 3"/>
          <p:cNvSpPr/>
          <p:nvPr/>
        </p:nvSpPr>
        <p:spPr>
          <a:xfrm>
            <a:off x="683568" y="1066800"/>
            <a:ext cx="8064896" cy="572336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150000"/>
              </a:lnSpc>
              <a:spcBef>
                <a:spcPct val="0"/>
              </a:spcBef>
              <a:buNone/>
            </a:pPr>
            <a:r>
              <a:rPr lang="zh-CN" altLang="zh-CN" sz="2400" b="1" dirty="0">
                <a:solidFill>
                  <a:srgbClr val="C00000"/>
                </a:solidFill>
                <a:latin typeface="汉仪大黑简" pitchFamily="49" charset="-122"/>
                <a:ea typeface="微软简粗黑" pitchFamily="2" charset="-122"/>
              </a:rPr>
              <a:t>签约数据填报：</a:t>
            </a:r>
          </a:p>
          <a:p>
            <a:pPr marL="0" lvl="0" indent="0">
              <a:lnSpc>
                <a:spcPct val="150000"/>
              </a:lnSpc>
              <a:spcBef>
                <a:spcPct val="0"/>
              </a:spcBef>
              <a:buNone/>
            </a:pPr>
            <a:r>
              <a:rPr lang="en-US" altLang="zh-CN" sz="1800" dirty="0">
                <a:ea typeface="宋体" panose="02010600030101010101" pitchFamily="2" charset="-122"/>
              </a:rPr>
              <a:t>        </a:t>
            </a:r>
            <a:r>
              <a:rPr lang="zh-CN" altLang="zh-CN" sz="1800" dirty="0">
                <a:ea typeface="宋体" panose="02010600030101010101" pitchFamily="2" charset="-122"/>
              </a:rPr>
              <a:t>为了落实教育部关于毕业生签约数据日报、周报、月报的要求，已经落实就业单位（收到用人单位</a:t>
            </a:r>
            <a:r>
              <a:rPr lang="en-US" altLang="zh-CN" sz="1800" dirty="0">
                <a:ea typeface="宋体" panose="02010600030101010101" pitchFamily="2" charset="-122"/>
              </a:rPr>
              <a:t>offer</a:t>
            </a:r>
            <a:r>
              <a:rPr lang="zh-CN" altLang="zh-CN" sz="1800" dirty="0">
                <a:ea typeface="宋体" panose="02010600030101010101" pitchFamily="2" charset="-122"/>
              </a:rPr>
              <a:t>）的学生都需要登录填报签约数据。</a:t>
            </a:r>
          </a:p>
          <a:p>
            <a:pPr marL="0" lvl="0" indent="0">
              <a:lnSpc>
                <a:spcPct val="150000"/>
              </a:lnSpc>
              <a:spcBef>
                <a:spcPct val="0"/>
              </a:spcBef>
              <a:buNone/>
            </a:pPr>
            <a:r>
              <a:rPr lang="en-US" altLang="zh-CN" sz="1800" dirty="0">
                <a:ea typeface="宋体" panose="02010600030101010101" pitchFamily="2" charset="-122"/>
              </a:rPr>
              <a:t>        1</a:t>
            </a:r>
            <a:r>
              <a:rPr lang="zh-CN" altLang="zh-CN" sz="1800" dirty="0">
                <a:ea typeface="宋体" panose="02010600030101010101" pitchFamily="2" charset="-122"/>
              </a:rPr>
              <a:t>、学生范围：所有预计下一年度毕业的在校生。</a:t>
            </a:r>
          </a:p>
          <a:p>
            <a:pPr marL="0" lvl="0" indent="0">
              <a:lnSpc>
                <a:spcPct val="150000"/>
              </a:lnSpc>
              <a:spcBef>
                <a:spcPct val="0"/>
              </a:spcBef>
              <a:buNone/>
            </a:pPr>
            <a:r>
              <a:rPr lang="en-US" altLang="zh-CN" sz="1800" dirty="0">
                <a:ea typeface="宋体" panose="02010600030101010101" pitchFamily="2" charset="-122"/>
              </a:rPr>
              <a:t>        2</a:t>
            </a:r>
            <a:r>
              <a:rPr lang="zh-CN" altLang="zh-CN" sz="1800" dirty="0">
                <a:ea typeface="宋体" panose="02010600030101010101" pitchFamily="2" charset="-122"/>
              </a:rPr>
              <a:t>、填报时间：收到用人单位</a:t>
            </a:r>
            <a:r>
              <a:rPr lang="en-US" altLang="zh-CN" sz="1800" dirty="0">
                <a:ea typeface="宋体" panose="02010600030101010101" pitchFamily="2" charset="-122"/>
              </a:rPr>
              <a:t>offer</a:t>
            </a:r>
            <a:r>
              <a:rPr lang="zh-CN" altLang="zh-CN" sz="1800" dirty="0">
                <a:ea typeface="宋体" panose="02010600030101010101" pitchFamily="2" charset="-122"/>
              </a:rPr>
              <a:t>、领取三方协议时填报。</a:t>
            </a:r>
          </a:p>
          <a:p>
            <a:pPr marL="0" lvl="0" indent="0">
              <a:lnSpc>
                <a:spcPct val="150000"/>
              </a:lnSpc>
              <a:spcBef>
                <a:spcPct val="0"/>
              </a:spcBef>
              <a:buNone/>
            </a:pPr>
            <a:r>
              <a:rPr lang="en-US" altLang="zh-CN" sz="1800" dirty="0">
                <a:ea typeface="宋体" panose="02010600030101010101" pitchFamily="2" charset="-122"/>
              </a:rPr>
              <a:t>        3</a:t>
            </a:r>
            <a:r>
              <a:rPr lang="zh-CN" altLang="zh-CN" sz="1800" dirty="0">
                <a:ea typeface="宋体" panose="02010600030101010101" pitchFamily="2" charset="-122"/>
              </a:rPr>
              <a:t>、定向生按照定向招生协议派遣回定向单位，少数民族骨干计划毕业生派遣回协议省教育厅。</a:t>
            </a:r>
          </a:p>
          <a:p>
            <a:pPr marL="0" lvl="0" indent="0">
              <a:lnSpc>
                <a:spcPct val="150000"/>
              </a:lnSpc>
              <a:spcBef>
                <a:spcPct val="0"/>
              </a:spcBef>
              <a:buNone/>
            </a:pPr>
            <a:r>
              <a:rPr lang="en-US" altLang="zh-CN" sz="1800" b="1" dirty="0">
                <a:solidFill>
                  <a:srgbClr val="C00000"/>
                </a:solidFill>
                <a:ea typeface="宋体" panose="02010600030101010101" pitchFamily="2" charset="-122"/>
              </a:rPr>
              <a:t>        </a:t>
            </a:r>
            <a:r>
              <a:rPr lang="zh-CN" altLang="zh-CN" sz="2400" b="1" dirty="0">
                <a:solidFill>
                  <a:srgbClr val="C00000"/>
                </a:solidFill>
                <a:ea typeface="宋体" panose="02010600030101010101" pitchFamily="2" charset="-122"/>
              </a:rPr>
              <a:t>说明：</a:t>
            </a:r>
          </a:p>
          <a:p>
            <a:pPr marL="0" lvl="0" indent="0">
              <a:lnSpc>
                <a:spcPct val="150000"/>
              </a:lnSpc>
              <a:spcBef>
                <a:spcPct val="0"/>
              </a:spcBef>
              <a:buNone/>
            </a:pPr>
            <a:r>
              <a:rPr lang="en-US" altLang="zh-CN" sz="1800" dirty="0">
                <a:ea typeface="宋体" panose="02010600030101010101" pitchFamily="2" charset="-122"/>
              </a:rPr>
              <a:t>        1</a:t>
            </a:r>
            <a:r>
              <a:rPr lang="zh-CN" altLang="en-US" sz="1800" dirty="0">
                <a:ea typeface="宋体" panose="02010600030101010101" pitchFamily="2" charset="-122"/>
              </a:rPr>
              <a:t>、就业数据填报页面下方有</a:t>
            </a:r>
            <a:r>
              <a:rPr lang="zh-CN" altLang="zh-CN" sz="1800" dirty="0">
                <a:ea typeface="宋体" panose="02010600030101010101" pitchFamily="2" charset="-122"/>
              </a:rPr>
              <a:t>“提交签约数据”、</a:t>
            </a:r>
            <a:r>
              <a:rPr lang="zh-CN" altLang="en-US" sz="1800" dirty="0">
                <a:ea typeface="宋体" panose="02010600030101010101" pitchFamily="2" charset="-122"/>
              </a:rPr>
              <a:t>和</a:t>
            </a:r>
            <a:r>
              <a:rPr lang="zh-CN" altLang="zh-CN" sz="1800" dirty="0">
                <a:ea typeface="宋体" panose="02010600030101010101" pitchFamily="2" charset="-122"/>
              </a:rPr>
              <a:t>“提交派遣数据”</a:t>
            </a:r>
            <a:r>
              <a:rPr lang="zh-CN" altLang="en-US" sz="1800" dirty="0">
                <a:ea typeface="宋体" panose="02010600030101010101" pitchFamily="2" charset="-122"/>
              </a:rPr>
              <a:t>两个选项</a:t>
            </a:r>
            <a:r>
              <a:rPr lang="zh-CN" altLang="zh-CN" sz="1800" dirty="0">
                <a:ea typeface="宋体" panose="02010600030101010101" pitchFamily="2" charset="-122"/>
              </a:rPr>
              <a:t>。签约数据用于上报教育部实时统计毕业生签约率，派遣数据用于</a:t>
            </a:r>
            <a:r>
              <a:rPr lang="zh-CN" altLang="en-US" sz="1800" dirty="0">
                <a:ea typeface="宋体" panose="02010600030101010101" pitchFamily="2" charset="-122"/>
              </a:rPr>
              <a:t>转迁户口和档案信息核对</a:t>
            </a:r>
            <a:r>
              <a:rPr lang="zh-CN" altLang="zh-CN" sz="1800" dirty="0">
                <a:ea typeface="宋体" panose="02010600030101010101" pitchFamily="2" charset="-122"/>
              </a:rPr>
              <a:t>。学生只是在签约时选择“提交签约数据”、到</a:t>
            </a:r>
            <a:r>
              <a:rPr lang="zh-CN" altLang="en-US" sz="1800" dirty="0">
                <a:ea typeface="宋体" panose="02010600030101010101" pitchFamily="2" charset="-122"/>
              </a:rPr>
              <a:t>需要</a:t>
            </a:r>
            <a:r>
              <a:rPr lang="zh-CN" altLang="zh-CN" sz="1800" dirty="0">
                <a:ea typeface="宋体" panose="02010600030101010101" pitchFamily="2" charset="-122"/>
              </a:rPr>
              <a:t>派时</a:t>
            </a:r>
            <a:r>
              <a:rPr lang="zh-CN" altLang="en-US" sz="1800" dirty="0">
                <a:ea typeface="宋体" panose="02010600030101010101" pitchFamily="2" charset="-122"/>
              </a:rPr>
              <a:t>（需要转迁户口档案）时</a:t>
            </a:r>
            <a:r>
              <a:rPr lang="zh-CN" altLang="zh-CN" sz="1800" dirty="0">
                <a:ea typeface="宋体" panose="02010600030101010101" pitchFamily="2" charset="-122"/>
              </a:rPr>
              <a:t>再选择“提交派遣数据”。签约数据用于上报教育部实时统计毕业生签约率，派遣数据用于</a:t>
            </a:r>
            <a:r>
              <a:rPr lang="zh-CN" altLang="en-US" sz="1800" dirty="0">
                <a:ea typeface="宋体" panose="02010600030101010101" pitchFamily="2" charset="-122"/>
              </a:rPr>
              <a:t>转迁户口和档案信息核对</a:t>
            </a:r>
            <a:r>
              <a:rPr lang="zh-CN" altLang="zh-CN" sz="1800" dirty="0">
                <a:ea typeface="宋体" panose="02010600030101010101" pitchFamily="2" charset="-122"/>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签约数据填报说明</a:t>
            </a:r>
          </a:p>
        </p:txBody>
      </p:sp>
      <p:sp>
        <p:nvSpPr>
          <p:cNvPr id="4" name="矩形 3"/>
          <p:cNvSpPr/>
          <p:nvPr/>
        </p:nvSpPr>
        <p:spPr>
          <a:xfrm>
            <a:off x="593725" y="1497013"/>
            <a:ext cx="8081963" cy="4856138"/>
          </a:xfrm>
          <a:prstGeom prst="rect">
            <a:avLst/>
          </a:prstGeom>
        </p:spPr>
        <p:txBody>
          <a:bodyPr>
            <a:spAutoFit/>
          </a:bodyPr>
          <a:lstStyle/>
          <a:p>
            <a:pPr lvl="0">
              <a:lnSpc>
                <a:spcPct val="150000"/>
              </a:lnSpc>
              <a:spcAft>
                <a:spcPts val="0"/>
              </a:spcAft>
              <a:defRPr/>
            </a:pP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      2</a:t>
            </a:r>
            <a:r>
              <a:rPr kumimoji="0" lang="zh-CN" altLang="en-US"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学生填报提交的签约数据就是将来的派遣数据，学生只需填报一次，提交签约数据后</a:t>
            </a:r>
            <a:r>
              <a:rPr kumimoji="0" lang="zh-CN" altLang="en-US"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至</a:t>
            </a:r>
            <a:r>
              <a:rPr lang="zh-CN" altLang="zh-CN" sz="1600" kern="100" dirty="0">
                <a:latin typeface="等线" panose="02010600030101010101" pitchFamily="2" charset="-122"/>
                <a:ea typeface="等线" panose="02010600030101010101" pitchFamily="2" charset="-122"/>
                <a:cs typeface="Times New Roman" panose="02020603050405020304" pitchFamily="18" charset="0"/>
              </a:rPr>
              <a:t>派遣时如果签约</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单位或签约数据没有变化、修改</a:t>
            </a:r>
            <a:r>
              <a:rPr kumimoji="0" lang="zh-CN" altLang="en-US"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的</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，可以在需要派遣</a:t>
            </a:r>
            <a:r>
              <a:rPr lang="zh-CN" altLang="en-US" sz="1600" dirty="0"/>
              <a:t>（需要转迁户口档案时）</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时（春季毕业生</a:t>
            </a: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1</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月开始派遣、夏季毕业生</a:t>
            </a: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6</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月底开始派遣）直接选择“提交派遣数据”、研究所</a:t>
            </a:r>
            <a:r>
              <a:rPr lang="zh-CN" altLang="en-US" sz="1600" kern="100" noProof="0" dirty="0">
                <a:latin typeface="等线" panose="02010600030101010101" pitchFamily="2" charset="-122"/>
                <a:ea typeface="等线" panose="02010600030101010101" pitchFamily="2" charset="-122"/>
                <a:cs typeface="Times New Roman" panose="02020603050405020304" pitchFamily="18" charset="0"/>
              </a:rPr>
              <a:t>或院系</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审核后上报就业指导中心。</a:t>
            </a:r>
            <a:endPar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lvl="0">
              <a:lnSpc>
                <a:spcPct val="150000"/>
              </a:lnSpc>
              <a:spcAft>
                <a:spcPts val="0"/>
              </a:spcAft>
              <a:defRPr/>
            </a:pPr>
            <a:endPar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rgbClr val="C00000"/>
                </a:solidFill>
                <a:effectLst/>
                <a:uLnTx/>
                <a:uFillTx/>
                <a:latin typeface="宋体" panose="02010600030101010101" pitchFamily="2" charset="-122"/>
                <a:ea typeface="等线" panose="02010600030101010101" pitchFamily="2" charset="-122"/>
                <a:cs typeface="+mn-cs"/>
              </a:rPr>
              <a:t>   </a:t>
            </a:r>
            <a:r>
              <a:rPr kumimoji="0" lang="en-US" altLang="zh-CN" sz="1600" b="1" i="0" u="none" strike="noStrike" kern="1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Times New Roman" panose="02020603050405020304" pitchFamily="18" charset="0"/>
              </a:rPr>
              <a:t> 3</a:t>
            </a:r>
            <a:r>
              <a:rPr kumimoji="0" lang="zh-CN" altLang="en-US" sz="1600" b="1" i="0" u="none" strike="noStrike" kern="1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en-US" sz="1600" b="1" i="0" u="none" strike="noStrike" kern="1200" cap="none" spc="0" normalizeH="0" baseline="0" noProof="0" dirty="0">
                <a:ln>
                  <a:noFill/>
                </a:ln>
                <a:solidFill>
                  <a:srgbClr val="C00000"/>
                </a:solidFill>
                <a:effectLst/>
                <a:uLnTx/>
                <a:uFillTx/>
                <a:latin typeface="宋体" panose="02010600030101010101" pitchFamily="2" charset="-122"/>
                <a:ea typeface="等线" panose="02010600030101010101" pitchFamily="2" charset="-122"/>
                <a:cs typeface="+mn-cs"/>
              </a:rPr>
              <a:t>如果提交签约数据后变更就业单位或需要修改数据信息的，在选择提交派遣数据之前学生可以自己修改、重新提交。</a:t>
            </a:r>
            <a:endParaRPr kumimoji="0" lang="en-US" altLang="zh-CN" sz="1600" b="1" i="0" u="none" strike="noStrike" kern="1200" cap="none" spc="0" normalizeH="0" baseline="0" noProof="0" dirty="0">
              <a:ln>
                <a:noFill/>
              </a:ln>
              <a:solidFill>
                <a:srgbClr val="C00000"/>
              </a:solidFill>
              <a:effectLst/>
              <a:uLnTx/>
              <a:uFillTx/>
              <a:latin typeface="宋体" panose="02010600030101010101" pitchFamily="2" charset="-122"/>
              <a:ea typeface="等线"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等线" panose="02010600030101010101" pitchFamily="2" charset="-122"/>
              <a:cs typeface="+mn-cs"/>
            </a:endParaRPr>
          </a:p>
          <a:p>
            <a:pPr marL="0" marR="0" lvl="0" indent="0" algn="l" defTabSz="914400" rtl="0" eaLnBrk="0" fontAlgn="base" latinLnBrk="0" hangingPunct="0">
              <a:lnSpc>
                <a:spcPct val="150000"/>
              </a:lnSpc>
              <a:spcBef>
                <a:spcPct val="0"/>
              </a:spcBef>
              <a:spcAft>
                <a:spcPts val="0"/>
              </a:spcAft>
              <a:buClrTx/>
              <a:buSzTx/>
              <a:buFontTx/>
              <a:buNone/>
              <a:defRPr/>
            </a:pP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      4</a:t>
            </a:r>
            <a:r>
              <a:rPr kumimoji="0" lang="zh-CN" altLang="en-US"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en-US" sz="1600" b="0" i="0" u="none" strike="noStrike" kern="1200" cap="none" spc="0" normalizeH="0" baseline="0" noProof="0" dirty="0">
                <a:ln>
                  <a:noFill/>
                </a:ln>
                <a:solidFill>
                  <a:schemeClr val="tx1"/>
                </a:solidFill>
                <a:effectLst/>
                <a:uLnTx/>
                <a:uFillTx/>
                <a:latin typeface="Calibri" panose="020F0502020204030204" pitchFamily="34" charset="0"/>
                <a:ea typeface="等线" panose="02010600030101010101" pitchFamily="2" charset="-122"/>
                <a:cs typeface="+mn-cs"/>
              </a:rPr>
              <a:t>学生签约时先提交“签约数据”，培养单位角色在“签约数据”内审核、提交毕业生签约数据，就业指导中心提取后导入教育部平台（学信网）作为毕业生的就业数据登记。</a:t>
            </a:r>
          </a:p>
          <a:p>
            <a:pPr marL="0" marR="0" lvl="0" indent="0" algn="l" defTabSz="914400" rtl="0" eaLnBrk="0" fontAlgn="base" latinLnBrk="0" hangingPunct="0">
              <a:lnSpc>
                <a:spcPct val="150000"/>
              </a:lnSpc>
              <a:spcBef>
                <a:spcPct val="0"/>
              </a:spcBef>
              <a:spcAft>
                <a:spcPts val="0"/>
              </a:spcAft>
              <a:buClrTx/>
              <a:buSzTx/>
              <a:buFontTx/>
              <a:buNone/>
              <a:defRPr/>
            </a:pPr>
            <a:endPar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ts val="0"/>
              </a:spcAft>
              <a:buClrTx/>
              <a:buSzTx/>
              <a:buFontTx/>
              <a:buNone/>
              <a:defRPr/>
            </a:pP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      5</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、派遣流程：学生在做完毕业生电子注册需要派遣时，再登录系统，选择“提交派遣数据”，培养单位角色到“派遣数据维护”内审核、提交数据提交给就业指导中心，中心提取后上报</a:t>
            </a:r>
            <a:r>
              <a:rPr kumimoji="0" lang="zh-CN" altLang="en-US"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教育部系统</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，用于派遣。</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0" cap="none" spc="25"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宋体" panose="02010600030101010101" pitchFamily="2" charset="-122"/>
              </a:rPr>
              <a:t>派遣数据填报说明</a:t>
            </a:r>
            <a:endParaRPr kumimoji="0" lang="zh-CN" altLang="en-US" sz="3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j-cs"/>
            </a:endParaRPr>
          </a:p>
        </p:txBody>
      </p:sp>
      <p:sp>
        <p:nvSpPr>
          <p:cNvPr id="3" name="矩形 2"/>
          <p:cNvSpPr/>
          <p:nvPr/>
        </p:nvSpPr>
        <p:spPr>
          <a:xfrm>
            <a:off x="611560" y="476672"/>
            <a:ext cx="8136904" cy="6001643"/>
          </a:xfrm>
          <a:prstGeom prst="rect">
            <a:avLst/>
          </a:prstGeom>
        </p:spPr>
        <p:txBody>
          <a:bodyPr wrap="square">
            <a:spAutoFit/>
          </a:bodyPr>
          <a:lstStyle/>
          <a:p>
            <a:pPr marL="0" marR="0" lvl="0" indent="573405" algn="just" defTabSz="914400" rtl="0" eaLnBrk="0" fontAlgn="base" latinLnBrk="0" hangingPunct="0">
              <a:lnSpc>
                <a:spcPct val="150000"/>
              </a:lnSpc>
              <a:spcBef>
                <a:spcPct val="0"/>
              </a:spcBef>
              <a:spcAft>
                <a:spcPts val="0"/>
              </a:spcAft>
              <a:buClrTx/>
              <a:buSzTx/>
              <a:buFontTx/>
              <a:buNone/>
              <a:defRPr/>
            </a:pPr>
            <a:r>
              <a:rPr kumimoji="0" lang="en-US" altLang="zh-CN" sz="3200" b="1" i="0" u="none" strike="noStrike" kern="0" cap="none" spc="25" normalizeH="0" baseline="0" noProof="0" dirty="0">
                <a:ln>
                  <a:noFill/>
                </a:ln>
                <a:solidFill>
                  <a:srgbClr val="333333"/>
                </a:solidFill>
                <a:effectLst/>
                <a:uLnTx/>
                <a:uFillTx/>
                <a:latin typeface="宋体" panose="02010600030101010101" pitchFamily="2" charset="-122"/>
                <a:ea typeface="等线" panose="02010600030101010101" pitchFamily="2" charset="-122"/>
                <a:cs typeface="宋体" panose="02010600030101010101" pitchFamily="2" charset="-122"/>
              </a:rPr>
              <a:t> </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69570" algn="just" defTabSz="914400" rtl="0" eaLnBrk="0" fontAlgn="base" latinLnBrk="0" hangingPunct="0">
              <a:spcBef>
                <a:spcPct val="0"/>
              </a:spcBef>
              <a:spcAft>
                <a:spcPts val="0"/>
              </a:spcAft>
              <a:buClrTx/>
              <a:buSzTx/>
              <a:buFontTx/>
              <a:buNone/>
              <a:defRPr/>
            </a:pPr>
            <a:r>
              <a:rPr kumimoji="0" lang="zh-CN" altLang="zh-CN" sz="2400" b="1" i="0" u="none" strike="noStrike" kern="0" cap="none" spc="25" normalizeH="0" baseline="0" noProof="0" dirty="0">
                <a:ln>
                  <a:noFill/>
                </a:ln>
                <a:solidFill>
                  <a:srgbClr val="C00000"/>
                </a:solidFill>
                <a:effectLst/>
                <a:uLnTx/>
                <a:uFillTx/>
                <a:latin typeface="等线" panose="02010600030101010101" pitchFamily="2" charset="-122"/>
                <a:ea typeface="宋体" panose="02010600030101010101" pitchFamily="2" charset="-122"/>
                <a:cs typeface="宋体" panose="02010600030101010101" pitchFamily="2" charset="-122"/>
              </a:rPr>
              <a:t>毕业生必须知道的几个重要概念</a:t>
            </a:r>
            <a:r>
              <a:rPr kumimoji="0" lang="zh-CN" altLang="zh-CN" sz="1600" b="1"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a:t>
            </a:r>
            <a:endParaRPr kumimoji="0" lang="zh-CN" altLang="zh-CN" sz="11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68300" algn="just" defTabSz="914400" rtl="0" eaLnBrk="0" fontAlgn="base" latinLnBrk="0" hangingPunct="0">
              <a:spcBef>
                <a:spcPct val="0"/>
              </a:spcBef>
              <a:spcAft>
                <a:spcPts val="0"/>
              </a:spcAft>
              <a:buClrTx/>
              <a:buSzTx/>
              <a:buFontTx/>
              <a:buNone/>
              <a:defRPr/>
            </a:pPr>
            <a:r>
              <a:rPr kumimoji="0" lang="zh-CN" altLang="zh-CN" sz="1600" b="1"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所有涉及户</a:t>
            </a:r>
            <a:r>
              <a:rPr kumimoji="0" lang="zh-CN" altLang="en-US" sz="1600" b="1"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口和</a:t>
            </a:r>
            <a:r>
              <a:rPr lang="zh-CN" altLang="en-US" sz="1600" b="1" kern="0" spc="25" dirty="0">
                <a:solidFill>
                  <a:srgbClr val="333333"/>
                </a:solidFill>
                <a:latin typeface="等线" panose="02010600030101010101" pitchFamily="2" charset="-122"/>
                <a:cs typeface="宋体" panose="02010600030101010101" pitchFamily="2" charset="-122"/>
              </a:rPr>
              <a:t>档案</a:t>
            </a:r>
            <a:r>
              <a:rPr kumimoji="0" lang="zh-CN" altLang="zh-CN" sz="1600" b="1"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转移的毕业生，都需联系用人单位或其他户档接收部门，确认报到证信息、户档信息、单位信息等相关内容，然后在学籍管理系统</a:t>
            </a:r>
            <a:r>
              <a:rPr kumimoji="0" lang="en-US" altLang="zh-CN" sz="1600" b="1"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a:t>
            </a:r>
            <a:r>
              <a:rPr kumimoji="0" lang="zh-CN" altLang="zh-CN" sz="1600" b="1"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毕业生基本信息表</a:t>
            </a:r>
            <a:r>
              <a:rPr kumimoji="0" lang="en-US" altLang="zh-CN" sz="1600" b="1"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B2</a:t>
            </a:r>
            <a:r>
              <a:rPr kumimoji="0" lang="zh-CN" altLang="zh-CN" sz="1600" b="1"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内提交相关信息。</a:t>
            </a:r>
            <a:endParaRPr kumimoji="0" lang="zh-CN" altLang="zh-CN" sz="1100" b="1"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342900" marR="0" lvl="0" indent="-342900" algn="just" defTabSz="914400" rtl="0" eaLnBrk="0" fontAlgn="base" latinLnBrk="0" hangingPunct="0">
              <a:lnSpc>
                <a:spcPct val="150000"/>
              </a:lnSpc>
              <a:spcBef>
                <a:spcPct val="0"/>
              </a:spcBef>
              <a:spcAft>
                <a:spcPts val="0"/>
              </a:spcAft>
              <a:buClrTx/>
              <a:buSzTx/>
              <a:buFont typeface="+mj-ea"/>
              <a:buAutoNum type="ea1JpnKorPlain"/>
              <a:defRPr/>
            </a:pPr>
            <a:r>
              <a:rPr kumimoji="0" lang="zh-CN" altLang="en-US" sz="20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a:t>
            </a:r>
            <a:r>
              <a:rPr kumimoji="0" lang="zh-CN" altLang="zh-CN" sz="20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关于</a:t>
            </a:r>
            <a:r>
              <a:rPr kumimoji="0" lang="zh-CN" altLang="en-US" sz="20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取消</a:t>
            </a:r>
            <a:r>
              <a:rPr kumimoji="0" lang="zh-CN" altLang="zh-CN" sz="20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报到证</a:t>
            </a:r>
            <a:r>
              <a:rPr kumimoji="0" lang="zh-CN" altLang="en-US" sz="20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的说明</a:t>
            </a:r>
            <a:r>
              <a:rPr kumimoji="0" lang="zh-CN" altLang="zh-CN" sz="20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a:t>
            </a:r>
            <a:endParaRPr kumimoji="0" lang="en-US" altLang="zh-CN" sz="20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endParaRPr>
          </a:p>
          <a:p>
            <a:r>
              <a:rPr lang="zh-CN" altLang="en-US" dirty="0">
                <a:latin typeface="宋体" panose="02010600030101010101" pitchFamily="2" charset="-122"/>
              </a:rPr>
              <a:t>    </a:t>
            </a:r>
            <a:r>
              <a:rPr lang="en-US" altLang="zh-CN" dirty="0">
                <a:latin typeface="宋体" panose="02010600030101010101" pitchFamily="2" charset="-122"/>
              </a:rPr>
              <a:t>2023</a:t>
            </a:r>
            <a:r>
              <a:rPr lang="zh-CN" altLang="en-US" dirty="0">
                <a:latin typeface="宋体" panose="02010600030101010101" pitchFamily="2" charset="-122"/>
              </a:rPr>
              <a:t>年</a:t>
            </a:r>
            <a:r>
              <a:rPr lang="en-US" altLang="zh-CN" dirty="0">
                <a:latin typeface="宋体" panose="02010600030101010101" pitchFamily="2" charset="-122"/>
              </a:rPr>
              <a:t>5</a:t>
            </a:r>
            <a:r>
              <a:rPr lang="zh-CN" altLang="en-US" dirty="0">
                <a:latin typeface="宋体" panose="02010600030101010101" pitchFamily="2" charset="-122"/>
              </a:rPr>
              <a:t>月，中共中央组织部、人力资源社会保障部、教育部、公安部、国务院国资委联合印发</a:t>
            </a:r>
            <a:r>
              <a:rPr lang="en-US" altLang="zh-CN" dirty="0">
                <a:latin typeface="宋体" panose="02010600030101010101" pitchFamily="2" charset="-122"/>
              </a:rPr>
              <a:t>《</a:t>
            </a:r>
            <a:r>
              <a:rPr lang="zh-CN" altLang="en-US" dirty="0">
                <a:latin typeface="宋体" panose="02010600030101010101" pitchFamily="2" charset="-122"/>
              </a:rPr>
              <a:t>关于做好取消普通高等学校毕业生就业报到证有关衔接工作的通知</a:t>
            </a:r>
            <a:r>
              <a:rPr lang="en-US" altLang="zh-CN" dirty="0">
                <a:latin typeface="宋体" panose="02010600030101010101" pitchFamily="2" charset="-122"/>
              </a:rPr>
              <a:t>》</a:t>
            </a:r>
            <a:r>
              <a:rPr lang="zh-CN" altLang="en-US" dirty="0">
                <a:latin typeface="宋体" panose="02010600030101010101" pitchFamily="2" charset="-122"/>
              </a:rPr>
              <a:t>。</a:t>
            </a:r>
          </a:p>
          <a:p>
            <a:endParaRPr lang="zh-CN" altLang="en-US" dirty="0">
              <a:latin typeface="宋体" panose="02010600030101010101" pitchFamily="2" charset="-122"/>
            </a:endParaRPr>
          </a:p>
          <a:p>
            <a:r>
              <a:rPr lang="en-US" altLang="zh-CN" dirty="0">
                <a:latin typeface="宋体" panose="02010600030101010101" pitchFamily="2" charset="-122"/>
              </a:rPr>
              <a:t>   《</a:t>
            </a:r>
            <a:r>
              <a:rPr lang="zh-CN" altLang="en-US" dirty="0">
                <a:latin typeface="宋体" panose="02010600030101010101" pitchFamily="2" charset="-122"/>
              </a:rPr>
              <a:t>通知</a:t>
            </a:r>
            <a:r>
              <a:rPr lang="en-US" altLang="zh-CN" dirty="0">
                <a:latin typeface="宋体" panose="02010600030101010101" pitchFamily="2" charset="-122"/>
              </a:rPr>
              <a:t>》</a:t>
            </a:r>
            <a:r>
              <a:rPr lang="zh-CN" altLang="en-US" dirty="0">
                <a:latin typeface="宋体" panose="02010600030101010101" pitchFamily="2" charset="-122"/>
              </a:rPr>
              <a:t>明确，</a:t>
            </a:r>
            <a:r>
              <a:rPr lang="en-US" altLang="zh-CN" b="1" dirty="0">
                <a:latin typeface="宋体" panose="02010600030101010101" pitchFamily="2" charset="-122"/>
              </a:rPr>
              <a:t>2023</a:t>
            </a:r>
            <a:r>
              <a:rPr lang="zh-CN" altLang="en-US" b="1" dirty="0">
                <a:latin typeface="宋体" panose="02010600030101010101" pitchFamily="2" charset="-122"/>
              </a:rPr>
              <a:t>年起，不再发放</a:t>
            </a:r>
            <a:r>
              <a:rPr lang="en-US" altLang="zh-CN" b="1" dirty="0">
                <a:latin typeface="宋体" panose="02010600030101010101" pitchFamily="2" charset="-122"/>
              </a:rPr>
              <a:t>《</a:t>
            </a:r>
            <a:r>
              <a:rPr lang="zh-CN" altLang="en-US" b="1" dirty="0">
                <a:latin typeface="宋体" panose="02010600030101010101" pitchFamily="2" charset="-122"/>
              </a:rPr>
              <a:t>全国普通高等学校本专科毕业生就业报到证</a:t>
            </a:r>
            <a:r>
              <a:rPr lang="en-US" altLang="zh-CN" b="1" dirty="0">
                <a:latin typeface="宋体" panose="02010600030101010101" pitchFamily="2" charset="-122"/>
              </a:rPr>
              <a:t>》</a:t>
            </a:r>
            <a:r>
              <a:rPr lang="zh-CN" altLang="en-US" b="1" dirty="0">
                <a:latin typeface="宋体" panose="02010600030101010101" pitchFamily="2" charset="-122"/>
              </a:rPr>
              <a:t>和</a:t>
            </a:r>
            <a:r>
              <a:rPr lang="en-US" altLang="zh-CN" b="1" dirty="0">
                <a:latin typeface="宋体" panose="02010600030101010101" pitchFamily="2" charset="-122"/>
              </a:rPr>
              <a:t>《</a:t>
            </a:r>
            <a:r>
              <a:rPr lang="zh-CN" altLang="en-US" b="1" dirty="0">
                <a:latin typeface="宋体" panose="02010600030101010101" pitchFamily="2" charset="-122"/>
              </a:rPr>
              <a:t>全国毕业研究生就业报到证</a:t>
            </a:r>
            <a:r>
              <a:rPr lang="en-US" altLang="zh-CN" b="1" dirty="0">
                <a:latin typeface="宋体" panose="02010600030101010101" pitchFamily="2" charset="-122"/>
              </a:rPr>
              <a:t>》</a:t>
            </a:r>
            <a:r>
              <a:rPr lang="zh-CN" altLang="en-US" dirty="0">
                <a:latin typeface="宋体" panose="02010600030101010101" pitchFamily="2" charset="-122"/>
              </a:rPr>
              <a:t>（以下统称就业报到证），取消就业报到证补办、改派手续，不再将就业报到证作为办理高校毕业生招聘录用、落户、档案接收转递等手续的必需材料，并明确一系列衔接措施。</a:t>
            </a:r>
            <a:r>
              <a:rPr lang="zh-CN" altLang="en-US" b="1" dirty="0">
                <a:latin typeface="宋体" panose="02010600030101010101" pitchFamily="2" charset="-122"/>
              </a:rPr>
              <a:t>一是建立去向登记制度</a:t>
            </a:r>
            <a:r>
              <a:rPr lang="zh-CN" altLang="en-US" dirty="0">
                <a:latin typeface="宋体" panose="02010600030101010101" pitchFamily="2" charset="-122"/>
              </a:rPr>
              <a:t>。教育部门建立高校毕业生毕业去向登记制度，作为高校为毕业生办理离校手续的必要环节。</a:t>
            </a:r>
            <a:r>
              <a:rPr lang="zh-CN" altLang="en-US" b="1" dirty="0">
                <a:latin typeface="宋体" panose="02010600030101010101" pitchFamily="2" charset="-122"/>
              </a:rPr>
              <a:t>二是明确户口迁移要求。</a:t>
            </a:r>
            <a:r>
              <a:rPr lang="zh-CN" altLang="en-US" dirty="0">
                <a:latin typeface="宋体" panose="02010600030101010101" pitchFamily="2" charset="-122"/>
              </a:rPr>
              <a:t>高校毕业生户籍可以迁往就业创业地（超大城市按现有规定执行），也可以迁往入学前户籍所在地。</a:t>
            </a:r>
            <a:r>
              <a:rPr lang="zh-CN" altLang="en-US" b="1" dirty="0">
                <a:latin typeface="宋体" panose="02010600030101010101" pitchFamily="2" charset="-122"/>
              </a:rPr>
              <a:t>三是明确档案转递衔接。</a:t>
            </a:r>
            <a:r>
              <a:rPr lang="en-US" altLang="zh-CN" dirty="0">
                <a:latin typeface="宋体" panose="02010600030101010101" pitchFamily="2" charset="-122"/>
              </a:rPr>
              <a:t>2023</a:t>
            </a:r>
            <a:r>
              <a:rPr lang="zh-CN" altLang="en-US" dirty="0">
                <a:latin typeface="宋体" panose="02010600030101010101" pitchFamily="2" charset="-122"/>
              </a:rPr>
              <a:t>年起，组织人事部门和档案管理服务机构在审核和管理人事档案时，就业报到证不再作为必需的存档材料，之前档案材料中的就</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75B7CB-9B4B-42CD-882D-A53B2625D8CF}"/>
              </a:ext>
            </a:extLst>
          </p:cNvPr>
          <p:cNvSpPr>
            <a:spLocks noGrp="1"/>
          </p:cNvSpPr>
          <p:nvPr>
            <p:ph type="title"/>
          </p:nvPr>
        </p:nvSpPr>
        <p:spPr/>
        <p:txBody>
          <a:bodyPr/>
          <a:lstStyle/>
          <a:p>
            <a:r>
              <a:rPr lang="zh-CN" altLang="zh-CN" b="1" spc="25" dirty="0">
                <a:solidFill>
                  <a:srgbClr val="C00000"/>
                </a:solidFill>
                <a:latin typeface="等线" panose="02010600030101010101" pitchFamily="2" charset="-122"/>
                <a:cs typeface="宋体" panose="02010600030101010101" pitchFamily="2" charset="-122"/>
              </a:rPr>
              <a:t>派遣数据填报说明</a:t>
            </a:r>
            <a:endParaRPr lang="zh-CN" altLang="en-US" dirty="0"/>
          </a:p>
        </p:txBody>
      </p:sp>
      <p:sp>
        <p:nvSpPr>
          <p:cNvPr id="4" name="矩形 3">
            <a:extLst>
              <a:ext uri="{FF2B5EF4-FFF2-40B4-BE49-F238E27FC236}">
                <a16:creationId xmlns:a16="http://schemas.microsoft.com/office/drawing/2014/main" id="{E6064D97-ADA4-4196-BE05-59D6138406F6}"/>
              </a:ext>
            </a:extLst>
          </p:cNvPr>
          <p:cNvSpPr/>
          <p:nvPr/>
        </p:nvSpPr>
        <p:spPr>
          <a:xfrm>
            <a:off x="755576" y="1536815"/>
            <a:ext cx="8064896" cy="4615366"/>
          </a:xfrm>
          <a:prstGeom prst="rect">
            <a:avLst/>
          </a:prstGeom>
        </p:spPr>
        <p:txBody>
          <a:bodyPr wrap="square">
            <a:spAutoFit/>
          </a:bodyPr>
          <a:lstStyle/>
          <a:p>
            <a:r>
              <a:rPr lang="zh-CN" altLang="en-US" dirty="0"/>
              <a:t>就业报到证应继续保存，缺失的无需补办。</a:t>
            </a:r>
            <a:r>
              <a:rPr lang="zh-CN" altLang="en-US" b="1" dirty="0"/>
              <a:t>四是明确报到入职流程。</a:t>
            </a:r>
            <a:r>
              <a:rPr lang="zh-CN" altLang="en-US" dirty="0"/>
              <a:t>用人单位可凭劳动（聘用）合同或就业协议书（含网签协议）或普通高等教育学历证书或其他双方约定的证明材料，为高校毕业生办理报到入职手续。</a:t>
            </a:r>
            <a:r>
              <a:rPr lang="zh-CN" altLang="en-US" b="1" dirty="0"/>
              <a:t>五是明确信息查询渠道。</a:t>
            </a:r>
            <a:r>
              <a:rPr lang="zh-CN" altLang="en-US" dirty="0"/>
              <a:t>用人单位、户籍和档案接收管理部门、公共就业人才服务机构在办理招聘录用、落户、档案接收转递等业务时，可通过查看学历证书、劳动（聘用）合同（就业协议、录用接收函）等，或通过全国高校毕业生毕业去向登记系统（</a:t>
            </a:r>
            <a:r>
              <a:rPr lang="en-US" altLang="zh-CN" dirty="0"/>
              <a:t>https://dj.ncss.cn</a:t>
            </a:r>
            <a:r>
              <a:rPr lang="zh-CN" altLang="en-US" dirty="0"/>
              <a:t>），查询离校时相应毕业去向信息。高校毕业生和有关单位可通过中国高等教育学生信息网（</a:t>
            </a:r>
            <a:r>
              <a:rPr lang="en-US" altLang="zh-CN" dirty="0"/>
              <a:t>https://www.chsi.com.cn</a:t>
            </a:r>
            <a:r>
              <a:rPr lang="zh-CN" altLang="en-US" dirty="0"/>
              <a:t>）查询和验证高校毕业生学历、学位信息。</a:t>
            </a:r>
          </a:p>
          <a:p>
            <a:pPr lvl="0" algn="just">
              <a:lnSpc>
                <a:spcPct val="150000"/>
              </a:lnSpc>
              <a:spcAft>
                <a:spcPts val="0"/>
              </a:spcAft>
              <a:defRPr/>
            </a:pPr>
            <a:r>
              <a:rPr lang="zh-CN" altLang="en-US" b="1" kern="0" spc="25" dirty="0">
                <a:solidFill>
                  <a:srgbClr val="C00000"/>
                </a:solidFill>
                <a:latin typeface="等线" panose="02010600030101010101" pitchFamily="2" charset="-122"/>
                <a:cs typeface="宋体" panose="02010600030101010101" pitchFamily="2" charset="-122"/>
              </a:rPr>
              <a:t>       目前，国科大尚不具备使用</a:t>
            </a:r>
            <a:r>
              <a:rPr lang="zh-CN" altLang="en-US" b="1" dirty="0">
                <a:solidFill>
                  <a:srgbClr val="C00000"/>
                </a:solidFill>
              </a:rPr>
              <a:t>全国高校毕业生毕业去向登记制系统的条件</a:t>
            </a:r>
            <a:r>
              <a:rPr lang="zh-CN" altLang="en-US" b="1" kern="0" spc="25" dirty="0">
                <a:solidFill>
                  <a:srgbClr val="C00000"/>
                </a:solidFill>
                <a:latin typeface="等线" panose="02010600030101010101" pitchFamily="2" charset="-122"/>
                <a:cs typeface="宋体" panose="02010600030101010101" pitchFamily="2" charset="-122"/>
              </a:rPr>
              <a:t>，因此，</a:t>
            </a:r>
            <a:r>
              <a:rPr lang="zh-CN" altLang="zh-CN" b="1" kern="0" spc="25" dirty="0">
                <a:solidFill>
                  <a:srgbClr val="C00000"/>
                </a:solidFill>
                <a:latin typeface="等线" panose="02010600030101010101" pitchFamily="2" charset="-122"/>
                <a:cs typeface="宋体" panose="02010600030101010101" pitchFamily="2" charset="-122"/>
              </a:rPr>
              <a:t>凡是入学时档案迁入学校的</a:t>
            </a:r>
            <a:r>
              <a:rPr lang="zh-CN" altLang="en-US" b="1" kern="0" spc="25" dirty="0">
                <a:solidFill>
                  <a:srgbClr val="C00000"/>
                </a:solidFill>
                <a:latin typeface="等线" panose="02010600030101010101" pitchFamily="2" charset="-122"/>
                <a:cs typeface="宋体" panose="02010600030101010101" pitchFamily="2" charset="-122"/>
              </a:rPr>
              <a:t>国科大</a:t>
            </a:r>
            <a:r>
              <a:rPr lang="zh-CN" altLang="zh-CN" b="1" kern="0" spc="25" dirty="0">
                <a:solidFill>
                  <a:srgbClr val="C00000"/>
                </a:solidFill>
                <a:latin typeface="等线" panose="02010600030101010101" pitchFamily="2" charset="-122"/>
                <a:cs typeface="宋体" panose="02010600030101010101" pitchFamily="2" charset="-122"/>
              </a:rPr>
              <a:t>同学在毕业时</a:t>
            </a:r>
            <a:r>
              <a:rPr lang="zh-CN" altLang="en-US" b="1" kern="0" spc="25" dirty="0">
                <a:solidFill>
                  <a:srgbClr val="C00000"/>
                </a:solidFill>
                <a:latin typeface="等线" panose="02010600030101010101" pitchFamily="2" charset="-122"/>
                <a:cs typeface="宋体" panose="02010600030101010101" pitchFamily="2" charset="-122"/>
              </a:rPr>
              <a:t>需要登录国科大就业系统</a:t>
            </a:r>
            <a:r>
              <a:rPr lang="zh-CN" altLang="zh-CN" b="1" kern="0" spc="25" dirty="0">
                <a:solidFill>
                  <a:srgbClr val="C00000"/>
                </a:solidFill>
                <a:latin typeface="等线" panose="02010600030101010101" pitchFamily="2" charset="-122"/>
                <a:cs typeface="宋体" panose="02010600030101010101" pitchFamily="2" charset="-122"/>
              </a:rPr>
              <a:t>填报</a:t>
            </a:r>
            <a:r>
              <a:rPr lang="zh-CN" altLang="en-US" b="1" kern="0" spc="25" dirty="0">
                <a:solidFill>
                  <a:srgbClr val="C00000"/>
                </a:solidFill>
                <a:latin typeface="等线" panose="02010600030101010101" pitchFamily="2" charset="-122"/>
                <a:cs typeface="宋体" panose="02010600030101010101" pitchFamily="2" charset="-122"/>
              </a:rPr>
              <a:t>就业派遣数据，国科大就业指导中心将毕业生填报的就业数据导出后统一导入全国</a:t>
            </a:r>
            <a:r>
              <a:rPr lang="zh-CN" altLang="en-US" b="1" dirty="0">
                <a:solidFill>
                  <a:srgbClr val="C00000"/>
                </a:solidFill>
              </a:rPr>
              <a:t>高校毕业生毕业去向登记系统。</a:t>
            </a:r>
            <a:r>
              <a:rPr lang="zh-CN" altLang="en-US" b="1" kern="0" spc="25" dirty="0">
                <a:solidFill>
                  <a:srgbClr val="C00000"/>
                </a:solidFill>
                <a:latin typeface="等线" panose="02010600030101010101" pitchFamily="2" charset="-122"/>
                <a:cs typeface="宋体" panose="02010600030101010101" pitchFamily="2" charset="-122"/>
              </a:rPr>
              <a:t>请</a:t>
            </a:r>
            <a:r>
              <a:rPr lang="zh-CN" altLang="zh-CN" b="1" kern="0" spc="25" dirty="0">
                <a:solidFill>
                  <a:srgbClr val="C00000"/>
                </a:solidFill>
                <a:latin typeface="等线" panose="02010600030101010101" pitchFamily="2" charset="-122"/>
                <a:cs typeface="宋体" panose="02010600030101010101" pitchFamily="2" charset="-122"/>
              </a:rPr>
              <a:t>务必</a:t>
            </a:r>
            <a:r>
              <a:rPr lang="zh-CN" altLang="en-US" b="1" kern="0" spc="25" dirty="0">
                <a:solidFill>
                  <a:srgbClr val="C00000"/>
                </a:solidFill>
                <a:latin typeface="等线" panose="02010600030101010101" pitchFamily="2" charset="-122"/>
                <a:cs typeface="宋体" panose="02010600030101010101" pitchFamily="2" charset="-122"/>
              </a:rPr>
              <a:t>在离校</a:t>
            </a:r>
            <a:r>
              <a:rPr lang="en-US" altLang="zh-CN" b="1" kern="0" spc="25" dirty="0">
                <a:solidFill>
                  <a:srgbClr val="C00000"/>
                </a:solidFill>
                <a:latin typeface="等线" panose="02010600030101010101" pitchFamily="2" charset="-122"/>
                <a:cs typeface="宋体" panose="02010600030101010101" pitchFamily="2" charset="-122"/>
              </a:rPr>
              <a:t>/</a:t>
            </a:r>
            <a:r>
              <a:rPr lang="zh-CN" altLang="en-US" b="1" kern="0" spc="25" dirty="0">
                <a:solidFill>
                  <a:srgbClr val="C00000"/>
                </a:solidFill>
                <a:latin typeface="等线" panose="02010600030101010101" pitchFamily="2" charset="-122"/>
                <a:cs typeface="宋体" panose="02010600030101010101" pitchFamily="2" charset="-122"/>
              </a:rPr>
              <a:t>所前</a:t>
            </a:r>
            <a:r>
              <a:rPr lang="zh-CN" altLang="zh-CN" b="1" kern="0" spc="25" dirty="0">
                <a:solidFill>
                  <a:srgbClr val="C00000"/>
                </a:solidFill>
                <a:latin typeface="等线" panose="02010600030101010101" pitchFamily="2" charset="-122"/>
                <a:cs typeface="宋体" panose="02010600030101010101" pitchFamily="2" charset="-122"/>
              </a:rPr>
              <a:t>准确填写</a:t>
            </a:r>
            <a:r>
              <a:rPr lang="zh-CN" altLang="en-US" b="1" kern="0" spc="25" dirty="0">
                <a:solidFill>
                  <a:srgbClr val="C00000"/>
                </a:solidFill>
                <a:latin typeface="等线" panose="02010600030101010101" pitchFamily="2" charset="-122"/>
                <a:cs typeface="宋体" panose="02010600030101010101" pitchFamily="2" charset="-122"/>
              </a:rPr>
              <a:t>就业数据，以免影响准确转迁户档及相关单位查询信息</a:t>
            </a:r>
            <a:r>
              <a:rPr lang="zh-CN" altLang="zh-CN" b="1" kern="0" spc="25" dirty="0">
                <a:solidFill>
                  <a:srgbClr val="C00000"/>
                </a:solidFill>
                <a:latin typeface="等线" panose="02010600030101010101" pitchFamily="2" charset="-122"/>
                <a:cs typeface="宋体" panose="02010600030101010101" pitchFamily="2" charset="-122"/>
              </a:rPr>
              <a:t>。</a:t>
            </a:r>
            <a:endParaRPr lang="zh-CN" altLang="en-US" b="1" dirty="0">
              <a:solidFill>
                <a:srgbClr val="C00000"/>
              </a:solidFill>
            </a:endParaRPr>
          </a:p>
        </p:txBody>
      </p:sp>
    </p:spTree>
    <p:extLst>
      <p:ext uri="{BB962C8B-B14F-4D97-AF65-F5344CB8AC3E}">
        <p14:creationId xmlns:p14="http://schemas.microsoft.com/office/powerpoint/2010/main" val="3025562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0" cap="none" spc="25" normalizeH="0" baseline="0" noProof="0" dirty="0">
                <a:ln>
                  <a:noFill/>
                </a:ln>
                <a:solidFill>
                  <a:srgbClr val="9A0000"/>
                </a:solidFill>
                <a:effectLst/>
                <a:uLnTx/>
                <a:uFillTx/>
                <a:latin typeface="等线" panose="02010600030101010101" pitchFamily="2" charset="-122"/>
                <a:ea typeface="微软雅黑" panose="020B0503020204020204" pitchFamily="34" charset="-122"/>
                <a:cs typeface="宋体" panose="02010600030101010101" pitchFamily="2" charset="-122"/>
              </a:rPr>
              <a:t>二、关于单位信息</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 name="矩形 2"/>
          <p:cNvSpPr/>
          <p:nvPr/>
        </p:nvSpPr>
        <p:spPr>
          <a:xfrm>
            <a:off x="827088" y="1125538"/>
            <a:ext cx="7783513" cy="5230919"/>
          </a:xfrm>
          <a:prstGeom prst="rect">
            <a:avLst/>
          </a:prstGeom>
        </p:spPr>
        <p:txBody>
          <a:bodyPr>
            <a:spAutoFit/>
          </a:bodyPr>
          <a:lstStyle/>
          <a:p>
            <a:pPr marL="0" marR="0" lvl="0" indent="421005" algn="just" defTabSz="914400" rtl="0" eaLnBrk="0" fontAlgn="base" latinLnBrk="0" hangingPunct="0">
              <a:lnSpc>
                <a:spcPct val="100000"/>
              </a:lnSpc>
              <a:spcBef>
                <a:spcPct val="0"/>
              </a:spcBef>
              <a:spcAft>
                <a:spcPts val="0"/>
              </a:spcAft>
              <a:buClrTx/>
              <a:buSzTx/>
              <a:buFontTx/>
              <a:buNone/>
              <a:defRPr/>
            </a:pPr>
            <a:r>
              <a:rPr kumimoji="0" lang="zh-CN" altLang="zh-CN" sz="24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二、关于单位信息：</a:t>
            </a:r>
            <a:endParaRPr kumimoji="0" lang="zh-CN" altLang="zh-CN" sz="24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68300" algn="just" defTabSz="914400" rtl="0" eaLnBrk="0" fontAlgn="base" latinLnBrk="0" hangingPunct="0">
              <a:lnSpc>
                <a:spcPct val="150000"/>
              </a:lnSpc>
              <a:spcBef>
                <a:spcPct val="0"/>
              </a:spcBef>
              <a:spcAft>
                <a:spcPts val="0"/>
              </a:spcAft>
              <a:buClrTx/>
              <a:buSzTx/>
              <a:buFontTx/>
              <a:buNone/>
              <a:defRPr/>
            </a:pP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毕业去向为“就业”的同学，就业分为签就业协议形式就业、签劳动合同形式就业、科研助理管理助理就业、应征义务兵、国家基层项目、地方基层项目、其他录用形式就业、自主创业、自由职业、回原单位就业等类型</a:t>
            </a:r>
            <a:r>
              <a:rPr kumimoji="0" lang="zh-CN" altLang="zh-CN" sz="1800" b="0" i="0" u="none" strike="noStrike" kern="1200" cap="none" spc="0" normalizeH="0" baseline="0" noProof="0" dirty="0">
                <a:ln>
                  <a:noFill/>
                </a:ln>
                <a:solidFill>
                  <a:srgbClr val="000000"/>
                </a:solidFill>
                <a:effectLst/>
                <a:uLnTx/>
                <a:uFillTx/>
                <a:latin typeface="等线" panose="02010600030101010101" pitchFamily="2" charset="-122"/>
                <a:ea typeface="宋体" panose="02010600030101010101" pitchFamily="2" charset="-122"/>
                <a:cs typeface="Arial" panose="020B0604020202020204" pitchFamily="34" charset="0"/>
              </a:rPr>
              <a:t>，</a:t>
            </a: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请务必准确填写单位信息，如“单位性质”、“单位行业”、“单位组织机构代码”需与用人单位核实后准确填报系统，填报不准确将影响后续办理</a:t>
            </a:r>
            <a:r>
              <a:rPr kumimoji="0" lang="zh-CN" altLang="en-US"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户口档案转迁</a:t>
            </a: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手续。</a:t>
            </a:r>
            <a:endParaRPr kumimoji="0" lang="en-US"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endParaRPr>
          </a:p>
          <a:p>
            <a:pPr marL="0" marR="0" lvl="0" indent="368300" algn="just" defTabSz="914400" rtl="0" eaLnBrk="0" fontAlgn="base" latinLnBrk="0" hangingPunct="0">
              <a:lnSpc>
                <a:spcPct val="150000"/>
              </a:lnSpc>
              <a:spcBef>
                <a:spcPct val="0"/>
              </a:spcBef>
              <a:spcAft>
                <a:spcPts val="0"/>
              </a:spcAft>
              <a:buClrTx/>
              <a:buSzTx/>
              <a:buFontTx/>
              <a:buNone/>
              <a:defRPr/>
            </a:pPr>
            <a:r>
              <a:rPr kumimoji="0" lang="zh-CN" altLang="zh-CN" sz="2000" b="1" i="0" u="none" strike="noStrike" kern="0" cap="none" spc="25" normalizeH="0" baseline="0" noProof="0" dirty="0">
                <a:ln>
                  <a:noFill/>
                </a:ln>
                <a:solidFill>
                  <a:srgbClr val="C00000"/>
                </a:solidFill>
                <a:effectLst/>
                <a:uLnTx/>
                <a:uFillTx/>
                <a:latin typeface="等线" panose="02010600030101010101" pitchFamily="2" charset="-122"/>
                <a:ea typeface="宋体" panose="02010600030101010101" pitchFamily="2" charset="-122"/>
                <a:cs typeface="宋体" panose="02010600030101010101" pitchFamily="2" charset="-122"/>
              </a:rPr>
              <a:t>（一）、毕业去向填报</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408305" algn="just" defTabSz="914400" rtl="0" eaLnBrk="0" fontAlgn="base" latinLnBrk="0" hangingPunct="0">
              <a:lnSpc>
                <a:spcPct val="150000"/>
              </a:lnSpc>
              <a:spcBef>
                <a:spcPts val="600"/>
              </a:spcBef>
              <a:spcAft>
                <a:spcPts val="0"/>
              </a:spcAft>
              <a:buClrTx/>
              <a:buSzTx/>
              <a:buFontTx/>
              <a:buNone/>
              <a:defRPr/>
            </a:pPr>
            <a:r>
              <a:rPr kumimoji="0" lang="zh-CN" altLang="zh-CN" sz="20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毕业去向说明：</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342900" marR="0" lvl="0" indent="-342900" algn="just" defTabSz="914400" rtl="0" eaLnBrk="0" fontAlgn="base" latinLnBrk="0" hangingPunct="0">
              <a:lnSpc>
                <a:spcPct val="150000"/>
              </a:lnSpc>
              <a:spcBef>
                <a:spcPts val="600"/>
              </a:spcBef>
              <a:spcAft>
                <a:spcPts val="0"/>
              </a:spcAft>
              <a:buClrTx/>
              <a:buSzTx/>
              <a:buFont typeface="+mj-lt"/>
              <a:buAutoNum type="arabicPeriod"/>
              <a:defRPr/>
            </a:pPr>
            <a:r>
              <a:rPr kumimoji="0" lang="zh-CN" altLang="zh-CN" sz="18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毕业去向名称解释：</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55600" algn="just" defTabSz="914400" rtl="0" eaLnBrk="0" fontAlgn="base" latinLnBrk="0" hangingPunct="0">
              <a:lnSpc>
                <a:spcPct val="150000"/>
              </a:lnSpc>
              <a:spcBef>
                <a:spcPct val="0"/>
              </a:spcBef>
              <a:spcAft>
                <a:spcPts val="0"/>
              </a:spcAft>
              <a:buClrTx/>
              <a:buSzTx/>
              <a:buFontTx/>
              <a:buNone/>
              <a:defRPr/>
            </a:pP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毕业去向主要是指毕业生的就业状态</a:t>
            </a:r>
            <a:r>
              <a:rPr kumimoji="0" lang="en-US"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主要</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分为</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就业</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升学</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未就业三大类</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其中就有包含协议和合同就业（如签就业协议或劳动合同就业、应聘</a:t>
            </a:r>
            <a:endParaRPr kumimoji="0" lang="en-US"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9552" y="1346200"/>
            <a:ext cx="8071048" cy="5057025"/>
          </a:xfrm>
          <a:prstGeom prst="rect">
            <a:avLst/>
          </a:prstGeom>
        </p:spPr>
        <p:txBody>
          <a:bodyPr wrap="square">
            <a:spAutoFit/>
          </a:bodyPr>
          <a:lstStyle/>
          <a:p>
            <a:pPr lvl="0" indent="446405" algn="just">
              <a:lnSpc>
                <a:spcPct val="150000"/>
              </a:lnSpc>
              <a:spcBef>
                <a:spcPts val="600"/>
              </a:spcBef>
              <a:spcAft>
                <a:spcPts val="0"/>
              </a:spcAft>
              <a:defRPr/>
            </a:pPr>
            <a:r>
              <a:rPr kumimoji="0" lang="zh-CN" altLang="en-US" sz="20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科研助理、应征义务兵、参加基础项目等）、自主创业、灵活就业（如自由职业等）；升学包含国内升学（如专升本、第二学位、研究生）和出国出境深造；未就业包含：</a:t>
            </a:r>
            <a:r>
              <a:rPr lang="zh-CN" altLang="en-US" sz="2000" kern="100" dirty="0">
                <a:cs typeface="Times New Roman" panose="02020603050405020304" pitchFamily="18" charset="0"/>
              </a:rPr>
              <a:t>拟出国出境、不就业拟升学、拟参加公招考试、拟创业、拟应征入伍、暂不就业、求职中、签约中等</a:t>
            </a:r>
            <a:r>
              <a:rPr kumimoji="0" lang="zh-CN" altLang="en-US" sz="20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 </a:t>
            </a:r>
            <a:r>
              <a:rPr lang="zh-CN" altLang="en-US" sz="2000" kern="100" dirty="0">
                <a:cs typeface="Times New Roman" panose="02020603050405020304" pitchFamily="18" charset="0"/>
              </a:rPr>
              <a:t>。</a:t>
            </a:r>
            <a:endParaRPr kumimoji="0" lang="en-US" altLang="zh-CN" sz="20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446405" algn="just" defTabSz="914400" rtl="0" eaLnBrk="0" fontAlgn="base" latinLnBrk="0" hangingPunct="0">
              <a:lnSpc>
                <a:spcPct val="150000"/>
              </a:lnSpc>
              <a:spcBef>
                <a:spcPts val="600"/>
              </a:spcBef>
              <a:spcAft>
                <a:spcPts val="0"/>
              </a:spcAft>
              <a:buClrTx/>
              <a:buSzTx/>
              <a:buFontTx/>
              <a:buNone/>
              <a:defRPr/>
            </a:pPr>
            <a:r>
              <a:rPr kumimoji="0" lang="zh-CN" altLang="en-US"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 </a:t>
            </a:r>
            <a:r>
              <a:rPr kumimoji="0" lang="en-US" altLang="zh-CN" b="1" i="0" u="none" strike="noStrike" kern="100" cap="none" spc="0" normalizeH="0" baseline="0" noProof="0" dirty="0">
                <a:ln>
                  <a:noFill/>
                </a:ln>
                <a:solidFill>
                  <a:srgbClr val="C00000"/>
                </a:solidFill>
                <a:effectLst/>
                <a:uLnTx/>
                <a:uFillTx/>
                <a:latin typeface="宋体" panose="02010600030101010101" pitchFamily="2" charset="-122"/>
                <a:ea typeface="等线" panose="02010600030101010101" pitchFamily="2" charset="-122"/>
                <a:cs typeface="Times New Roman" panose="02020603050405020304" pitchFamily="18" charset="0"/>
              </a:rPr>
              <a:t>2</a:t>
            </a:r>
            <a:r>
              <a:rPr kumimoji="0" lang="zh-CN" altLang="zh-CN"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、毕业去向几种形式分类选择说明：</a:t>
            </a:r>
            <a:endParaRPr kumimoji="0" lang="zh-CN" altLang="zh-CN"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444500" algn="just" defTabSz="914400" rtl="0" eaLnBrk="0" fontAlgn="base" latinLnBrk="0" hangingPunct="0">
              <a:lnSpc>
                <a:spcPct val="150000"/>
              </a:lnSpc>
              <a:spcBef>
                <a:spcPts val="600"/>
              </a:spcBef>
              <a:spcAft>
                <a:spcPts val="0"/>
              </a:spcAft>
              <a:buClrTx/>
              <a:buSzTx/>
              <a:buFontTx/>
              <a:buNone/>
              <a:defRPr/>
            </a:pPr>
            <a:r>
              <a:rPr kumimoji="0" lang="en-US" altLang="zh-CN" sz="2000" b="0" i="0" u="none" strike="noStrike" kern="100" cap="none" spc="0" normalizeH="0" baseline="0" noProof="0" dirty="0">
                <a:ln>
                  <a:noFill/>
                </a:ln>
                <a:solidFill>
                  <a:schemeClr val="tx1"/>
                </a:solidFill>
                <a:effectLst/>
                <a:uLnTx/>
                <a:uFillTx/>
                <a:latin typeface="宋体" panose="02010600030101010101" pitchFamily="2" charset="-122"/>
                <a:ea typeface="等线" panose="02010600030101010101" pitchFamily="2" charset="-122"/>
                <a:cs typeface="Times New Roman" panose="02020603050405020304" pitchFamily="18" charset="0"/>
              </a:rPr>
              <a:t> PPT</a:t>
            </a:r>
            <a:r>
              <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第</a:t>
            </a:r>
            <a:r>
              <a:rPr kumimoji="0" lang="en-US"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35</a:t>
            </a:r>
            <a:r>
              <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页表格中的毕业去向是派遣系统填报时派遣、考研、接本、待分、二分等几种形式的具体分类选择项。</a:t>
            </a:r>
            <a:endParaRPr kumimoji="0" lang="en-US"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endParaRPr>
          </a:p>
          <a:p>
            <a:pPr marL="0" marR="0" lvl="0" indent="444500" algn="just" defTabSz="914400" rtl="0" eaLnBrk="0" fontAlgn="base" latinLnBrk="0" hangingPunct="0">
              <a:lnSpc>
                <a:spcPct val="150000"/>
              </a:lnSpc>
              <a:spcBef>
                <a:spcPts val="600"/>
              </a:spcBef>
              <a:spcAft>
                <a:spcPts val="0"/>
              </a:spcAft>
              <a:buClrTx/>
              <a:buSzTx/>
              <a:buFontTx/>
              <a:buNone/>
              <a:defRPr/>
            </a:pPr>
            <a:r>
              <a:rPr kumimoji="0" lang="en-US"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 </a:t>
            </a:r>
            <a:r>
              <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目前的系统中毕业去向含签就业协议、劳动合同、博后入站等。</a:t>
            </a:r>
            <a:endParaRPr kumimoji="0" lang="en-US"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endParaRPr>
          </a:p>
          <a:p>
            <a:pPr marL="0" marR="0" lvl="0" indent="444500" algn="just" defTabSz="914400" rtl="0" eaLnBrk="0" fontAlgn="base" latinLnBrk="0" hangingPunct="0">
              <a:lnSpc>
                <a:spcPct val="150000"/>
              </a:lnSpc>
              <a:spcBef>
                <a:spcPts val="600"/>
              </a:spcBef>
              <a:spcAft>
                <a:spcPts val="0"/>
              </a:spcAft>
              <a:buClrTx/>
              <a:buSzTx/>
              <a:buFontTx/>
              <a:buNone/>
              <a:defRPr/>
            </a:pPr>
            <a:r>
              <a:rPr kumimoji="0" lang="en-US"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 </a:t>
            </a:r>
            <a:r>
              <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其中硕士毕业又考取博士的同学选择“研究生”；“博士后”入站方式选择“博士后入站</a:t>
            </a:r>
            <a:r>
              <a:rPr lang="zh-CN" altLang="zh-CN" sz="2000" kern="100" noProof="0" dirty="0">
                <a:ln>
                  <a:noFill/>
                </a:ln>
                <a:effectLst/>
                <a:uLnTx/>
                <a:uFillTx/>
                <a:latin typeface="等线" panose="02010600030101010101" pitchFamily="2" charset="-122"/>
                <a:cs typeface="Times New Roman" panose="02020603050405020304" pitchFamily="18" charset="0"/>
                <a:sym typeface="+mn-ea"/>
              </a:rPr>
              <a:t>”</a:t>
            </a:r>
            <a:r>
              <a:rPr kumimoji="0" lang="zh-CN" altLang="en-US"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a:t>
            </a:r>
            <a:endPar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毕业去向说明：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0723" name="矩形 2"/>
          <p:cNvSpPr/>
          <p:nvPr/>
        </p:nvSpPr>
        <p:spPr>
          <a:xfrm>
            <a:off x="900113" y="1268413"/>
            <a:ext cx="7710487" cy="503144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3</a:t>
            </a:r>
            <a:r>
              <a:rPr lang="zh-CN" altLang="zh-CN" sz="1800" b="1" dirty="0">
                <a:solidFill>
                  <a:srgbClr val="C00000"/>
                </a:solidFill>
                <a:latin typeface="等线" panose="02010600030101010101" pitchFamily="2" charset="-122"/>
                <a:ea typeface="等线" panose="02010600030101010101" pitchFamily="2" charset="-122"/>
              </a:rPr>
              <a:t>、就业：</a:t>
            </a:r>
            <a:r>
              <a:rPr lang="zh-CN" altLang="zh-CN" sz="1800" dirty="0">
                <a:solidFill>
                  <a:srgbClr val="333333"/>
                </a:solidFill>
                <a:latin typeface="等线" panose="02010600030101010101" pitchFamily="2" charset="-122"/>
                <a:ea typeface="等线" panose="02010600030101010101" pitchFamily="2" charset="-122"/>
              </a:rPr>
              <a:t>分为签就业协议形式就业、签劳动合同形式就业、科研助理管理助理就业、应征义务兵、国家基层项目、地方基层项目、其他录用形式就业、自主创业、自由职业、回原单位就业等类型。</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a:t>
            </a:r>
            <a:r>
              <a:rPr lang="zh-CN" altLang="zh-CN" sz="1800" b="1" dirty="0">
                <a:solidFill>
                  <a:srgbClr val="C00000"/>
                </a:solidFill>
                <a:latin typeface="等线" panose="02010600030101010101" pitchFamily="2" charset="-122"/>
                <a:ea typeface="宋体" panose="02010600030101010101" pitchFamily="2" charset="-122"/>
              </a:rPr>
              <a:t>）签就业协议形式就业：</a:t>
            </a:r>
            <a:r>
              <a:rPr lang="zh-CN" altLang="zh-CN" sz="1800" dirty="0">
                <a:solidFill>
                  <a:srgbClr val="333333"/>
                </a:solidFill>
                <a:latin typeface="等线" panose="02010600030101010101" pitchFamily="2" charset="-122"/>
                <a:ea typeface="宋体" panose="02010600030101010101" pitchFamily="2" charset="-122"/>
              </a:rPr>
              <a:t>（</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）与就业单位签订省级就业部门统一制定的就业协议书，且盖有单位人力资源人事部门公章或单位行政公章；（</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）具有人事调配权限的单位出具的接收毕业生及其人事关系档案、户口、党团组织关系等的录用接收函；（</a:t>
            </a:r>
            <a:r>
              <a:rPr lang="en-US" altLang="zh-CN" sz="1800" dirty="0">
                <a:solidFill>
                  <a:srgbClr val="333333"/>
                </a:solidFill>
                <a:latin typeface="等线" panose="02010600030101010101" pitchFamily="2" charset="-122"/>
                <a:ea typeface="宋体" panose="02010600030101010101" pitchFamily="2" charset="-122"/>
              </a:rPr>
              <a:t>3</a:t>
            </a:r>
            <a:r>
              <a:rPr lang="zh-CN" altLang="zh-CN" sz="1800" dirty="0">
                <a:solidFill>
                  <a:srgbClr val="333333"/>
                </a:solidFill>
                <a:latin typeface="等线" panose="02010600030101010101" pitchFamily="2" charset="-122"/>
                <a:ea typeface="宋体" panose="02010600030101010101" pitchFamily="2" charset="-122"/>
              </a:rPr>
              <a:t>）部队招收士官或文职人员；（</a:t>
            </a:r>
            <a:r>
              <a:rPr lang="en-US" altLang="zh-CN" sz="1800" dirty="0">
                <a:solidFill>
                  <a:srgbClr val="333333"/>
                </a:solidFill>
                <a:latin typeface="等线" panose="02010600030101010101" pitchFamily="2" charset="-122"/>
                <a:ea typeface="宋体" panose="02010600030101010101" pitchFamily="2" charset="-122"/>
              </a:rPr>
              <a:t>4</a:t>
            </a:r>
            <a:r>
              <a:rPr lang="zh-CN" altLang="zh-CN" sz="1800" dirty="0">
                <a:solidFill>
                  <a:srgbClr val="333333"/>
                </a:solidFill>
                <a:latin typeface="等线" panose="02010600030101010101" pitchFamily="2" charset="-122"/>
                <a:ea typeface="宋体" panose="02010600030101010101" pitchFamily="2" charset="-122"/>
              </a:rPr>
              <a:t>）医学规培生；（</a:t>
            </a:r>
            <a:r>
              <a:rPr lang="en-US" altLang="zh-CN" sz="1800" dirty="0">
                <a:solidFill>
                  <a:srgbClr val="333333"/>
                </a:solidFill>
                <a:latin typeface="等线" panose="02010600030101010101" pitchFamily="2" charset="-122"/>
                <a:ea typeface="宋体" panose="02010600030101010101" pitchFamily="2" charset="-122"/>
              </a:rPr>
              <a:t>5</a:t>
            </a:r>
            <a:r>
              <a:rPr lang="zh-CN" altLang="zh-CN" sz="1800" dirty="0">
                <a:solidFill>
                  <a:srgbClr val="333333"/>
                </a:solidFill>
                <a:latin typeface="等线" panose="02010600030101010101" pitchFamily="2" charset="-122"/>
                <a:ea typeface="宋体" panose="02010600030101010101" pitchFamily="2" charset="-122"/>
              </a:rPr>
              <a:t>）国际组织任职；（</a:t>
            </a:r>
            <a:r>
              <a:rPr lang="en-US" altLang="zh-CN" sz="1800" dirty="0">
                <a:solidFill>
                  <a:srgbClr val="333333"/>
                </a:solidFill>
                <a:latin typeface="等线" panose="02010600030101010101" pitchFamily="2" charset="-122"/>
                <a:ea typeface="宋体" panose="02010600030101010101" pitchFamily="2" charset="-122"/>
              </a:rPr>
              <a:t>6</a:t>
            </a:r>
            <a:r>
              <a:rPr lang="zh-CN" altLang="zh-CN" sz="1800" dirty="0">
                <a:solidFill>
                  <a:srgbClr val="333333"/>
                </a:solidFill>
                <a:latin typeface="等线" panose="02010600030101010101" pitchFamily="2" charset="-122"/>
                <a:ea typeface="宋体" panose="02010600030101010101" pitchFamily="2" charset="-122"/>
              </a:rPr>
              <a:t>）出国、出境就业</a:t>
            </a:r>
            <a:r>
              <a:rPr lang="zh-CN" altLang="en-US" sz="1800" dirty="0">
                <a:solidFill>
                  <a:srgbClr val="333333"/>
                </a:solidFill>
                <a:latin typeface="等线" panose="02010600030101010101" pitchFamily="2" charset="-122"/>
                <a:ea typeface="宋体" panose="02010600030101010101" pitchFamily="2" charset="-122"/>
              </a:rPr>
              <a:t>；</a:t>
            </a:r>
            <a:r>
              <a:rPr lang="zh-CN" altLang="zh-CN" sz="1800" dirty="0">
                <a:solidFill>
                  <a:srgbClr val="333333"/>
                </a:solidFill>
                <a:latin typeface="等线" panose="02010600030101010101" pitchFamily="2" charset="-122"/>
                <a:ea typeface="宋体" panose="02010600030101010101" pitchFamily="2" charset="-122"/>
              </a:rPr>
              <a:t> （</a:t>
            </a:r>
            <a:r>
              <a:rPr lang="en-US" altLang="zh-CN" sz="1800" dirty="0">
                <a:solidFill>
                  <a:srgbClr val="333333"/>
                </a:solidFill>
                <a:latin typeface="等线" panose="02010600030101010101" pitchFamily="2" charset="-122"/>
                <a:ea typeface="宋体" panose="02010600030101010101" pitchFamily="2" charset="-122"/>
              </a:rPr>
              <a:t>6</a:t>
            </a:r>
            <a:r>
              <a:rPr lang="zh-CN" altLang="zh-CN" sz="1800" dirty="0">
                <a:solidFill>
                  <a:srgbClr val="333333"/>
                </a:solidFill>
                <a:latin typeface="等线" panose="02010600030101010101" pitchFamily="2" charset="-122"/>
                <a:ea typeface="宋体" panose="02010600030101010101" pitchFamily="2" charset="-122"/>
              </a:rPr>
              <a:t>）</a:t>
            </a:r>
            <a:r>
              <a:rPr lang="zh-CN" altLang="en-US" sz="1800" dirty="0">
                <a:solidFill>
                  <a:srgbClr val="333333"/>
                </a:solidFill>
                <a:latin typeface="等线" panose="02010600030101010101" pitchFamily="2" charset="-122"/>
                <a:ea typeface="宋体" panose="02010600030101010101" pitchFamily="2" charset="-122"/>
              </a:rPr>
              <a:t>博士后</a:t>
            </a:r>
            <a:r>
              <a:rPr lang="zh-CN" altLang="zh-CN" sz="1800" dirty="0">
                <a:solidFill>
                  <a:srgbClr val="333333"/>
                </a:solidFill>
                <a:latin typeface="等线" panose="02010600030101010101" pitchFamily="2" charset="-122"/>
                <a:ea typeface="宋体" panose="02010600030101010101" pitchFamily="2" charset="-122"/>
              </a:rPr>
              <a:t>等。</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2</a:t>
            </a:r>
            <a:r>
              <a:rPr lang="zh-CN" altLang="zh-CN" sz="1800" b="1" dirty="0">
                <a:solidFill>
                  <a:srgbClr val="C00000"/>
                </a:solidFill>
                <a:latin typeface="等线" panose="02010600030101010101" pitchFamily="2" charset="-122"/>
                <a:ea typeface="宋体" panose="02010600030101010101" pitchFamily="2" charset="-122"/>
              </a:rPr>
              <a:t>）签劳动合同形式就业：</a:t>
            </a:r>
            <a:r>
              <a:rPr lang="zh-CN" altLang="zh-CN" sz="1800" dirty="0">
                <a:solidFill>
                  <a:srgbClr val="333333"/>
                </a:solidFill>
                <a:latin typeface="等线" panose="02010600030101010101" pitchFamily="2" charset="-122"/>
                <a:ea typeface="宋体" panose="02010600030101010101" pitchFamily="2" charset="-122"/>
              </a:rPr>
              <a:t>毕业生与用人单位签订劳动合同。</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3</a:t>
            </a:r>
            <a:r>
              <a:rPr lang="zh-CN" altLang="zh-CN" sz="1800" b="1" dirty="0">
                <a:solidFill>
                  <a:srgbClr val="C00000"/>
                </a:solidFill>
                <a:latin typeface="等线" panose="02010600030101010101" pitchFamily="2" charset="-122"/>
                <a:ea typeface="宋体" panose="02010600030101010101" pitchFamily="2" charset="-122"/>
              </a:rPr>
              <a:t>）科研助理管理助理就业：</a:t>
            </a:r>
            <a:r>
              <a:rPr lang="zh-CN" altLang="zh-CN" sz="1800" dirty="0">
                <a:solidFill>
                  <a:srgbClr val="333333"/>
                </a:solidFill>
                <a:latin typeface="等线" panose="02010600030101010101" pitchFamily="2" charset="-122"/>
                <a:ea typeface="宋体" panose="02010600030101010101" pitchFamily="2" charset="-122"/>
              </a:rPr>
              <a:t>指被高校、科研机构或企业聘用研辅助研究、实验技术、技术经理人、学术助理、财务助理等，包含以下两种情况：（</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）科研助理（</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）管理助理</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毕业去向说明：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1747" name="矩形 2"/>
          <p:cNvSpPr/>
          <p:nvPr/>
        </p:nvSpPr>
        <p:spPr>
          <a:xfrm>
            <a:off x="755650" y="1125538"/>
            <a:ext cx="7824788" cy="54927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4</a:t>
            </a:r>
            <a:r>
              <a:rPr lang="zh-CN" altLang="zh-CN" sz="1800" b="1" dirty="0">
                <a:solidFill>
                  <a:srgbClr val="C00000"/>
                </a:solidFill>
                <a:latin typeface="等线" panose="02010600030101010101" pitchFamily="2" charset="-122"/>
                <a:ea typeface="等线" panose="02010600030101010101" pitchFamily="2" charset="-122"/>
              </a:rPr>
              <a:t>）应征义务兵：</a:t>
            </a:r>
            <a:r>
              <a:rPr lang="zh-CN" altLang="zh-CN" sz="1800" dirty="0">
                <a:solidFill>
                  <a:srgbClr val="333333"/>
                </a:solidFill>
                <a:latin typeface="等线" panose="02010600030101010101" pitchFamily="2" charset="-122"/>
                <a:ea typeface="等线" panose="02010600030101010101" pitchFamily="2" charset="-122"/>
              </a:rPr>
              <a:t>应征义务兵。</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5</a:t>
            </a:r>
            <a:r>
              <a:rPr lang="zh-CN" altLang="zh-CN" sz="1800" b="1" dirty="0">
                <a:solidFill>
                  <a:srgbClr val="C00000"/>
                </a:solidFill>
                <a:latin typeface="等线" panose="02010600030101010101" pitchFamily="2" charset="-122"/>
                <a:ea typeface="宋体" panose="02010600030101010101" pitchFamily="2" charset="-122"/>
              </a:rPr>
              <a:t>）国家基层项目：</a:t>
            </a:r>
            <a:r>
              <a:rPr lang="zh-CN" altLang="zh-CN" sz="1800" dirty="0">
                <a:solidFill>
                  <a:srgbClr val="333333"/>
                </a:solidFill>
                <a:latin typeface="等线" panose="02010600030101010101" pitchFamily="2" charset="-122"/>
                <a:ea typeface="宋体" panose="02010600030101010101" pitchFamily="2" charset="-122"/>
              </a:rPr>
              <a:t>（</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）特岗教师（</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）三支一扶（</a:t>
            </a:r>
            <a:r>
              <a:rPr lang="en-US" altLang="zh-CN" sz="1800" dirty="0">
                <a:solidFill>
                  <a:srgbClr val="333333"/>
                </a:solidFill>
                <a:latin typeface="等线" panose="02010600030101010101" pitchFamily="2" charset="-122"/>
                <a:ea typeface="宋体" panose="02010600030101010101" pitchFamily="2" charset="-122"/>
              </a:rPr>
              <a:t>3</a:t>
            </a:r>
            <a:r>
              <a:rPr lang="zh-CN" altLang="zh-CN" sz="1800" dirty="0">
                <a:solidFill>
                  <a:srgbClr val="333333"/>
                </a:solidFill>
                <a:latin typeface="等线" panose="02010600030101010101" pitchFamily="2" charset="-122"/>
                <a:ea typeface="宋体" panose="02010600030101010101" pitchFamily="2" charset="-122"/>
              </a:rPr>
              <a:t>）西部计划。</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6</a:t>
            </a:r>
            <a:r>
              <a:rPr lang="zh-CN" altLang="zh-CN" sz="1800" b="1" dirty="0">
                <a:solidFill>
                  <a:srgbClr val="C00000"/>
                </a:solidFill>
                <a:latin typeface="等线" panose="02010600030101010101" pitchFamily="2" charset="-122"/>
                <a:ea typeface="宋体" panose="02010600030101010101" pitchFamily="2" charset="-122"/>
              </a:rPr>
              <a:t>）地方基层项目：</a:t>
            </a:r>
            <a:r>
              <a:rPr lang="zh-CN" altLang="zh-CN" sz="1800" dirty="0">
                <a:solidFill>
                  <a:srgbClr val="333333"/>
                </a:solidFill>
                <a:latin typeface="等线" panose="02010600030101010101" pitchFamily="2" charset="-122"/>
                <a:ea typeface="宋体" panose="02010600030101010101" pitchFamily="2" charset="-122"/>
              </a:rPr>
              <a:t>（</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）特岗教师（</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）选调生（</a:t>
            </a:r>
            <a:r>
              <a:rPr lang="en-US" altLang="zh-CN" sz="1800" dirty="0">
                <a:solidFill>
                  <a:srgbClr val="333333"/>
                </a:solidFill>
                <a:latin typeface="等线" panose="02010600030101010101" pitchFamily="2" charset="-122"/>
                <a:ea typeface="宋体" panose="02010600030101010101" pitchFamily="2" charset="-122"/>
              </a:rPr>
              <a:t>3</a:t>
            </a:r>
            <a:r>
              <a:rPr lang="zh-CN" altLang="zh-CN" sz="1800" dirty="0">
                <a:solidFill>
                  <a:srgbClr val="333333"/>
                </a:solidFill>
                <a:latin typeface="等线" panose="02010600030101010101" pitchFamily="2" charset="-122"/>
                <a:ea typeface="宋体" panose="02010600030101010101" pitchFamily="2" charset="-122"/>
              </a:rPr>
              <a:t>）农技特岗（</a:t>
            </a:r>
            <a:r>
              <a:rPr lang="en-US" altLang="zh-CN" sz="1800" dirty="0">
                <a:solidFill>
                  <a:srgbClr val="333333"/>
                </a:solidFill>
                <a:latin typeface="等线" panose="02010600030101010101" pitchFamily="2" charset="-122"/>
                <a:ea typeface="宋体" panose="02010600030101010101" pitchFamily="2" charset="-122"/>
              </a:rPr>
              <a:t>4</a:t>
            </a:r>
            <a:r>
              <a:rPr lang="zh-CN" altLang="zh-CN" sz="1800" dirty="0">
                <a:solidFill>
                  <a:srgbClr val="333333"/>
                </a:solidFill>
                <a:latin typeface="等线" panose="02010600030101010101" pitchFamily="2" charset="-122"/>
                <a:ea typeface="宋体" panose="02010600030101010101" pitchFamily="2" charset="-122"/>
              </a:rPr>
              <a:t>）乡村医生（</a:t>
            </a:r>
            <a:r>
              <a:rPr lang="en-US" altLang="zh-CN" sz="1800" dirty="0">
                <a:solidFill>
                  <a:srgbClr val="333333"/>
                </a:solidFill>
                <a:latin typeface="等线" panose="02010600030101010101" pitchFamily="2" charset="-122"/>
                <a:ea typeface="宋体" panose="02010600030101010101" pitchFamily="2" charset="-122"/>
              </a:rPr>
              <a:t>5</a:t>
            </a:r>
            <a:r>
              <a:rPr lang="zh-CN" altLang="zh-CN" sz="1800" dirty="0">
                <a:solidFill>
                  <a:srgbClr val="333333"/>
                </a:solidFill>
                <a:latin typeface="等线" panose="02010600030101010101" pitchFamily="2" charset="-122"/>
                <a:ea typeface="宋体" panose="02010600030101010101" pitchFamily="2" charset="-122"/>
              </a:rPr>
              <a:t>）乡村教师（</a:t>
            </a:r>
            <a:r>
              <a:rPr lang="en-US" altLang="zh-CN" sz="1800" dirty="0">
                <a:solidFill>
                  <a:srgbClr val="333333"/>
                </a:solidFill>
                <a:latin typeface="等线" panose="02010600030101010101" pitchFamily="2" charset="-122"/>
                <a:ea typeface="宋体" panose="02010600030101010101" pitchFamily="2" charset="-122"/>
              </a:rPr>
              <a:t>6</a:t>
            </a:r>
            <a:r>
              <a:rPr lang="zh-CN" altLang="zh-CN" sz="1800" dirty="0">
                <a:solidFill>
                  <a:srgbClr val="333333"/>
                </a:solidFill>
                <a:latin typeface="等线" panose="02010600030101010101" pitchFamily="2" charset="-122"/>
                <a:ea typeface="宋体" panose="02010600030101010101" pitchFamily="2" charset="-122"/>
              </a:rPr>
              <a:t>）其它。</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7</a:t>
            </a:r>
            <a:r>
              <a:rPr lang="zh-CN" altLang="zh-CN" sz="1800" b="1" dirty="0">
                <a:solidFill>
                  <a:srgbClr val="C00000"/>
                </a:solidFill>
                <a:latin typeface="等线" panose="02010600030101010101" pitchFamily="2" charset="-122"/>
                <a:ea typeface="宋体" panose="02010600030101010101" pitchFamily="2" charset="-122"/>
              </a:rPr>
              <a:t>）其他录用形式就业：</a:t>
            </a:r>
            <a:r>
              <a:rPr lang="zh-CN" altLang="zh-CN" sz="1800" dirty="0">
                <a:solidFill>
                  <a:srgbClr val="333333"/>
                </a:solidFill>
                <a:latin typeface="等线" panose="02010600030101010101" pitchFamily="2" charset="-122"/>
                <a:ea typeface="宋体" panose="02010600030101010101" pitchFamily="2" charset="-122"/>
              </a:rPr>
              <a:t>用人单位不签订就业协议或劳动合同，仅提供聘用证明、工资收入流水等证明材料。</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8</a:t>
            </a:r>
            <a:r>
              <a:rPr lang="zh-CN" altLang="zh-CN" sz="1800" b="1" dirty="0">
                <a:solidFill>
                  <a:srgbClr val="C00000"/>
                </a:solidFill>
                <a:latin typeface="等线" panose="02010600030101010101" pitchFamily="2" charset="-122"/>
                <a:ea typeface="宋体" panose="02010600030101010101" pitchFamily="2" charset="-122"/>
              </a:rPr>
              <a:t>）自主创业：</a:t>
            </a:r>
            <a:r>
              <a:rPr lang="zh-CN" altLang="zh-CN" sz="1800" dirty="0">
                <a:solidFill>
                  <a:srgbClr val="333333"/>
                </a:solidFill>
                <a:latin typeface="等线" panose="02010600030101010101" pitchFamily="2" charset="-122"/>
                <a:ea typeface="宋体" panose="02010600030101010101" pitchFamily="2" charset="-122"/>
              </a:rPr>
              <a:t>指创立企业（包括参与创立企业），或是企业的所有者、管理者。包括个体经营和合伙经营两种类型，包含以下三种情况：（</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）创立公司（含个体工商户）（</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）在孵化机构中创业，暂未注册或注册当中（</a:t>
            </a:r>
            <a:r>
              <a:rPr lang="en-US" altLang="zh-CN" sz="1800" dirty="0">
                <a:solidFill>
                  <a:srgbClr val="333333"/>
                </a:solidFill>
                <a:latin typeface="等线" panose="02010600030101010101" pitchFamily="2" charset="-122"/>
                <a:ea typeface="宋体" panose="02010600030101010101" pitchFamily="2" charset="-122"/>
              </a:rPr>
              <a:t>3</a:t>
            </a:r>
            <a:r>
              <a:rPr lang="zh-CN" altLang="zh-CN" sz="1800" dirty="0">
                <a:solidFill>
                  <a:srgbClr val="333333"/>
                </a:solidFill>
                <a:latin typeface="等线" panose="02010600030101010101" pitchFamily="2" charset="-122"/>
                <a:ea typeface="宋体" panose="02010600030101010101" pitchFamily="2" charset="-122"/>
              </a:rPr>
              <a:t>）电子商务创业，利用互联网平台从事经营活动，如开设网店等。</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9</a:t>
            </a:r>
            <a:r>
              <a:rPr lang="zh-CN" altLang="zh-CN" sz="1800" b="1" dirty="0">
                <a:solidFill>
                  <a:srgbClr val="C00000"/>
                </a:solidFill>
                <a:latin typeface="等线" panose="02010600030101010101" pitchFamily="2" charset="-122"/>
                <a:ea typeface="宋体" panose="02010600030101010101" pitchFamily="2" charset="-122"/>
              </a:rPr>
              <a:t>）自由职业：</a:t>
            </a:r>
            <a:r>
              <a:rPr lang="zh-CN" altLang="zh-CN" sz="1800" dirty="0">
                <a:solidFill>
                  <a:srgbClr val="333333"/>
                </a:solidFill>
                <a:latin typeface="等线" panose="02010600030101010101" pitchFamily="2" charset="-122"/>
                <a:ea typeface="宋体" panose="02010600030101010101" pitchFamily="2" charset="-122"/>
              </a:rPr>
              <a:t>指以个体劳动为主的一类职业，如作家、自由撰稿人、翻译工作者、中介服务者、某些艺术工作者、互联网营销工作者、全媒体运营工作者、电子竞技工作者等。</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毕业去向说明：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2771" name="矩形 2"/>
          <p:cNvSpPr/>
          <p:nvPr/>
        </p:nvSpPr>
        <p:spPr>
          <a:xfrm>
            <a:off x="827088" y="1196975"/>
            <a:ext cx="7561262" cy="42465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10</a:t>
            </a:r>
            <a:r>
              <a:rPr lang="zh-CN" altLang="zh-CN" sz="1800" b="1" dirty="0">
                <a:solidFill>
                  <a:srgbClr val="C00000"/>
                </a:solidFill>
                <a:latin typeface="等线" panose="02010600030101010101" pitchFamily="2" charset="-122"/>
                <a:ea typeface="等线" panose="02010600030101010101" pitchFamily="2" charset="-122"/>
              </a:rPr>
              <a:t>）回原单位就业：</a:t>
            </a:r>
            <a:r>
              <a:rPr lang="zh-CN" altLang="zh-CN" sz="1800" dirty="0">
                <a:solidFill>
                  <a:srgbClr val="333333"/>
                </a:solidFill>
                <a:latin typeface="等线" panose="02010600030101010101" pitchFamily="2" charset="-122"/>
                <a:ea typeface="等线" panose="02010600030101010101" pitchFamily="2" charset="-122"/>
              </a:rPr>
              <a:t>定向、委托培养毕业生回原定向、委托培养单位就业。</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11</a:t>
            </a:r>
            <a:r>
              <a:rPr lang="zh-CN" altLang="zh-CN" sz="1800" b="1" dirty="0">
                <a:solidFill>
                  <a:srgbClr val="C00000"/>
                </a:solidFill>
                <a:latin typeface="等线" panose="02010600030101010101" pitchFamily="2" charset="-122"/>
                <a:ea typeface="宋体" panose="02010600030101010101" pitchFamily="2" charset="-122"/>
              </a:rPr>
              <a:t>）升学：</a:t>
            </a:r>
            <a:r>
              <a:rPr lang="zh-CN" altLang="zh-CN" sz="1800" dirty="0">
                <a:solidFill>
                  <a:srgbClr val="333333"/>
                </a:solidFill>
                <a:latin typeface="等线" panose="02010600030101010101" pitchFamily="2" charset="-122"/>
                <a:ea typeface="宋体" panose="02010600030101010101" pitchFamily="2" charset="-122"/>
              </a:rPr>
              <a:t>分为升学、出国出境两种类型。</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zh-CN" altLang="zh-CN" sz="1800" b="1" dirty="0">
                <a:solidFill>
                  <a:srgbClr val="C00000"/>
                </a:solidFill>
                <a:latin typeface="等线" panose="02010600030101010101" pitchFamily="2" charset="-122"/>
                <a:ea typeface="宋体" panose="02010600030101010101" pitchFamily="2" charset="-122"/>
              </a:rPr>
              <a:t>（</a:t>
            </a:r>
            <a:r>
              <a:rPr lang="en-US" altLang="zh-CN" sz="1800" b="1" dirty="0">
                <a:solidFill>
                  <a:srgbClr val="C00000"/>
                </a:solidFill>
                <a:latin typeface="等线" panose="02010600030101010101" pitchFamily="2" charset="-122"/>
                <a:ea typeface="宋体" panose="02010600030101010101" pitchFamily="2" charset="-122"/>
              </a:rPr>
              <a:t>1</a:t>
            </a:r>
            <a:r>
              <a:rPr lang="zh-CN" altLang="zh-CN" sz="1800" b="1" dirty="0">
                <a:solidFill>
                  <a:srgbClr val="C00000"/>
                </a:solidFill>
                <a:latin typeface="等线" panose="02010600030101010101" pitchFamily="2" charset="-122"/>
                <a:ea typeface="宋体" panose="02010600030101010101" pitchFamily="2" charset="-122"/>
              </a:rPr>
              <a:t>）升学：</a:t>
            </a:r>
            <a:r>
              <a:rPr lang="zh-CN" altLang="zh-CN" sz="1800" dirty="0">
                <a:solidFill>
                  <a:srgbClr val="333333"/>
                </a:solidFill>
                <a:latin typeface="等线" panose="02010600030101010101" pitchFamily="2" charset="-122"/>
                <a:ea typeface="宋体" panose="02010600030101010101" pitchFamily="2" charset="-122"/>
              </a:rPr>
              <a:t>升学分为（</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）研究生（</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）第二学士学位（</a:t>
            </a:r>
            <a:r>
              <a:rPr lang="en-US" altLang="zh-CN" sz="1800" dirty="0">
                <a:solidFill>
                  <a:srgbClr val="333333"/>
                </a:solidFill>
                <a:latin typeface="等线" panose="02010600030101010101" pitchFamily="2" charset="-122"/>
                <a:ea typeface="宋体" panose="02010600030101010101" pitchFamily="2" charset="-122"/>
              </a:rPr>
              <a:t>3</a:t>
            </a:r>
            <a:r>
              <a:rPr lang="zh-CN" altLang="zh-CN" sz="1800" dirty="0">
                <a:solidFill>
                  <a:srgbClr val="333333"/>
                </a:solidFill>
                <a:latin typeface="等线" panose="02010600030101010101" pitchFamily="2" charset="-122"/>
                <a:ea typeface="宋体" panose="02010600030101010101" pitchFamily="2" charset="-122"/>
              </a:rPr>
              <a:t>）专科升普通本科，升学的毕业生户档转到录取院校，户档信息可咨询录取的学校或者院系。</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zh-CN" altLang="zh-CN" sz="1800" b="1" dirty="0">
                <a:solidFill>
                  <a:srgbClr val="C00000"/>
                </a:solidFill>
                <a:latin typeface="等线" panose="02010600030101010101" pitchFamily="2" charset="-122"/>
                <a:ea typeface="宋体" panose="02010600030101010101" pitchFamily="2" charset="-122"/>
              </a:rPr>
              <a:t>（</a:t>
            </a:r>
            <a:r>
              <a:rPr lang="en-US" altLang="zh-CN" sz="1800" b="1" dirty="0">
                <a:solidFill>
                  <a:srgbClr val="C00000"/>
                </a:solidFill>
                <a:latin typeface="等线" panose="02010600030101010101" pitchFamily="2" charset="-122"/>
                <a:ea typeface="宋体" panose="02010600030101010101" pitchFamily="2" charset="-122"/>
              </a:rPr>
              <a:t>2</a:t>
            </a:r>
            <a:r>
              <a:rPr lang="zh-CN" altLang="zh-CN" sz="1800" b="1" dirty="0">
                <a:solidFill>
                  <a:srgbClr val="C00000"/>
                </a:solidFill>
                <a:latin typeface="等线" panose="02010600030101010101" pitchFamily="2" charset="-122"/>
                <a:ea typeface="宋体" panose="02010600030101010101" pitchFamily="2" charset="-122"/>
              </a:rPr>
              <a:t>）出国出境：</a:t>
            </a:r>
            <a:r>
              <a:rPr lang="zh-CN" altLang="zh-CN" sz="1800" dirty="0">
                <a:solidFill>
                  <a:srgbClr val="333333"/>
                </a:solidFill>
                <a:latin typeface="等线" panose="02010600030101010101" pitchFamily="2" charset="-122"/>
                <a:ea typeface="宋体" panose="02010600030101010101" pitchFamily="2" charset="-122"/>
              </a:rPr>
              <a:t>毕业生出国、出境深造户档需要转回生源地或者其他托管地。</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zh-CN" altLang="zh-CN" sz="1800" dirty="0">
                <a:solidFill>
                  <a:srgbClr val="333333"/>
                </a:solidFill>
                <a:latin typeface="等线" panose="02010600030101010101" pitchFamily="2" charset="-122"/>
                <a:ea typeface="宋体" panose="02010600030101010101" pitchFamily="2" charset="-122"/>
              </a:rPr>
              <a:t>出国</a:t>
            </a:r>
            <a:r>
              <a:rPr lang="zh-CN" altLang="en-US" sz="1800" dirty="0">
                <a:solidFill>
                  <a:srgbClr val="333333"/>
                </a:solidFill>
                <a:latin typeface="等线" panose="02010600030101010101" pitchFamily="2" charset="-122"/>
                <a:ea typeface="宋体" panose="02010600030101010101" pitchFamily="2" charset="-122"/>
              </a:rPr>
              <a:t>出</a:t>
            </a:r>
            <a:r>
              <a:rPr lang="zh-CN" altLang="zh-CN" sz="1800" dirty="0">
                <a:solidFill>
                  <a:srgbClr val="333333"/>
                </a:solidFill>
                <a:latin typeface="等线" panose="02010600030101010101" pitchFamily="2" charset="-122"/>
                <a:ea typeface="宋体" panose="02010600030101010101" pitchFamily="2" charset="-122"/>
              </a:rPr>
              <a:t>境“具体落实单位基本情况”部分单位名称填国外留学或工作单位名称</a:t>
            </a:r>
            <a:r>
              <a:rPr lang="en-US" altLang="zh-CN" sz="1800" dirty="0">
                <a:solidFill>
                  <a:srgbClr val="333333"/>
                </a:solidFill>
                <a:latin typeface="等线" panose="02010600030101010101" pitchFamily="2" charset="-122"/>
                <a:ea typeface="宋体" panose="02010600030101010101" pitchFamily="2" charset="-122"/>
              </a:rPr>
              <a:t>+</a:t>
            </a:r>
            <a:r>
              <a:rPr lang="zh-CN" altLang="zh-CN" sz="1800" dirty="0">
                <a:solidFill>
                  <a:srgbClr val="333333"/>
                </a:solidFill>
                <a:latin typeface="等线" panose="02010600030101010101" pitchFamily="2" charset="-122"/>
                <a:ea typeface="宋体" panose="02010600030101010101" pitchFamily="2" charset="-122"/>
              </a:rPr>
              <a:t>所在国家名称，其他信息都填二分单位相关信息。</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毕业去向说明：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3795" name="矩形 2"/>
          <p:cNvSpPr/>
          <p:nvPr/>
        </p:nvSpPr>
        <p:spPr>
          <a:xfrm>
            <a:off x="1219200" y="1303338"/>
            <a:ext cx="7024688" cy="50784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12</a:t>
            </a:r>
            <a:r>
              <a:rPr lang="zh-CN" altLang="zh-CN" sz="1800" b="1" dirty="0">
                <a:solidFill>
                  <a:srgbClr val="C00000"/>
                </a:solidFill>
                <a:latin typeface="等线" panose="02010600030101010101" pitchFamily="2" charset="-122"/>
                <a:ea typeface="等线" panose="02010600030101010101" pitchFamily="2" charset="-122"/>
              </a:rPr>
              <a:t>）待就业拟升学：</a:t>
            </a:r>
            <a:r>
              <a:rPr lang="zh-CN" altLang="zh-CN" sz="1800" dirty="0">
                <a:solidFill>
                  <a:srgbClr val="333333"/>
                </a:solidFill>
                <a:latin typeface="等线" panose="02010600030101010101" pitchFamily="2" charset="-122"/>
                <a:ea typeface="等线" panose="02010600030101010101" pitchFamily="2" charset="-122"/>
              </a:rPr>
              <a:t>分为待就业、不就业拟升学、其他暂不就业三种类型。</a:t>
            </a:r>
            <a:endParaRPr lang="zh-CN" altLang="zh-CN" sz="1200" dirty="0">
              <a:latin typeface="等线" panose="02010600030101010101" pitchFamily="2" charset="-122"/>
              <a:ea typeface="等线" panose="02010600030101010101" pitchFamily="2" charset="-122"/>
            </a:endParaRPr>
          </a:p>
          <a:p>
            <a:pPr marL="0" lvl="0" indent="0" algn="just">
              <a:lnSpc>
                <a:spcPct val="150000"/>
              </a:lnSpc>
              <a:spcBef>
                <a:spcPct val="0"/>
              </a:spcBef>
              <a:buNone/>
            </a:pPr>
            <a:r>
              <a:rPr lang="en-US" altLang="zh-CN" sz="1800" b="1" dirty="0">
                <a:solidFill>
                  <a:srgbClr val="C00000"/>
                </a:solidFill>
                <a:latin typeface="等线" panose="02010600030101010101" pitchFamily="2" charset="-122"/>
                <a:ea typeface="宋体" panose="02010600030101010101" pitchFamily="2" charset="-122"/>
              </a:rPr>
              <a:t>4</a:t>
            </a:r>
            <a:r>
              <a:rPr lang="zh-CN" altLang="en-US" sz="1800" b="1" dirty="0">
                <a:solidFill>
                  <a:srgbClr val="C00000"/>
                </a:solidFill>
                <a:latin typeface="等线" panose="02010600030101010101" pitchFamily="2" charset="-122"/>
                <a:ea typeface="宋体" panose="02010600030101010101" pitchFamily="2" charset="-122"/>
              </a:rPr>
              <a:t>、</a:t>
            </a:r>
            <a:r>
              <a:rPr lang="zh-CN" altLang="zh-CN" sz="1800" b="1" dirty="0">
                <a:solidFill>
                  <a:srgbClr val="C00000"/>
                </a:solidFill>
                <a:latin typeface="等线" panose="02010600030101010101" pitchFamily="2" charset="-122"/>
                <a:ea typeface="宋体" panose="02010600030101010101" pitchFamily="2" charset="-122"/>
              </a:rPr>
              <a:t>待就业：</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dirty="0">
                <a:solidFill>
                  <a:srgbClr val="333333"/>
                </a:solidFill>
                <a:latin typeface="宋体" panose="02010600030101010101" pitchFamily="2" charset="-122"/>
                <a:ea typeface="等线" panose="02010600030101010101" pitchFamily="2" charset="-122"/>
              </a:rPr>
              <a:t>A</a:t>
            </a:r>
            <a:r>
              <a:rPr lang="zh-CN" altLang="zh-CN" sz="1800" dirty="0">
                <a:solidFill>
                  <a:srgbClr val="333333"/>
                </a:solidFill>
                <a:latin typeface="等线" panose="02010600030101010101" pitchFamily="2" charset="-122"/>
                <a:ea typeface="宋体" panose="02010600030101010101" pitchFamily="2" charset="-122"/>
              </a:rPr>
              <a:t>求职中：正在择业，尚未落实工作单位</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dirty="0">
                <a:solidFill>
                  <a:srgbClr val="333333"/>
                </a:solidFill>
                <a:latin typeface="宋体" panose="02010600030101010101" pitchFamily="2" charset="-122"/>
                <a:ea typeface="等线" panose="02010600030101010101" pitchFamily="2" charset="-122"/>
              </a:rPr>
              <a:t>B</a:t>
            </a:r>
            <a:r>
              <a:rPr lang="zh-CN" altLang="zh-CN" sz="1800" dirty="0">
                <a:solidFill>
                  <a:srgbClr val="333333"/>
                </a:solidFill>
                <a:latin typeface="等线" panose="02010600030101010101" pitchFamily="2" charset="-122"/>
                <a:ea typeface="宋体" panose="02010600030101010101" pitchFamily="2" charset="-122"/>
              </a:rPr>
              <a:t>签约中：已确定就业意向，准备正式签订协议或和合同</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dirty="0">
                <a:solidFill>
                  <a:srgbClr val="333333"/>
                </a:solidFill>
                <a:latin typeface="宋体" panose="02010600030101010101" pitchFamily="2" charset="-122"/>
                <a:ea typeface="等线" panose="02010600030101010101" pitchFamily="2" charset="-122"/>
              </a:rPr>
              <a:t>C</a:t>
            </a:r>
            <a:r>
              <a:rPr lang="zh-CN" altLang="zh-CN" sz="1800" dirty="0">
                <a:solidFill>
                  <a:srgbClr val="333333"/>
                </a:solidFill>
                <a:latin typeface="等线" panose="02010600030101010101" pitchFamily="2" charset="-122"/>
                <a:ea typeface="宋体" panose="02010600030101010101" pitchFamily="2" charset="-122"/>
              </a:rPr>
              <a:t>拟参加公招考试：准备参加公务员、事业单位公开招录考试</a:t>
            </a:r>
            <a:r>
              <a:rPr lang="en-US" altLang="zh-CN" sz="1800" dirty="0">
                <a:solidFill>
                  <a:srgbClr val="333333"/>
                </a:solidFill>
                <a:latin typeface="等线" panose="02010600030101010101" pitchFamily="2" charset="-122"/>
                <a:ea typeface="宋体" panose="02010600030101010101" pitchFamily="2" charset="-122"/>
              </a:rPr>
              <a:t>D</a:t>
            </a:r>
            <a:r>
              <a:rPr lang="zh-CN" altLang="zh-CN" sz="1800" dirty="0">
                <a:solidFill>
                  <a:srgbClr val="333333"/>
                </a:solidFill>
                <a:latin typeface="等线" panose="02010600030101010101" pitchFamily="2" charset="-122"/>
                <a:ea typeface="宋体" panose="02010600030101010101" pitchFamily="2" charset="-122"/>
              </a:rPr>
              <a:t>拟创业：准备创业，尚未在工商行政管理部门注册登记，拟创立的实体商未开始实际运营</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dirty="0">
                <a:solidFill>
                  <a:srgbClr val="333333"/>
                </a:solidFill>
                <a:latin typeface="宋体" panose="02010600030101010101" pitchFamily="2" charset="-122"/>
                <a:ea typeface="等线" panose="02010600030101010101" pitchFamily="2" charset="-122"/>
              </a:rPr>
              <a:t>E</a:t>
            </a:r>
            <a:r>
              <a:rPr lang="zh-CN" altLang="zh-CN" sz="1800" dirty="0">
                <a:solidFill>
                  <a:srgbClr val="333333"/>
                </a:solidFill>
                <a:latin typeface="等线" panose="02010600030101010101" pitchFamily="2" charset="-122"/>
                <a:ea typeface="宋体" panose="02010600030101010101" pitchFamily="2" charset="-122"/>
              </a:rPr>
              <a:t>拟应征入伍：准备应征入伍，尚未被批准。</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13)</a:t>
            </a:r>
            <a:r>
              <a:rPr lang="zh-CN" altLang="zh-CN" sz="1800" b="1" dirty="0">
                <a:solidFill>
                  <a:srgbClr val="C00000"/>
                </a:solidFill>
                <a:latin typeface="等线" panose="02010600030101010101" pitchFamily="2" charset="-122"/>
                <a:ea typeface="宋体" panose="02010600030101010101" pitchFamily="2" charset="-122"/>
              </a:rPr>
              <a:t>不就业拟升学：</a:t>
            </a:r>
            <a:r>
              <a:rPr lang="zh-CN" altLang="zh-CN" sz="1800" dirty="0">
                <a:solidFill>
                  <a:srgbClr val="333333"/>
                </a:solidFill>
                <a:latin typeface="等线" panose="02010600030101010101" pitchFamily="2" charset="-122"/>
                <a:ea typeface="宋体" panose="02010600030101010101" pitchFamily="2" charset="-122"/>
              </a:rPr>
              <a:t>准备升学考试，暂不就业。</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14)</a:t>
            </a:r>
            <a:r>
              <a:rPr lang="zh-CN" altLang="zh-CN" sz="1800" b="1" dirty="0">
                <a:solidFill>
                  <a:srgbClr val="C00000"/>
                </a:solidFill>
                <a:latin typeface="等线" panose="02010600030101010101" pitchFamily="2" charset="-122"/>
                <a:ea typeface="宋体" panose="02010600030101010101" pitchFamily="2" charset="-122"/>
              </a:rPr>
              <a:t>其他暂不就业：</a:t>
            </a:r>
            <a:r>
              <a:rPr lang="zh-CN" altLang="zh-CN" sz="1800" dirty="0">
                <a:solidFill>
                  <a:srgbClr val="333333"/>
                </a:solidFill>
                <a:latin typeface="等线" panose="02010600030101010101" pitchFamily="2" charset="-122"/>
                <a:ea typeface="宋体" panose="02010600030101010101" pitchFamily="2" charset="-122"/>
              </a:rPr>
              <a:t>（</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）暂不就业：暂时不想就业等无就业意愿的毕业生（</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）拟出国出境：准备出国出境学习或工作。</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各角色职责及操作说明</a:t>
            </a:r>
          </a:p>
        </p:txBody>
      </p:sp>
      <p:sp>
        <p:nvSpPr>
          <p:cNvPr id="3" name="内容占位符 2"/>
          <p:cNvSpPr>
            <a:spLocks noGrp="1"/>
          </p:cNvSpPr>
          <p:nvPr>
            <p:ph idx="1"/>
          </p:nvPr>
        </p:nvSpPr>
        <p:spPr>
          <a:xfrm>
            <a:off x="611188" y="1258888"/>
            <a:ext cx="8229600" cy="5373688"/>
          </a:xfrm>
        </p:spPr>
        <p:txBody>
          <a:bodyPr vert="horz" wrap="square" lIns="91440" tIns="45720" rIns="91440" bIns="45720" numCol="1" anchor="t" anchorCtr="0" compatLnSpc="1">
            <a:normAutofit fontScale="62500" lnSpcReduction="20000"/>
          </a:bodyPr>
          <a:lstStyle/>
          <a:p>
            <a:pPr marL="342900" marR="0" lvl="0" indent="-342900" algn="l" defTabSz="914400" rtl="0" eaLnBrk="0" fontAlgn="base" latinLnBrk="0" hangingPunct="0">
              <a:lnSpc>
                <a:spcPct val="150000"/>
              </a:lnSpc>
              <a:spcBef>
                <a:spcPct val="20000"/>
              </a:spcBef>
              <a:spcAft>
                <a:spcPct val="0"/>
              </a:spcAft>
              <a:buClrTx/>
              <a:buSzTx/>
              <a:buFontTx/>
              <a:buChar char="•"/>
              <a:defRPr/>
            </a:pPr>
            <a:r>
              <a:rPr kumimoji="0" lang="zh-CN" altLang="en-US" sz="25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学生角色</a:t>
            </a:r>
            <a:r>
              <a:rPr kumimoji="0" lang="en-US" altLang="zh-CN" sz="25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5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进</a:t>
            </a:r>
            <a:r>
              <a:rPr kumimoji="0" lang="en-US" altLang="zh-CN"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zh-CN" altLang="en-US"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学籍管理</a:t>
            </a:r>
            <a:r>
              <a:rPr kumimoji="0" lang="en-US" altLang="zh-CN"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zh-CN" altLang="en-US" sz="25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系统</a:t>
            </a:r>
            <a:endParaRPr kumimoji="0" lang="en-US" altLang="zh-CN" sz="25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r>
              <a:rPr kumimoji="0" lang="zh-CN" altLang="en-US"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前提：</a:t>
            </a:r>
            <a:endParaRPr kumimoji="0" lang="en-US" altLang="zh-CN"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r>
              <a:rPr kumimoji="0" lang="zh-CN" altLang="en-US"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毕业注册结束后，学生已取得毕业或结业资格；</a:t>
            </a:r>
            <a:endPar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r>
              <a:rPr kumimoji="0" lang="zh-CN" altLang="en-US"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学生进入学籍系统，维护毕业生基本信息表</a:t>
            </a:r>
            <a:r>
              <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(B2)</a:t>
            </a:r>
          </a:p>
          <a:p>
            <a:pPr marL="742950" marR="0" lvl="1" indent="-285750" algn="l" defTabSz="914400" rtl="0" eaLnBrk="0" fontAlgn="base" latinLnBrk="0" hangingPunct="0">
              <a:lnSpc>
                <a:spcPct val="150000"/>
              </a:lnSpc>
              <a:spcBef>
                <a:spcPct val="20000"/>
              </a:spcBef>
              <a:spcAft>
                <a:spcPct val="0"/>
              </a:spcAft>
              <a:buClrTx/>
              <a:buSzTx/>
              <a:buFontTx/>
              <a:buChar char="–"/>
              <a:defRPr/>
            </a:pPr>
            <a:r>
              <a:rPr kumimoji="0" lang="zh-CN" altLang="en-US"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填报：</a:t>
            </a:r>
            <a:endParaRPr kumimoji="0" lang="en-US" altLang="zh-CN"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r>
              <a:rPr kumimoji="0" lang="zh-CN" altLang="en-US"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如学生已确定毕业去向</a:t>
            </a:r>
            <a:r>
              <a:rPr lang="en-US" altLang="zh-CN" sz="2500" dirty="0"/>
              <a:t>/</a:t>
            </a:r>
            <a:r>
              <a:rPr lang="zh-CN" altLang="en-US" sz="2500" dirty="0"/>
              <a:t>户档信息</a:t>
            </a:r>
            <a:r>
              <a:rPr kumimoji="0" lang="zh-CN" altLang="en-US"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，填报就业派遣信息。</a:t>
            </a:r>
            <a:endPar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1143000" marR="0" lvl="2" indent="-228600" algn="l" defTabSz="914400" rtl="0" eaLnBrk="0" fontAlgn="base" latinLnBrk="0" hangingPunct="0">
              <a:lnSpc>
                <a:spcPct val="150000"/>
              </a:lnSpc>
              <a:spcBef>
                <a:spcPct val="20000"/>
              </a:spcBef>
              <a:spcAft>
                <a:spcPct val="0"/>
              </a:spcAft>
              <a:buClrTx/>
              <a:buSzTx/>
              <a:buFontTx/>
              <a:buChar char="•"/>
              <a:defRPr/>
            </a:pPr>
            <a:r>
              <a:rPr kumimoji="0" lang="zh-CN" altLang="en-US"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先保存，后提交。</a:t>
            </a:r>
            <a:endPar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914400" marR="0" lvl="2" indent="0" algn="l" defTabSz="914400" rtl="0" eaLnBrk="0" fontAlgn="base" latinLnBrk="0" hangingPunct="0">
              <a:lnSpc>
                <a:spcPct val="150000"/>
              </a:lnSpc>
              <a:spcBef>
                <a:spcPct val="20000"/>
              </a:spcBef>
              <a:spcAft>
                <a:spcPct val="0"/>
              </a:spcAft>
              <a:buClrTx/>
              <a:buSzTx/>
              <a:buNone/>
              <a:defRPr/>
            </a:pPr>
            <a:r>
              <a:rPr lang="zh-CN" altLang="en-US" sz="2500" dirty="0"/>
              <a:t>数据修改：</a:t>
            </a:r>
            <a:endPar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914400" lvl="2" indent="0">
              <a:buNone/>
              <a:defRPr/>
            </a:pPr>
            <a:r>
              <a:rPr lang="en-US" altLang="zh-CN" sz="2900" dirty="0">
                <a:solidFill>
                  <a:srgbClr val="C00000"/>
                </a:solidFill>
              </a:rPr>
              <a:t>1.</a:t>
            </a:r>
            <a:r>
              <a:rPr lang="zh-CN" altLang="en-US" sz="2900" dirty="0">
                <a:solidFill>
                  <a:srgbClr val="C00000"/>
                </a:solidFill>
              </a:rPr>
              <a:t>毕业申请数据：</a:t>
            </a:r>
            <a:r>
              <a:rPr lang="zh-CN" altLang="zh-CN" sz="2900" dirty="0">
                <a:solidFill>
                  <a:srgbClr val="C00000"/>
                </a:solidFill>
              </a:rPr>
              <a:t>学生提交数据后在导师审批之前如果向修改数据，不需要导师退回即可自行修改、重新提交；导师审批后想修改数据或撤销毕业申请的，请联系导师退回。</a:t>
            </a:r>
            <a:endParaRPr lang="en-US" altLang="zh-CN" sz="2900" dirty="0">
              <a:solidFill>
                <a:srgbClr val="C00000"/>
              </a:solidFill>
            </a:endParaRPr>
          </a:p>
          <a:p>
            <a:pPr marL="914400" lvl="2" indent="0">
              <a:buNone/>
              <a:defRPr/>
            </a:pPr>
            <a:r>
              <a:rPr lang="en-US" altLang="zh-CN" sz="2900" dirty="0">
                <a:solidFill>
                  <a:srgbClr val="C00000"/>
                </a:solidFill>
              </a:rPr>
              <a:t>2.</a:t>
            </a:r>
            <a:r>
              <a:rPr lang="zh-CN" altLang="en-US" sz="2900" dirty="0">
                <a:solidFill>
                  <a:srgbClr val="C00000"/>
                </a:solidFill>
              </a:rPr>
              <a:t>签约数据：</a:t>
            </a:r>
            <a:r>
              <a:rPr lang="zh-CN" altLang="en-US" sz="2900" kern="1200" dirty="0">
                <a:solidFill>
                  <a:srgbClr val="C00000"/>
                </a:solidFill>
              </a:rPr>
              <a:t>如果提交签约数据后变更就业单位或需要修改数据信息的，在选择提交派遣数据之前学生可以自己修改、重新提交。</a:t>
            </a:r>
            <a:endParaRPr lang="en-US" altLang="zh-CN" sz="2900" dirty="0">
              <a:solidFill>
                <a:srgbClr val="C00000"/>
              </a:solidFill>
            </a:endParaRPr>
          </a:p>
          <a:p>
            <a:pPr marL="914400" lvl="2" indent="0">
              <a:buNone/>
              <a:defRPr/>
            </a:pPr>
            <a:r>
              <a:rPr lang="en-US" altLang="zh-CN" sz="2900" dirty="0">
                <a:solidFill>
                  <a:srgbClr val="C00000"/>
                </a:solidFill>
              </a:rPr>
              <a:t>3.</a:t>
            </a:r>
            <a:r>
              <a:rPr lang="zh-CN" altLang="en-US" sz="2900" dirty="0">
                <a:solidFill>
                  <a:srgbClr val="C00000"/>
                </a:solidFill>
              </a:rPr>
              <a:t>派遣数据：</a:t>
            </a:r>
            <a:r>
              <a:rPr kumimoji="0" lang="zh-CN" altLang="en-US" sz="25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提交后，学生不能改，教育干部可以退回，或直接修改。</a:t>
            </a:r>
            <a:endParaRPr kumimoji="0" lang="en-US" altLang="zh-CN" sz="25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endPar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endPar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毕业去向说明：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4819" name="矩形 2"/>
          <p:cNvSpPr/>
          <p:nvPr/>
        </p:nvSpPr>
        <p:spPr>
          <a:xfrm>
            <a:off x="1219200" y="1582738"/>
            <a:ext cx="6953250" cy="4610749"/>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5</a:t>
            </a:r>
            <a:r>
              <a:rPr lang="zh-CN" altLang="en-US" sz="1800" b="1" dirty="0">
                <a:solidFill>
                  <a:srgbClr val="C00000"/>
                </a:solidFill>
                <a:latin typeface="宋体" panose="02010600030101010101" pitchFamily="2" charset="-122"/>
                <a:ea typeface="等线" panose="02010600030101010101" pitchFamily="2" charset="-122"/>
              </a:rPr>
              <a:t>、</a:t>
            </a:r>
            <a:r>
              <a:rPr lang="zh-CN" altLang="zh-CN" sz="1800" b="1" dirty="0">
                <a:solidFill>
                  <a:srgbClr val="C00000"/>
                </a:solidFill>
                <a:latin typeface="等线" panose="02010600030101010101" pitchFamily="2" charset="-122"/>
                <a:ea typeface="等线" panose="02010600030101010101" pitchFamily="2" charset="-122"/>
              </a:rPr>
              <a:t>毕业去向更改</a:t>
            </a:r>
            <a:r>
              <a:rPr lang="en-US" altLang="zh-CN" sz="1800" b="1" dirty="0">
                <a:solidFill>
                  <a:srgbClr val="C00000"/>
                </a:solidFill>
                <a:latin typeface="等线" panose="02010600030101010101" pitchFamily="2" charset="-122"/>
                <a:ea typeface="等线" panose="02010600030101010101" pitchFamily="2" charset="-122"/>
              </a:rPr>
              <a:t>/</a:t>
            </a:r>
            <a:r>
              <a:rPr lang="zh-CN" altLang="zh-CN" sz="1800" b="1" dirty="0">
                <a:solidFill>
                  <a:srgbClr val="C00000"/>
                </a:solidFill>
                <a:latin typeface="等线" panose="02010600030101010101" pitchFamily="2" charset="-122"/>
                <a:ea typeface="等线" panose="02010600030101010101" pitchFamily="2" charset="-122"/>
              </a:rPr>
              <a:t>违约</a:t>
            </a:r>
            <a:endParaRPr lang="zh-CN" altLang="zh-CN" sz="18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2000" dirty="0">
                <a:solidFill>
                  <a:srgbClr val="333333"/>
                </a:solidFill>
                <a:latin typeface="等线" panose="02010600030101010101" pitchFamily="2" charset="-122"/>
                <a:ea typeface="宋体" panose="02010600030101010101" pitchFamily="2" charset="-122"/>
              </a:rPr>
              <a:t>  </a:t>
            </a:r>
            <a:r>
              <a:rPr lang="zh-CN" altLang="zh-CN" sz="2000" dirty="0">
                <a:solidFill>
                  <a:srgbClr val="333333"/>
                </a:solidFill>
                <a:latin typeface="等线" panose="02010600030101010101" pitchFamily="2" charset="-122"/>
                <a:ea typeface="宋体" panose="02010600030101010101" pitchFamily="2" charset="-122"/>
              </a:rPr>
              <a:t>若不变更单位，只修改部分信息，可在就业指导中心提取数据之前联系所在研究所或院系退回修改，可在个人页面查看进度。</a:t>
            </a:r>
            <a:endParaRPr lang="zh-CN" altLang="zh-CN" sz="20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2000" dirty="0">
                <a:solidFill>
                  <a:srgbClr val="333333"/>
                </a:solidFill>
                <a:latin typeface="等线" panose="02010600030101010101" pitchFamily="2" charset="-122"/>
                <a:ea typeface="宋体" panose="02010600030101010101" pitchFamily="2" charset="-122"/>
              </a:rPr>
              <a:t>  </a:t>
            </a:r>
            <a:r>
              <a:rPr lang="zh-CN" altLang="zh-CN" sz="2000" dirty="0">
                <a:solidFill>
                  <a:srgbClr val="333333"/>
                </a:solidFill>
                <a:latin typeface="等线" panose="02010600030101010101" pitchFamily="2" charset="-122"/>
                <a:ea typeface="宋体" panose="02010600030101010101" pitchFamily="2" charset="-122"/>
              </a:rPr>
              <a:t>若更换用人单位，需先征得单位和所在研究所或院系同意及学校就业指导中心同意，才可申请办理解约手续，之后再提交原就业协议书原件一式三份、原单位解约函、新单位接</a:t>
            </a:r>
            <a:r>
              <a:rPr lang="zh-CN" altLang="en-US" sz="2000" dirty="0">
                <a:solidFill>
                  <a:srgbClr val="333333"/>
                </a:solidFill>
                <a:latin typeface="等线" panose="02010600030101010101" pitchFamily="2" charset="-122"/>
                <a:ea typeface="宋体" panose="02010600030101010101" pitchFamily="2" charset="-122"/>
              </a:rPr>
              <a:t>收</a:t>
            </a:r>
            <a:r>
              <a:rPr lang="zh-CN" altLang="zh-CN" sz="2000" dirty="0">
                <a:solidFill>
                  <a:srgbClr val="333333"/>
                </a:solidFill>
                <a:latin typeface="等线" panose="02010600030101010101" pitchFamily="2" charset="-122"/>
                <a:ea typeface="宋体" panose="02010600030101010101" pitchFamily="2" charset="-122"/>
              </a:rPr>
              <a:t>函和更改毕业去向申请表（一式两份，所在研究所或院系签章），材料提交齐全后约一周可以向研究所或院系申请新就业协议书</a:t>
            </a:r>
            <a:r>
              <a:rPr lang="zh-CN" altLang="en-US" sz="2000" dirty="0">
                <a:solidFill>
                  <a:srgbClr val="333333"/>
                </a:solidFill>
                <a:latin typeface="等线" panose="02010600030101010101" pitchFamily="2" charset="-122"/>
                <a:ea typeface="宋体" panose="02010600030101010101" pitchFamily="2" charset="-122"/>
              </a:rPr>
              <a:t>，只能更换一次</a:t>
            </a:r>
            <a:r>
              <a:rPr lang="zh-CN" altLang="zh-CN" sz="2000" dirty="0">
                <a:solidFill>
                  <a:srgbClr val="333333"/>
                </a:solidFill>
                <a:latin typeface="等线" panose="02010600030101010101" pitchFamily="2" charset="-122"/>
                <a:ea typeface="宋体" panose="02010600030101010101" pitchFamily="2" charset="-122"/>
              </a:rPr>
              <a:t>。</a:t>
            </a:r>
            <a:endParaRPr lang="zh-CN" altLang="zh-CN" sz="2000" dirty="0">
              <a:latin typeface="等线" panose="02010600030101010101" pitchFamily="2" charset="-122"/>
              <a:ea typeface="等线"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三、</a:t>
            </a:r>
            <a:r>
              <a:rPr kumimoji="0" lang="zh-CN" altLang="en-US"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 name="矩形 2"/>
          <p:cNvSpPr/>
          <p:nvPr/>
        </p:nvSpPr>
        <p:spPr>
          <a:xfrm>
            <a:off x="1219200" y="1370013"/>
            <a:ext cx="7169150" cy="4400500"/>
          </a:xfrm>
          <a:prstGeom prst="rect">
            <a:avLst/>
          </a:prstGeom>
        </p:spPr>
        <p:txBody>
          <a:bodyPr>
            <a:spAutoFit/>
          </a:bodyPr>
          <a:lstStyle/>
          <a:p>
            <a:pPr marL="0" marR="0" lvl="0" indent="408305" algn="just" defTabSz="914400" rtl="0" eaLnBrk="0" fontAlgn="base" latinLnBrk="0" hangingPunct="0">
              <a:lnSpc>
                <a:spcPct val="150000"/>
              </a:lnSpc>
              <a:spcBef>
                <a:spcPts val="600"/>
              </a:spcBef>
              <a:spcAft>
                <a:spcPts val="0"/>
              </a:spcAft>
              <a:buClrTx/>
              <a:buSzTx/>
              <a:buFontTx/>
              <a:buNone/>
              <a:defRPr/>
            </a:pPr>
            <a:r>
              <a:rPr kumimoji="0" lang="en-US" altLang="zh-CN" sz="2000" b="1" i="0" u="none" strike="noStrike" kern="100" cap="none" spc="0" normalizeH="0" baseline="0" noProof="0" dirty="0">
                <a:ln>
                  <a:noFill/>
                </a:ln>
                <a:solidFill>
                  <a:srgbClr val="C00000"/>
                </a:solidFill>
                <a:effectLst/>
                <a:uLnTx/>
                <a:uFillTx/>
                <a:latin typeface="宋体" panose="02010600030101010101" pitchFamily="2" charset="-122"/>
                <a:ea typeface="等线" panose="02010600030101010101" pitchFamily="2" charset="-122"/>
                <a:cs typeface="Times New Roman" panose="02020603050405020304" pitchFamily="18" charset="0"/>
              </a:rPr>
              <a:t>1</a:t>
            </a:r>
            <a:r>
              <a:rPr kumimoji="0" lang="zh-CN" altLang="zh-CN" sz="20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、公务员、选调生提交材料说明：</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55600" algn="just" defTabSz="914400" rtl="0" eaLnBrk="0" fontAlgn="base" latinLnBrk="0" hangingPunct="0">
              <a:lnSpc>
                <a:spcPct val="150000"/>
              </a:lnSpc>
              <a:spcBef>
                <a:spcPts val="600"/>
              </a:spcBef>
              <a:spcAft>
                <a:spcPts val="0"/>
              </a:spcAft>
              <a:buClrTx/>
              <a:buSzTx/>
              <a:buFontTx/>
              <a:buNone/>
              <a:defRPr/>
            </a:pPr>
            <a:r>
              <a:rPr kumimoji="0" lang="zh-CN" altLang="zh-CN"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经与北京市教委沟通，通过公务员考试被录取为公务员的毕业生，没有进京接收函可以直接派遣到录用单位。毕业生被地方组织部录用、考取选调生的，如果单位只发调档函，不签三方协议的，也可以派遣，但要通过系统提交录用证明材料。</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56870" algn="just" defTabSz="914400" rtl="0" eaLnBrk="0" fontAlgn="base" latinLnBrk="0" hangingPunct="0">
              <a:lnSpc>
                <a:spcPct val="150000"/>
              </a:lnSpc>
              <a:spcBef>
                <a:spcPts val="600"/>
              </a:spcBef>
              <a:spcAft>
                <a:spcPts val="0"/>
              </a:spcAft>
              <a:buClrTx/>
              <a:buSzTx/>
              <a:buFontTx/>
              <a:buNone/>
              <a:defRPr/>
            </a:pPr>
            <a:r>
              <a:rPr kumimoji="0" lang="en-US" altLang="zh-CN" sz="1800" b="1" i="0" u="none" strike="noStrike" kern="100" cap="none" spc="0" normalizeH="0" baseline="0" noProof="0" dirty="0">
                <a:ln>
                  <a:noFill/>
                </a:ln>
                <a:solidFill>
                  <a:srgbClr val="C00000"/>
                </a:solidFill>
                <a:effectLst/>
                <a:uLnTx/>
                <a:uFillTx/>
                <a:latin typeface="宋体" panose="02010600030101010101" pitchFamily="2" charset="-122"/>
                <a:ea typeface="等线" panose="02010600030101010101" pitchFamily="2" charset="-122"/>
                <a:cs typeface="Times New Roman" panose="02020603050405020304" pitchFamily="18" charset="0"/>
              </a:rPr>
              <a:t>2</a:t>
            </a:r>
            <a:r>
              <a:rPr kumimoji="0" lang="zh-CN" altLang="zh-CN" sz="18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、关于派遣系统中需要提交一份电子版签约材料：</a:t>
            </a:r>
            <a:r>
              <a:rPr kumimoji="0" lang="zh-CN" altLang="zh-CN" sz="1800" b="0" i="0" u="none" strike="noStrike" kern="100" cap="none" spc="0" normalizeH="0" baseline="0" noProof="0" dirty="0">
                <a:ln>
                  <a:noFill/>
                </a:ln>
                <a:solidFill>
                  <a:schemeClr val="tx1"/>
                </a:solidFill>
                <a:effectLst/>
                <a:uLnTx/>
                <a:uFillTx/>
                <a:latin typeface="宋体" panose="02010600030101010101" pitchFamily="2" charset="-122"/>
                <a:ea typeface="MS Gothic" panose="020B0609070205080204" pitchFamily="49" charset="-128"/>
                <a:cs typeface="MS Gothic" panose="020B0609070205080204" pitchFamily="49" charset="-128"/>
              </a:rPr>
              <a:t> </a:t>
            </a:r>
            <a:r>
              <a:rPr kumimoji="0" lang="zh-CN" altLang="zh-CN"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户口、档案迁到单位的上传三方协议；签劳动合同二分回原籍的上传劳动合同；签单位用人证明的上传单位用人证明；只落户不就业的上传落户地人设部门接收函；博士后上传三方协议或博管会的备案表；出国</a:t>
            </a:r>
            <a:r>
              <a:rPr kumimoji="0" lang="zh-CN" altLang="en-US"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、出</a:t>
            </a:r>
            <a:r>
              <a:rPr kumimoji="0" lang="zh-CN" altLang="zh-CN"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境的上传国外大学或就业单位</a:t>
            </a:r>
            <a:r>
              <a:rPr kumimoji="0" lang="en-US" altLang="zh-CN"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offer</a:t>
            </a:r>
            <a:r>
              <a:rPr kumimoji="0" lang="zh-CN" altLang="zh-CN"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三、</a:t>
            </a:r>
            <a:r>
              <a:rPr kumimoji="0" lang="zh-CN" altLang="en-US"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6867" name="矩形 2"/>
          <p:cNvSpPr/>
          <p:nvPr/>
        </p:nvSpPr>
        <p:spPr>
          <a:xfrm>
            <a:off x="539750" y="1195388"/>
            <a:ext cx="8208963" cy="5339219"/>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55600" lvl="0" indent="266700" algn="just">
              <a:lnSpc>
                <a:spcPct val="150000"/>
              </a:lnSpc>
              <a:spcBef>
                <a:spcPts val="600"/>
              </a:spcBef>
              <a:buNone/>
            </a:pPr>
            <a:r>
              <a:rPr lang="en-US" altLang="zh-CN" sz="1800" b="1" dirty="0">
                <a:solidFill>
                  <a:srgbClr val="C00000"/>
                </a:solidFill>
                <a:latin typeface="宋体" panose="02010600030101010101" pitchFamily="2" charset="-122"/>
                <a:ea typeface="等线" panose="02010600030101010101" pitchFamily="2" charset="-122"/>
              </a:rPr>
              <a:t>1</a:t>
            </a:r>
            <a:r>
              <a:rPr lang="zh-CN" altLang="zh-CN" sz="1800" b="1" dirty="0">
                <a:solidFill>
                  <a:srgbClr val="C00000"/>
                </a:solidFill>
                <a:latin typeface="等线" panose="02010600030101010101" pitchFamily="2" charset="-122"/>
                <a:ea typeface="等线" panose="02010600030101010101" pitchFamily="2" charset="-122"/>
              </a:rPr>
              <a:t>）、派遣单位为北京、上海的提交电子版材料说明</a:t>
            </a:r>
            <a:endParaRPr lang="zh-CN" altLang="zh-CN" sz="1200" dirty="0">
              <a:latin typeface="等线" panose="02010600030101010101" pitchFamily="2" charset="-122"/>
              <a:ea typeface="等线" panose="02010600030101010101" pitchFamily="2" charset="-122"/>
            </a:endParaRPr>
          </a:p>
          <a:p>
            <a:pPr marL="355600" lvl="0" indent="266700" algn="just">
              <a:lnSpc>
                <a:spcPct val="150000"/>
              </a:lnSpc>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1</a:t>
            </a:r>
            <a:r>
              <a:rPr lang="zh-CN" altLang="zh-CN" sz="1800" dirty="0">
                <a:latin typeface="等线" panose="02010600030101010101" pitchFamily="2" charset="-122"/>
                <a:ea typeface="等线" panose="02010600030101010101" pitchFamily="2" charset="-122"/>
              </a:rPr>
              <a:t>）</a:t>
            </a:r>
            <a:r>
              <a:rPr lang="zh-CN" altLang="zh-CN" sz="1800" b="1" dirty="0">
                <a:latin typeface="等线" panose="02010600030101010101" pitchFamily="2" charset="-122"/>
                <a:ea typeface="等线" panose="02010600030101010101" pitchFamily="2" charset="-122"/>
              </a:rPr>
              <a:t>派遣单位为北京市或上海市非公务员的毕业生，</a:t>
            </a:r>
            <a:r>
              <a:rPr lang="zh-CN" altLang="zh-CN" sz="1800" dirty="0">
                <a:latin typeface="等线" panose="02010600030101010101" pitchFamily="2" charset="-122"/>
                <a:ea typeface="等线" panose="02010600030101010101" pitchFamily="2" charset="-122"/>
              </a:rPr>
              <a:t>需要上传进京或进沪接收函</a:t>
            </a:r>
            <a:r>
              <a:rPr lang="en-US" altLang="zh-CN" sz="1800" dirty="0">
                <a:latin typeface="等线" panose="02010600030101010101" pitchFamily="2" charset="-122"/>
                <a:ea typeface="等线" panose="02010600030101010101" pitchFamily="2" charset="-122"/>
              </a:rPr>
              <a:t>jpg</a:t>
            </a:r>
            <a:r>
              <a:rPr lang="zh-CN" altLang="zh-CN" sz="1800" dirty="0">
                <a:latin typeface="等线" panose="02010600030101010101" pitchFamily="2" charset="-122"/>
                <a:ea typeface="等线" panose="02010600030101010101" pitchFamily="2" charset="-122"/>
              </a:rPr>
              <a:t>文件，目前</a:t>
            </a:r>
            <a:r>
              <a:rPr lang="zh-CN" altLang="en-US" sz="1800" dirty="0">
                <a:latin typeface="等线" panose="02010600030101010101" pitchFamily="2" charset="-122"/>
                <a:ea typeface="等线" panose="02010600030101010101" pitchFamily="2" charset="-122"/>
              </a:rPr>
              <a:t>已经落实京沪就业单位，尚未</a:t>
            </a:r>
            <a:r>
              <a:rPr lang="zh-CN" altLang="zh-CN" sz="1800" dirty="0">
                <a:latin typeface="等线" panose="02010600030101010101" pitchFamily="2" charset="-122"/>
                <a:ea typeface="等线" panose="02010600030101010101" pitchFamily="2" charset="-122"/>
              </a:rPr>
              <a:t>拿到进京或进沪接收函的</a:t>
            </a:r>
            <a:r>
              <a:rPr lang="zh-CN" altLang="en-US" sz="1800" dirty="0">
                <a:latin typeface="等线" panose="02010600030101010101" pitchFamily="2" charset="-122"/>
                <a:ea typeface="等线" panose="02010600030101010101" pitchFamily="2" charset="-122"/>
              </a:rPr>
              <a:t>请先上传</a:t>
            </a:r>
            <a:r>
              <a:rPr lang="en-US" altLang="zh-CN" sz="1800" dirty="0">
                <a:latin typeface="等线" panose="02010600030101010101" pitchFamily="2" charset="-122"/>
                <a:ea typeface="等线" panose="02010600030101010101" pitchFamily="2" charset="-122"/>
              </a:rPr>
              <a:t>offer</a:t>
            </a:r>
            <a:r>
              <a:rPr lang="zh-CN" altLang="en-US" sz="1800" dirty="0">
                <a:latin typeface="等线" panose="02010600030101010101" pitchFamily="2" charset="-122"/>
                <a:ea typeface="等线" panose="02010600030101010101" pitchFamily="2" charset="-122"/>
              </a:rPr>
              <a:t>电子版提交签约数据（不要提交派遣数据），</a:t>
            </a:r>
            <a:r>
              <a:rPr lang="zh-CN" altLang="zh-CN" sz="1800" dirty="0">
                <a:latin typeface="等线" panose="02010600030101010101" pitchFamily="2" charset="-122"/>
                <a:ea typeface="等线" panose="02010600030101010101" pitchFamily="2" charset="-122"/>
              </a:rPr>
              <a:t>等拿到接收函</a:t>
            </a:r>
            <a:r>
              <a:rPr lang="zh-CN" altLang="en-US" sz="1800" dirty="0">
                <a:latin typeface="等线" panose="02010600030101010101" pitchFamily="2" charset="-122"/>
                <a:ea typeface="等线" panose="02010600030101010101" pitchFamily="2" charset="-122"/>
              </a:rPr>
              <a:t>时用接收函电子版替换原来的</a:t>
            </a:r>
            <a:r>
              <a:rPr lang="en-US" altLang="zh-CN" sz="1800" dirty="0">
                <a:latin typeface="等线" panose="02010600030101010101" pitchFamily="2" charset="-122"/>
                <a:ea typeface="等线" panose="02010600030101010101" pitchFamily="2" charset="-122"/>
              </a:rPr>
              <a:t>offer</a:t>
            </a:r>
            <a:r>
              <a:rPr lang="zh-CN" altLang="en-US" sz="1800" dirty="0">
                <a:latin typeface="等线" panose="02010600030101010101" pitchFamily="2" charset="-122"/>
                <a:ea typeface="等线" panose="02010600030101010101" pitchFamily="2" charset="-122"/>
              </a:rPr>
              <a:t>电子版、提交派遣数据</a:t>
            </a:r>
            <a:r>
              <a:rPr lang="zh-CN" altLang="zh-CN" sz="1800" dirty="0">
                <a:latin typeface="等线" panose="02010600030101010101" pitchFamily="2" charset="-122"/>
                <a:ea typeface="等线" panose="02010600030101010101" pitchFamily="2" charset="-122"/>
              </a:rPr>
              <a:t>。</a:t>
            </a:r>
            <a:endParaRPr lang="zh-CN" altLang="zh-CN" sz="1200" dirty="0">
              <a:latin typeface="等线" panose="02010600030101010101" pitchFamily="2" charset="-122"/>
              <a:ea typeface="等线" panose="02010600030101010101" pitchFamily="2" charset="-122"/>
            </a:endParaRPr>
          </a:p>
          <a:p>
            <a:pPr marL="355600" lvl="0" indent="266700" algn="just">
              <a:lnSpc>
                <a:spcPct val="150000"/>
              </a:lnSpc>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2</a:t>
            </a:r>
            <a:r>
              <a:rPr lang="zh-CN" altLang="zh-CN" sz="1800" dirty="0">
                <a:latin typeface="等线" panose="02010600030101010101" pitchFamily="2" charset="-122"/>
                <a:ea typeface="等线" panose="02010600030101010101" pitchFamily="2" charset="-122"/>
              </a:rPr>
              <a:t>）二分所在地为北京或上海的（北京、上海生源），上传毕业生的户口本首页及本人页照片。</a:t>
            </a:r>
            <a:endParaRPr lang="zh-CN" altLang="zh-CN" sz="1200" dirty="0">
              <a:latin typeface="等线" panose="02010600030101010101" pitchFamily="2" charset="-122"/>
              <a:ea typeface="等线" panose="02010600030101010101" pitchFamily="2" charset="-122"/>
            </a:endParaRPr>
          </a:p>
          <a:p>
            <a:pPr marL="355600" lvl="0" indent="266700" algn="just">
              <a:lnSpc>
                <a:spcPct val="150000"/>
              </a:lnSpc>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3</a:t>
            </a:r>
            <a:r>
              <a:rPr lang="zh-CN" altLang="zh-CN" sz="1800" dirty="0">
                <a:latin typeface="等线" panose="02010600030101010101" pitchFamily="2" charset="-122"/>
                <a:ea typeface="等线" panose="02010600030101010101" pitchFamily="2" charset="-122"/>
              </a:rPr>
              <a:t>）就业单位隶属于中组部下属单位或部队性质单位暂无法提供进京或进沪接收函的，需要就业单位在三方协议备注栏内填写“本单位隶属于中组部，无进京（沪）接收函，可为毕业生落实北京或上海户口”或提供加盖公章的相关证明材料，将电子版通过系统上传。</a:t>
            </a:r>
            <a:endParaRPr lang="zh-CN" altLang="zh-CN" sz="1200" dirty="0">
              <a:latin typeface="等线" panose="02010600030101010101" pitchFamily="2" charset="-122"/>
              <a:ea typeface="等线" panose="02010600030101010101" pitchFamily="2" charset="-122"/>
            </a:endParaRPr>
          </a:p>
          <a:p>
            <a:pPr marL="355600" lvl="0" indent="266700" algn="just">
              <a:lnSpc>
                <a:spcPct val="150000"/>
              </a:lnSpc>
              <a:spcBef>
                <a:spcPts val="600"/>
              </a:spcBef>
              <a:buNone/>
            </a:pPr>
            <a:r>
              <a:rPr lang="en-US" altLang="zh-CN" sz="1800" dirty="0">
                <a:latin typeface="宋体" panose="02010600030101010101" pitchFamily="2" charset="-122"/>
                <a:ea typeface="等线" panose="02010600030101010101" pitchFamily="2" charset="-122"/>
              </a:rPr>
              <a:t>2</a:t>
            </a:r>
            <a:r>
              <a:rPr lang="zh-CN" altLang="zh-CN" sz="1800" dirty="0">
                <a:latin typeface="等线" panose="02010600030101010101" pitchFamily="2" charset="-122"/>
                <a:ea typeface="等线" panose="02010600030101010101" pitchFamily="2" charset="-122"/>
              </a:rPr>
              <a:t>）、电子材料只能上传一份，需要上传多份的，可以</a:t>
            </a:r>
            <a:r>
              <a:rPr lang="en-US" altLang="zh-CN" sz="1800" dirty="0">
                <a:latin typeface="等线" panose="02010600030101010101" pitchFamily="2" charset="-122"/>
                <a:ea typeface="等线" panose="02010600030101010101" pitchFamily="2" charset="-122"/>
              </a:rPr>
              <a:t>P</a:t>
            </a:r>
            <a:r>
              <a:rPr lang="zh-CN" altLang="zh-CN" sz="1800" dirty="0">
                <a:latin typeface="等线" panose="02010600030101010101" pitchFamily="2" charset="-122"/>
                <a:ea typeface="等线" panose="02010600030101010101" pitchFamily="2" charset="-122"/>
              </a:rPr>
              <a:t>成一张图片上传。</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三、</a:t>
            </a:r>
            <a:r>
              <a:rPr kumimoji="0" lang="zh-CN" altLang="en-US"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7891" name="矩形 2"/>
          <p:cNvSpPr/>
          <p:nvPr/>
        </p:nvSpPr>
        <p:spPr>
          <a:xfrm>
            <a:off x="755650" y="1209675"/>
            <a:ext cx="7664450" cy="53705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55600" algn="just">
              <a:spcBef>
                <a:spcPts val="600"/>
              </a:spcBef>
              <a:buNone/>
            </a:pPr>
            <a:r>
              <a:rPr lang="en-US" altLang="zh-CN" sz="1800" dirty="0">
                <a:latin typeface="宋体" panose="02010600030101010101" pitchFamily="2" charset="-122"/>
                <a:ea typeface="等线" panose="02010600030101010101" pitchFamily="2" charset="-122"/>
              </a:rPr>
              <a:t>3</a:t>
            </a:r>
            <a:r>
              <a:rPr lang="zh-CN" altLang="zh-CN" sz="1800" dirty="0">
                <a:latin typeface="等线" panose="02010600030101010101" pitchFamily="2" charset="-122"/>
                <a:ea typeface="等线" panose="02010600030101010101" pitchFamily="2" charset="-122"/>
              </a:rPr>
              <a:t>）、“入学前档案所在地”填写本科学校名称。</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dirty="0">
                <a:latin typeface="宋体" panose="02010600030101010101" pitchFamily="2" charset="-122"/>
                <a:ea typeface="等线" panose="02010600030101010101" pitchFamily="2" charset="-122"/>
              </a:rPr>
              <a:t>4</a:t>
            </a:r>
            <a:r>
              <a:rPr lang="zh-CN" altLang="zh-CN" sz="1800" dirty="0">
                <a:latin typeface="等线" panose="02010600030101010101" pitchFamily="2" charset="-122"/>
                <a:ea typeface="等线" panose="02010600030101010101" pitchFamily="2" charset="-122"/>
              </a:rPr>
              <a:t>）、“档案是否转入学校：填写“是”。</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dirty="0">
                <a:latin typeface="宋体" panose="02010600030101010101" pitchFamily="2" charset="-122"/>
                <a:ea typeface="等线" panose="02010600030101010101" pitchFamily="2" charset="-122"/>
              </a:rPr>
              <a:t>5</a:t>
            </a:r>
            <a:r>
              <a:rPr lang="zh-CN" altLang="zh-CN" sz="1800" dirty="0">
                <a:latin typeface="等线" panose="02010600030101010101" pitchFamily="2" charset="-122"/>
                <a:ea typeface="等线" panose="02010600030101010101" pitchFamily="2" charset="-122"/>
              </a:rPr>
              <a:t>）、“是否建档立卡”，是指是否为建档立卡困难生，不是的选择“否”。</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dirty="0">
                <a:latin typeface="宋体" panose="02010600030101010101" pitchFamily="2" charset="-122"/>
                <a:ea typeface="等线" panose="02010600030101010101" pitchFamily="2" charset="-122"/>
              </a:rPr>
              <a:t>6</a:t>
            </a:r>
            <a:r>
              <a:rPr lang="zh-CN" altLang="zh-CN" sz="1800" dirty="0">
                <a:latin typeface="等线" panose="02010600030101010101" pitchFamily="2" charset="-122"/>
                <a:ea typeface="等线" panose="02010600030101010101" pitchFamily="2" charset="-122"/>
              </a:rPr>
              <a:t>）、户口迁往地注意事项</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1</a:t>
            </a: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户口迁往地省市县</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字段录入要求：该字段需选取国家行政区划码和名称的方式，不得自行输入省市县信息；毕业生参军入伍需注销户口时，可录入</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参军注销户口</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字段。</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2</a:t>
            </a: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户口迁往地详址</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字段录入要求：该字段不要重复录入</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迁往地省市县</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信息；若毕业生户口迁往京外的，</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户口迁往地详址</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字段需注意以下三点：</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①、“详址”输入具体街道、路、门牌号等信息；</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②、二分回生源地的毕业生，须填写父母户口本首页地址；</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③、“详址”中尽量不要出现“派出所”字样，派出所只是户口登记机关，不是具体落户地址，请仔细审查，确保地址正确。</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3</a:t>
            </a:r>
            <a:r>
              <a:rPr lang="zh-CN" altLang="zh-CN" sz="1800" dirty="0">
                <a:latin typeface="等线" panose="02010600030101010101" pitchFamily="2" charset="-122"/>
                <a:ea typeface="等线" panose="02010600030101010101" pitchFamily="2" charset="-122"/>
              </a:rPr>
              <a:t>）若毕业生户口落在北京，其</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迁户详址</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中录入门牌号或单位名称皆可。</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三、</a:t>
            </a:r>
            <a:r>
              <a:rPr kumimoji="0" lang="zh-CN" altLang="en-US"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8915" name="矩形 2"/>
          <p:cNvSpPr/>
          <p:nvPr/>
        </p:nvSpPr>
        <p:spPr>
          <a:xfrm>
            <a:off x="971550" y="1241425"/>
            <a:ext cx="7488238" cy="524759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55600" algn="just">
              <a:spcBef>
                <a:spcPts val="600"/>
              </a:spcBef>
              <a:buNone/>
            </a:pPr>
            <a:r>
              <a:rPr lang="en-US" altLang="zh-CN" sz="1800" dirty="0">
                <a:latin typeface="宋体" panose="02010600030101010101" pitchFamily="2" charset="-122"/>
                <a:ea typeface="等线" panose="02010600030101010101" pitchFamily="2" charset="-122"/>
              </a:rPr>
              <a:t>8</a:t>
            </a:r>
            <a:r>
              <a:rPr lang="zh-CN" altLang="zh-CN" sz="1800" dirty="0">
                <a:latin typeface="等线" panose="02010600030101010101" pitchFamily="2" charset="-122"/>
                <a:ea typeface="等线" panose="02010600030101010101" pitchFamily="2" charset="-122"/>
              </a:rPr>
              <a:t>、“入学前户口所在地派出所”项目：户口没迁到学校（研究所）的填现在户口所在地</a:t>
            </a:r>
            <a:r>
              <a:rPr lang="zh-CN" altLang="en-US" sz="1800" dirty="0">
                <a:latin typeface="等线" panose="02010600030101010101" pitchFamily="2" charset="-122"/>
                <a:ea typeface="等线" panose="02010600030101010101" pitchFamily="2" charset="-122"/>
              </a:rPr>
              <a:t>详细</a:t>
            </a:r>
            <a:r>
              <a:rPr lang="zh-CN" altLang="zh-CN" sz="1800" dirty="0">
                <a:latin typeface="等线" panose="02010600030101010101" pitchFamily="2" charset="-122"/>
                <a:ea typeface="等线" panose="02010600030101010101" pitchFamily="2" charset="-122"/>
              </a:rPr>
              <a:t>信息；本科转来可以填本科院校名称。</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dirty="0">
                <a:latin typeface="宋体" panose="02010600030101010101" pitchFamily="2" charset="-122"/>
                <a:ea typeface="等线" panose="02010600030101010101" pitchFamily="2" charset="-122"/>
              </a:rPr>
              <a:t>9</a:t>
            </a: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PPT</a:t>
            </a:r>
            <a:r>
              <a:rPr lang="zh-CN" altLang="zh-CN" sz="1800" dirty="0">
                <a:latin typeface="等线" panose="02010600030101010101" pitchFamily="2" charset="-122"/>
                <a:ea typeface="等线" panose="02010600030101010101" pitchFamily="2" charset="-122"/>
              </a:rPr>
              <a:t>中的关于“就业协议书领取”中关于“先登录就业系统填报签约数据，才能领取三方协议书”的内容，</a:t>
            </a:r>
            <a:r>
              <a:rPr lang="zh-CN" altLang="en-US" sz="1800" dirty="0">
                <a:latin typeface="等线" panose="02010600030101010101" pitchFamily="2" charset="-122"/>
                <a:ea typeface="等线" panose="02010600030101010101" pitchFamily="2" charset="-122"/>
              </a:rPr>
              <a:t>使用非疫情影响情况</a:t>
            </a:r>
            <a:r>
              <a:rPr lang="zh-CN" altLang="zh-CN" sz="1800" dirty="0">
                <a:latin typeface="等线" panose="02010600030101010101" pitchFamily="2" charset="-122"/>
                <a:ea typeface="等线" panose="02010600030101010101" pitchFamily="2" charset="-122"/>
              </a:rPr>
              <a:t>，</a:t>
            </a:r>
            <a:r>
              <a:rPr lang="zh-CN" altLang="en-US" sz="1800" dirty="0">
                <a:latin typeface="等线" panose="02010600030101010101" pitchFamily="2" charset="-122"/>
                <a:ea typeface="等线" panose="02010600030101010101" pitchFamily="2" charset="-122"/>
              </a:rPr>
              <a:t>如果受疫情影响，可</a:t>
            </a:r>
            <a:r>
              <a:rPr lang="zh-CN" altLang="zh-CN" sz="1800" dirty="0">
                <a:latin typeface="等线" panose="02010600030101010101" pitchFamily="2" charset="-122"/>
                <a:ea typeface="等线" panose="02010600030101010101" pitchFamily="2" charset="-122"/>
              </a:rPr>
              <a:t>不用参考本条目。</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dirty="0">
                <a:latin typeface="宋体" panose="02010600030101010101" pitchFamily="2" charset="-122"/>
                <a:ea typeface="等线" panose="02010600030101010101" pitchFamily="2" charset="-122"/>
              </a:rPr>
              <a:t>10</a:t>
            </a:r>
            <a:r>
              <a:rPr lang="zh-CN" altLang="zh-CN" sz="1800" dirty="0">
                <a:latin typeface="等线" panose="02010600030101010101" pitchFamily="2" charset="-122"/>
                <a:ea typeface="等线" panose="02010600030101010101" pitchFamily="2" charset="-122"/>
              </a:rPr>
              <a:t>、系统中需要选择既有“搜索”项目的，使用“搜索”选择，自行填写无法保存。</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b="1" dirty="0">
                <a:solidFill>
                  <a:srgbClr val="C00000"/>
                </a:solidFill>
                <a:latin typeface="宋体" panose="02010600030101010101" pitchFamily="2" charset="-122"/>
                <a:ea typeface="等线" panose="02010600030101010101" pitchFamily="2" charset="-122"/>
              </a:rPr>
              <a:t>11</a:t>
            </a:r>
            <a:r>
              <a:rPr lang="zh-CN" altLang="zh-CN" sz="1800" b="1" dirty="0">
                <a:solidFill>
                  <a:srgbClr val="C00000"/>
                </a:solidFill>
                <a:latin typeface="等线" panose="02010600030101010101" pitchFamily="2" charset="-122"/>
                <a:ea typeface="等线" panose="02010600030101010101" pitchFamily="2" charset="-122"/>
              </a:rPr>
              <a:t>、辅导员姓名填写：</a:t>
            </a:r>
            <a:r>
              <a:rPr lang="zh-CN" altLang="zh-CN" sz="1800" dirty="0">
                <a:latin typeface="等线" panose="02010600030101010101" pitchFamily="2" charset="-122"/>
                <a:ea typeface="等线" panose="02010600030101010101" pitchFamily="2" charset="-122"/>
              </a:rPr>
              <a:t>填目前所在研究所或院系辅导员老师姓名，研究所或院系没有辅导员的，请填写研究所或院系就业工作负责老师姓名，手机填就业工作负责老师手机号码。</a:t>
            </a:r>
            <a:r>
              <a:rPr lang="zh-CN" altLang="zh-CN" sz="1800" b="1" dirty="0">
                <a:solidFill>
                  <a:srgbClr val="C00000"/>
                </a:solidFill>
                <a:latin typeface="等线" panose="02010600030101010101" pitchFamily="2" charset="-122"/>
                <a:ea typeface="等线" panose="02010600030101010101" pitchFamily="2" charset="-122"/>
              </a:rPr>
              <a:t>不能填本科时辅导员信息！</a:t>
            </a:r>
            <a:r>
              <a:rPr lang="en-US" altLang="zh-CN" sz="1800" dirty="0">
                <a:solidFill>
                  <a:srgbClr val="333333"/>
                </a:solidFill>
                <a:latin typeface="宋体" panose="02010600030101010101" pitchFamily="2" charset="-122"/>
                <a:ea typeface="等线" panose="02010600030101010101" pitchFamily="2" charset="-122"/>
              </a:rPr>
              <a:t>  </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b="1" dirty="0">
                <a:solidFill>
                  <a:srgbClr val="333333"/>
                </a:solidFill>
                <a:latin typeface="宋体" panose="02010600030101010101" pitchFamily="2" charset="-122"/>
                <a:ea typeface="等线" panose="02010600030101010101" pitchFamily="2" charset="-122"/>
              </a:rPr>
              <a:t>12</a:t>
            </a:r>
            <a:r>
              <a:rPr lang="zh-CN" altLang="zh-CN" sz="1800" b="1" dirty="0">
                <a:solidFill>
                  <a:srgbClr val="333333"/>
                </a:solidFill>
                <a:latin typeface="等线" panose="02010600030101010101" pitchFamily="2" charset="-122"/>
                <a:ea typeface="宋体" panose="02010600030101010101" pitchFamily="2" charset="-122"/>
              </a:rPr>
              <a:t>、二分毕业生调档：</a:t>
            </a:r>
            <a:r>
              <a:rPr lang="zh-CN" altLang="zh-CN" sz="1800" dirty="0">
                <a:solidFill>
                  <a:srgbClr val="333333"/>
                </a:solidFill>
                <a:latin typeface="等线" panose="02010600030101010101" pitchFamily="2" charset="-122"/>
                <a:ea typeface="宋体" panose="02010600030101010101" pitchFamily="2" charset="-122"/>
              </a:rPr>
              <a:t>对于不签户口到单位的毕业生，由单位出具调档函从</a:t>
            </a:r>
            <a:r>
              <a:rPr lang="zh-CN" altLang="en-US" sz="1800" dirty="0">
                <a:solidFill>
                  <a:srgbClr val="333333"/>
                </a:solidFill>
                <a:latin typeface="等线" panose="02010600030101010101" pitchFamily="2" charset="-122"/>
                <a:ea typeface="宋体" panose="02010600030101010101" pitchFamily="2" charset="-122"/>
              </a:rPr>
              <a:t>学校（研究所）调</a:t>
            </a:r>
            <a:r>
              <a:rPr lang="zh-CN" altLang="zh-CN" sz="1800" dirty="0">
                <a:solidFill>
                  <a:srgbClr val="333333"/>
                </a:solidFill>
                <a:latin typeface="等线" panose="02010600030101010101" pitchFamily="2" charset="-122"/>
                <a:ea typeface="宋体" panose="02010600030101010101" pitchFamily="2" charset="-122"/>
              </a:rPr>
              <a:t>档案至就业单位。</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b="1" dirty="0">
                <a:solidFill>
                  <a:srgbClr val="333333"/>
                </a:solidFill>
                <a:latin typeface="宋体" panose="02010600030101010101" pitchFamily="2" charset="-122"/>
                <a:ea typeface="等线" panose="02010600030101010101" pitchFamily="2" charset="-122"/>
              </a:rPr>
              <a:t>13</a:t>
            </a:r>
            <a:r>
              <a:rPr lang="zh-CN" altLang="zh-CN" sz="1800" b="1" dirty="0">
                <a:solidFill>
                  <a:srgbClr val="333333"/>
                </a:solidFill>
                <a:latin typeface="等线" panose="02010600030101010101" pitchFamily="2" charset="-122"/>
                <a:ea typeface="宋体" panose="02010600030101010101" pitchFamily="2" charset="-122"/>
              </a:rPr>
              <a:t>、学校发放补贴金额：</a:t>
            </a:r>
            <a:r>
              <a:rPr lang="zh-CN" altLang="zh-CN" sz="1800" dirty="0">
                <a:solidFill>
                  <a:srgbClr val="333333"/>
                </a:solidFill>
                <a:latin typeface="等线" panose="02010600030101010101" pitchFamily="2" charset="-122"/>
                <a:ea typeface="宋体" panose="02010600030101010101" pitchFamily="2" charset="-122"/>
              </a:rPr>
              <a:t>仅指各类困难生补助，不包括奖助学金，没有的填“</a:t>
            </a:r>
            <a:r>
              <a:rPr lang="en-US" altLang="zh-CN" sz="1800" dirty="0">
                <a:solidFill>
                  <a:srgbClr val="333333"/>
                </a:solidFill>
                <a:latin typeface="等线" panose="02010600030101010101" pitchFamily="2" charset="-122"/>
                <a:ea typeface="宋体" panose="02010600030101010101" pitchFamily="2" charset="-122"/>
              </a:rPr>
              <a:t>0</a:t>
            </a:r>
            <a:r>
              <a:rPr lang="zh-CN" altLang="zh-CN" sz="1800" dirty="0">
                <a:solidFill>
                  <a:srgbClr val="333333"/>
                </a:solidFill>
                <a:latin typeface="等线" panose="02010600030101010101" pitchFamily="2" charset="-122"/>
                <a:ea typeface="宋体" panose="02010600030101010101" pitchFamily="2" charset="-122"/>
              </a:rPr>
              <a:t>”。</a:t>
            </a:r>
            <a:endParaRPr lang="en-US" altLang="zh-CN" sz="1800" dirty="0">
              <a:solidFill>
                <a:srgbClr val="333333"/>
              </a:solidFill>
              <a:latin typeface="等线" panose="02010600030101010101" pitchFamily="2" charset="-122"/>
              <a:ea typeface="宋体" panose="02010600030101010101" pitchFamily="2" charset="-122"/>
            </a:endParaRPr>
          </a:p>
          <a:p>
            <a:pPr marL="0" lvl="0" indent="355600" algn="just">
              <a:spcBef>
                <a:spcPts val="600"/>
              </a:spcBef>
              <a:buNone/>
            </a:pPr>
            <a:r>
              <a:rPr lang="en-US" altLang="zh-CN" sz="1800" b="1" dirty="0">
                <a:solidFill>
                  <a:srgbClr val="333333"/>
                </a:solidFill>
                <a:latin typeface="宋体" panose="02010600030101010101" pitchFamily="2" charset="-122"/>
                <a:ea typeface="等线" panose="02010600030101010101" pitchFamily="2" charset="-122"/>
              </a:rPr>
              <a:t>14</a:t>
            </a:r>
            <a:r>
              <a:rPr lang="zh-CN" altLang="zh-CN" sz="1800" b="1" dirty="0">
                <a:solidFill>
                  <a:srgbClr val="333333"/>
                </a:solidFill>
                <a:latin typeface="等线" panose="02010600030101010101" pitchFamily="2" charset="-122"/>
                <a:ea typeface="宋体" panose="02010600030101010101" pitchFamily="2" charset="-122"/>
              </a:rPr>
              <a:t>、定向生派遣：</a:t>
            </a:r>
            <a:r>
              <a:rPr lang="zh-CN" altLang="zh-CN" sz="1800" dirty="0">
                <a:solidFill>
                  <a:srgbClr val="333333"/>
                </a:solidFill>
                <a:latin typeface="等线" panose="02010600030101010101" pitchFamily="2" charset="-122"/>
                <a:ea typeface="宋体" panose="02010600030101010101" pitchFamily="2" charset="-122"/>
              </a:rPr>
              <a:t>定向生毕业去向选“签就业协议形式就业”，电子材料上传定向协议书，报到证签发类别“去就业地报到”。</a:t>
            </a:r>
            <a:endParaRPr lang="zh-CN" altLang="zh-CN" sz="1800" dirty="0">
              <a:latin typeface="等线" panose="02010600030101010101" pitchFamily="2" charset="-122"/>
              <a:ea typeface="等线" panose="02010600030101010101" pitchFamily="2" charset="-122"/>
            </a:endParaRPr>
          </a:p>
          <a:p>
            <a:pPr marL="0" lvl="0" indent="355600" algn="just">
              <a:spcBef>
                <a:spcPts val="600"/>
              </a:spcBef>
              <a:buNone/>
            </a:pP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三、</a:t>
            </a:r>
            <a:r>
              <a:rPr kumimoji="0" lang="zh-CN" altLang="en-US"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9939" name="矩形 2"/>
          <p:cNvSpPr/>
          <p:nvPr/>
        </p:nvSpPr>
        <p:spPr>
          <a:xfrm>
            <a:off x="971550" y="1308100"/>
            <a:ext cx="7639050" cy="52165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184150" algn="just">
              <a:spcBef>
                <a:spcPts val="600"/>
              </a:spcBef>
              <a:buNone/>
            </a:pPr>
            <a:r>
              <a:rPr lang="en-US" altLang="zh-CN" sz="1800" b="1" dirty="0">
                <a:solidFill>
                  <a:srgbClr val="333333"/>
                </a:solidFill>
                <a:latin typeface="宋体" panose="02010600030101010101" pitchFamily="2" charset="-122"/>
                <a:ea typeface="等线" panose="02010600030101010101" pitchFamily="2" charset="-122"/>
              </a:rPr>
              <a:t>15</a:t>
            </a:r>
            <a:r>
              <a:rPr lang="zh-CN" altLang="zh-CN" sz="1800" b="1" dirty="0">
                <a:solidFill>
                  <a:srgbClr val="333333"/>
                </a:solidFill>
                <a:latin typeface="等线" panose="02010600030101010101" pitchFamily="2" charset="-122"/>
                <a:ea typeface="等线" panose="02010600030101010101" pitchFamily="2" charset="-122"/>
              </a:rPr>
              <a:t>、少数民族骨干计划毕业生派遣：</a:t>
            </a:r>
            <a:r>
              <a:rPr lang="zh-CN" altLang="zh-CN" sz="1800" dirty="0">
                <a:solidFill>
                  <a:srgbClr val="333333"/>
                </a:solidFill>
                <a:latin typeface="等线" panose="02010600030101010101" pitchFamily="2" charset="-122"/>
                <a:ea typeface="等线" panose="02010600030101010101" pitchFamily="2" charset="-122"/>
              </a:rPr>
              <a:t>少数民族骨干计划毕业生严格按照定向协议派遣回协议省教育厅，毕业去向选“签就业协议形式就业”，电子材料上传与省教育厅签订的协议书，报到证签发类别“去就业地报到”。少干生在协议省内就业或考少干博士的，由协议省教育厅改派到就业单位或上学高校。</a:t>
            </a:r>
            <a:endParaRPr lang="zh-CN" altLang="zh-CN" sz="1200" dirty="0">
              <a:latin typeface="等线" panose="02010600030101010101" pitchFamily="2" charset="-122"/>
              <a:ea typeface="等线" panose="02010600030101010101" pitchFamily="2" charset="-122"/>
            </a:endParaRPr>
          </a:p>
          <a:p>
            <a:pPr marL="0" lvl="0" indent="184150" algn="just">
              <a:spcBef>
                <a:spcPts val="600"/>
              </a:spcBef>
              <a:buNone/>
            </a:pPr>
            <a:r>
              <a:rPr lang="en-US" altLang="zh-CN" sz="1800" b="1" dirty="0">
                <a:solidFill>
                  <a:srgbClr val="C00000"/>
                </a:solidFill>
                <a:latin typeface="宋体" panose="02010600030101010101" pitchFamily="2" charset="-122"/>
                <a:ea typeface="等线" panose="02010600030101010101" pitchFamily="2" charset="-122"/>
              </a:rPr>
              <a:t>16</a:t>
            </a:r>
            <a:r>
              <a:rPr lang="zh-CN" altLang="zh-CN" sz="1800" b="1" dirty="0">
                <a:solidFill>
                  <a:srgbClr val="C00000"/>
                </a:solidFill>
                <a:latin typeface="等线" panose="02010600030101010101" pitchFamily="2" charset="-122"/>
                <a:ea typeface="宋体" panose="02010600030101010101" pitchFamily="2" charset="-122"/>
              </a:rPr>
              <a:t>、关于签订三方协议的说明：</a:t>
            </a:r>
            <a:endParaRPr lang="zh-CN" altLang="zh-CN" sz="1200" dirty="0">
              <a:latin typeface="等线" panose="02010600030101010101" pitchFamily="2" charset="-122"/>
              <a:ea typeface="等线" panose="02010600030101010101" pitchFamily="2" charset="-122"/>
            </a:endParaRPr>
          </a:p>
          <a:p>
            <a:pPr marL="0" lvl="0" indent="184150" algn="just">
              <a:spcBef>
                <a:spcPts val="600"/>
              </a:spcBef>
              <a:buNone/>
            </a:pPr>
            <a:r>
              <a:rPr lang="zh-CN" altLang="en-US" sz="1800" b="1" dirty="0">
                <a:solidFill>
                  <a:srgbClr val="C00000"/>
                </a:solidFill>
                <a:latin typeface="等线" panose="02010600030101010101" pitchFamily="2" charset="-122"/>
                <a:ea typeface="宋体" panose="02010600030101010101" pitchFamily="2" charset="-122"/>
              </a:rPr>
              <a:t>    原则上</a:t>
            </a:r>
            <a:r>
              <a:rPr lang="zh-CN" altLang="zh-CN" sz="1800" b="1" dirty="0">
                <a:solidFill>
                  <a:srgbClr val="C00000"/>
                </a:solidFill>
                <a:latin typeface="等线" panose="02010600030101010101" pitchFamily="2" charset="-122"/>
                <a:ea typeface="宋体" panose="02010600030101010101" pitchFamily="2" charset="-122"/>
              </a:rPr>
              <a:t>只有能解决毕业生户口和档案关系的用人单位才有资格与毕业生签订三方协议，但目前很多不解决毕业生户口的单位也要求与毕业生签三方协议，这种情况毕业生需要办理二分手续，户档回原籍。用人单位的目的是将毕业生唯一的一份三方</a:t>
            </a:r>
            <a:r>
              <a:rPr lang="zh-CN" altLang="en-US" sz="1800" b="1" dirty="0">
                <a:solidFill>
                  <a:srgbClr val="C00000"/>
                </a:solidFill>
                <a:latin typeface="等线" panose="02010600030101010101" pitchFamily="2" charset="-122"/>
                <a:ea typeface="宋体" panose="02010600030101010101" pitchFamily="2" charset="-122"/>
              </a:rPr>
              <a:t>协议</a:t>
            </a:r>
            <a:r>
              <a:rPr lang="zh-CN" altLang="zh-CN" sz="1800" b="1" dirty="0">
                <a:solidFill>
                  <a:srgbClr val="C00000"/>
                </a:solidFill>
                <a:latin typeface="等线" panose="02010600030101010101" pitchFamily="2" charset="-122"/>
                <a:ea typeface="宋体" panose="02010600030101010101" pitchFamily="2" charset="-122"/>
              </a:rPr>
              <a:t>占用掉以防止毕业生违约</a:t>
            </a:r>
            <a:r>
              <a:rPr lang="zh-CN" altLang="en-US" sz="1800" b="1" dirty="0">
                <a:solidFill>
                  <a:srgbClr val="C00000"/>
                </a:solidFill>
                <a:latin typeface="等线" panose="02010600030101010101" pitchFamily="2" charset="-122"/>
                <a:ea typeface="宋体" panose="02010600030101010101" pitchFamily="2" charset="-122"/>
              </a:rPr>
              <a:t>去其他单位</a:t>
            </a:r>
            <a:r>
              <a:rPr lang="zh-CN" altLang="zh-CN" sz="1800" b="1" dirty="0">
                <a:solidFill>
                  <a:srgbClr val="C00000"/>
                </a:solidFill>
                <a:latin typeface="等线" panose="02010600030101010101" pitchFamily="2" charset="-122"/>
                <a:ea typeface="宋体" panose="02010600030101010101" pitchFamily="2" charset="-122"/>
              </a:rPr>
              <a:t>，</a:t>
            </a:r>
            <a:r>
              <a:rPr lang="zh-CN" altLang="en-US" sz="1800" b="1" dirty="0">
                <a:solidFill>
                  <a:srgbClr val="C00000"/>
                </a:solidFill>
                <a:latin typeface="等线" panose="02010600030101010101" pitchFamily="2" charset="-122"/>
                <a:ea typeface="宋体" panose="02010600030101010101" pitchFamily="2" charset="-122"/>
              </a:rPr>
              <a:t>请</a:t>
            </a:r>
            <a:r>
              <a:rPr lang="zh-CN" altLang="zh-CN" sz="1800" b="1" dirty="0">
                <a:solidFill>
                  <a:srgbClr val="C00000"/>
                </a:solidFill>
                <a:latin typeface="等线" panose="02010600030101010101" pitchFamily="2" charset="-122"/>
                <a:ea typeface="宋体" panose="02010600030101010101" pitchFamily="2" charset="-122"/>
              </a:rPr>
              <a:t>毕业生慎重签约，三方协议具有法律效力，违约需要承担违约责任。</a:t>
            </a:r>
            <a:endParaRPr lang="en-US" altLang="zh-CN" sz="1800" b="1" dirty="0">
              <a:solidFill>
                <a:srgbClr val="C00000"/>
              </a:solidFill>
              <a:latin typeface="等线" panose="02010600030101010101" pitchFamily="2" charset="-122"/>
              <a:ea typeface="宋体" panose="02010600030101010101" pitchFamily="2" charset="-122"/>
            </a:endParaRPr>
          </a:p>
          <a:p>
            <a:pPr marL="0" lvl="0" indent="184150">
              <a:spcBef>
                <a:spcPct val="0"/>
              </a:spcBef>
              <a:buNone/>
            </a:pPr>
            <a:r>
              <a:rPr lang="en-US" altLang="zh-CN" sz="1800" b="1" dirty="0">
                <a:ea typeface="宋体" panose="02010600030101010101" pitchFamily="2" charset="-122"/>
              </a:rPr>
              <a:t>17</a:t>
            </a:r>
            <a:r>
              <a:rPr lang="zh-CN" altLang="zh-CN" sz="1800" b="1" dirty="0">
                <a:ea typeface="宋体" panose="02010600030101010101" pitchFamily="2" charset="-122"/>
              </a:rPr>
              <a:t>、培养单位提交的数据退回</a:t>
            </a:r>
            <a:r>
              <a:rPr lang="zh-CN" altLang="zh-CN" sz="1800" dirty="0">
                <a:ea typeface="宋体" panose="02010600030101010101" pitchFamily="2" charset="-122"/>
              </a:rPr>
              <a:t>：培养单位将数据提交就业指导中心</a:t>
            </a:r>
            <a:r>
              <a:rPr lang="zh-CN" altLang="en-US" sz="1800" dirty="0">
                <a:ea typeface="宋体" panose="02010600030101010101" pitchFamily="2" charset="-122"/>
              </a:rPr>
              <a:t>后</a:t>
            </a:r>
            <a:r>
              <a:rPr lang="zh-CN" altLang="zh-CN" sz="1800" dirty="0">
                <a:ea typeface="宋体" panose="02010600030101010101" pitchFamily="2" charset="-122"/>
              </a:rPr>
              <a:t>，在就业指导中心提取派遣数据之前，培养单位都可以将提交的数据</a:t>
            </a:r>
            <a:r>
              <a:rPr lang="zh-CN" altLang="en-US" sz="1800" dirty="0">
                <a:ea typeface="宋体" panose="02010600030101010101" pitchFamily="2" charset="-122"/>
              </a:rPr>
              <a:t>再</a:t>
            </a:r>
            <a:r>
              <a:rPr lang="zh-CN" altLang="zh-CN" sz="1800" dirty="0">
                <a:ea typeface="宋体" panose="02010600030101010101" pitchFamily="2" charset="-122"/>
              </a:rPr>
              <a:t>退回</a:t>
            </a:r>
            <a:r>
              <a:rPr lang="zh-CN" altLang="en-US" sz="1800" dirty="0">
                <a:ea typeface="宋体" panose="02010600030101010101" pitchFamily="2" charset="-122"/>
              </a:rPr>
              <a:t>给</a:t>
            </a:r>
            <a:r>
              <a:rPr lang="zh-CN" altLang="zh-CN" sz="1800" dirty="0">
                <a:ea typeface="宋体" panose="02010600030101010101" pitchFamily="2" charset="-122"/>
              </a:rPr>
              <a:t>毕业生修改。</a:t>
            </a:r>
          </a:p>
          <a:p>
            <a:pPr marL="0" lvl="0" indent="184150">
              <a:spcBef>
                <a:spcPct val="0"/>
              </a:spcBef>
              <a:buNone/>
            </a:pPr>
            <a:r>
              <a:rPr lang="en-US" altLang="zh-CN" sz="1800" b="1" dirty="0">
                <a:ea typeface="宋体" panose="02010600030101010101" pitchFamily="2" charset="-122"/>
              </a:rPr>
              <a:t>18</a:t>
            </a:r>
            <a:r>
              <a:rPr lang="zh-CN" altLang="zh-CN" sz="1800" b="1" dirty="0">
                <a:ea typeface="宋体" panose="02010600030101010101" pitchFamily="2" charset="-122"/>
              </a:rPr>
              <a:t>、不计算就业率的毕业去向：</a:t>
            </a:r>
            <a:r>
              <a:rPr lang="zh-CN" altLang="zh-CN" sz="1800" dirty="0">
                <a:ea typeface="宋体" panose="02010600030101010101" pitchFamily="2" charset="-122"/>
              </a:rPr>
              <a:t>求职中、签约中、拟参加公招考试、拟创业、拟应征入伍、不就业拟升学、暂不就业、拟出国出境都是未</a:t>
            </a:r>
            <a:r>
              <a:rPr lang="zh-CN" altLang="en-US" sz="1800" dirty="0">
                <a:ea typeface="宋体" panose="02010600030101010101" pitchFamily="2" charset="-122"/>
              </a:rPr>
              <a:t>落实</a:t>
            </a:r>
            <a:r>
              <a:rPr lang="zh-CN" altLang="zh-CN" sz="1800" dirty="0">
                <a:ea typeface="宋体" panose="02010600030101010101" pitchFamily="2" charset="-122"/>
              </a:rPr>
              <a:t>就业去向，不能计算就业率。</a:t>
            </a:r>
            <a:r>
              <a:rPr lang="zh-CN" altLang="zh-CN" sz="1800" b="1" dirty="0">
                <a:ea typeface="宋体" panose="02010600030101010101" pitchFamily="2" charset="-122"/>
              </a:rPr>
              <a:t> </a:t>
            </a:r>
            <a:endParaRPr lang="zh-CN" altLang="zh-CN" sz="1800" dirty="0">
              <a:ea typeface="宋体" panose="02010600030101010101" pitchFamily="2" charset="-122"/>
            </a:endParaRPr>
          </a:p>
          <a:p>
            <a:pPr marL="0" lvl="0" indent="184150" algn="just">
              <a:spcBef>
                <a:spcPts val="600"/>
              </a:spcBef>
              <a:buNone/>
            </a:pP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a:xfrm>
            <a:off x="900113" y="228600"/>
            <a:ext cx="8177212" cy="838200"/>
          </a:xfrm>
          <a:ln/>
        </p:spPr>
        <p:txBody>
          <a:bodyPr vert="horz" wrap="square" lIns="91440" tIns="45720" rIns="91440" bIns="45720" anchor="ctr" anchorCtr="0"/>
          <a:lstStyle/>
          <a:p>
            <a:r>
              <a:rPr lang="zh-CN" altLang="zh-CN" sz="2600" dirty="0">
                <a:latin typeface="微软雅黑" panose="020B0503020204020204" pitchFamily="34" charset="-122"/>
                <a:ea typeface="微软雅黑" panose="020B0503020204020204" pitchFamily="34" charset="-122"/>
                <a:cs typeface="+mj-cs"/>
              </a:rPr>
              <a:t>“毕业去向”与“报到证签发类别”对应选项说明</a:t>
            </a:r>
            <a:r>
              <a:rPr lang="en-US" altLang="zh-CN" sz="2600" dirty="0">
                <a:latin typeface="微软雅黑" panose="020B0503020204020204" pitchFamily="34" charset="-122"/>
                <a:ea typeface="微软雅黑" panose="020B0503020204020204" pitchFamily="34" charset="-122"/>
                <a:cs typeface="+mj-cs"/>
              </a:rPr>
              <a:t> 1</a:t>
            </a:r>
            <a:endParaRPr lang="zh-CN" altLang="en-US" sz="2600" dirty="0">
              <a:latin typeface="微软雅黑" panose="020B0503020204020204" pitchFamily="34" charset="-122"/>
              <a:ea typeface="微软雅黑" panose="020B0503020204020204" pitchFamily="34" charset="-122"/>
              <a:cs typeface="+mj-cs"/>
            </a:endParaRPr>
          </a:p>
        </p:txBody>
      </p:sp>
      <p:graphicFrame>
        <p:nvGraphicFramePr>
          <p:cNvPr id="4" name="表格 3"/>
          <p:cNvGraphicFramePr>
            <a:graphicFrameLocks noGrp="1"/>
          </p:cNvGraphicFramePr>
          <p:nvPr/>
        </p:nvGraphicFramePr>
        <p:xfrm>
          <a:off x="900113" y="1773238"/>
          <a:ext cx="7632699" cy="5084758"/>
        </p:xfrm>
        <a:graphic>
          <a:graphicData uri="http://schemas.openxmlformats.org/drawingml/2006/table">
            <a:tbl>
              <a:tblPr firstRow="1" firstCol="1" bandRow="1">
                <a:tableStyleId>{5C22544A-7EE6-4342-B048-85BDC9FD1C3A}</a:tableStyleId>
              </a:tblPr>
              <a:tblGrid>
                <a:gridCol w="647009">
                  <a:extLst>
                    <a:ext uri="{9D8B030D-6E8A-4147-A177-3AD203B41FA5}">
                      <a16:colId xmlns:a16="http://schemas.microsoft.com/office/drawing/2014/main" val="20000"/>
                    </a:ext>
                  </a:extLst>
                </a:gridCol>
                <a:gridCol w="1294018">
                  <a:extLst>
                    <a:ext uri="{9D8B030D-6E8A-4147-A177-3AD203B41FA5}">
                      <a16:colId xmlns:a16="http://schemas.microsoft.com/office/drawing/2014/main" val="20001"/>
                    </a:ext>
                  </a:extLst>
                </a:gridCol>
                <a:gridCol w="1293105">
                  <a:extLst>
                    <a:ext uri="{9D8B030D-6E8A-4147-A177-3AD203B41FA5}">
                      <a16:colId xmlns:a16="http://schemas.microsoft.com/office/drawing/2014/main" val="20002"/>
                    </a:ext>
                  </a:extLst>
                </a:gridCol>
                <a:gridCol w="1294018">
                  <a:extLst>
                    <a:ext uri="{9D8B030D-6E8A-4147-A177-3AD203B41FA5}">
                      <a16:colId xmlns:a16="http://schemas.microsoft.com/office/drawing/2014/main" val="20003"/>
                    </a:ext>
                  </a:extLst>
                </a:gridCol>
                <a:gridCol w="1422691">
                  <a:extLst>
                    <a:ext uri="{9D8B030D-6E8A-4147-A177-3AD203B41FA5}">
                      <a16:colId xmlns:a16="http://schemas.microsoft.com/office/drawing/2014/main" val="20004"/>
                    </a:ext>
                  </a:extLst>
                </a:gridCol>
                <a:gridCol w="1681858">
                  <a:extLst>
                    <a:ext uri="{9D8B030D-6E8A-4147-A177-3AD203B41FA5}">
                      <a16:colId xmlns:a16="http://schemas.microsoft.com/office/drawing/2014/main" val="20005"/>
                    </a:ext>
                  </a:extLst>
                </a:gridCol>
              </a:tblGrid>
              <a:tr h="540326">
                <a:tc>
                  <a:txBody>
                    <a:bodyPr/>
                    <a:lstStyle/>
                    <a:p>
                      <a:pPr algn="l">
                        <a:spcAft>
                          <a:spcPts val="0"/>
                        </a:spcAft>
                      </a:pPr>
                      <a:r>
                        <a:rPr lang="zh-CN" sz="1100" kern="0">
                          <a:effectLst/>
                        </a:rPr>
                        <a:t>毕业去向代码</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zh-CN" sz="1100" kern="0">
                          <a:effectLst/>
                        </a:rPr>
                        <a:t>毕业去向</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zh-CN" sz="1100" kern="0">
                          <a:effectLst/>
                        </a:rPr>
                        <a:t>报到证签发类别</a:t>
                      </a:r>
                      <a:r>
                        <a:rPr lang="en-US" sz="1100" kern="0">
                          <a:effectLst/>
                        </a:rPr>
                        <a:t>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zh-CN" sz="1100" kern="0" dirty="0">
                          <a:effectLst/>
                        </a:rPr>
                        <a:t>报到证签发类别</a:t>
                      </a:r>
                      <a:r>
                        <a:rPr lang="en-US" sz="1100" kern="0" dirty="0">
                          <a:effectLst/>
                        </a:rPr>
                        <a:t>2</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zh-CN" sz="1100" kern="0">
                          <a:effectLst/>
                        </a:rPr>
                        <a:t>报到证签发类别</a:t>
                      </a:r>
                      <a:r>
                        <a:rPr lang="en-US" sz="1100" kern="0">
                          <a:effectLst/>
                        </a:rPr>
                        <a:t>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zh-CN" sz="1100" kern="0" dirty="0">
                          <a:effectLst/>
                        </a:rPr>
                        <a:t>备注</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extLst>
                  <a:ext uri="{0D108BD9-81ED-4DB2-BD59-A6C34878D82A}">
                    <a16:rowId xmlns:a16="http://schemas.microsoft.com/office/drawing/2014/main" val="10000"/>
                  </a:ext>
                </a:extLst>
              </a:tr>
              <a:tr h="586373">
                <a:tc>
                  <a:txBody>
                    <a:bodyPr/>
                    <a:lstStyle/>
                    <a:p>
                      <a:pPr algn="just">
                        <a:spcAft>
                          <a:spcPts val="0"/>
                        </a:spcAft>
                      </a:pPr>
                      <a:r>
                        <a:rPr lang="en-US" sz="900" kern="0">
                          <a:effectLst/>
                        </a:rPr>
                        <a:t>10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签就业协议形式就业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pPr algn="l">
                        <a:spcAft>
                          <a:spcPts val="0"/>
                        </a:spcAft>
                      </a:pPr>
                      <a:r>
                        <a:rPr lang="zh-CN" sz="900" kern="0" dirty="0">
                          <a:effectLst/>
                        </a:rPr>
                        <a:t>单位解决户口和档案、户口和档案迁到就业单位的选择“去就业地报到”</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extLst>
                  <a:ext uri="{0D108BD9-81ED-4DB2-BD59-A6C34878D82A}">
                    <a16:rowId xmlns:a16="http://schemas.microsoft.com/office/drawing/2014/main" val="10001"/>
                  </a:ext>
                </a:extLst>
              </a:tr>
              <a:tr h="442085">
                <a:tc>
                  <a:txBody>
                    <a:bodyPr/>
                    <a:lstStyle/>
                    <a:p>
                      <a:pPr algn="just">
                        <a:spcAft>
                          <a:spcPts val="0"/>
                        </a:spcAft>
                      </a:pPr>
                      <a:r>
                        <a:rPr lang="en-US" sz="900" kern="0">
                          <a:effectLst/>
                        </a:rPr>
                        <a:t>11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签劳动合同形式就业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pPr algn="l">
                        <a:spcAft>
                          <a:spcPts val="0"/>
                        </a:spcAft>
                      </a:pPr>
                      <a:r>
                        <a:rPr lang="zh-CN" sz="900" kern="0">
                          <a:effectLst/>
                        </a:rPr>
                        <a:t>单位不解决户口、只接收档案的选择“回生源地报道”</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extLst>
                  <a:ext uri="{0D108BD9-81ED-4DB2-BD59-A6C34878D82A}">
                    <a16:rowId xmlns:a16="http://schemas.microsoft.com/office/drawing/2014/main" val="10002"/>
                  </a:ext>
                </a:extLst>
              </a:tr>
              <a:tr h="442085">
                <a:tc>
                  <a:txBody>
                    <a:bodyPr/>
                    <a:lstStyle/>
                    <a:p>
                      <a:pPr algn="just">
                        <a:spcAft>
                          <a:spcPts val="0"/>
                        </a:spcAft>
                      </a:pPr>
                      <a:r>
                        <a:rPr lang="en-US" sz="900" kern="0">
                          <a:effectLst/>
                        </a:rPr>
                        <a:t>12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其他录用形式就业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zh-CN" sz="900" kern="0">
                          <a:effectLst/>
                        </a:rPr>
                        <a:t>户口迁到非就业单位、非生源地位的选择“去代理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extLst>
                  <a:ext uri="{0D108BD9-81ED-4DB2-BD59-A6C34878D82A}">
                    <a16:rowId xmlns:a16="http://schemas.microsoft.com/office/drawing/2014/main" val="10003"/>
                  </a:ext>
                </a:extLst>
              </a:tr>
              <a:tr h="294723">
                <a:tc>
                  <a:txBody>
                    <a:bodyPr/>
                    <a:lstStyle/>
                    <a:p>
                      <a:pPr algn="just">
                        <a:spcAft>
                          <a:spcPts val="0"/>
                        </a:spcAft>
                      </a:pPr>
                      <a:r>
                        <a:rPr lang="en-US" sz="900" kern="0">
                          <a:effectLst/>
                        </a:rPr>
                        <a:t>271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科研助理、管理助理</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04"/>
                  </a:ext>
                </a:extLst>
              </a:tr>
              <a:tr h="213782">
                <a:tc>
                  <a:txBody>
                    <a:bodyPr/>
                    <a:lstStyle/>
                    <a:p>
                      <a:pPr algn="just">
                        <a:spcAft>
                          <a:spcPts val="0"/>
                        </a:spcAft>
                      </a:pPr>
                      <a:r>
                        <a:rPr lang="en-US" sz="900" kern="0">
                          <a:effectLst/>
                        </a:rPr>
                        <a:t>272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博士后入站</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05"/>
                  </a:ext>
                </a:extLst>
              </a:tr>
              <a:tr h="213782">
                <a:tc>
                  <a:txBody>
                    <a:bodyPr/>
                    <a:lstStyle/>
                    <a:p>
                      <a:pPr algn="just">
                        <a:spcAft>
                          <a:spcPts val="0"/>
                        </a:spcAft>
                      </a:pPr>
                      <a:r>
                        <a:rPr lang="en-US" sz="900" kern="0">
                          <a:effectLst/>
                        </a:rPr>
                        <a:t>46</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应征义务兵</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06"/>
                  </a:ext>
                </a:extLst>
              </a:tr>
              <a:tr h="213782">
                <a:tc>
                  <a:txBody>
                    <a:bodyPr/>
                    <a:lstStyle/>
                    <a:p>
                      <a:pPr algn="just">
                        <a:spcAft>
                          <a:spcPts val="0"/>
                        </a:spcAft>
                      </a:pPr>
                      <a:r>
                        <a:rPr lang="en-US" sz="900" kern="0">
                          <a:effectLst/>
                        </a:rPr>
                        <a:t>501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国家特岗教师</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07"/>
                  </a:ext>
                </a:extLst>
              </a:tr>
              <a:tr h="213782">
                <a:tc>
                  <a:txBody>
                    <a:bodyPr/>
                    <a:lstStyle/>
                    <a:p>
                      <a:pPr algn="just">
                        <a:spcAft>
                          <a:spcPts val="0"/>
                        </a:spcAft>
                      </a:pPr>
                      <a:r>
                        <a:rPr lang="en-US" sz="900" kern="0">
                          <a:effectLst/>
                        </a:rPr>
                        <a:t>502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三支一扶</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08"/>
                  </a:ext>
                </a:extLst>
              </a:tr>
              <a:tr h="213782">
                <a:tc>
                  <a:txBody>
                    <a:bodyPr/>
                    <a:lstStyle/>
                    <a:p>
                      <a:pPr algn="just">
                        <a:spcAft>
                          <a:spcPts val="0"/>
                        </a:spcAft>
                      </a:pPr>
                      <a:r>
                        <a:rPr lang="en-US" sz="900" kern="0">
                          <a:effectLst/>
                        </a:rPr>
                        <a:t>503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西部计划</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09"/>
                  </a:ext>
                </a:extLst>
              </a:tr>
              <a:tr h="213782">
                <a:tc>
                  <a:txBody>
                    <a:bodyPr/>
                    <a:lstStyle/>
                    <a:p>
                      <a:pPr algn="just">
                        <a:spcAft>
                          <a:spcPts val="0"/>
                        </a:spcAft>
                      </a:pPr>
                      <a:r>
                        <a:rPr lang="en-US" sz="900" kern="0">
                          <a:effectLst/>
                        </a:rPr>
                        <a:t>511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地方特岗教师</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0"/>
                  </a:ext>
                </a:extLst>
              </a:tr>
              <a:tr h="213782">
                <a:tc>
                  <a:txBody>
                    <a:bodyPr/>
                    <a:lstStyle/>
                    <a:p>
                      <a:pPr algn="just">
                        <a:spcAft>
                          <a:spcPts val="0"/>
                        </a:spcAft>
                      </a:pPr>
                      <a:r>
                        <a:rPr lang="en-US" sz="900" kern="0">
                          <a:effectLst/>
                        </a:rPr>
                        <a:t>512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选调生</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1"/>
                  </a:ext>
                </a:extLst>
              </a:tr>
              <a:tr h="213782">
                <a:tc>
                  <a:txBody>
                    <a:bodyPr/>
                    <a:lstStyle/>
                    <a:p>
                      <a:pPr algn="just">
                        <a:spcAft>
                          <a:spcPts val="0"/>
                        </a:spcAft>
                      </a:pPr>
                      <a:r>
                        <a:rPr lang="en-US" sz="900" kern="0">
                          <a:effectLst/>
                        </a:rPr>
                        <a:t>513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农技特岗</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2"/>
                  </a:ext>
                </a:extLst>
              </a:tr>
              <a:tr h="213782">
                <a:tc>
                  <a:txBody>
                    <a:bodyPr/>
                    <a:lstStyle/>
                    <a:p>
                      <a:pPr algn="just">
                        <a:spcAft>
                          <a:spcPts val="0"/>
                        </a:spcAft>
                      </a:pPr>
                      <a:r>
                        <a:rPr lang="en-US" sz="900" kern="0">
                          <a:effectLst/>
                        </a:rPr>
                        <a:t>514</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乡村医生</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3"/>
                  </a:ext>
                </a:extLst>
              </a:tr>
              <a:tr h="213782">
                <a:tc>
                  <a:txBody>
                    <a:bodyPr/>
                    <a:lstStyle/>
                    <a:p>
                      <a:pPr algn="just">
                        <a:spcAft>
                          <a:spcPts val="0"/>
                        </a:spcAft>
                      </a:pPr>
                      <a:r>
                        <a:rPr lang="en-US" sz="900" kern="0">
                          <a:effectLst/>
                        </a:rPr>
                        <a:t>515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乡村教师</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4"/>
                  </a:ext>
                </a:extLst>
              </a:tr>
              <a:tr h="213782">
                <a:tc>
                  <a:txBody>
                    <a:bodyPr/>
                    <a:lstStyle/>
                    <a:p>
                      <a:pPr algn="just">
                        <a:spcAft>
                          <a:spcPts val="0"/>
                        </a:spcAft>
                      </a:pPr>
                      <a:r>
                        <a:rPr lang="en-US" sz="900" kern="0">
                          <a:effectLst/>
                        </a:rPr>
                        <a:t>519</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其它地方基层</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5"/>
                  </a:ext>
                </a:extLst>
              </a:tr>
              <a:tr h="213782">
                <a:tc>
                  <a:txBody>
                    <a:bodyPr/>
                    <a:lstStyle/>
                    <a:p>
                      <a:pPr algn="just">
                        <a:spcAft>
                          <a:spcPts val="0"/>
                        </a:spcAft>
                      </a:pPr>
                      <a:r>
                        <a:rPr lang="en-US" sz="900" kern="0">
                          <a:effectLst/>
                        </a:rPr>
                        <a:t>801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研究生</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6</a:t>
                      </a:r>
                      <a:r>
                        <a:rPr lang="zh-CN" sz="900" kern="0">
                          <a:effectLst/>
                        </a:rPr>
                        <a:t>未签发报到证</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6"/>
                  </a:ext>
                </a:extLst>
              </a:tr>
              <a:tr h="213782">
                <a:tc>
                  <a:txBody>
                    <a:bodyPr/>
                    <a:lstStyle/>
                    <a:p>
                      <a:pPr algn="just">
                        <a:spcAft>
                          <a:spcPts val="0"/>
                        </a:spcAft>
                      </a:pPr>
                      <a:r>
                        <a:rPr lang="en-US" sz="900" kern="0">
                          <a:effectLst/>
                        </a:rPr>
                        <a:t>85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出国、出境</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dirty="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7"/>
                  </a:ext>
                </a:extLst>
              </a:tr>
            </a:tbl>
          </a:graphicData>
        </a:graphic>
      </p:graphicFrame>
      <p:sp>
        <p:nvSpPr>
          <p:cNvPr id="5" name="矩形 4"/>
          <p:cNvSpPr/>
          <p:nvPr/>
        </p:nvSpPr>
        <p:spPr>
          <a:xfrm>
            <a:off x="1042988" y="1066800"/>
            <a:ext cx="7921625" cy="646113"/>
          </a:xfrm>
          <a:prstGeom prst="rect">
            <a:avLst/>
          </a:prstGeom>
        </p:spPr>
        <p:txBody>
          <a:bodyPr>
            <a:spAutoFit/>
          </a:bodyPr>
          <a:lstStyle/>
          <a:p>
            <a:pPr marL="0" marR="0" lvl="0" indent="0" algn="just" defTabSz="914400" rtl="0" eaLnBrk="0" fontAlgn="base" latinLnBrk="0" hangingPunct="0">
              <a:lnSpc>
                <a:spcPct val="100000"/>
              </a:lnSpc>
              <a:spcBef>
                <a:spcPct val="0"/>
              </a:spcBef>
              <a:spcAft>
                <a:spcPts val="0"/>
              </a:spcAft>
              <a:buClrTx/>
              <a:buSzTx/>
              <a:buFontTx/>
              <a:buNone/>
              <a:defRPr/>
            </a:pPr>
            <a:r>
              <a:rPr kumimoji="0" lang="en-US" altLang="zh-CN" sz="18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Segoe UI" panose="020B0502040204020203" pitchFamily="34" charset="0"/>
              </a:rPr>
              <a:t>19</a:t>
            </a:r>
            <a:r>
              <a:rPr kumimoji="0" lang="zh-CN" altLang="en-US" sz="18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Segoe UI" panose="020B0502040204020203" pitchFamily="34" charset="0"/>
              </a:rPr>
              <a:t>、</a:t>
            </a:r>
            <a:r>
              <a:rPr kumimoji="0" lang="zh-CN" altLang="zh-CN" sz="18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Segoe UI" panose="020B0502040204020203" pitchFamily="34" charset="0"/>
              </a:rPr>
              <a:t>报到证签发类别分三类：</a:t>
            </a:r>
            <a:r>
              <a:rPr kumimoji="0" lang="en-US" altLang="zh-CN" sz="1800" b="1" i="0" u="none" strike="noStrike" kern="0" cap="none" spc="0" normalizeH="0" baseline="0" noProof="0" dirty="0">
                <a:ln>
                  <a:noFill/>
                </a:ln>
                <a:solidFill>
                  <a:srgbClr val="C00000"/>
                </a:solidFill>
                <a:effectLst/>
                <a:uLnTx/>
                <a:uFillTx/>
                <a:latin typeface="Segoe UI" panose="020B0502040204020203" pitchFamily="34" charset="0"/>
                <a:ea typeface="宋体" panose="02010600030101010101" pitchFamily="2" charset="-122"/>
                <a:cs typeface="Times New Roman" panose="02020603050405020304" pitchFamily="18" charset="0"/>
              </a:rPr>
              <a:t>1</a:t>
            </a:r>
            <a:r>
              <a:rPr kumimoji="0" lang="zh-CN" altLang="zh-CN" sz="1800" b="1" i="0" u="none" strike="noStrike" kern="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宋体" panose="02010600030101010101" pitchFamily="2" charset="-122"/>
              </a:rPr>
              <a:t>去就业地报到、</a:t>
            </a:r>
            <a:r>
              <a:rPr kumimoji="0" lang="en-US" altLang="zh-CN" sz="1800" b="1" i="0" u="none" strike="noStrike" kern="0" cap="none" spc="0" normalizeH="0" baseline="0" noProof="0" dirty="0">
                <a:ln>
                  <a:noFill/>
                </a:ln>
                <a:solidFill>
                  <a:srgbClr val="C00000"/>
                </a:solidFill>
                <a:effectLst/>
                <a:uLnTx/>
                <a:uFillTx/>
                <a:latin typeface="Segoe UI" panose="020B0502040204020203" pitchFamily="34" charset="0"/>
                <a:ea typeface="宋体" panose="02010600030101010101" pitchFamily="2" charset="-122"/>
                <a:cs typeface="Times New Roman" panose="02020603050405020304" pitchFamily="18" charset="0"/>
              </a:rPr>
              <a:t>2</a:t>
            </a:r>
            <a:r>
              <a:rPr kumimoji="0" lang="zh-CN" altLang="zh-CN" sz="1800" b="1" i="0" u="none" strike="noStrike" kern="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宋体" panose="02010600030101010101" pitchFamily="2" charset="-122"/>
              </a:rPr>
              <a:t>回生源地报到、</a:t>
            </a:r>
            <a:r>
              <a:rPr kumimoji="0" lang="en-US" altLang="zh-CN" sz="1800" b="1" i="0" u="none" strike="noStrike" kern="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宋体" panose="02010600030101010101" pitchFamily="2" charset="-122"/>
              </a:rPr>
              <a:t>3 </a:t>
            </a:r>
            <a:r>
              <a:rPr kumimoji="0" lang="zh-CN" altLang="zh-CN" sz="1800" i="0" u="none" strike="noStrike" kern="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宋体" panose="02010600030101010101" pitchFamily="2" charset="-122"/>
              </a:rPr>
              <a:t>去代理</a:t>
            </a:r>
            <a:r>
              <a:rPr kumimoji="0" lang="en-US" altLang="zh-CN" sz="1800" i="0" u="none" strike="noStrike" kern="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宋体" panose="02010600030101010101" pitchFamily="2" charset="-122"/>
              </a:rPr>
              <a:t>/</a:t>
            </a:r>
            <a:r>
              <a:rPr kumimoji="0" lang="zh-CN" altLang="zh-CN" sz="1800" i="0" u="none" strike="noStrike" kern="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宋体" panose="02010600030101010101" pitchFamily="2" charset="-122"/>
              </a:rPr>
              <a:t>托管地报到</a:t>
            </a:r>
            <a:r>
              <a:rPr kumimoji="0" lang="zh-CN" altLang="zh-CN" sz="1800" b="1" i="0" u="none" strike="noStrike" kern="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宋体" panose="02010600030101010101" pitchFamily="2" charset="-122"/>
              </a:rPr>
              <a:t>，对应选项详见下表：</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a:xfrm>
            <a:off x="971550" y="260350"/>
            <a:ext cx="8137525" cy="838200"/>
          </a:xfrm>
          <a:ln/>
        </p:spPr>
        <p:txBody>
          <a:bodyPr vert="horz" wrap="square" lIns="91440" tIns="45720" rIns="91440" bIns="45720" anchor="ctr" anchorCtr="0"/>
          <a:lstStyle/>
          <a:p>
            <a:r>
              <a:rPr lang="zh-CN" altLang="zh-CN" sz="2600" dirty="0">
                <a:latin typeface="微软雅黑" panose="020B0503020204020204" pitchFamily="34" charset="-122"/>
                <a:ea typeface="微软雅黑" panose="020B0503020204020204" pitchFamily="34" charset="-122"/>
                <a:cs typeface="+mj-cs"/>
              </a:rPr>
              <a:t>“毕业去向”与“报到证签发类别”对应选项说明</a:t>
            </a:r>
            <a:r>
              <a:rPr lang="en-US" altLang="zh-CN" sz="2600" dirty="0">
                <a:latin typeface="微软雅黑" panose="020B0503020204020204" pitchFamily="34" charset="-122"/>
                <a:ea typeface="微软雅黑" panose="020B0503020204020204" pitchFamily="34" charset="-122"/>
                <a:cs typeface="+mj-cs"/>
              </a:rPr>
              <a:t>  2</a:t>
            </a:r>
            <a:endParaRPr lang="zh-CN" altLang="en-US" sz="2600" dirty="0">
              <a:latin typeface="微软雅黑" panose="020B0503020204020204" pitchFamily="34" charset="-122"/>
              <a:ea typeface="微软雅黑" panose="020B0503020204020204" pitchFamily="34" charset="-122"/>
              <a:cs typeface="+mj-cs"/>
            </a:endParaRPr>
          </a:p>
        </p:txBody>
      </p:sp>
      <p:graphicFrame>
        <p:nvGraphicFramePr>
          <p:cNvPr id="4" name="表格 3"/>
          <p:cNvGraphicFramePr>
            <a:graphicFrameLocks noGrp="1"/>
          </p:cNvGraphicFramePr>
          <p:nvPr/>
        </p:nvGraphicFramePr>
        <p:xfrm>
          <a:off x="1042988" y="1196975"/>
          <a:ext cx="8066087" cy="5661023"/>
        </p:xfrm>
        <a:graphic>
          <a:graphicData uri="http://schemas.openxmlformats.org/drawingml/2006/table">
            <a:tbl>
              <a:tblPr firstRow="1" firstCol="1" bandRow="1">
                <a:tableStyleId>{5C22544A-7EE6-4342-B048-85BDC9FD1C3A}</a:tableStyleId>
              </a:tblPr>
              <a:tblGrid>
                <a:gridCol w="683746">
                  <a:extLst>
                    <a:ext uri="{9D8B030D-6E8A-4147-A177-3AD203B41FA5}">
                      <a16:colId xmlns:a16="http://schemas.microsoft.com/office/drawing/2014/main" val="20000"/>
                    </a:ext>
                  </a:extLst>
                </a:gridCol>
                <a:gridCol w="1367493">
                  <a:extLst>
                    <a:ext uri="{9D8B030D-6E8A-4147-A177-3AD203B41FA5}">
                      <a16:colId xmlns:a16="http://schemas.microsoft.com/office/drawing/2014/main" val="20001"/>
                    </a:ext>
                  </a:extLst>
                </a:gridCol>
                <a:gridCol w="1366529">
                  <a:extLst>
                    <a:ext uri="{9D8B030D-6E8A-4147-A177-3AD203B41FA5}">
                      <a16:colId xmlns:a16="http://schemas.microsoft.com/office/drawing/2014/main" val="20002"/>
                    </a:ext>
                  </a:extLst>
                </a:gridCol>
                <a:gridCol w="1367493">
                  <a:extLst>
                    <a:ext uri="{9D8B030D-6E8A-4147-A177-3AD203B41FA5}">
                      <a16:colId xmlns:a16="http://schemas.microsoft.com/office/drawing/2014/main" val="20003"/>
                    </a:ext>
                  </a:extLst>
                </a:gridCol>
                <a:gridCol w="1503471">
                  <a:extLst>
                    <a:ext uri="{9D8B030D-6E8A-4147-A177-3AD203B41FA5}">
                      <a16:colId xmlns:a16="http://schemas.microsoft.com/office/drawing/2014/main" val="20004"/>
                    </a:ext>
                  </a:extLst>
                </a:gridCol>
                <a:gridCol w="1777355">
                  <a:extLst>
                    <a:ext uri="{9D8B030D-6E8A-4147-A177-3AD203B41FA5}">
                      <a16:colId xmlns:a16="http://schemas.microsoft.com/office/drawing/2014/main" val="20005"/>
                    </a:ext>
                  </a:extLst>
                </a:gridCol>
              </a:tblGrid>
              <a:tr h="790747">
                <a:tc>
                  <a:txBody>
                    <a:bodyPr/>
                    <a:lstStyle/>
                    <a:p>
                      <a:pPr algn="l">
                        <a:spcAft>
                          <a:spcPts val="0"/>
                        </a:spcAft>
                      </a:pPr>
                      <a:r>
                        <a:rPr lang="zh-CN" sz="1100" kern="0">
                          <a:effectLst/>
                        </a:rPr>
                        <a:t>毕业去向代码</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1100" kern="0">
                          <a:effectLst/>
                        </a:rPr>
                        <a:t>毕业去向</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1100" kern="0">
                          <a:effectLst/>
                        </a:rPr>
                        <a:t>报到证签发类别</a:t>
                      </a:r>
                      <a:r>
                        <a:rPr lang="en-US" sz="1100" kern="0">
                          <a:effectLst/>
                        </a:rPr>
                        <a:t>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1100" kern="0">
                          <a:effectLst/>
                        </a:rPr>
                        <a:t>报到证签发类别</a:t>
                      </a:r>
                      <a:r>
                        <a:rPr lang="en-US" sz="1100" kern="0">
                          <a:effectLst/>
                        </a:rPr>
                        <a:t>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1100" kern="0">
                          <a:effectLst/>
                        </a:rPr>
                        <a:t>报到证签发类别</a:t>
                      </a:r>
                      <a:r>
                        <a:rPr lang="en-US" sz="1100" kern="0">
                          <a:effectLst/>
                        </a:rPr>
                        <a:t>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1100" kern="0">
                          <a:effectLst/>
                        </a:rPr>
                        <a:t>备注</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0"/>
                  </a:ext>
                </a:extLst>
              </a:tr>
              <a:tr h="862633">
                <a:tc>
                  <a:txBody>
                    <a:bodyPr/>
                    <a:lstStyle/>
                    <a:p>
                      <a:pPr algn="just">
                        <a:spcAft>
                          <a:spcPts val="0"/>
                        </a:spcAft>
                      </a:pPr>
                      <a:r>
                        <a:rPr lang="en-US" sz="900" kern="0">
                          <a:effectLst/>
                        </a:rPr>
                        <a:t>701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求职中</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未落实就业单位的需要二分回原籍的选择“回生源地报到”，异地落户的选择“去代理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1"/>
                  </a:ext>
                </a:extLst>
              </a:tr>
              <a:tr h="314501">
                <a:tc>
                  <a:txBody>
                    <a:bodyPr/>
                    <a:lstStyle/>
                    <a:p>
                      <a:pPr algn="just">
                        <a:spcAft>
                          <a:spcPts val="0"/>
                        </a:spcAft>
                      </a:pPr>
                      <a:r>
                        <a:rPr lang="en-US" sz="900" kern="0">
                          <a:effectLst/>
                        </a:rPr>
                        <a:t>702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签约中</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2"/>
                  </a:ext>
                </a:extLst>
              </a:tr>
              <a:tr h="314501">
                <a:tc>
                  <a:txBody>
                    <a:bodyPr/>
                    <a:lstStyle/>
                    <a:p>
                      <a:pPr algn="just">
                        <a:spcAft>
                          <a:spcPts val="0"/>
                        </a:spcAft>
                      </a:pPr>
                      <a:r>
                        <a:rPr lang="en-US" sz="900" kern="0">
                          <a:effectLst/>
                        </a:rPr>
                        <a:t>703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拟参加公招考试</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3"/>
                  </a:ext>
                </a:extLst>
              </a:tr>
              <a:tr h="314501">
                <a:tc>
                  <a:txBody>
                    <a:bodyPr/>
                    <a:lstStyle/>
                    <a:p>
                      <a:pPr algn="just">
                        <a:spcAft>
                          <a:spcPts val="0"/>
                        </a:spcAft>
                      </a:pPr>
                      <a:r>
                        <a:rPr lang="en-US" sz="900" kern="0">
                          <a:effectLst/>
                        </a:rPr>
                        <a:t>704</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拟创业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4"/>
                  </a:ext>
                </a:extLst>
              </a:tr>
              <a:tr h="314501">
                <a:tc>
                  <a:txBody>
                    <a:bodyPr/>
                    <a:lstStyle/>
                    <a:p>
                      <a:pPr algn="just">
                        <a:spcAft>
                          <a:spcPts val="0"/>
                        </a:spcAft>
                      </a:pPr>
                      <a:r>
                        <a:rPr lang="en-US" sz="900" kern="0">
                          <a:effectLst/>
                        </a:rPr>
                        <a:t>705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拟应征入伍</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5"/>
                  </a:ext>
                </a:extLst>
              </a:tr>
              <a:tr h="314501">
                <a:tc>
                  <a:txBody>
                    <a:bodyPr/>
                    <a:lstStyle/>
                    <a:p>
                      <a:pPr algn="just">
                        <a:spcAft>
                          <a:spcPts val="0"/>
                        </a:spcAft>
                      </a:pPr>
                      <a:r>
                        <a:rPr lang="en-US" sz="900" kern="0">
                          <a:effectLst/>
                        </a:rPr>
                        <a:t>71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不就业拟升学</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6"/>
                  </a:ext>
                </a:extLst>
              </a:tr>
              <a:tr h="314501">
                <a:tc>
                  <a:txBody>
                    <a:bodyPr/>
                    <a:lstStyle/>
                    <a:p>
                      <a:pPr algn="just">
                        <a:spcAft>
                          <a:spcPts val="0"/>
                        </a:spcAft>
                      </a:pPr>
                      <a:r>
                        <a:rPr lang="en-US" sz="900" kern="0">
                          <a:effectLst/>
                        </a:rPr>
                        <a:t>721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暂不就业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7"/>
                  </a:ext>
                </a:extLst>
              </a:tr>
              <a:tr h="314501">
                <a:tc>
                  <a:txBody>
                    <a:bodyPr/>
                    <a:lstStyle/>
                    <a:p>
                      <a:pPr algn="just">
                        <a:spcAft>
                          <a:spcPts val="0"/>
                        </a:spcAft>
                      </a:pPr>
                      <a:r>
                        <a:rPr lang="en-US" sz="900" kern="0">
                          <a:effectLst/>
                        </a:rPr>
                        <a:t>722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拟出国出境</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8"/>
                  </a:ext>
                </a:extLst>
              </a:tr>
              <a:tr h="862633">
                <a:tc>
                  <a:txBody>
                    <a:bodyPr/>
                    <a:lstStyle/>
                    <a:p>
                      <a:pPr algn="just">
                        <a:spcAft>
                          <a:spcPts val="0"/>
                        </a:spcAft>
                      </a:pPr>
                      <a:r>
                        <a:rPr lang="en-US" sz="900" kern="0">
                          <a:effectLst/>
                        </a:rPr>
                        <a:t>75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自主创业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需要二分回原籍的选择“回生源地报到”，异地落户的选择“去代理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9"/>
                  </a:ext>
                </a:extLst>
              </a:tr>
              <a:tr h="314501">
                <a:tc>
                  <a:txBody>
                    <a:bodyPr/>
                    <a:lstStyle/>
                    <a:p>
                      <a:pPr algn="just">
                        <a:spcAft>
                          <a:spcPts val="0"/>
                        </a:spcAft>
                      </a:pPr>
                      <a:r>
                        <a:rPr lang="en-US" sz="900" kern="0">
                          <a:effectLst/>
                        </a:rPr>
                        <a:t>76</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自由职业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10"/>
                  </a:ext>
                </a:extLst>
              </a:tr>
              <a:tr h="314501">
                <a:tc>
                  <a:txBody>
                    <a:bodyPr/>
                    <a:lstStyle/>
                    <a:p>
                      <a:pPr algn="just">
                        <a:spcAft>
                          <a:spcPts val="0"/>
                        </a:spcAft>
                      </a:pPr>
                      <a:r>
                        <a:rPr lang="en-US" sz="900" kern="0">
                          <a:effectLst/>
                        </a:rPr>
                        <a:t>802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第二学士学位</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en-US" sz="900" kern="0">
                          <a:effectLst/>
                        </a:rPr>
                        <a:t>6</a:t>
                      </a:r>
                      <a:r>
                        <a:rPr lang="zh-CN" sz="900" kern="0">
                          <a:effectLst/>
                        </a:rPr>
                        <a:t>未签发报到证</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extLst>
                  <a:ext uri="{0D108BD9-81ED-4DB2-BD59-A6C34878D82A}">
                    <a16:rowId xmlns:a16="http://schemas.microsoft.com/office/drawing/2014/main" val="10011"/>
                  </a:ext>
                </a:extLst>
              </a:tr>
              <a:tr h="314501">
                <a:tc>
                  <a:txBody>
                    <a:bodyPr/>
                    <a:lstStyle/>
                    <a:p>
                      <a:pPr algn="just">
                        <a:spcAft>
                          <a:spcPts val="0"/>
                        </a:spcAft>
                      </a:pPr>
                      <a:r>
                        <a:rPr lang="en-US" sz="900" kern="0">
                          <a:effectLst/>
                        </a:rPr>
                        <a:t>803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专科升普通本科</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en-US" sz="900" kern="0">
                          <a:effectLst/>
                        </a:rPr>
                        <a:t>6</a:t>
                      </a:r>
                      <a:r>
                        <a:rPr lang="zh-CN" sz="900" kern="0">
                          <a:effectLst/>
                        </a:rPr>
                        <a:t>未签发报到证</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endParaRPr lang="zh-CN" sz="1000" kern="100" dirty="0">
                        <a:effectLst/>
                        <a:latin typeface="等线" panose="02010600030101010101" pitchFamily="2" charset="-122"/>
                        <a:ea typeface="等线" panose="02010600030101010101" pitchFamily="2" charset="-122"/>
                      </a:endParaRPr>
                    </a:p>
                  </a:txBody>
                  <a:tcPr marL="68590" marR="68590" marT="0" marB="0" anchor="ctr"/>
                </a:tc>
                <a:extLst>
                  <a:ext uri="{0D108BD9-81ED-4DB2-BD59-A6C34878D82A}">
                    <a16:rowId xmlns:a16="http://schemas.microsoft.com/office/drawing/2014/main" val="1001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a:xfrm>
            <a:off x="1219200" y="228600"/>
            <a:ext cx="9401175" cy="838200"/>
          </a:xfrm>
          <a:ln/>
        </p:spPr>
        <p:txBody>
          <a:bodyPr vert="horz" wrap="square" lIns="91440" tIns="45720" rIns="91440" bIns="45720" anchor="ctr" anchorCtr="0"/>
          <a:lstStyle/>
          <a:p>
            <a:pPr eaLnBrk="1" hangingPunct="1"/>
            <a:r>
              <a:rPr lang="zh-CN" altLang="en-US" sz="2800" dirty="0">
                <a:latin typeface="微软雅黑" panose="020B0503020204020204" pitchFamily="34" charset="-122"/>
                <a:ea typeface="微软雅黑" panose="020B0503020204020204" pitchFamily="34" charset="-122"/>
                <a:cs typeface="+mj-cs"/>
              </a:rPr>
              <a:t>学生签约、派遣数据填报  </a:t>
            </a:r>
            <a:r>
              <a:rPr lang="zh-CN" altLang="en-US" sz="2400" dirty="0">
                <a:latin typeface="微软雅黑" panose="020B0503020204020204" pitchFamily="34" charset="-122"/>
                <a:ea typeface="微软雅黑" panose="020B0503020204020204" pitchFamily="34" charset="-122"/>
                <a:cs typeface="+mj-cs"/>
              </a:rPr>
              <a:t>登录</a:t>
            </a:r>
            <a:r>
              <a:rPr lang="en-US" altLang="zh-CN" sz="2400" dirty="0">
                <a:latin typeface="微软雅黑" panose="020B0503020204020204" pitchFamily="34" charset="-122"/>
                <a:ea typeface="微软雅黑" panose="020B0503020204020204" pitchFamily="34" charset="-122"/>
                <a:cs typeface="+mj-cs"/>
              </a:rPr>
              <a:t>http://sep.ucas.ac.cn</a:t>
            </a:r>
            <a:endParaRPr lang="zh-CN" altLang="en-US" sz="2400" dirty="0">
              <a:latin typeface="微软雅黑" panose="020B0503020204020204" pitchFamily="34" charset="-122"/>
              <a:ea typeface="微软雅黑" panose="020B0503020204020204" pitchFamily="34" charset="-122"/>
              <a:cs typeface="+mj-cs"/>
            </a:endParaRPr>
          </a:p>
        </p:txBody>
      </p:sp>
      <p:pic>
        <p:nvPicPr>
          <p:cNvPr id="43011" name="内容占位符 1"/>
          <p:cNvPicPr>
            <a:picLocks noGrp="1" noChangeAspect="1"/>
          </p:cNvPicPr>
          <p:nvPr>
            <p:ph idx="1"/>
          </p:nvPr>
        </p:nvPicPr>
        <p:blipFill>
          <a:blip r:embed="rId2"/>
          <a:srcRect/>
          <a:stretch>
            <a:fillRect/>
          </a:stretch>
        </p:blipFill>
        <p:spPr>
          <a:xfrm>
            <a:off x="1209675" y="1268413"/>
            <a:ext cx="7954963" cy="5589587"/>
          </a:xfrm>
          <a:ln/>
        </p:spPr>
      </p:pic>
      <p:sp>
        <p:nvSpPr>
          <p:cNvPr id="43012" name="矩形 1"/>
          <p:cNvSpPr/>
          <p:nvPr/>
        </p:nvSpPr>
        <p:spPr>
          <a:xfrm>
            <a:off x="1206500" y="1557338"/>
            <a:ext cx="4697413" cy="9540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2800" dirty="0">
                <a:solidFill>
                  <a:srgbClr val="C00000"/>
                </a:solidFill>
                <a:ea typeface="宋体" panose="02010600030101010101" pitchFamily="2" charset="-122"/>
              </a:rPr>
              <a:t>学生登录</a:t>
            </a:r>
            <a:r>
              <a:rPr lang="en-US" altLang="zh-CN" sz="2800" dirty="0">
                <a:solidFill>
                  <a:srgbClr val="C00000"/>
                </a:solidFill>
                <a:ea typeface="宋体" panose="02010600030101010101" pitchFamily="2" charset="-122"/>
                <a:hlinkClick r:id="rId3"/>
              </a:rPr>
              <a:t>http://sep.ucas.ac.cn</a:t>
            </a:r>
            <a:endParaRPr lang="en-US" altLang="zh-CN" sz="2800" dirty="0">
              <a:solidFill>
                <a:srgbClr val="C00000"/>
              </a:solidFill>
              <a:ea typeface="宋体" panose="02010600030101010101" pitchFamily="2" charset="-122"/>
            </a:endParaRPr>
          </a:p>
          <a:p>
            <a:pPr marL="0" lvl="0" indent="0">
              <a:spcBef>
                <a:spcPct val="0"/>
              </a:spcBef>
              <a:buNone/>
            </a:pPr>
            <a:r>
              <a:rPr lang="zh-CN" altLang="en-US" sz="2800" dirty="0">
                <a:solidFill>
                  <a:srgbClr val="C00000"/>
                </a:solidFill>
                <a:ea typeface="宋体" panose="02010600030101010101" pitchFamily="2" charset="-122"/>
              </a:rPr>
              <a:t>输入用户名、密码</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内容占位符 2"/>
          <p:cNvPicPr>
            <a:picLocks noGrp="1" noChangeAspect="1"/>
          </p:cNvPicPr>
          <p:nvPr>
            <p:ph idx="1"/>
          </p:nvPr>
        </p:nvPicPr>
        <p:blipFill>
          <a:blip r:embed="rId2"/>
          <a:srcRect/>
          <a:stretch>
            <a:fillRect/>
          </a:stretch>
        </p:blipFill>
        <p:spPr>
          <a:xfrm>
            <a:off x="539750" y="1046163"/>
            <a:ext cx="8229600" cy="3171825"/>
          </a:xfrm>
          <a:ln/>
        </p:spPr>
      </p:pic>
      <p:sp>
        <p:nvSpPr>
          <p:cNvPr id="44035"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签约、派遣数据填报步骤  </a:t>
            </a:r>
            <a:r>
              <a:rPr lang="en-US" altLang="zh-CN" dirty="0">
                <a:latin typeface="微软雅黑" panose="020B0503020204020204" pitchFamily="34" charset="-122"/>
                <a:ea typeface="微软雅黑" panose="020B0503020204020204" pitchFamily="34" charset="-122"/>
                <a:cs typeface="+mj-cs"/>
              </a:rPr>
              <a:t>1</a:t>
            </a:r>
            <a:r>
              <a:rPr lang="zh-CN" altLang="en-US" dirty="0">
                <a:latin typeface="微软雅黑" panose="020B0503020204020204" pitchFamily="34" charset="-122"/>
                <a:ea typeface="微软雅黑" panose="020B0503020204020204" pitchFamily="34" charset="-122"/>
                <a:cs typeface="+mj-cs"/>
              </a:rPr>
              <a:t>、</a:t>
            </a:r>
            <a:r>
              <a:rPr lang="en-US" altLang="zh-CN" dirty="0">
                <a:latin typeface="微软雅黑" panose="020B0503020204020204" pitchFamily="34" charset="-122"/>
                <a:ea typeface="微软雅黑" panose="020B0503020204020204" pitchFamily="34" charset="-122"/>
                <a:cs typeface="+mj-cs"/>
              </a:rPr>
              <a:t>2</a:t>
            </a:r>
            <a:endParaRPr lang="zh-CN" altLang="en-US" dirty="0">
              <a:latin typeface="微软雅黑" panose="020B0503020204020204" pitchFamily="34" charset="-122"/>
              <a:ea typeface="微软雅黑" panose="020B0503020204020204" pitchFamily="34" charset="-122"/>
              <a:cs typeface="+mj-cs"/>
            </a:endParaRPr>
          </a:p>
        </p:txBody>
      </p:sp>
      <p:pic>
        <p:nvPicPr>
          <p:cNvPr id="44036" name="图片 4"/>
          <p:cNvPicPr>
            <a:picLocks noChangeAspect="1"/>
          </p:cNvPicPr>
          <p:nvPr/>
        </p:nvPicPr>
        <p:blipFill>
          <a:blip r:embed="rId3"/>
          <a:stretch>
            <a:fillRect/>
          </a:stretch>
        </p:blipFill>
        <p:spPr>
          <a:xfrm>
            <a:off x="539750" y="3933825"/>
            <a:ext cx="8229600" cy="3833813"/>
          </a:xfrm>
          <a:prstGeom prst="rect">
            <a:avLst/>
          </a:prstGeom>
          <a:noFill/>
          <a:ln w="9525">
            <a:noFill/>
          </a:ln>
        </p:spPr>
      </p:pic>
      <p:sp>
        <p:nvSpPr>
          <p:cNvPr id="44037" name="矩形 5"/>
          <p:cNvSpPr/>
          <p:nvPr/>
        </p:nvSpPr>
        <p:spPr>
          <a:xfrm>
            <a:off x="2268538" y="1773238"/>
            <a:ext cx="5894387" cy="36020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800" dirty="0">
                <a:solidFill>
                  <a:srgbClr val="C00000"/>
                </a:solidFill>
                <a:ea typeface="宋体" panose="02010600030101010101" pitchFamily="2" charset="-122"/>
              </a:rPr>
              <a:t>1</a:t>
            </a:r>
            <a:r>
              <a:rPr lang="zh-CN" altLang="en-US" sz="2800" dirty="0">
                <a:solidFill>
                  <a:srgbClr val="C00000"/>
                </a:solidFill>
                <a:ea typeface="宋体" panose="02010600030101010101" pitchFamily="2" charset="-122"/>
              </a:rPr>
              <a:t>、选择“学籍管理”图标</a:t>
            </a: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r>
              <a:rPr lang="en-US" altLang="zh-CN" sz="2800" dirty="0">
                <a:solidFill>
                  <a:srgbClr val="C00000"/>
                </a:solidFill>
                <a:ea typeface="宋体" panose="02010600030101010101" pitchFamily="2" charset="-122"/>
              </a:rPr>
              <a:t>2</a:t>
            </a:r>
            <a:r>
              <a:rPr lang="zh-CN" altLang="en-US" sz="2800" dirty="0">
                <a:solidFill>
                  <a:srgbClr val="C00000"/>
                </a:solidFill>
                <a:ea typeface="宋体" panose="02010600030101010101" pitchFamily="2" charset="-122"/>
              </a:rPr>
              <a:t>、选择“档案管理”</a:t>
            </a:r>
            <a:r>
              <a:rPr lang="en-US" altLang="zh-CN" sz="2800" dirty="0">
                <a:solidFill>
                  <a:srgbClr val="C00000"/>
                </a:solidFill>
                <a:ea typeface="宋体" panose="02010600030101010101" pitchFamily="2" charset="-122"/>
              </a:rPr>
              <a:t>/</a:t>
            </a:r>
            <a:r>
              <a:rPr lang="zh-CN" altLang="en-US" sz="2800" dirty="0">
                <a:solidFill>
                  <a:srgbClr val="C00000"/>
                </a:solidFill>
                <a:ea typeface="宋体" panose="02010600030101010101" pitchFamily="2" charset="-122"/>
              </a:rPr>
              <a:t>选择“填写”</a:t>
            </a:r>
          </a:p>
          <a:p>
            <a:pPr marL="0" lvl="0" indent="0">
              <a:spcBef>
                <a:spcPct val="0"/>
              </a:spcBef>
              <a:buNone/>
            </a:pPr>
            <a:endParaRPr lang="zh-CN" altLang="en-US" dirty="0">
              <a:solidFill>
                <a:srgbClr val="C00000"/>
              </a:solidFill>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2D8DBE11-158F-4D59-BC18-01CB3C865187}"/>
              </a:ext>
            </a:extLst>
          </p:cNvPr>
          <p:cNvSpPr>
            <a:spLocks noGrp="1"/>
          </p:cNvSpPr>
          <p:nvPr>
            <p:ph type="title"/>
          </p:nvPr>
        </p:nvSpPr>
        <p:spPr>
          <a:xfrm>
            <a:off x="1219200" y="228600"/>
            <a:ext cx="7391400" cy="838200"/>
          </a:xfrm>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填报就业派遣信息流程</a:t>
            </a:r>
          </a:p>
        </p:txBody>
      </p:sp>
      <p:graphicFrame>
        <p:nvGraphicFramePr>
          <p:cNvPr id="5" name="表格 5">
            <a:extLst>
              <a:ext uri="{FF2B5EF4-FFF2-40B4-BE49-F238E27FC236}">
                <a16:creationId xmlns:a16="http://schemas.microsoft.com/office/drawing/2014/main" id="{5126FA84-925A-4CF1-BF85-1C1DC51F1CFF}"/>
              </a:ext>
            </a:extLst>
          </p:cNvPr>
          <p:cNvGraphicFramePr>
            <a:graphicFrameLocks noGrp="1"/>
          </p:cNvGraphicFramePr>
          <p:nvPr>
            <p:extLst>
              <p:ext uri="{D42A27DB-BD31-4B8C-83A1-F6EECF244321}">
                <p14:modId xmlns:p14="http://schemas.microsoft.com/office/powerpoint/2010/main" val="2177276479"/>
              </p:ext>
            </p:extLst>
          </p:nvPr>
        </p:nvGraphicFramePr>
        <p:xfrm>
          <a:off x="457200" y="1284630"/>
          <a:ext cx="8686800" cy="3330678"/>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1481658128"/>
                    </a:ext>
                  </a:extLst>
                </a:gridCol>
                <a:gridCol w="2895600">
                  <a:extLst>
                    <a:ext uri="{9D8B030D-6E8A-4147-A177-3AD203B41FA5}">
                      <a16:colId xmlns:a16="http://schemas.microsoft.com/office/drawing/2014/main" val="3505246087"/>
                    </a:ext>
                  </a:extLst>
                </a:gridCol>
                <a:gridCol w="2895600">
                  <a:extLst>
                    <a:ext uri="{9D8B030D-6E8A-4147-A177-3AD203B41FA5}">
                      <a16:colId xmlns:a16="http://schemas.microsoft.com/office/drawing/2014/main" val="1410642947"/>
                    </a:ext>
                  </a:extLst>
                </a:gridCol>
              </a:tblGrid>
              <a:tr h="429765">
                <a:tc>
                  <a:txBody>
                    <a:bodyPr/>
                    <a:lstStyle/>
                    <a:p>
                      <a:pPr algn="ctr"/>
                      <a:r>
                        <a:rPr lang="zh-CN" altLang="en-US" dirty="0"/>
                        <a:t>毕业生</a:t>
                      </a:r>
                    </a:p>
                  </a:txBody>
                  <a:tcPr/>
                </a:tc>
                <a:tc>
                  <a:txBody>
                    <a:bodyPr/>
                    <a:lstStyle/>
                    <a:p>
                      <a:pPr algn="ctr"/>
                      <a:r>
                        <a:rPr lang="zh-CN" altLang="en-US" dirty="0"/>
                        <a:t>培养单位（院系）</a:t>
                      </a:r>
                    </a:p>
                  </a:txBody>
                  <a:tcPr/>
                </a:tc>
                <a:tc>
                  <a:txBody>
                    <a:bodyPr/>
                    <a:lstStyle/>
                    <a:p>
                      <a:pPr algn="ctr"/>
                      <a:r>
                        <a:rPr lang="zh-CN" altLang="en-US" dirty="0"/>
                        <a:t>就业中心</a:t>
                      </a:r>
                    </a:p>
                  </a:txBody>
                  <a:tcPr/>
                </a:tc>
                <a:extLst>
                  <a:ext uri="{0D108BD9-81ED-4DB2-BD59-A6C34878D82A}">
                    <a16:rowId xmlns:a16="http://schemas.microsoft.com/office/drawing/2014/main" val="2640357056"/>
                  </a:ext>
                </a:extLst>
              </a:tr>
              <a:tr h="429765">
                <a:tc>
                  <a:txBody>
                    <a:bodyPr/>
                    <a:lstStyle/>
                    <a:p>
                      <a:endParaRPr lang="zh-CN" altLang="en-US" dirty="0"/>
                    </a:p>
                  </a:txBody>
                  <a:tcPr/>
                </a:tc>
                <a:tc>
                  <a:txBody>
                    <a:bodyPr/>
                    <a:lstStyle/>
                    <a:p>
                      <a:endParaRPr lang="zh-CN" altLang="en-US" dirty="0"/>
                    </a:p>
                  </a:txBody>
                  <a:tcPr/>
                </a:tc>
                <a:tc>
                  <a:txBody>
                    <a:bodyPr/>
                    <a:lstStyle/>
                    <a:p>
                      <a:pPr algn="ctr"/>
                      <a:r>
                        <a:rPr lang="zh-CN" altLang="en-US" dirty="0"/>
                        <a:t>开通批次</a:t>
                      </a:r>
                    </a:p>
                  </a:txBody>
                  <a:tcPr/>
                </a:tc>
                <a:extLst>
                  <a:ext uri="{0D108BD9-81ED-4DB2-BD59-A6C34878D82A}">
                    <a16:rowId xmlns:a16="http://schemas.microsoft.com/office/drawing/2014/main" val="2799260895"/>
                  </a:ext>
                </a:extLst>
              </a:tr>
              <a:tr h="429765">
                <a:tc>
                  <a:txBody>
                    <a:bodyPr/>
                    <a:lstStyle/>
                    <a:p>
                      <a:endParaRPr lang="zh-CN" altLang="en-US" dirty="0"/>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435646238"/>
                  </a:ext>
                </a:extLst>
              </a:tr>
              <a:tr h="429765">
                <a:tc>
                  <a:txBody>
                    <a:bodyPr/>
                    <a:lstStyle/>
                    <a:p>
                      <a:pPr algn="ctr"/>
                      <a:r>
                        <a:rPr lang="zh-CN" altLang="en-US" dirty="0"/>
                        <a:t>填报派遣申请</a:t>
                      </a:r>
                    </a:p>
                  </a:txBody>
                  <a:tcPr/>
                </a:tc>
                <a:tc>
                  <a:txBody>
                    <a:bodyPr/>
                    <a:lstStyle/>
                    <a:p>
                      <a:pPr algn="ctr"/>
                      <a:r>
                        <a:rPr lang="zh-CN" altLang="en-US" dirty="0"/>
                        <a:t>维护派遣信息</a:t>
                      </a:r>
                    </a:p>
                  </a:txBody>
                  <a:tcPr/>
                </a:tc>
                <a:tc>
                  <a:txBody>
                    <a:bodyPr/>
                    <a:lstStyle/>
                    <a:p>
                      <a:endParaRPr lang="zh-CN" altLang="en-US" dirty="0"/>
                    </a:p>
                  </a:txBody>
                  <a:tcPr/>
                </a:tc>
                <a:extLst>
                  <a:ext uri="{0D108BD9-81ED-4DB2-BD59-A6C34878D82A}">
                    <a16:rowId xmlns:a16="http://schemas.microsoft.com/office/drawing/2014/main" val="1194568733"/>
                  </a:ext>
                </a:extLst>
              </a:tr>
              <a:tr h="429765">
                <a:tc>
                  <a:txBody>
                    <a:bodyPr/>
                    <a:lstStyle/>
                    <a:p>
                      <a:endParaRPr lang="zh-CN" altLang="en-US" dirty="0"/>
                    </a:p>
                  </a:txBody>
                  <a:tcPr/>
                </a:tc>
                <a:tc>
                  <a:txBody>
                    <a:bodyPr/>
                    <a:lstStyle/>
                    <a:p>
                      <a:endParaRPr lang="zh-CN" altLang="en-US" dirty="0"/>
                    </a:p>
                  </a:txBody>
                  <a:tcPr/>
                </a:tc>
                <a:tc>
                  <a:txBody>
                    <a:bodyPr/>
                    <a:lstStyle/>
                    <a:p>
                      <a:pPr algn="ctr"/>
                      <a:r>
                        <a:rPr lang="zh-CN" altLang="en-US" dirty="0"/>
                        <a:t>维护派遣信息</a:t>
                      </a:r>
                    </a:p>
                  </a:txBody>
                  <a:tcPr/>
                </a:tc>
                <a:extLst>
                  <a:ext uri="{0D108BD9-81ED-4DB2-BD59-A6C34878D82A}">
                    <a16:rowId xmlns:a16="http://schemas.microsoft.com/office/drawing/2014/main" val="1974917953"/>
                  </a:ext>
                </a:extLst>
              </a:tr>
              <a:tr h="752088">
                <a:tc>
                  <a:txBody>
                    <a:bodyPr/>
                    <a:lstStyle/>
                    <a:p>
                      <a:endParaRPr lang="zh-CN" altLang="en-US" dirty="0"/>
                    </a:p>
                  </a:txBody>
                  <a:tcPr/>
                </a:tc>
                <a:tc>
                  <a:txBody>
                    <a:bodyPr/>
                    <a:lstStyle/>
                    <a:p>
                      <a:pPr algn="ctr"/>
                      <a:r>
                        <a:rPr lang="zh-CN" altLang="en-US" dirty="0"/>
                        <a:t>审核、修改、提交毕业生派遣数据</a:t>
                      </a:r>
                    </a:p>
                  </a:txBody>
                  <a:tcPr/>
                </a:tc>
                <a:tc>
                  <a:txBody>
                    <a:bodyPr/>
                    <a:lstStyle/>
                    <a:p>
                      <a:endParaRPr lang="zh-CN" altLang="en-US" dirty="0"/>
                    </a:p>
                  </a:txBody>
                  <a:tcPr/>
                </a:tc>
                <a:extLst>
                  <a:ext uri="{0D108BD9-81ED-4DB2-BD59-A6C34878D82A}">
                    <a16:rowId xmlns:a16="http://schemas.microsoft.com/office/drawing/2014/main" val="1802775475"/>
                  </a:ext>
                </a:extLst>
              </a:tr>
              <a:tr h="429765">
                <a:tc>
                  <a:txBody>
                    <a:bodyPr/>
                    <a:lstStyle/>
                    <a:p>
                      <a:endParaRPr lang="zh-CN" altLang="en-US"/>
                    </a:p>
                  </a:txBody>
                  <a:tcPr/>
                </a:tc>
                <a:tc>
                  <a:txBody>
                    <a:bodyPr/>
                    <a:lstStyle/>
                    <a:p>
                      <a:endParaRPr lang="zh-CN" altLang="en-US"/>
                    </a:p>
                  </a:txBody>
                  <a:tcPr/>
                </a:tc>
                <a:tc>
                  <a:txBody>
                    <a:bodyPr/>
                    <a:lstStyle/>
                    <a:p>
                      <a:r>
                        <a:rPr lang="zh-CN" altLang="en-US" dirty="0"/>
                        <a:t>上报数据</a:t>
                      </a:r>
                    </a:p>
                  </a:txBody>
                  <a:tcPr/>
                </a:tc>
                <a:extLst>
                  <a:ext uri="{0D108BD9-81ED-4DB2-BD59-A6C34878D82A}">
                    <a16:rowId xmlns:a16="http://schemas.microsoft.com/office/drawing/2014/main" val="119382344"/>
                  </a:ext>
                </a:extLst>
              </a:tr>
            </a:tbl>
          </a:graphicData>
        </a:graphic>
      </p:graphicFrame>
      <p:cxnSp>
        <p:nvCxnSpPr>
          <p:cNvPr id="22" name="直接箭头连接符 21">
            <a:extLst>
              <a:ext uri="{FF2B5EF4-FFF2-40B4-BE49-F238E27FC236}">
                <a16:creationId xmlns:a16="http://schemas.microsoft.com/office/drawing/2014/main" id="{BE0022FF-D1C7-4B33-BF9B-C1818D65DCF3}"/>
              </a:ext>
            </a:extLst>
          </p:cNvPr>
          <p:cNvCxnSpPr>
            <a:cxnSpLocks/>
          </p:cNvCxnSpPr>
          <p:nvPr/>
        </p:nvCxnSpPr>
        <p:spPr bwMode="auto">
          <a:xfrm>
            <a:off x="7740352" y="2060848"/>
            <a:ext cx="0" cy="936104"/>
          </a:xfrm>
          <a:prstGeom prst="straightConnector1">
            <a:avLst/>
          </a:prstGeom>
          <a:solidFill>
            <a:schemeClr val="accent1"/>
          </a:solidFill>
          <a:ln w="12700" cap="flat" cmpd="sng" algn="ctr">
            <a:solidFill>
              <a:schemeClr val="tx1"/>
            </a:solidFill>
            <a:prstDash val="solid"/>
            <a:round/>
            <a:headEnd type="none" w="med" len="med"/>
            <a:tailEnd type="triangle"/>
          </a:ln>
        </p:spPr>
      </p:cxnSp>
      <p:cxnSp>
        <p:nvCxnSpPr>
          <p:cNvPr id="24" name="直接箭头连接符 23">
            <a:extLst>
              <a:ext uri="{FF2B5EF4-FFF2-40B4-BE49-F238E27FC236}">
                <a16:creationId xmlns:a16="http://schemas.microsoft.com/office/drawing/2014/main" id="{408FEB43-E614-443D-9F91-C5FBC413A019}"/>
              </a:ext>
            </a:extLst>
          </p:cNvPr>
          <p:cNvCxnSpPr>
            <a:cxnSpLocks/>
          </p:cNvCxnSpPr>
          <p:nvPr/>
        </p:nvCxnSpPr>
        <p:spPr bwMode="auto">
          <a:xfrm>
            <a:off x="7740352" y="3429000"/>
            <a:ext cx="907" cy="720080"/>
          </a:xfrm>
          <a:prstGeom prst="straightConnector1">
            <a:avLst/>
          </a:prstGeom>
          <a:solidFill>
            <a:schemeClr val="accent1"/>
          </a:solidFill>
          <a:ln w="12700" cap="flat" cmpd="sng" algn="ctr">
            <a:solidFill>
              <a:schemeClr val="tx1"/>
            </a:solidFill>
            <a:prstDash val="solid"/>
            <a:round/>
            <a:headEnd type="none" w="med" len="med"/>
            <a:tailEnd type="triangle"/>
          </a:ln>
        </p:spPr>
      </p:cxnSp>
      <p:cxnSp>
        <p:nvCxnSpPr>
          <p:cNvPr id="26" name="直接连接符 25">
            <a:extLst>
              <a:ext uri="{FF2B5EF4-FFF2-40B4-BE49-F238E27FC236}">
                <a16:creationId xmlns:a16="http://schemas.microsoft.com/office/drawing/2014/main" id="{DB276538-5810-4B73-B76C-2850942162C1}"/>
              </a:ext>
            </a:extLst>
          </p:cNvPr>
          <p:cNvCxnSpPr>
            <a:cxnSpLocks/>
          </p:cNvCxnSpPr>
          <p:nvPr/>
        </p:nvCxnSpPr>
        <p:spPr bwMode="auto">
          <a:xfrm flipH="1">
            <a:off x="1979712" y="2348880"/>
            <a:ext cx="5760640" cy="0"/>
          </a:xfrm>
          <a:prstGeom prst="line">
            <a:avLst/>
          </a:prstGeom>
          <a:solidFill>
            <a:schemeClr val="accent1"/>
          </a:solidFill>
          <a:ln w="12700" cap="flat" cmpd="sng" algn="ctr">
            <a:solidFill>
              <a:schemeClr val="tx1"/>
            </a:solidFill>
            <a:prstDash val="solid"/>
            <a:round/>
            <a:headEnd type="none" w="med" len="med"/>
            <a:tailEnd type="none" w="med" len="med"/>
          </a:ln>
        </p:spPr>
      </p:cxnSp>
      <p:cxnSp>
        <p:nvCxnSpPr>
          <p:cNvPr id="28" name="直接箭头连接符 27">
            <a:extLst>
              <a:ext uri="{FF2B5EF4-FFF2-40B4-BE49-F238E27FC236}">
                <a16:creationId xmlns:a16="http://schemas.microsoft.com/office/drawing/2014/main" id="{FF2D2925-F1A7-4BBD-AC34-C0FAEFA40D23}"/>
              </a:ext>
            </a:extLst>
          </p:cNvPr>
          <p:cNvCxnSpPr/>
          <p:nvPr/>
        </p:nvCxnSpPr>
        <p:spPr bwMode="auto">
          <a:xfrm>
            <a:off x="1977063" y="2348880"/>
            <a:ext cx="0" cy="216024"/>
          </a:xfrm>
          <a:prstGeom prst="straightConnector1">
            <a:avLst/>
          </a:prstGeom>
          <a:solidFill>
            <a:schemeClr val="accent1"/>
          </a:solidFill>
          <a:ln w="12700" cap="flat" cmpd="sng" algn="ctr">
            <a:solidFill>
              <a:schemeClr val="tx1"/>
            </a:solidFill>
            <a:prstDash val="solid"/>
            <a:round/>
            <a:headEnd type="none" w="med" len="med"/>
            <a:tailEnd type="triangle"/>
          </a:ln>
        </p:spPr>
      </p:cxnSp>
      <p:cxnSp>
        <p:nvCxnSpPr>
          <p:cNvPr id="30" name="直接箭头连接符 29">
            <a:extLst>
              <a:ext uri="{FF2B5EF4-FFF2-40B4-BE49-F238E27FC236}">
                <a16:creationId xmlns:a16="http://schemas.microsoft.com/office/drawing/2014/main" id="{E8A7ED03-1F86-4659-B6D5-2DBB88C04798}"/>
              </a:ext>
            </a:extLst>
          </p:cNvPr>
          <p:cNvCxnSpPr/>
          <p:nvPr/>
        </p:nvCxnSpPr>
        <p:spPr bwMode="auto">
          <a:xfrm>
            <a:off x="4651230" y="2348880"/>
            <a:ext cx="0" cy="216024"/>
          </a:xfrm>
          <a:prstGeom prst="straightConnector1">
            <a:avLst/>
          </a:prstGeom>
          <a:solidFill>
            <a:schemeClr val="accent1"/>
          </a:solidFill>
          <a:ln w="12700" cap="flat" cmpd="sng" algn="ctr">
            <a:solidFill>
              <a:schemeClr val="tx1"/>
            </a:solidFill>
            <a:prstDash val="solid"/>
            <a:round/>
            <a:headEnd type="none" w="med" len="med"/>
            <a:tailEnd type="triangle"/>
          </a:ln>
        </p:spPr>
      </p:cxnSp>
      <p:cxnSp>
        <p:nvCxnSpPr>
          <p:cNvPr id="31" name="直接箭头连接符 30">
            <a:extLst>
              <a:ext uri="{FF2B5EF4-FFF2-40B4-BE49-F238E27FC236}">
                <a16:creationId xmlns:a16="http://schemas.microsoft.com/office/drawing/2014/main" id="{47135CD5-3CEA-4D54-8A64-8C7D2D5AF70D}"/>
              </a:ext>
            </a:extLst>
          </p:cNvPr>
          <p:cNvCxnSpPr/>
          <p:nvPr/>
        </p:nvCxnSpPr>
        <p:spPr bwMode="auto">
          <a:xfrm>
            <a:off x="4644008" y="2917330"/>
            <a:ext cx="0" cy="576064"/>
          </a:xfrm>
          <a:prstGeom prst="straightConnector1">
            <a:avLst/>
          </a:prstGeom>
          <a:solidFill>
            <a:schemeClr val="accent1"/>
          </a:solidFill>
          <a:ln w="12700" cap="flat" cmpd="sng" algn="ctr">
            <a:solidFill>
              <a:schemeClr val="tx1"/>
            </a:solidFill>
            <a:prstDash val="solid"/>
            <a:round/>
            <a:headEnd type="none" w="med" len="med"/>
            <a:tailEnd type="triangle"/>
          </a:ln>
        </p:spPr>
      </p:cxnSp>
      <p:cxnSp>
        <p:nvCxnSpPr>
          <p:cNvPr id="33" name="直接连接符 32">
            <a:extLst>
              <a:ext uri="{FF2B5EF4-FFF2-40B4-BE49-F238E27FC236}">
                <a16:creationId xmlns:a16="http://schemas.microsoft.com/office/drawing/2014/main" id="{7ABE50A2-BDD4-432F-B7B0-407F3F9EA9F3}"/>
              </a:ext>
            </a:extLst>
          </p:cNvPr>
          <p:cNvCxnSpPr/>
          <p:nvPr/>
        </p:nvCxnSpPr>
        <p:spPr bwMode="auto">
          <a:xfrm>
            <a:off x="1979712" y="2996952"/>
            <a:ext cx="0" cy="216024"/>
          </a:xfrm>
          <a:prstGeom prst="line">
            <a:avLst/>
          </a:prstGeom>
          <a:ln w="1270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5" name="直接连接符 34">
            <a:extLst>
              <a:ext uri="{FF2B5EF4-FFF2-40B4-BE49-F238E27FC236}">
                <a16:creationId xmlns:a16="http://schemas.microsoft.com/office/drawing/2014/main" id="{4C984E19-2F3E-4057-8235-2A7F4FD66DB0}"/>
              </a:ext>
            </a:extLst>
          </p:cNvPr>
          <p:cNvCxnSpPr>
            <a:cxnSpLocks/>
          </p:cNvCxnSpPr>
          <p:nvPr/>
        </p:nvCxnSpPr>
        <p:spPr bwMode="auto">
          <a:xfrm>
            <a:off x="1979712" y="3212976"/>
            <a:ext cx="2664296" cy="0"/>
          </a:xfrm>
          <a:prstGeom prst="line">
            <a:avLst/>
          </a:prstGeom>
          <a:solidFill>
            <a:schemeClr val="accent1"/>
          </a:solidFill>
          <a:ln w="12700" cap="flat" cmpd="sng" algn="ctr">
            <a:solidFill>
              <a:schemeClr val="tx1"/>
            </a:solidFill>
            <a:prstDash val="solid"/>
            <a:round/>
            <a:headEnd type="none" w="med" len="med"/>
            <a:tailEnd type="none" w="med" len="med"/>
          </a:ln>
        </p:spPr>
      </p:cxnSp>
      <p:cxnSp>
        <p:nvCxnSpPr>
          <p:cNvPr id="39" name="直接连接符 38">
            <a:extLst>
              <a:ext uri="{FF2B5EF4-FFF2-40B4-BE49-F238E27FC236}">
                <a16:creationId xmlns:a16="http://schemas.microsoft.com/office/drawing/2014/main" id="{798CEEE2-0C88-49E1-9EA7-B9DF54860D1B}"/>
              </a:ext>
            </a:extLst>
          </p:cNvPr>
          <p:cNvCxnSpPr>
            <a:cxnSpLocks/>
          </p:cNvCxnSpPr>
          <p:nvPr/>
        </p:nvCxnSpPr>
        <p:spPr bwMode="auto">
          <a:xfrm>
            <a:off x="5364088" y="3861048"/>
            <a:ext cx="2376264" cy="0"/>
          </a:xfrm>
          <a:prstGeom prst="line">
            <a:avLst/>
          </a:prstGeom>
          <a:solidFill>
            <a:schemeClr val="accent1"/>
          </a:solidFill>
          <a:ln w="12700" cap="flat" cmpd="sng" algn="ctr">
            <a:solidFill>
              <a:schemeClr val="tx1"/>
            </a:solidFill>
            <a:prstDash val="solid"/>
            <a:round/>
            <a:headEnd type="none" w="med" len="med"/>
            <a:tailEnd type="none" w="med" len="med"/>
          </a:ln>
        </p:spPr>
      </p:cxnSp>
      <p:sp>
        <p:nvSpPr>
          <p:cNvPr id="42" name="文本框 41">
            <a:extLst>
              <a:ext uri="{FF2B5EF4-FFF2-40B4-BE49-F238E27FC236}">
                <a16:creationId xmlns:a16="http://schemas.microsoft.com/office/drawing/2014/main" id="{C90919C4-79E4-446D-B458-B50824F199C2}"/>
              </a:ext>
            </a:extLst>
          </p:cNvPr>
          <p:cNvSpPr txBox="1"/>
          <p:nvPr/>
        </p:nvSpPr>
        <p:spPr>
          <a:xfrm>
            <a:off x="2771800" y="2977207"/>
            <a:ext cx="576062" cy="307777"/>
          </a:xfrm>
          <a:prstGeom prst="rect">
            <a:avLst/>
          </a:prstGeom>
          <a:noFill/>
        </p:spPr>
        <p:txBody>
          <a:bodyPr wrap="square" rtlCol="0">
            <a:spAutoFit/>
          </a:bodyPr>
          <a:lstStyle/>
          <a:p>
            <a:r>
              <a:rPr lang="zh-CN" altLang="en-US" sz="1400" dirty="0"/>
              <a:t>提交</a:t>
            </a:r>
            <a:endParaRPr lang="zh-CN" altLang="en-US" dirty="0"/>
          </a:p>
        </p:txBody>
      </p:sp>
      <p:sp>
        <p:nvSpPr>
          <p:cNvPr id="43" name="文本框 42">
            <a:extLst>
              <a:ext uri="{FF2B5EF4-FFF2-40B4-BE49-F238E27FC236}">
                <a16:creationId xmlns:a16="http://schemas.microsoft.com/office/drawing/2014/main" id="{1721C737-3025-49D8-A4C3-F377434FDDE1}"/>
              </a:ext>
            </a:extLst>
          </p:cNvPr>
          <p:cNvSpPr txBox="1"/>
          <p:nvPr/>
        </p:nvSpPr>
        <p:spPr>
          <a:xfrm>
            <a:off x="5676835" y="3789040"/>
            <a:ext cx="543739" cy="307777"/>
          </a:xfrm>
          <a:prstGeom prst="rect">
            <a:avLst/>
          </a:prstGeom>
          <a:noFill/>
        </p:spPr>
        <p:txBody>
          <a:bodyPr wrap="none" rtlCol="0">
            <a:spAutoFit/>
          </a:bodyPr>
          <a:lstStyle/>
          <a:p>
            <a:r>
              <a:rPr lang="zh-CN" altLang="en-US" sz="1400" dirty="0"/>
              <a:t>提交</a:t>
            </a:r>
            <a:endParaRPr lang="zh-CN" altLang="en-US" dirty="0"/>
          </a:p>
        </p:txBody>
      </p:sp>
      <p:sp>
        <p:nvSpPr>
          <p:cNvPr id="49" name="文本框 48">
            <a:extLst>
              <a:ext uri="{FF2B5EF4-FFF2-40B4-BE49-F238E27FC236}">
                <a16:creationId xmlns:a16="http://schemas.microsoft.com/office/drawing/2014/main" id="{39D457EB-5EBB-4869-BB9A-F53BB7C8A009}"/>
              </a:ext>
            </a:extLst>
          </p:cNvPr>
          <p:cNvSpPr txBox="1"/>
          <p:nvPr/>
        </p:nvSpPr>
        <p:spPr>
          <a:xfrm>
            <a:off x="457200" y="4332376"/>
            <a:ext cx="8686800" cy="369332"/>
          </a:xfrm>
          <a:prstGeom prst="rect">
            <a:avLst/>
          </a:prstGeom>
          <a:noFill/>
        </p:spPr>
        <p:txBody>
          <a:bodyPr wrap="square" rtlCol="0">
            <a:spAutoFit/>
          </a:bodyPr>
          <a:lstStyle/>
          <a:p>
            <a:r>
              <a:rPr lang="zh-CN" altLang="en-US" b="1" dirty="0"/>
              <a:t>说明：</a:t>
            </a:r>
          </a:p>
        </p:txBody>
      </p:sp>
      <p:sp>
        <p:nvSpPr>
          <p:cNvPr id="50" name="文本框 49">
            <a:extLst>
              <a:ext uri="{FF2B5EF4-FFF2-40B4-BE49-F238E27FC236}">
                <a16:creationId xmlns:a16="http://schemas.microsoft.com/office/drawing/2014/main" id="{D2BC4B79-305D-4D3A-8C8C-05D554390A15}"/>
              </a:ext>
            </a:extLst>
          </p:cNvPr>
          <p:cNvSpPr txBox="1"/>
          <p:nvPr/>
        </p:nvSpPr>
        <p:spPr>
          <a:xfrm>
            <a:off x="457200" y="4653137"/>
            <a:ext cx="8229600" cy="1200329"/>
          </a:xfrm>
          <a:prstGeom prst="rect">
            <a:avLst/>
          </a:prstGeom>
          <a:noFill/>
        </p:spPr>
        <p:txBody>
          <a:bodyPr wrap="square" rtlCol="0">
            <a:spAutoFit/>
          </a:bodyPr>
          <a:lstStyle/>
          <a:p>
            <a:r>
              <a:rPr lang="en-US" altLang="zh-CN" dirty="0"/>
              <a:t>1</a:t>
            </a:r>
            <a:r>
              <a:rPr lang="zh-CN" altLang="en-US" dirty="0"/>
              <a:t>、学生角色在</a:t>
            </a:r>
            <a:r>
              <a:rPr lang="en-US" altLang="zh-CN" dirty="0"/>
              <a:t>SEP</a:t>
            </a:r>
            <a:r>
              <a:rPr lang="zh-CN" altLang="en-US" dirty="0"/>
              <a:t>“学籍管理”中维护数据；</a:t>
            </a:r>
            <a:endParaRPr lang="en-US" altLang="zh-CN" dirty="0"/>
          </a:p>
          <a:p>
            <a:r>
              <a:rPr lang="en-US" altLang="zh-CN" dirty="0"/>
              <a:t>2</a:t>
            </a:r>
            <a:r>
              <a:rPr lang="zh-CN" altLang="en-US" dirty="0"/>
              <a:t>、培养单位（院系）角色可代替学生维护派遣信息；</a:t>
            </a:r>
            <a:endParaRPr lang="en-US" altLang="zh-CN" dirty="0"/>
          </a:p>
          <a:p>
            <a:r>
              <a:rPr lang="en-US" altLang="zh-CN" dirty="0"/>
              <a:t>3</a:t>
            </a:r>
            <a:r>
              <a:rPr lang="zh-CN" altLang="en-US" dirty="0"/>
              <a:t>、就业中心角色、培养单位角色可逐级退回，就业中心提取数据后不能再退回</a:t>
            </a:r>
            <a:endParaRPr lang="en-US" altLang="zh-CN" dirty="0"/>
          </a:p>
          <a:p>
            <a:r>
              <a:rPr lang="en-US" altLang="zh-CN" dirty="0"/>
              <a:t>4</a:t>
            </a:r>
            <a:r>
              <a:rPr lang="zh-CN" altLang="en-US" dirty="0"/>
              <a:t>、对不参加派遣的学生数据，培养单位不提交即可。</a:t>
            </a:r>
            <a:endParaRPr lang="en-US" altLang="zh-CN" dirty="0"/>
          </a:p>
        </p:txBody>
      </p:sp>
    </p:spTree>
    <p:extLst>
      <p:ext uri="{BB962C8B-B14F-4D97-AF65-F5344CB8AC3E}">
        <p14:creationId xmlns:p14="http://schemas.microsoft.com/office/powerpoint/2010/main" val="3677510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签约、派遣数据填报步骤  </a:t>
            </a:r>
            <a:r>
              <a:rPr lang="en-US" altLang="zh-CN" dirty="0">
                <a:latin typeface="微软雅黑" panose="020B0503020204020204" pitchFamily="34" charset="-122"/>
                <a:ea typeface="微软雅黑" panose="020B0503020204020204" pitchFamily="34" charset="-122"/>
                <a:cs typeface="+mj-cs"/>
              </a:rPr>
              <a:t>3</a:t>
            </a:r>
            <a:endParaRPr lang="zh-CN" altLang="en-US" dirty="0">
              <a:latin typeface="微软雅黑" panose="020B0503020204020204" pitchFamily="34" charset="-122"/>
              <a:ea typeface="微软雅黑" panose="020B0503020204020204" pitchFamily="34" charset="-122"/>
              <a:cs typeface="+mj-cs"/>
            </a:endParaRPr>
          </a:p>
        </p:txBody>
      </p:sp>
      <p:pic>
        <p:nvPicPr>
          <p:cNvPr id="45059" name="内容占位符 4"/>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22288" y="2030867"/>
            <a:ext cx="8104187" cy="4637766"/>
          </a:xfrm>
          <a:ln/>
        </p:spPr>
      </p:pic>
      <p:sp>
        <p:nvSpPr>
          <p:cNvPr id="45060" name="矩形 7"/>
          <p:cNvSpPr/>
          <p:nvPr/>
        </p:nvSpPr>
        <p:spPr>
          <a:xfrm>
            <a:off x="1289050" y="1260475"/>
            <a:ext cx="6980238" cy="584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dirty="0">
                <a:solidFill>
                  <a:srgbClr val="C00000"/>
                </a:solidFill>
                <a:ea typeface="宋体" panose="02010600030101010101" pitchFamily="2" charset="-122"/>
              </a:rPr>
              <a:t>3</a:t>
            </a:r>
            <a:r>
              <a:rPr lang="zh-CN" altLang="en-US" dirty="0">
                <a:solidFill>
                  <a:srgbClr val="C00000"/>
                </a:solidFill>
                <a:ea typeface="宋体" panose="02010600030101010101" pitchFamily="2" charset="-122"/>
              </a:rPr>
              <a:t>、选择“毕业生基本信息表（</a:t>
            </a:r>
            <a:r>
              <a:rPr lang="en-US" altLang="zh-CN" dirty="0">
                <a:solidFill>
                  <a:srgbClr val="C00000"/>
                </a:solidFill>
                <a:ea typeface="宋体" panose="02010600030101010101" pitchFamily="2" charset="-122"/>
              </a:rPr>
              <a:t>B2</a:t>
            </a:r>
            <a:r>
              <a:rPr lang="zh-CN" altLang="en-US" dirty="0">
                <a:solidFill>
                  <a:srgbClr val="C00000"/>
                </a:solidFill>
                <a:ea typeface="宋体" panose="02010600030101010101" pitchFamily="2" charset="-122"/>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数据填报之就业信息填报说明</a:t>
            </a:r>
          </a:p>
        </p:txBody>
      </p:sp>
      <p:sp>
        <p:nvSpPr>
          <p:cNvPr id="5" name="矩形 4"/>
          <p:cNvSpPr/>
          <p:nvPr/>
        </p:nvSpPr>
        <p:spPr>
          <a:xfrm>
            <a:off x="1219200" y="1066800"/>
            <a:ext cx="7673975" cy="5216813"/>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毕业生数据分为三部分：</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一、基本信息 ，毕业生学籍数据</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二、就业信息，毕业生就业派遣数据，包括就业单位、户档接受单位信息</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三、学生相关信息，学籍数据之外的学生信息</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就业信息分为三部分：</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一、就业信息：</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包括毕业去向、电子版签约材料上传等。</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二、特殊职位：涉及以下几种情况，按照实际情况勾选：</a:t>
            </a:r>
            <a:r>
              <a:rPr lang="zh-CN" altLang="en-US" sz="1400" b="1" dirty="0">
                <a:solidFill>
                  <a:schemeClr val="tx1">
                    <a:lumMod val="95000"/>
                    <a:lumOff val="5000"/>
                  </a:schemeClr>
                </a:solidFill>
              </a:rPr>
              <a:t>社区工作者</a:t>
            </a:r>
            <a:r>
              <a:rPr lang="en-US" altLang="zh-CN" sz="1400" b="1" dirty="0">
                <a:solidFill>
                  <a:schemeClr val="tx1">
                    <a:lumMod val="95000"/>
                    <a:lumOff val="5000"/>
                  </a:schemeClr>
                </a:solidFill>
              </a:rPr>
              <a:t>/</a:t>
            </a:r>
            <a:r>
              <a:rPr lang="zh-CN" altLang="en-US" sz="1400" b="1" dirty="0">
                <a:solidFill>
                  <a:schemeClr val="tx1">
                    <a:lumMod val="95000"/>
                    <a:lumOff val="5000"/>
                  </a:schemeClr>
                </a:solidFill>
              </a:rPr>
              <a:t>北京村官</a:t>
            </a:r>
            <a:r>
              <a:rPr lang="en-US" altLang="zh-CN" sz="1400" b="1" dirty="0">
                <a:solidFill>
                  <a:schemeClr val="tx1">
                    <a:lumMod val="95000"/>
                    <a:lumOff val="5000"/>
                  </a:schemeClr>
                </a:solidFill>
              </a:rPr>
              <a:t>/</a:t>
            </a:r>
            <a:r>
              <a:rPr lang="zh-CN" altLang="en-US" sz="1400" b="1" dirty="0">
                <a:solidFill>
                  <a:schemeClr val="tx1">
                    <a:lumMod val="95000"/>
                    <a:lumOff val="5000"/>
                  </a:schemeClr>
                </a:solidFill>
              </a:rPr>
              <a:t>市级科研助理</a:t>
            </a:r>
            <a:r>
              <a:rPr lang="en-US" altLang="zh-CN" sz="1400" b="1" dirty="0">
                <a:solidFill>
                  <a:schemeClr val="tx1">
                    <a:lumMod val="95000"/>
                    <a:lumOff val="5000"/>
                  </a:schemeClr>
                </a:solidFill>
              </a:rPr>
              <a:t>/</a:t>
            </a:r>
            <a:r>
              <a:rPr lang="zh-CN" altLang="en-US" sz="1400" b="1" dirty="0">
                <a:solidFill>
                  <a:schemeClr val="tx1">
                    <a:lumMod val="95000"/>
                    <a:lumOff val="5000"/>
                  </a:schemeClr>
                </a:solidFill>
              </a:rPr>
              <a:t>校级科研助理</a:t>
            </a:r>
            <a:r>
              <a:rPr lang="en-US" altLang="zh-CN" sz="1400" b="1" dirty="0">
                <a:solidFill>
                  <a:schemeClr val="tx1">
                    <a:lumMod val="95000"/>
                    <a:lumOff val="5000"/>
                  </a:schemeClr>
                </a:solidFill>
              </a:rPr>
              <a:t>/</a:t>
            </a:r>
            <a:r>
              <a:rPr lang="zh-CN" altLang="en-US" sz="1400" b="1" dirty="0">
                <a:solidFill>
                  <a:schemeClr val="tx1">
                    <a:lumMod val="95000"/>
                    <a:lumOff val="5000"/>
                  </a:schemeClr>
                </a:solidFill>
              </a:rPr>
              <a:t>预征兵 </a:t>
            </a:r>
            <a:r>
              <a:rPr lang="en-US" altLang="zh-CN" sz="1400" b="1" dirty="0">
                <a:solidFill>
                  <a:schemeClr val="tx1">
                    <a:lumMod val="95000"/>
                    <a:lumOff val="5000"/>
                  </a:schemeClr>
                </a:solidFill>
              </a:rPr>
              <a:t>/</a:t>
            </a:r>
            <a:r>
              <a:rPr lang="zh-CN" altLang="en-US" sz="1400" b="1" dirty="0">
                <a:solidFill>
                  <a:schemeClr val="tx1">
                    <a:lumMod val="95000"/>
                    <a:lumOff val="5000"/>
                  </a:schemeClr>
                </a:solidFill>
              </a:rPr>
              <a:t>汉语教师志愿者；未涉及的不勾选</a:t>
            </a:r>
            <a:endParaRPr lang="en-US" altLang="zh-CN" sz="1400" b="1" dirty="0">
              <a:solidFill>
                <a:schemeClr val="tx1">
                  <a:lumMod val="95000"/>
                  <a:lumOff val="5000"/>
                </a:schemeClr>
              </a:solidFill>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三、毕业去向情况登记：</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是指接收毕业生户口和档案的单位信息，根据个人情况准确填写。</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四、具体落实单位基本情况：</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是指实际就业单位的情况，分为</a:t>
            </a: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3</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种</a:t>
            </a:r>
            <a:endParaRPr lang="en-US" altLang="zh-CN" sz="1400" b="1" dirty="0">
              <a:solidFill>
                <a:schemeClr val="tx1">
                  <a:lumMod val="95000"/>
                  <a:lumOff val="5000"/>
                </a:schemeClr>
              </a:solidFill>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        1</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、签就业协议将户档迁到就业单位的</a:t>
            </a:r>
            <a:r>
              <a:rPr lang="zh-CN" altLang="en-US" sz="1400" b="1" dirty="0">
                <a:solidFill>
                  <a:schemeClr val="tx1">
                    <a:lumMod val="95000"/>
                    <a:lumOff val="5000"/>
                  </a:schemeClr>
                </a:solidFill>
              </a:rPr>
              <a:t>，“具体落实单位基本情况” 与“毕业去向情况”一致</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        2</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、户档二分回原籍的，“具体落实单位基本情况”填签劳动合、单位用人证明等单位信息</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        3</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、户档迁到代理 </a:t>
            </a: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托管地的，“具体落实单位基本情况”填代理</a:t>
            </a: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托管地接收户档单位信息或签劳动合同、单位用人证明单位信息。</a:t>
            </a:r>
            <a:endParaRPr kumimoji="0" lang="zh-CN" altLang="en-US" sz="14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签约、派遣数据填报步骤  </a:t>
            </a:r>
            <a:r>
              <a:rPr lang="en-US" altLang="zh-CN" dirty="0">
                <a:latin typeface="微软雅黑" panose="020B0503020204020204" pitchFamily="34" charset="-122"/>
                <a:ea typeface="微软雅黑" panose="020B0503020204020204" pitchFamily="34" charset="-122"/>
                <a:cs typeface="+mj-cs"/>
              </a:rPr>
              <a:t>4</a:t>
            </a:r>
            <a:endParaRPr lang="zh-CN" altLang="en-US" dirty="0">
              <a:latin typeface="微软雅黑" panose="020B0503020204020204" pitchFamily="34" charset="-122"/>
              <a:ea typeface="微软雅黑" panose="020B0503020204020204" pitchFamily="34" charset="-122"/>
              <a:cs typeface="+mj-cs"/>
            </a:endParaRPr>
          </a:p>
        </p:txBody>
      </p:sp>
      <p:pic>
        <p:nvPicPr>
          <p:cNvPr id="47107" name="内容占位符 3"/>
          <p:cNvPicPr>
            <a:picLocks noChangeAspect="1"/>
          </p:cNvPicPr>
          <p:nvPr/>
        </p:nvPicPr>
        <p:blipFill>
          <a:blip r:embed="rId2">
            <a:extLst>
              <a:ext uri="{28A0092B-C50C-407E-A947-70E740481C1C}">
                <a14:useLocalDpi xmlns:a14="http://schemas.microsoft.com/office/drawing/2010/main" val="0"/>
              </a:ext>
            </a:extLst>
          </a:blip>
          <a:srcRect/>
          <a:stretch/>
        </p:blipFill>
        <p:spPr>
          <a:xfrm>
            <a:off x="107504" y="1556792"/>
            <a:ext cx="8928992" cy="4266171"/>
          </a:xfrm>
          <a:prstGeom prst="rect">
            <a:avLst/>
          </a:prstGeom>
          <a:noFill/>
          <a:ln w="9525">
            <a:noFill/>
          </a:ln>
        </p:spPr>
      </p:pic>
      <p:sp>
        <p:nvSpPr>
          <p:cNvPr id="47108" name="矩形 1"/>
          <p:cNvSpPr/>
          <p:nvPr/>
        </p:nvSpPr>
        <p:spPr>
          <a:xfrm>
            <a:off x="1115616" y="2204864"/>
            <a:ext cx="4465116" cy="193899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400" dirty="0">
                <a:solidFill>
                  <a:srgbClr val="C00000"/>
                </a:solidFill>
                <a:ea typeface="宋体" panose="02010600030101010101" pitchFamily="2" charset="-122"/>
              </a:rPr>
              <a:t>4.</a:t>
            </a:r>
            <a:r>
              <a:rPr lang="zh-CN" altLang="en-US" sz="2400" dirty="0">
                <a:solidFill>
                  <a:srgbClr val="C00000"/>
                </a:solidFill>
                <a:ea typeface="宋体" panose="02010600030101010101" pitchFamily="2" charset="-122"/>
              </a:rPr>
              <a:t>核对“毕业生基本信息”</a:t>
            </a: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r>
              <a:rPr lang="zh-CN" altLang="en-US" sz="2400" dirty="0">
                <a:solidFill>
                  <a:srgbClr val="C00000"/>
                </a:solidFill>
                <a:ea typeface="宋体" panose="02010600030101010101" pitchFamily="2" charset="-122"/>
              </a:rPr>
              <a:t>                               填写就业信息</a:t>
            </a:r>
            <a:endParaRPr lang="zh-CN" altLang="en-US" sz="2400" dirty="0">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签约、派遣数据填报步骤  </a:t>
            </a:r>
            <a:r>
              <a:rPr lang="en-US" altLang="zh-CN" dirty="0">
                <a:latin typeface="微软雅黑" panose="020B0503020204020204" pitchFamily="34" charset="-122"/>
                <a:ea typeface="微软雅黑" panose="020B0503020204020204" pitchFamily="34" charset="-122"/>
                <a:cs typeface="+mj-cs"/>
              </a:rPr>
              <a:t>5</a:t>
            </a:r>
            <a:r>
              <a:rPr lang="zh-CN" altLang="en-US" dirty="0">
                <a:latin typeface="微软雅黑" panose="020B0503020204020204" pitchFamily="34" charset="-122"/>
                <a:ea typeface="微软雅黑" panose="020B0503020204020204" pitchFamily="34" charset="-122"/>
                <a:cs typeface="+mj-cs"/>
              </a:rPr>
              <a:t>、</a:t>
            </a:r>
            <a:r>
              <a:rPr lang="en-US" altLang="zh-CN" dirty="0">
                <a:latin typeface="微软雅黑" panose="020B0503020204020204" pitchFamily="34" charset="-122"/>
                <a:ea typeface="微软雅黑" panose="020B0503020204020204" pitchFamily="34" charset="-122"/>
                <a:cs typeface="+mj-cs"/>
              </a:rPr>
              <a:t>6</a:t>
            </a:r>
            <a:endParaRPr lang="zh-CN" altLang="en-US" dirty="0">
              <a:latin typeface="微软雅黑" panose="020B0503020204020204" pitchFamily="34" charset="-122"/>
              <a:ea typeface="微软雅黑" panose="020B0503020204020204" pitchFamily="34" charset="-122"/>
              <a:cs typeface="+mj-cs"/>
            </a:endParaRPr>
          </a:p>
        </p:txBody>
      </p:sp>
      <p:sp>
        <p:nvSpPr>
          <p:cNvPr id="48132" name="矩形 2"/>
          <p:cNvSpPr/>
          <p:nvPr/>
        </p:nvSpPr>
        <p:spPr>
          <a:xfrm>
            <a:off x="3995738" y="3500438"/>
            <a:ext cx="3096542" cy="1477328"/>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1800" dirty="0">
                <a:solidFill>
                  <a:srgbClr val="C00000"/>
                </a:solidFill>
                <a:ea typeface="宋体" panose="02010600030101010101" pitchFamily="2" charset="-122"/>
              </a:rPr>
              <a:t>       </a:t>
            </a:r>
            <a:endParaRPr lang="en-US" altLang="zh-CN" sz="1800" dirty="0">
              <a:solidFill>
                <a:srgbClr val="C00000"/>
              </a:solidFill>
              <a:ea typeface="宋体" panose="02010600030101010101" pitchFamily="2" charset="-122"/>
            </a:endParaRPr>
          </a:p>
          <a:p>
            <a:pPr marL="0" lvl="0" indent="0">
              <a:spcBef>
                <a:spcPct val="0"/>
              </a:spcBef>
              <a:buNone/>
            </a:pPr>
            <a:endParaRPr lang="en-US" altLang="zh-CN" sz="1800" dirty="0">
              <a:solidFill>
                <a:srgbClr val="C00000"/>
              </a:solidFill>
              <a:ea typeface="宋体" panose="02010600030101010101" pitchFamily="2" charset="-122"/>
            </a:endParaRPr>
          </a:p>
          <a:p>
            <a:pPr marL="0" lvl="0" indent="0">
              <a:spcBef>
                <a:spcPct val="0"/>
              </a:spcBef>
              <a:buNone/>
            </a:pPr>
            <a:endParaRPr lang="en-US" altLang="zh-CN" sz="1800" dirty="0">
              <a:solidFill>
                <a:srgbClr val="C00000"/>
              </a:solidFill>
              <a:ea typeface="宋体" panose="02010600030101010101" pitchFamily="2" charset="-122"/>
            </a:endParaRPr>
          </a:p>
          <a:p>
            <a:pPr marL="0" lvl="0" indent="0">
              <a:spcBef>
                <a:spcPct val="0"/>
              </a:spcBef>
              <a:buNone/>
            </a:pPr>
            <a:endParaRPr lang="en-US" altLang="zh-CN" sz="1800" dirty="0">
              <a:solidFill>
                <a:srgbClr val="C00000"/>
              </a:solidFill>
              <a:ea typeface="宋体" panose="02010600030101010101" pitchFamily="2" charset="-122"/>
            </a:endParaRPr>
          </a:p>
          <a:p>
            <a:pPr marL="0" lvl="0" indent="0">
              <a:spcBef>
                <a:spcPct val="0"/>
              </a:spcBef>
              <a:buNone/>
            </a:pPr>
            <a:endParaRPr lang="en-US" altLang="zh-CN" sz="1800" dirty="0">
              <a:solidFill>
                <a:srgbClr val="C00000"/>
              </a:solidFill>
              <a:ea typeface="宋体" panose="02010600030101010101" pitchFamily="2" charset="-122"/>
            </a:endParaRPr>
          </a:p>
        </p:txBody>
      </p:sp>
      <p:sp>
        <p:nvSpPr>
          <p:cNvPr id="4" name="文本框 3">
            <a:extLst>
              <a:ext uri="{FF2B5EF4-FFF2-40B4-BE49-F238E27FC236}">
                <a16:creationId xmlns:a16="http://schemas.microsoft.com/office/drawing/2014/main" id="{A027CB8C-8087-25CE-2328-F2B366C41D1D}"/>
              </a:ext>
            </a:extLst>
          </p:cNvPr>
          <p:cNvSpPr txBox="1"/>
          <p:nvPr/>
        </p:nvSpPr>
        <p:spPr>
          <a:xfrm>
            <a:off x="810444" y="1159133"/>
            <a:ext cx="4104456" cy="646331"/>
          </a:xfrm>
          <a:prstGeom prst="rect">
            <a:avLst/>
          </a:prstGeom>
          <a:noFill/>
        </p:spPr>
        <p:txBody>
          <a:bodyPr wrap="square" rtlCol="0">
            <a:spAutoFit/>
          </a:bodyPr>
          <a:lstStyle/>
          <a:p>
            <a:r>
              <a:rPr lang="en-US" altLang="zh-CN" sz="1800" dirty="0">
                <a:solidFill>
                  <a:srgbClr val="C00000"/>
                </a:solidFill>
                <a:ea typeface="宋体" panose="02010600030101010101" pitchFamily="2" charset="-122"/>
              </a:rPr>
              <a:t>5</a:t>
            </a:r>
            <a:r>
              <a:rPr lang="zh-CN" altLang="en-US" sz="1800" dirty="0">
                <a:solidFill>
                  <a:srgbClr val="C00000"/>
                </a:solidFill>
                <a:ea typeface="宋体" panose="02010600030101010101" pitchFamily="2" charset="-122"/>
              </a:rPr>
              <a:t>、填写户口、档案基本情况</a:t>
            </a:r>
            <a:endParaRPr lang="en-US" altLang="zh-CN" sz="1800" dirty="0">
              <a:solidFill>
                <a:srgbClr val="C00000"/>
              </a:solidFill>
              <a:ea typeface="宋体" panose="02010600030101010101" pitchFamily="2" charset="-122"/>
            </a:endParaRPr>
          </a:p>
          <a:p>
            <a:endParaRPr lang="zh-CN" altLang="en-US" dirty="0"/>
          </a:p>
        </p:txBody>
      </p:sp>
      <p:sp>
        <p:nvSpPr>
          <p:cNvPr id="10" name="文本框 9">
            <a:extLst>
              <a:ext uri="{FF2B5EF4-FFF2-40B4-BE49-F238E27FC236}">
                <a16:creationId xmlns:a16="http://schemas.microsoft.com/office/drawing/2014/main" id="{3AB33A7C-C2CD-D1B6-BF1A-DCB0FD0472C5}"/>
              </a:ext>
            </a:extLst>
          </p:cNvPr>
          <p:cNvSpPr txBox="1"/>
          <p:nvPr/>
        </p:nvSpPr>
        <p:spPr>
          <a:xfrm>
            <a:off x="755576" y="3500438"/>
            <a:ext cx="4104456" cy="646331"/>
          </a:xfrm>
          <a:prstGeom prst="rect">
            <a:avLst/>
          </a:prstGeom>
          <a:noFill/>
        </p:spPr>
        <p:txBody>
          <a:bodyPr wrap="square" rtlCol="0">
            <a:spAutoFit/>
          </a:bodyPr>
          <a:lstStyle/>
          <a:p>
            <a:r>
              <a:rPr lang="en-US" altLang="zh-CN" sz="1800" dirty="0">
                <a:solidFill>
                  <a:srgbClr val="C00000"/>
                </a:solidFill>
                <a:ea typeface="宋体" panose="02010600030101010101" pitchFamily="2" charset="-122"/>
              </a:rPr>
              <a:t>6</a:t>
            </a:r>
            <a:r>
              <a:rPr lang="zh-CN" altLang="en-US" sz="1800" dirty="0">
                <a:solidFill>
                  <a:srgbClr val="C00000"/>
                </a:solidFill>
                <a:ea typeface="宋体" panose="02010600030101010101" pitchFamily="2" charset="-122"/>
              </a:rPr>
              <a:t>、填写具体落实单位基本情况</a:t>
            </a:r>
            <a:endParaRPr lang="en-US" altLang="zh-CN" sz="1800" dirty="0">
              <a:solidFill>
                <a:srgbClr val="C00000"/>
              </a:solidFill>
              <a:ea typeface="宋体" panose="02010600030101010101" pitchFamily="2" charset="-122"/>
            </a:endParaRPr>
          </a:p>
          <a:p>
            <a:endParaRPr lang="zh-CN" altLang="en-US" dirty="0"/>
          </a:p>
        </p:txBody>
      </p:sp>
      <p:pic>
        <p:nvPicPr>
          <p:cNvPr id="7" name="图片 6">
            <a:extLst>
              <a:ext uri="{FF2B5EF4-FFF2-40B4-BE49-F238E27FC236}">
                <a16:creationId xmlns:a16="http://schemas.microsoft.com/office/drawing/2014/main" id="{41A480A7-D1D6-4E6A-B13B-1702C136BC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70" y="1672007"/>
            <a:ext cx="8867142" cy="1647876"/>
          </a:xfrm>
          <a:prstGeom prst="rect">
            <a:avLst/>
          </a:prstGeom>
        </p:spPr>
      </p:pic>
      <p:pic>
        <p:nvPicPr>
          <p:cNvPr id="9" name="图片 8">
            <a:extLst>
              <a:ext uri="{FF2B5EF4-FFF2-40B4-BE49-F238E27FC236}">
                <a16:creationId xmlns:a16="http://schemas.microsoft.com/office/drawing/2014/main" id="{7C6FA212-6B0B-49C0-9F67-E2737AF84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170" y="3925090"/>
            <a:ext cx="8498775" cy="202419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签约、派遣数据填报步骤  </a:t>
            </a:r>
            <a:r>
              <a:rPr lang="en-US" altLang="zh-CN" dirty="0">
                <a:latin typeface="微软雅黑" panose="020B0503020204020204" pitchFamily="34" charset="-122"/>
                <a:ea typeface="微软雅黑" panose="020B0503020204020204" pitchFamily="34" charset="-122"/>
                <a:cs typeface="+mj-cs"/>
              </a:rPr>
              <a:t>7</a:t>
            </a:r>
            <a:endParaRPr lang="zh-CN" altLang="en-US" dirty="0">
              <a:latin typeface="微软雅黑" panose="020B0503020204020204" pitchFamily="34" charset="-122"/>
              <a:ea typeface="微软雅黑" panose="020B0503020204020204" pitchFamily="34" charset="-122"/>
              <a:cs typeface="+mj-cs"/>
            </a:endParaRPr>
          </a:p>
        </p:txBody>
      </p:sp>
      <p:sp>
        <p:nvSpPr>
          <p:cNvPr id="49156" name="矩形 4"/>
          <p:cNvSpPr/>
          <p:nvPr/>
        </p:nvSpPr>
        <p:spPr>
          <a:xfrm>
            <a:off x="1763688" y="5540596"/>
            <a:ext cx="6192688" cy="70788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2000" dirty="0">
                <a:solidFill>
                  <a:srgbClr val="C00000"/>
                </a:solidFill>
                <a:ea typeface="宋体" panose="02010600030101010101" pitchFamily="2" charset="-122"/>
              </a:rPr>
              <a:t>数据填写完毕后选择“提交签约数据”（注意批次）</a:t>
            </a:r>
            <a:endParaRPr lang="en-US" altLang="zh-CN" sz="2000" dirty="0">
              <a:solidFill>
                <a:srgbClr val="C00000"/>
              </a:solidFill>
              <a:ea typeface="宋体" panose="02010600030101010101" pitchFamily="2" charset="-122"/>
            </a:endParaRPr>
          </a:p>
          <a:p>
            <a:pPr marL="0" lvl="0" indent="0">
              <a:spcBef>
                <a:spcPct val="0"/>
              </a:spcBef>
              <a:buNone/>
            </a:pPr>
            <a:r>
              <a:rPr lang="zh-CN" altLang="en-US" sz="2000" dirty="0">
                <a:solidFill>
                  <a:srgbClr val="C00000"/>
                </a:solidFill>
                <a:ea typeface="宋体" panose="02010600030101010101" pitchFamily="2" charset="-122"/>
              </a:rPr>
              <a:t>在确定户口、档案转出时再选择“提交派遣数据”</a:t>
            </a:r>
          </a:p>
        </p:txBody>
      </p:sp>
      <p:sp>
        <p:nvSpPr>
          <p:cNvPr id="2" name="文本框 1">
            <a:extLst>
              <a:ext uri="{FF2B5EF4-FFF2-40B4-BE49-F238E27FC236}">
                <a16:creationId xmlns:a16="http://schemas.microsoft.com/office/drawing/2014/main" id="{AAED36BC-8FB5-B261-AF5B-DF96478C77FB}"/>
              </a:ext>
            </a:extLst>
          </p:cNvPr>
          <p:cNvSpPr txBox="1"/>
          <p:nvPr/>
        </p:nvSpPr>
        <p:spPr>
          <a:xfrm>
            <a:off x="858377" y="1484784"/>
            <a:ext cx="4032448" cy="369332"/>
          </a:xfrm>
          <a:prstGeom prst="rect">
            <a:avLst/>
          </a:prstGeom>
          <a:noFill/>
        </p:spPr>
        <p:txBody>
          <a:bodyPr wrap="square" rtlCol="0">
            <a:spAutoFit/>
          </a:bodyPr>
          <a:lstStyle/>
          <a:p>
            <a:r>
              <a:rPr lang="en-US" altLang="zh-CN" dirty="0">
                <a:solidFill>
                  <a:srgbClr val="C00000"/>
                </a:solidFill>
              </a:rPr>
              <a:t>7</a:t>
            </a:r>
            <a:r>
              <a:rPr lang="zh-CN" altLang="en-US" dirty="0">
                <a:solidFill>
                  <a:srgbClr val="C00000"/>
                </a:solidFill>
              </a:rPr>
              <a:t>、填写学生相关信息</a:t>
            </a:r>
          </a:p>
        </p:txBody>
      </p:sp>
      <p:pic>
        <p:nvPicPr>
          <p:cNvPr id="6" name="图片 5">
            <a:extLst>
              <a:ext uri="{FF2B5EF4-FFF2-40B4-BE49-F238E27FC236}">
                <a16:creationId xmlns:a16="http://schemas.microsoft.com/office/drawing/2014/main" id="{658E618C-965B-4692-AB44-9A36FD124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097108"/>
            <a:ext cx="7391400" cy="2443488"/>
          </a:xfrm>
          <a:prstGeom prst="rect">
            <a:avLst/>
          </a:prstGeom>
        </p:spPr>
      </p:pic>
      <p:pic>
        <p:nvPicPr>
          <p:cNvPr id="8" name="图片 7">
            <a:extLst>
              <a:ext uri="{FF2B5EF4-FFF2-40B4-BE49-F238E27FC236}">
                <a16:creationId xmlns:a16="http://schemas.microsoft.com/office/drawing/2014/main" id="{AFDA768A-037E-4393-966E-FFCFF29B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204864"/>
            <a:ext cx="7488832" cy="1957238"/>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毕业去向说明</a:t>
            </a:r>
          </a:p>
        </p:txBody>
      </p:sp>
      <p:graphicFrame>
        <p:nvGraphicFramePr>
          <p:cNvPr id="3" name="表格 2"/>
          <p:cNvGraphicFramePr>
            <a:graphicFrameLocks noGrp="1"/>
          </p:cNvGraphicFramePr>
          <p:nvPr/>
        </p:nvGraphicFramePr>
        <p:xfrm>
          <a:off x="1476375" y="1125538"/>
          <a:ext cx="6480175" cy="5460991"/>
        </p:xfrm>
        <a:graphic>
          <a:graphicData uri="http://schemas.openxmlformats.org/drawingml/2006/table">
            <a:tbl>
              <a:tblPr/>
              <a:tblGrid>
                <a:gridCol w="1502649">
                  <a:extLst>
                    <a:ext uri="{9D8B030D-6E8A-4147-A177-3AD203B41FA5}">
                      <a16:colId xmlns:a16="http://schemas.microsoft.com/office/drawing/2014/main" val="20000"/>
                    </a:ext>
                  </a:extLst>
                </a:gridCol>
                <a:gridCol w="853779">
                  <a:extLst>
                    <a:ext uri="{9D8B030D-6E8A-4147-A177-3AD203B41FA5}">
                      <a16:colId xmlns:a16="http://schemas.microsoft.com/office/drawing/2014/main" val="20001"/>
                    </a:ext>
                  </a:extLst>
                </a:gridCol>
                <a:gridCol w="4123747">
                  <a:extLst>
                    <a:ext uri="{9D8B030D-6E8A-4147-A177-3AD203B41FA5}">
                      <a16:colId xmlns:a16="http://schemas.microsoft.com/office/drawing/2014/main" val="20002"/>
                    </a:ext>
                  </a:extLst>
                </a:gridCol>
              </a:tblGrid>
              <a:tr h="176161">
                <a:tc>
                  <a:txBody>
                    <a:bodyPr/>
                    <a:lstStyle/>
                    <a:p>
                      <a:pPr algn="l" fontAlgn="ctr"/>
                      <a:r>
                        <a:rPr lang="zh-CN" altLang="en-US" sz="800" b="1" i="0" u="none" strike="noStrike" dirty="0">
                          <a:solidFill>
                            <a:srgbClr val="FFFFFF"/>
                          </a:solidFill>
                          <a:latin typeface="等线" panose="02010600030101010101" pitchFamily="2" charset="-122"/>
                        </a:rPr>
                        <a:t>列</a:t>
                      </a:r>
                      <a:r>
                        <a:rPr lang="en-US" altLang="zh-CN" sz="800" b="1" i="0" u="none" strike="noStrike" dirty="0">
                          <a:solidFill>
                            <a:srgbClr val="FFFFFF"/>
                          </a:solidFill>
                          <a:latin typeface="等线" panose="02010600030101010101" pitchFamily="2" charset="-122"/>
                        </a:rPr>
                        <a:t>1</a:t>
                      </a:r>
                    </a:p>
                  </a:txBody>
                  <a:tcPr marL="5462" marR="5462" marT="5462" marB="0" anchor="ctr">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5B9BD5"/>
                    </a:solidFill>
                  </a:tcPr>
                </a:tc>
                <a:tc>
                  <a:txBody>
                    <a:bodyPr/>
                    <a:lstStyle/>
                    <a:p>
                      <a:pPr algn="l" fontAlgn="ctr"/>
                      <a:r>
                        <a:rPr lang="zh-CN" altLang="en-US" sz="800" b="1" i="0" u="none" strike="noStrike">
                          <a:solidFill>
                            <a:srgbClr val="FFFFFF"/>
                          </a:solidFill>
                          <a:latin typeface="等线" panose="02010600030101010101" pitchFamily="2" charset="-122"/>
                        </a:rPr>
                        <a:t>列</a:t>
                      </a:r>
                      <a:r>
                        <a:rPr lang="en-US" altLang="zh-CN" sz="800" b="1" i="0" u="none" strike="noStrike">
                          <a:solidFill>
                            <a:srgbClr val="FFFFFF"/>
                          </a:solidFill>
                          <a:latin typeface="等线" panose="02010600030101010101" pitchFamily="2" charset="-122"/>
                        </a:rPr>
                        <a:t>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5B9BD5"/>
                    </a:solidFill>
                  </a:tcPr>
                </a:tc>
                <a:tc>
                  <a:txBody>
                    <a:bodyPr/>
                    <a:lstStyle/>
                    <a:p>
                      <a:pPr algn="l" fontAlgn="ctr"/>
                      <a:r>
                        <a:rPr lang="zh-CN" altLang="en-US" sz="800" b="1" i="0" u="none" strike="noStrike" dirty="0">
                          <a:solidFill>
                            <a:srgbClr val="FFFFFF"/>
                          </a:solidFill>
                          <a:latin typeface="等线" panose="02010600030101010101" pitchFamily="2" charset="-122"/>
                        </a:rPr>
                        <a:t>列</a:t>
                      </a:r>
                      <a:r>
                        <a:rPr lang="en-US" altLang="zh-CN" sz="800" b="1" i="0" u="none" strike="noStrike" dirty="0">
                          <a:solidFill>
                            <a:srgbClr val="FFFFFF"/>
                          </a:solidFill>
                          <a:latin typeface="等线" panose="02010600030101010101" pitchFamily="2" charset="-122"/>
                        </a:rPr>
                        <a:t>3</a:t>
                      </a:r>
                    </a:p>
                  </a:txBody>
                  <a:tcPr marL="5462" marR="5462" marT="5462" marB="0" anchor="ctr">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176161">
                <a:tc>
                  <a:txBody>
                    <a:bodyPr/>
                    <a:lstStyle/>
                    <a:p>
                      <a:pPr algn="l" fontAlgn="ctr"/>
                      <a:r>
                        <a:rPr lang="zh-CN" altLang="en-US" sz="800" b="1" i="0" u="none" strike="noStrike" dirty="0">
                          <a:solidFill>
                            <a:srgbClr val="000000"/>
                          </a:solidFill>
                          <a:latin typeface="等线" panose="02010600030101010101" pitchFamily="2" charset="-122"/>
                        </a:rPr>
                        <a:t>类别</a:t>
                      </a:r>
                    </a:p>
                  </a:txBody>
                  <a:tcPr marL="5462" marR="5462" marT="5462" marB="0" anchor="ctr">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1" i="0" u="none" strike="noStrike" dirty="0">
                          <a:solidFill>
                            <a:srgbClr val="000000"/>
                          </a:solidFill>
                          <a:latin typeface="等线" panose="02010600030101010101" pitchFamily="2" charset="-122"/>
                        </a:rPr>
                        <a:t>毕业去向代码</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1" i="0" u="none" strike="noStrike" dirty="0">
                          <a:solidFill>
                            <a:srgbClr val="000000"/>
                          </a:solidFill>
                          <a:latin typeface="等线" panose="02010600030101010101" pitchFamily="2" charset="-122"/>
                        </a:rPr>
                        <a:t>名称及派遣方式</a:t>
                      </a:r>
                    </a:p>
                  </a:txBody>
                  <a:tcPr marL="5462" marR="5462" marT="5462"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01"/>
                  </a:ext>
                </a:extLst>
              </a:tr>
              <a:tr h="176161">
                <a:tc>
                  <a:txBody>
                    <a:bodyPr/>
                    <a:lstStyle/>
                    <a:p>
                      <a:pPr algn="l" fontAlgn="ctr"/>
                      <a:r>
                        <a:rPr lang="zh-CN" altLang="en-US" sz="800" b="0" i="0" u="none" strike="noStrike" dirty="0">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10</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签就业协议形式就业  </a:t>
                      </a:r>
                      <a:r>
                        <a:rPr lang="en-US" altLang="zh-CN" sz="800" b="0" i="0" u="none" strike="noStrike" dirty="0">
                          <a:solidFill>
                            <a:srgbClr val="C00000"/>
                          </a:solidFill>
                          <a:latin typeface="等线" panose="02010600030101010101" pitchFamily="2" charset="-122"/>
                        </a:rPr>
                        <a:t>(</a:t>
                      </a:r>
                      <a:r>
                        <a:rPr lang="zh-CN" altLang="en-US" sz="800" b="0" i="0" u="none" strike="noStrike" dirty="0">
                          <a:solidFill>
                            <a:srgbClr val="C00000"/>
                          </a:solidFill>
                          <a:latin typeface="等线" panose="02010600030101010101" pitchFamily="2" charset="-122"/>
                        </a:rPr>
                        <a:t>单位解决户档、户口档案迁到就业单位</a:t>
                      </a:r>
                      <a:r>
                        <a:rPr lang="en-US" altLang="zh-CN" sz="800" b="0" i="0" u="none" strike="noStrike" dirty="0">
                          <a:solidFill>
                            <a:srgbClr val="C00000"/>
                          </a:solidFill>
                          <a:latin typeface="等线" panose="02010600030101010101" pitchFamily="2" charset="-122"/>
                        </a:rPr>
                        <a:t>)</a:t>
                      </a:r>
                      <a:endParaRPr lang="zh-CN" altLang="en-US" sz="800" b="0" i="0" u="none" strike="noStrike" dirty="0">
                        <a:solidFill>
                          <a:srgbClr val="C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02"/>
                  </a:ext>
                </a:extLst>
              </a:tr>
              <a:tr h="176161">
                <a:tc>
                  <a:txBody>
                    <a:bodyPr/>
                    <a:lstStyle/>
                    <a:p>
                      <a:pPr algn="l" fontAlgn="ctr"/>
                      <a:r>
                        <a:rPr lang="zh-CN" altLang="en-US" sz="800" b="0" i="0" u="none" strike="noStrike" dirty="0">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11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签劳动合同形式就业</a:t>
                      </a:r>
                      <a:r>
                        <a:rPr lang="zh-CN" altLang="en-US" sz="800" b="0" i="0" u="none" strike="noStrike" dirty="0">
                          <a:solidFill>
                            <a:srgbClr val="C00000"/>
                          </a:solidFill>
                          <a:latin typeface="等线" panose="02010600030101010101" pitchFamily="2" charset="-122"/>
                        </a:rPr>
                        <a:t>（单位不解决户口，户档二分回原籍）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03"/>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dirty="0">
                          <a:solidFill>
                            <a:srgbClr val="000000"/>
                          </a:solidFill>
                          <a:latin typeface="等线" panose="02010600030101010101" pitchFamily="2" charset="-122"/>
                        </a:rPr>
                        <a:t>12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其他录用形式就业</a:t>
                      </a:r>
                      <a:r>
                        <a:rPr lang="zh-CN" altLang="en-US" sz="800" b="0" i="0" u="none" strike="noStrike" dirty="0">
                          <a:solidFill>
                            <a:srgbClr val="C00000"/>
                          </a:solidFill>
                          <a:latin typeface="等线" panose="02010600030101010101" pitchFamily="2" charset="-122"/>
                        </a:rPr>
                        <a:t>（单位用人证明、劳务派遣等，单位不解决户口，户档二分回原籍）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04"/>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dirty="0">
                          <a:solidFill>
                            <a:srgbClr val="000000"/>
                          </a:solidFill>
                          <a:latin typeface="等线" panose="02010600030101010101" pitchFamily="2" charset="-122"/>
                        </a:rPr>
                        <a:t>271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科研助理、管理助理</a:t>
                      </a:r>
                      <a:r>
                        <a:rPr lang="zh-CN" altLang="en-US" sz="800" b="0" i="0" u="none" strike="noStrike" dirty="0">
                          <a:solidFill>
                            <a:srgbClr val="C00000"/>
                          </a:solidFill>
                          <a:latin typeface="等线" panose="02010600030101010101" pitchFamily="2" charset="-122"/>
                        </a:rPr>
                        <a:t>（单位解决户档签三方协议派遣，不解决户档二分、户档回原籍）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05"/>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dirty="0">
                          <a:solidFill>
                            <a:srgbClr val="000000"/>
                          </a:solidFill>
                          <a:latin typeface="等线" panose="02010600030101010101" pitchFamily="2" charset="-122"/>
                        </a:rPr>
                        <a:t>272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博士后入站</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06"/>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46</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应征义务兵</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07"/>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501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国家特岗教师</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08"/>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502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三支一扶</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09"/>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503</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西部计划</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10"/>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511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地方特岗教师</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11"/>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512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选调生</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12"/>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513</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农技特岗</a:t>
                      </a:r>
                      <a:r>
                        <a:rPr lang="zh-CN" altLang="en-US" sz="800" b="0" i="0" u="none" strike="noStrike" dirty="0">
                          <a:solidFill>
                            <a:srgbClr val="C00000"/>
                          </a:solidFill>
                          <a:latin typeface="等线" panose="02010600030101010101" pitchFamily="2" charset="-122"/>
                        </a:rPr>
                        <a:t>（签三方协议派遣）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13"/>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514</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乡村医生</a:t>
                      </a:r>
                      <a:r>
                        <a:rPr lang="zh-CN" altLang="en-US" sz="800" b="0" i="0" u="none" strike="noStrike" dirty="0">
                          <a:solidFill>
                            <a:srgbClr val="C00000"/>
                          </a:solidFill>
                          <a:latin typeface="等线" panose="02010600030101010101" pitchFamily="2" charset="-122"/>
                        </a:rPr>
                        <a:t>（签三方协议派遣）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14"/>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515</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乡村教师</a:t>
                      </a:r>
                      <a:r>
                        <a:rPr lang="zh-CN" altLang="en-US" sz="800" b="0" i="0" u="none" strike="noStrike" dirty="0">
                          <a:solidFill>
                            <a:srgbClr val="C00000"/>
                          </a:solidFill>
                          <a:latin typeface="等线" panose="02010600030101010101" pitchFamily="2" charset="-122"/>
                        </a:rPr>
                        <a:t>（签三方协议派遣）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15"/>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519</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其它地方基层</a:t>
                      </a:r>
                      <a:r>
                        <a:rPr lang="zh-CN" altLang="en-US" sz="800" b="0" i="0" u="none" strike="noStrike" dirty="0">
                          <a:solidFill>
                            <a:srgbClr val="C00000"/>
                          </a:solidFill>
                          <a:latin typeface="等线" panose="02010600030101010101" pitchFamily="2" charset="-122"/>
                        </a:rPr>
                        <a:t>（签三方协议派遣）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16"/>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701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求职中</a:t>
                      </a:r>
                      <a:r>
                        <a:rPr lang="zh-CN" altLang="en-US" sz="800" b="0" i="0" u="none" strike="noStrike" dirty="0">
                          <a:solidFill>
                            <a:srgbClr val="C00000"/>
                          </a:solidFill>
                          <a:latin typeface="等线" panose="02010600030101010101" pitchFamily="2" charset="-122"/>
                        </a:rPr>
                        <a:t>（二分、户档回原籍）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17"/>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702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签约中</a:t>
                      </a:r>
                      <a:r>
                        <a:rPr lang="zh-CN" altLang="en-US" sz="800" b="0" i="0" u="none" strike="noStrike" dirty="0">
                          <a:solidFill>
                            <a:srgbClr val="C00000"/>
                          </a:solidFill>
                          <a:latin typeface="等线" panose="02010600030101010101" pitchFamily="2" charset="-122"/>
                        </a:rPr>
                        <a:t>（二分、户档回原籍）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18"/>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703</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拟参加公招考试</a:t>
                      </a:r>
                      <a:r>
                        <a:rPr lang="zh-CN" altLang="en-US" sz="800" b="0" i="0" u="none" strike="noStrike" dirty="0">
                          <a:solidFill>
                            <a:srgbClr val="C00000"/>
                          </a:solidFill>
                          <a:latin typeface="等线" panose="02010600030101010101" pitchFamily="2" charset="-122"/>
                        </a:rPr>
                        <a:t>（二分、户档回原籍）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19"/>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704</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拟创业</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20"/>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705</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拟应征入伍</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21"/>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71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不就业拟升学</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22"/>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721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暂不就业</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23"/>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722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拟出国出境</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24"/>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75</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自主创业</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25"/>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76</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自由职业</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26"/>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801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研究生</a:t>
                      </a:r>
                      <a:r>
                        <a:rPr lang="zh-CN" altLang="en-US" sz="800" b="0" i="0" u="none" strike="noStrike" dirty="0">
                          <a:solidFill>
                            <a:srgbClr val="C00000"/>
                          </a:solidFill>
                          <a:latin typeface="等线" panose="02010600030101010101" pitchFamily="2" charset="-122"/>
                        </a:rPr>
                        <a:t>（凭录取通知书转迁户档）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27"/>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802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第二学士学位</a:t>
                      </a:r>
                      <a:r>
                        <a:rPr lang="zh-CN" altLang="en-US" sz="800" b="0" i="0" u="none" strike="noStrike" dirty="0">
                          <a:solidFill>
                            <a:srgbClr val="C00000"/>
                          </a:solidFill>
                          <a:latin typeface="等线" panose="02010600030101010101" pitchFamily="2" charset="-122"/>
                        </a:rPr>
                        <a:t>（凭录取通知书转迁户档）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28"/>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803</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专科升普通本科</a:t>
                      </a:r>
                      <a:r>
                        <a:rPr lang="zh-CN" altLang="en-US" sz="800" b="0" i="0" u="none" strike="noStrike" dirty="0">
                          <a:solidFill>
                            <a:srgbClr val="C00000"/>
                          </a:solidFill>
                          <a:latin typeface="等线" panose="02010600030101010101" pitchFamily="2" charset="-122"/>
                        </a:rPr>
                        <a:t>（凭录取通知书转迁户档）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29"/>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85</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出国、出境</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EEBF6"/>
                    </a:solidFill>
                  </a:tcPr>
                </a:tc>
                <a:extLst>
                  <a:ext uri="{0D108BD9-81ED-4DB2-BD59-A6C34878D82A}">
                    <a16:rowId xmlns:a16="http://schemas.microsoft.com/office/drawing/2014/main" val="10030"/>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填报数据常见问题 </a:t>
            </a:r>
          </a:p>
        </p:txBody>
      </p:sp>
      <p:sp>
        <p:nvSpPr>
          <p:cNvPr id="3" name="内容占位符 2"/>
          <p:cNvSpPr>
            <a:spLocks noGrp="1"/>
          </p:cNvSpPr>
          <p:nvPr>
            <p:ph idx="1"/>
          </p:nvPr>
        </p:nvSpPr>
        <p:spPr>
          <a:xfrm>
            <a:off x="457200" y="1268413"/>
            <a:ext cx="8229600" cy="5400675"/>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a:t>
            </a:r>
            <a:r>
              <a:rPr kumimoji="0" lang="zh-CN" altLang="en-US"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、派遣与二分混淆不清：</a:t>
            </a:r>
            <a:r>
              <a:rPr kumimoji="0" lang="zh-CN" altLang="en-US" sz="1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只有单位解决毕业生户口和档案问题的才可以签三方协议派遣，不解决和毕业生户口和档案问题的只能二分；</a:t>
            </a:r>
            <a:endParaRPr kumimoji="0" lang="en-US" altLang="zh-CN" sz="1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2</a:t>
            </a:r>
            <a:r>
              <a:rPr kumimoji="0" lang="zh-CN" altLang="en-US"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、生源地信息为空：</a:t>
            </a:r>
            <a:r>
              <a:rPr kumimoji="0" lang="zh-CN" altLang="en-US" sz="1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应在入学报到时和报预毕业生数据时维护生源地信息，生源地信息为空</a:t>
            </a:r>
            <a:r>
              <a:rPr kumimoji="0" lang="en-US" altLang="zh-CN" sz="1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1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生源地未具体至县、县级市、区的，无法上报！</a:t>
            </a:r>
            <a:endParaRPr kumimoji="0" lang="en-US" altLang="zh-CN" sz="1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indent="0">
              <a:buNone/>
              <a:defRPr/>
            </a:pPr>
            <a:r>
              <a:rPr kumimoji="0" lang="en-US" altLang="zh-CN"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3</a:t>
            </a:r>
            <a:r>
              <a:rPr kumimoji="0" lang="zh-CN" altLang="en-US"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lang="zh-CN" altLang="en-US" sz="1800" b="1" dirty="0">
                <a:solidFill>
                  <a:srgbClr val="C00000"/>
                </a:solidFill>
              </a:rPr>
              <a:t>单位名称：具体落实</a:t>
            </a:r>
            <a:r>
              <a:rPr lang="zh-CN" altLang="zh-CN" sz="1800" b="1" dirty="0"/>
              <a:t>单位名称</a:t>
            </a:r>
            <a:r>
              <a:rPr lang="zh-CN" altLang="en-US" sz="1800" b="1" dirty="0">
                <a:solidFill>
                  <a:srgbClr val="FF0000"/>
                </a:solidFill>
              </a:rPr>
              <a:t>不可</a:t>
            </a:r>
            <a:r>
              <a:rPr lang="zh-CN" altLang="zh-CN" sz="1800" b="1" dirty="0"/>
              <a:t>填报“无”、“不确定”</a:t>
            </a:r>
            <a:r>
              <a:rPr lang="zh-CN" altLang="en-US" sz="1800" b="1" dirty="0"/>
              <a:t>、简称；去到大学的，不要具体至院系，如“北京师范大学天文系”只需填写“北京师范大学”。</a:t>
            </a:r>
            <a:endParaRPr lang="en-US" altLang="zh-CN" sz="1800" b="1" dirty="0"/>
          </a:p>
          <a:p>
            <a:pPr marL="0" indent="0">
              <a:buNone/>
              <a:defRPr/>
            </a:pPr>
            <a:r>
              <a:rPr lang="en-US" altLang="zh-CN" sz="1800" b="1" dirty="0">
                <a:solidFill>
                  <a:srgbClr val="C00000"/>
                </a:solidFill>
              </a:rPr>
              <a:t>4</a:t>
            </a:r>
            <a:r>
              <a:rPr lang="zh-CN" altLang="en-US" sz="1800" b="1" dirty="0">
                <a:solidFill>
                  <a:srgbClr val="C00000"/>
                </a:solidFill>
              </a:rPr>
              <a:t>、单位组织机构代码填写不准确：</a:t>
            </a:r>
            <a:r>
              <a:rPr lang="zh-CN" altLang="en-US" sz="1800" b="1" dirty="0">
                <a:solidFill>
                  <a:schemeClr val="tx1">
                    <a:lumMod val="95000"/>
                    <a:lumOff val="5000"/>
                  </a:schemeClr>
                </a:solidFill>
              </a:rPr>
              <a:t>单位组织机构代码中的字母必须大写！须登陆天眼查查询、正确</a:t>
            </a:r>
            <a:r>
              <a:rPr lang="zh-CN" altLang="en-US" sz="1800" b="1" dirty="0"/>
              <a:t>填写，不能随意编写、为空、填“无”，</a:t>
            </a:r>
            <a:r>
              <a:rPr lang="zh-CN" altLang="en-US" sz="1800" b="1" dirty="0">
                <a:solidFill>
                  <a:srgbClr val="C00000"/>
                </a:solidFill>
              </a:rPr>
              <a:t>只有当单位性质为机关或部队时，无法查到组织机构代码的才可以填“无” ，代码填写不准确将影响转迁户口档案！</a:t>
            </a:r>
            <a:endParaRPr lang="en-US" altLang="zh-CN" sz="1800" b="1" dirty="0">
              <a:solidFill>
                <a:srgbClr val="C00000"/>
              </a:solidFill>
            </a:endParaRPr>
          </a:p>
          <a:p>
            <a:pPr marL="0" lvl="0" indent="0">
              <a:buNone/>
              <a:defRPr/>
            </a:pPr>
            <a:endParaRPr kumimoji="0" lang="zh-CN" altLang="en-US" sz="2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填报数据常见问题 </a:t>
            </a:r>
          </a:p>
        </p:txBody>
      </p:sp>
      <p:sp>
        <p:nvSpPr>
          <p:cNvPr id="3" name="内容占位符 2"/>
          <p:cNvSpPr>
            <a:spLocks noGrp="1"/>
          </p:cNvSpPr>
          <p:nvPr>
            <p:ph idx="1"/>
          </p:nvPr>
        </p:nvSpPr>
        <p:spPr>
          <a:xfrm>
            <a:off x="457200" y="1268413"/>
            <a:ext cx="8229600" cy="5905500"/>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1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5</a:t>
            </a:r>
            <a:r>
              <a:rPr kumimoji="0" lang="zh-CN" altLang="en-US" sz="1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、单位性质填写不准确：</a:t>
            </a:r>
            <a:r>
              <a:rPr kumimoji="0" lang="zh-CN" altLang="en-US" sz="1600" b="1" i="0" u="none" strike="noStrike" kern="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rPr>
              <a:t>单位性质与单位事实不符，单位名称是公司，单位性质却填事业单位或高等教育单位。如难以确定，公司请选“其他企业”。</a:t>
            </a:r>
          </a:p>
          <a:p>
            <a:pPr marL="0" lvl="0" indent="0">
              <a:buNone/>
              <a:defRPr/>
            </a:pPr>
            <a:r>
              <a:rPr kumimoji="0" lang="en-US" altLang="zh-CN" sz="1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6</a:t>
            </a:r>
            <a:r>
              <a:rPr kumimoji="0" lang="zh-CN" altLang="en-US" sz="1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、出国出境</a:t>
            </a:r>
            <a:r>
              <a:rPr lang="zh-CN" altLang="en-US" sz="1600" b="1" dirty="0">
                <a:solidFill>
                  <a:srgbClr val="C00000"/>
                </a:solidFill>
              </a:rPr>
              <a:t>：</a:t>
            </a:r>
            <a:r>
              <a:rPr lang="zh-CN" altLang="en-US" sz="1600" b="1" dirty="0">
                <a:solidFill>
                  <a:schemeClr val="tx1">
                    <a:lumMod val="95000"/>
                    <a:lumOff val="5000"/>
                  </a:schemeClr>
                </a:solidFill>
              </a:rPr>
              <a:t>具体落实单位名称为“国家</a:t>
            </a:r>
            <a:r>
              <a:rPr lang="en-US" altLang="zh-CN" sz="1600" b="1" dirty="0">
                <a:solidFill>
                  <a:schemeClr val="tx1">
                    <a:lumMod val="95000"/>
                    <a:lumOff val="5000"/>
                  </a:schemeClr>
                </a:solidFill>
              </a:rPr>
              <a:t>+</a:t>
            </a:r>
            <a:r>
              <a:rPr lang="zh-CN" altLang="en-US" sz="1600" b="1" dirty="0">
                <a:solidFill>
                  <a:schemeClr val="tx1">
                    <a:lumMod val="95000"/>
                    <a:lumOff val="5000"/>
                  </a:schemeClr>
                </a:solidFill>
              </a:rPr>
              <a:t>学校</a:t>
            </a:r>
            <a:r>
              <a:rPr lang="en-US" altLang="zh-CN" sz="1600" b="1" dirty="0">
                <a:solidFill>
                  <a:schemeClr val="tx1">
                    <a:lumMod val="95000"/>
                    <a:lumOff val="5000"/>
                  </a:schemeClr>
                </a:solidFill>
              </a:rPr>
              <a:t>/</a:t>
            </a:r>
            <a:r>
              <a:rPr lang="zh-CN" altLang="en-US" sz="1600" b="1" dirty="0">
                <a:solidFill>
                  <a:schemeClr val="tx1">
                    <a:lumMod val="95000"/>
                    <a:lumOff val="5000"/>
                  </a:schemeClr>
                </a:solidFill>
              </a:rPr>
              <a:t>研究所</a:t>
            </a:r>
            <a:r>
              <a:rPr lang="en-US" altLang="zh-CN" sz="1600" b="1" dirty="0">
                <a:solidFill>
                  <a:schemeClr val="tx1">
                    <a:lumMod val="95000"/>
                    <a:lumOff val="5000"/>
                  </a:schemeClr>
                </a:solidFill>
              </a:rPr>
              <a:t>/</a:t>
            </a:r>
            <a:r>
              <a:rPr lang="zh-CN" altLang="en-US" sz="1600" b="1" dirty="0">
                <a:solidFill>
                  <a:schemeClr val="tx1">
                    <a:lumMod val="95000"/>
                    <a:lumOff val="5000"/>
                  </a:schemeClr>
                </a:solidFill>
              </a:rPr>
              <a:t>机构”，具体落实单位所在地：香港特别行政区</a:t>
            </a:r>
            <a:r>
              <a:rPr lang="en-US" altLang="zh-CN" sz="1600" b="1" dirty="0">
                <a:solidFill>
                  <a:schemeClr val="tx1">
                    <a:lumMod val="95000"/>
                    <a:lumOff val="5000"/>
                  </a:schemeClr>
                </a:solidFill>
              </a:rPr>
              <a:t>/</a:t>
            </a:r>
            <a:r>
              <a:rPr lang="zh-CN" altLang="en-US" sz="1600" b="1" dirty="0">
                <a:solidFill>
                  <a:schemeClr val="tx1">
                    <a:lumMod val="95000"/>
                    <a:lumOff val="5000"/>
                  </a:schemeClr>
                </a:solidFill>
              </a:rPr>
              <a:t>澳门特别行政区</a:t>
            </a:r>
            <a:r>
              <a:rPr lang="en-US" altLang="zh-CN" sz="1600" b="1" dirty="0">
                <a:solidFill>
                  <a:schemeClr val="tx1">
                    <a:lumMod val="95000"/>
                    <a:lumOff val="5000"/>
                  </a:schemeClr>
                </a:solidFill>
              </a:rPr>
              <a:t>/</a:t>
            </a:r>
            <a:r>
              <a:rPr lang="zh-CN" altLang="en-US" sz="1600" b="1" dirty="0">
                <a:solidFill>
                  <a:schemeClr val="tx1">
                    <a:lumMod val="95000"/>
                    <a:lumOff val="5000"/>
                  </a:schemeClr>
                </a:solidFill>
              </a:rPr>
              <a:t>台湾省</a:t>
            </a:r>
            <a:r>
              <a:rPr lang="en-US" altLang="zh-CN" sz="1600" b="1" dirty="0">
                <a:solidFill>
                  <a:schemeClr val="tx1">
                    <a:lumMod val="95000"/>
                    <a:lumOff val="5000"/>
                  </a:schemeClr>
                </a:solidFill>
              </a:rPr>
              <a:t>/</a:t>
            </a:r>
            <a:r>
              <a:rPr lang="zh-CN" altLang="en-US" sz="1600" b="1" dirty="0">
                <a:solidFill>
                  <a:schemeClr val="tx1">
                    <a:lumMod val="95000"/>
                    <a:lumOff val="5000"/>
                  </a:schemeClr>
                </a:solidFill>
              </a:rPr>
              <a:t>国外，单位性质根据实际情况填写。</a:t>
            </a:r>
            <a:endParaRPr lang="en-US" altLang="zh-CN" sz="1600" b="1" dirty="0">
              <a:solidFill>
                <a:schemeClr val="tx1">
                  <a:lumMod val="95000"/>
                  <a:lumOff val="5000"/>
                </a:schemeClr>
              </a:solidFill>
            </a:endParaRPr>
          </a:p>
          <a:p>
            <a:pPr marL="0" marR="0" lvl="0" indent="0" algn="l" defTabSz="914400" rtl="0" eaLnBrk="0" fontAlgn="base" latinLnBrk="0" hangingPunct="0">
              <a:lnSpc>
                <a:spcPct val="150000"/>
              </a:lnSpc>
              <a:spcBef>
                <a:spcPct val="20000"/>
              </a:spcBef>
              <a:spcAft>
                <a:spcPct val="0"/>
              </a:spcAft>
              <a:buClrTx/>
              <a:buSzTx/>
              <a:buFontTx/>
              <a:buNone/>
              <a:defRPr/>
            </a:pPr>
            <a:r>
              <a:rPr lang="en-US" altLang="zh-CN" sz="1600" b="1" dirty="0">
                <a:solidFill>
                  <a:srgbClr val="C00000"/>
                </a:solidFill>
              </a:rPr>
              <a:t>7</a:t>
            </a:r>
            <a:r>
              <a:rPr lang="zh-CN" altLang="en-US" sz="1600" b="1" dirty="0">
                <a:solidFill>
                  <a:srgbClr val="C00000"/>
                </a:solidFill>
              </a:rPr>
              <a:t>、邮政编码、</a:t>
            </a:r>
            <a:r>
              <a:rPr lang="en-US" altLang="zh-CN" sz="1600" b="1" dirty="0">
                <a:solidFill>
                  <a:srgbClr val="C00000"/>
                </a:solidFill>
              </a:rPr>
              <a:t>QQ</a:t>
            </a:r>
            <a:r>
              <a:rPr lang="zh-CN" altLang="en-US" sz="1600" b="1" dirty="0">
                <a:solidFill>
                  <a:srgbClr val="C00000"/>
                </a:solidFill>
              </a:rPr>
              <a:t>号码、联系人电话、联系人手机号格式错误，</a:t>
            </a:r>
            <a:r>
              <a:rPr lang="zh-CN" altLang="en-US" sz="1600" b="1" dirty="0">
                <a:latin typeface="黑体" panose="02010609060101010101" charset="-122"/>
                <a:ea typeface="黑体" panose="02010609060101010101" charset="-122"/>
              </a:rPr>
              <a:t>正确如：</a:t>
            </a:r>
            <a:r>
              <a:rPr lang="en-US" altLang="zh-CN" sz="1600" b="1" dirty="0">
                <a:latin typeface="黑体" panose="02010609060101010101" charset="-122"/>
                <a:ea typeface="黑体" panose="02010609060101010101" charset="-122"/>
              </a:rPr>
              <a:t>100190</a:t>
            </a:r>
            <a:r>
              <a:rPr lang="zh-CN" altLang="en-US" sz="1600" b="1" dirty="0">
                <a:latin typeface="黑体" panose="02010609060101010101" charset="-122"/>
                <a:ea typeface="黑体" panose="02010609060101010101" charset="-122"/>
              </a:rPr>
              <a:t>、</a:t>
            </a:r>
            <a:r>
              <a:rPr lang="en-US" altLang="zh-CN" sz="1600" b="1" dirty="0">
                <a:latin typeface="黑体" panose="02010609060101010101" charset="-122"/>
                <a:ea typeface="黑体" panose="02010609060101010101" charset="-122"/>
              </a:rPr>
              <a:t>351848066</a:t>
            </a:r>
            <a:r>
              <a:rPr lang="zh-CN" altLang="en-US" sz="1600" b="1" dirty="0">
                <a:latin typeface="黑体" panose="02010609060101010101" charset="-122"/>
                <a:ea typeface="黑体" panose="02010609060101010101" charset="-122"/>
              </a:rPr>
              <a:t>（不是</a:t>
            </a:r>
            <a:r>
              <a:rPr lang="en-US" altLang="zh-CN" sz="1600" b="1" dirty="0">
                <a:latin typeface="黑体" panose="02010609060101010101" charset="-122"/>
                <a:ea typeface="黑体" panose="02010609060101010101" charset="-122"/>
              </a:rPr>
              <a:t>QQ</a:t>
            </a:r>
            <a:r>
              <a:rPr lang="zh-CN" altLang="en-US" sz="1600" b="1" dirty="0">
                <a:latin typeface="黑体" panose="02010609060101010101" charset="-122"/>
                <a:ea typeface="黑体" panose="02010609060101010101" charset="-122"/>
              </a:rPr>
              <a:t>邮箱！）、</a:t>
            </a:r>
            <a:r>
              <a:rPr lang="en-US" altLang="zh-CN" sz="1600" b="1" dirty="0">
                <a:latin typeface="黑体" panose="02010609060101010101" charset="-122"/>
                <a:ea typeface="黑体" panose="02010609060101010101" charset="-122"/>
              </a:rPr>
              <a:t>010-82686335</a:t>
            </a:r>
            <a:r>
              <a:rPr lang="zh-CN" altLang="en-US" sz="1600" b="1" dirty="0">
                <a:latin typeface="黑体" panose="02010609060101010101" charset="-122"/>
                <a:ea typeface="黑体" panose="02010609060101010101" charset="-122"/>
              </a:rPr>
              <a:t>、</a:t>
            </a:r>
            <a:r>
              <a:rPr lang="en-US" altLang="zh-CN" sz="1600" b="1" dirty="0">
                <a:latin typeface="黑体" panose="02010609060101010101" charset="-122"/>
                <a:ea typeface="黑体" panose="02010609060101010101" charset="-122"/>
              </a:rPr>
              <a:t>13213345888</a:t>
            </a:r>
            <a:r>
              <a:rPr lang="zh-CN" altLang="en-US" sz="1600" b="1" dirty="0">
                <a:latin typeface="黑体" panose="02010609060101010101" charset="-122"/>
                <a:ea typeface="黑体" panose="02010609060101010101" charset="-122"/>
              </a:rPr>
              <a:t>。</a:t>
            </a:r>
            <a:endParaRPr kumimoji="0" lang="en-US" altLang="zh-CN" sz="1600" b="1" i="0" u="none" strike="noStrike" kern="0" cap="none" spc="0" normalizeH="0" baseline="0" noProof="0" dirty="0">
              <a:ln>
                <a:noFill/>
              </a:ln>
              <a:effectLst/>
              <a:uLnTx/>
              <a:uFillTx/>
              <a:latin typeface="黑体" panose="02010609060101010101" charset="-122"/>
              <a:ea typeface="黑体" panose="02010609060101010101"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r>
              <a:rPr lang="en-US" altLang="zh-CN" sz="1600" b="1" dirty="0">
                <a:solidFill>
                  <a:srgbClr val="C00000"/>
                </a:solidFill>
              </a:rPr>
              <a:t>8</a:t>
            </a:r>
            <a:r>
              <a:rPr lang="zh-CN" altLang="en-US" sz="1600" b="1" dirty="0">
                <a:solidFill>
                  <a:srgbClr val="C00000"/>
                </a:solidFill>
              </a:rPr>
              <a:t>、就业单位在北京的，没有上传进京接收函就提交派遣数据：</a:t>
            </a:r>
            <a:r>
              <a:rPr kumimoji="0" lang="zh-CN" altLang="en-US" sz="1600" b="1" i="0" u="none" strike="noStrike" kern="0" cap="none" spc="0" normalizeH="0" baseline="0" noProof="0" dirty="0">
                <a:ln>
                  <a:noFill/>
                </a:ln>
                <a:solidFill>
                  <a:schemeClr val="tx1">
                    <a:lumMod val="95000"/>
                    <a:lumOff val="5000"/>
                  </a:schemeClr>
                </a:solidFill>
                <a:effectLst/>
                <a:uLnTx/>
                <a:uFillTx/>
                <a:latin typeface="黑体" panose="02010609060101010101" charset="-122"/>
                <a:ea typeface="黑体" panose="02010609060101010101" charset="-122"/>
                <a:cs typeface="+mn-cs"/>
              </a:rPr>
              <a:t>就业单位所在地为北京的、必须先收到进京接收函、并将接收函照片通过派遣系统上传后再提交派遣数据。</a:t>
            </a:r>
            <a:endParaRPr kumimoji="0" lang="en-US" altLang="zh-CN" sz="1600" b="1" i="0" u="none" strike="noStrike" kern="0" cap="none" spc="0" normalizeH="0" baseline="0" noProof="0" dirty="0">
              <a:ln>
                <a:noFill/>
              </a:ln>
              <a:solidFill>
                <a:schemeClr val="tx1">
                  <a:lumMod val="95000"/>
                  <a:lumOff val="5000"/>
                </a:schemeClr>
              </a:solidFill>
              <a:effectLst/>
              <a:uLnTx/>
              <a:uFillTx/>
              <a:latin typeface="黑体" panose="02010609060101010101" charset="-122"/>
              <a:ea typeface="黑体" panose="02010609060101010101"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r>
              <a:rPr lang="en-US" altLang="zh-CN" sz="1600" b="1" dirty="0">
                <a:solidFill>
                  <a:srgbClr val="C00000"/>
                </a:solidFill>
              </a:rPr>
              <a:t>9</a:t>
            </a:r>
            <a:r>
              <a:rPr lang="zh-CN" altLang="en-US" sz="1600" b="1" dirty="0">
                <a:solidFill>
                  <a:srgbClr val="C00000"/>
                </a:solidFill>
              </a:rPr>
              <a:t>、定向生委培单位信息错误：</a:t>
            </a:r>
            <a:r>
              <a:rPr kumimoji="0" lang="zh-CN" altLang="en-US" sz="1600" b="1" i="0" u="none" strike="noStrike" kern="0" cap="none" spc="0" normalizeH="0" baseline="0" noProof="0" dirty="0">
                <a:ln>
                  <a:noFill/>
                </a:ln>
                <a:solidFill>
                  <a:schemeClr val="tx1">
                    <a:lumMod val="95000"/>
                    <a:lumOff val="5000"/>
                  </a:schemeClr>
                </a:solidFill>
                <a:effectLst/>
                <a:uLnTx/>
                <a:uFillTx/>
                <a:latin typeface="黑体" panose="02010609060101010101" charset="-122"/>
                <a:ea typeface="黑体" panose="02010609060101010101" charset="-122"/>
                <a:cs typeface="+mn-cs"/>
              </a:rPr>
              <a:t>定向生的委培单位应与委培协议一致（全称或简称），“单位名称”与“定向或委培单位”一致。很多错填为就读研究所单位名称！</a:t>
            </a:r>
            <a:endParaRPr kumimoji="0" lang="en-US" altLang="zh-CN" sz="1600" b="1" i="0" u="none" strike="noStrike" kern="0" cap="none" spc="0" normalizeH="0" baseline="0" noProof="0" dirty="0">
              <a:ln>
                <a:noFill/>
              </a:ln>
              <a:solidFill>
                <a:schemeClr val="tx1">
                  <a:lumMod val="95000"/>
                  <a:lumOff val="5000"/>
                </a:schemeClr>
              </a:solidFill>
              <a:effectLst/>
              <a:uLnTx/>
              <a:uFillTx/>
              <a:latin typeface="黑体" panose="02010609060101010101" charset="-122"/>
              <a:ea typeface="黑体" panose="02010609060101010101"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prstGeom prst="roundRect">
            <a:avLst/>
          </a:prstGeom>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lstStyle/>
          <a:p>
            <a:pPr marL="0" marR="0" lvl="0" indent="0" algn="ctr" defTabSz="914400" rtl="0" eaLnBrk="1" fontAlgn="base" latinLnBrk="0" hangingPunct="1">
              <a:lnSpc>
                <a:spcPct val="150000"/>
              </a:lnSpc>
              <a:spcBef>
                <a:spcPct val="20000"/>
              </a:spcBef>
              <a:spcAft>
                <a:spcPct val="0"/>
              </a:spcAft>
              <a:buClrTx/>
              <a:buSzTx/>
              <a:buFontTx/>
              <a:buNone/>
              <a:defRPr/>
            </a:pPr>
            <a:r>
              <a:rPr kumimoji="0" lang="zh-CN" altLang="en-US"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如有问题，请联系</a:t>
            </a:r>
            <a:endParaRPr kumimoji="0" lang="en-US" altLang="zh-CN"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50000"/>
              </a:lnSpc>
              <a:spcBef>
                <a:spcPct val="20000"/>
              </a:spcBef>
              <a:spcAft>
                <a:spcPct val="0"/>
              </a:spcAft>
              <a:buClrTx/>
              <a:buSzTx/>
              <a:buFontTx/>
              <a:buNone/>
              <a:defRPr/>
            </a:pPr>
            <a:r>
              <a:rPr kumimoji="0" lang="zh-CN" altLang="en-US"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所在研究所或院系负责就业工作的老师。</a:t>
            </a:r>
            <a:endParaRPr kumimoji="0" lang="en-US" altLang="zh-CN"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50000"/>
              </a:lnSpc>
              <a:spcBef>
                <a:spcPct val="20000"/>
              </a:spcBef>
              <a:spcAft>
                <a:spcPct val="0"/>
              </a:spcAft>
              <a:buClrTx/>
              <a:buSzTx/>
              <a:buFontTx/>
              <a:buNone/>
              <a:defRPr/>
            </a:pPr>
            <a:r>
              <a:rPr kumimoji="0" lang="zh-CN" altLang="en-US"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谢谢！</a:t>
            </a:r>
            <a:endParaRPr kumimoji="0" lang="en-US" altLang="zh-CN"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4213" y="981075"/>
            <a:ext cx="8229600" cy="5375275"/>
          </a:xfrm>
        </p:spPr>
        <p:txBody>
          <a:bodyPr vert="horz" wrap="square" lIns="91440" tIns="45720" rIns="91440" bIns="45720" numCol="1" anchor="t" anchorCtr="0" compatLnSpc="1">
            <a:normAutofit fontScale="92500" lnSpcReduction="10000"/>
          </a:bodyPr>
          <a:lstStyle/>
          <a:p>
            <a:pPr marL="457200" marR="0" lvl="1" indent="0" algn="l" defTabSz="914400" rtl="0" eaLnBrk="1" fontAlgn="base" latinLnBrk="0" hangingPunct="1">
              <a:lnSpc>
                <a:spcPct val="150000"/>
              </a:lnSpc>
              <a:spcBef>
                <a:spcPct val="20000"/>
              </a:spcBef>
              <a:spcAft>
                <a:spcPct val="0"/>
              </a:spcAft>
              <a:buClrTx/>
              <a:buSzTx/>
              <a:buFontTx/>
              <a:buNone/>
              <a:defRPr/>
            </a:pPr>
            <a:endPar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Tx/>
              <a:buSzTx/>
              <a:buFontTx/>
              <a:buChar char="•"/>
              <a:defRPr/>
            </a:pPr>
            <a:r>
              <a:rPr kumimoji="0" lang="zh-CN" altLang="en-US" sz="3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就业派遣系统操作</a:t>
            </a:r>
            <a:endParaRPr kumimoji="0" lang="en-US" altLang="zh-CN" sz="3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1" fontAlgn="base" latinLnBrk="0" hangingPunct="1">
              <a:lnSpc>
                <a:spcPct val="150000"/>
              </a:lnSpc>
              <a:spcBef>
                <a:spcPct val="20000"/>
              </a:spcBef>
              <a:spcAft>
                <a:spcPct val="0"/>
              </a:spcAft>
              <a:buClrTx/>
              <a:buSzTx/>
              <a:buFontTx/>
              <a:buChar char="–"/>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信息填报流程</a:t>
            </a:r>
            <a:endParaRPr kumimoji="0" lang="en-US" altLang="zh-CN"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a:p>
            <a:pPr lvl="1" eaLnBrk="1" hangingPunct="1">
              <a:lnSpc>
                <a:spcPct val="160000"/>
              </a:lnSpc>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学生预</a:t>
            </a:r>
            <a:r>
              <a:rPr kumimoji="0" lang="zh-CN" altLang="zh-CN"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毕业申请系统说明</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5</a:t>
            </a:r>
            <a:r>
              <a:rPr lang="zh-CN" altLang="en-US" kern="100" dirty="0">
                <a:solidFill>
                  <a:srgbClr val="C00000"/>
                </a:solidFill>
                <a:latin typeface="等线" panose="02010600030101010101" pitchFamily="2" charset="-122"/>
                <a:cs typeface="Times New Roman" panose="02020603050405020304" pitchFamily="18" charset="0"/>
              </a:rPr>
              <a:t>页）</a:t>
            </a:r>
            <a:endParaRPr lang="en-US" altLang="zh-CN" kern="100" dirty="0">
              <a:solidFill>
                <a:srgbClr val="C00000"/>
              </a:solidFill>
              <a:latin typeface="等线" panose="02010600030101010101" pitchFamily="2" charset="-122"/>
              <a:cs typeface="Times New Roman" panose="02020603050405020304" pitchFamily="18" charset="0"/>
            </a:endParaRPr>
          </a:p>
          <a:p>
            <a:pPr lvl="1" eaLnBrk="1" hangingPunct="1">
              <a:lnSpc>
                <a:spcPct val="160000"/>
              </a:lnSpc>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学生签约数据填报说明</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10</a:t>
            </a:r>
            <a:r>
              <a:rPr lang="zh-CN" altLang="en-US" kern="100" dirty="0">
                <a:solidFill>
                  <a:srgbClr val="C00000"/>
                </a:solidFill>
                <a:latin typeface="等线" panose="02010600030101010101" pitchFamily="2" charset="-122"/>
                <a:cs typeface="Times New Roman" panose="02020603050405020304" pitchFamily="18" charset="0"/>
              </a:rPr>
              <a:t>页）</a:t>
            </a:r>
            <a:endParaRPr lang="en-US" altLang="zh-CN" kern="100" dirty="0">
              <a:solidFill>
                <a:srgbClr val="C00000"/>
              </a:solidFill>
              <a:latin typeface="等线" panose="02010600030101010101" pitchFamily="2" charset="-122"/>
              <a:cs typeface="Times New Roman" panose="02020603050405020304" pitchFamily="18" charset="0"/>
            </a:endParaRPr>
          </a:p>
          <a:p>
            <a:pPr lvl="1" eaLnBrk="1" hangingPunct="1">
              <a:lnSpc>
                <a:spcPct val="160000"/>
              </a:lnSpc>
              <a:defRPr/>
            </a:pPr>
            <a:r>
              <a:rPr kumimoji="0" lang="zh-CN" altLang="zh-CN" sz="2000" b="1" i="0" u="none" strike="noStrike" kern="0" cap="none" spc="25"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宋体" panose="02010600030101010101" pitchFamily="2" charset="-122"/>
              </a:rPr>
              <a:t>派遣数据填报说明</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12</a:t>
            </a:r>
            <a:r>
              <a:rPr lang="zh-CN" altLang="en-US" kern="100" dirty="0">
                <a:solidFill>
                  <a:srgbClr val="C00000"/>
                </a:solidFill>
                <a:latin typeface="等线" panose="02010600030101010101" pitchFamily="2" charset="-122"/>
                <a:cs typeface="Times New Roman" panose="02020603050405020304" pitchFamily="18" charset="0"/>
              </a:rPr>
              <a:t>页）</a:t>
            </a:r>
            <a:endParaRPr lang="en-US" altLang="zh-CN" kern="100" dirty="0">
              <a:solidFill>
                <a:srgbClr val="C00000"/>
              </a:solidFill>
              <a:latin typeface="等线" panose="02010600030101010101" pitchFamily="2" charset="-122"/>
              <a:cs typeface="Times New Roman" panose="02020603050405020304" pitchFamily="18" charset="0"/>
            </a:endParaRPr>
          </a:p>
          <a:p>
            <a:pPr marL="742950" marR="0" lvl="1" indent="-285750" algn="l" defTabSz="914400" rtl="0" eaLnBrk="1" fontAlgn="base" latinLnBrk="0" hangingPunct="1">
              <a:lnSpc>
                <a:spcPct val="150000"/>
              </a:lnSpc>
              <a:spcBef>
                <a:spcPct val="20000"/>
              </a:spcBef>
              <a:spcAft>
                <a:spcPct val="0"/>
              </a:spcAft>
              <a:buClrTx/>
              <a:buSzTx/>
              <a:buFontTx/>
              <a:buChar char="–"/>
              <a:defRPr/>
            </a:pPr>
            <a:r>
              <a:rPr kumimoji="0" lang="zh-CN" altLang="en-US" sz="20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20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r>
              <a:rPr kumimoji="0" lang="zh-CN" altLang="en-US" sz="2000"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a:t>
            </a:r>
            <a:r>
              <a:rPr kumimoji="0" lang="en-US" altLang="zh-CN" sz="2000"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21</a:t>
            </a:r>
            <a:r>
              <a:rPr kumimoji="0" lang="zh-CN" altLang="en-US" sz="2000"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页）</a:t>
            </a:r>
            <a:endParaRPr kumimoji="0" lang="en-US" altLang="zh-CN" sz="200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1" fontAlgn="base" latinLnBrk="0" hangingPunct="1">
              <a:lnSpc>
                <a:spcPct val="150000"/>
              </a:lnSpc>
              <a:spcBef>
                <a:spcPct val="20000"/>
              </a:spcBef>
              <a:spcAft>
                <a:spcPct val="0"/>
              </a:spcAft>
              <a:buClrTx/>
              <a:buSzTx/>
              <a:buFontTx/>
              <a:buChar char="–"/>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学生签约、派遣数据页面填报</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28</a:t>
            </a:r>
            <a:r>
              <a:rPr lang="zh-CN" altLang="en-US" kern="100" dirty="0">
                <a:solidFill>
                  <a:srgbClr val="C00000"/>
                </a:solidFill>
                <a:latin typeface="等线" panose="02010600030101010101" pitchFamily="2" charset="-122"/>
                <a:cs typeface="Times New Roman" panose="02020603050405020304" pitchFamily="18" charset="0"/>
              </a:rPr>
              <a:t>页）</a:t>
            </a:r>
            <a:endParaRPr lang="en-US" altLang="zh-CN" kern="100" dirty="0">
              <a:solidFill>
                <a:srgbClr val="C00000"/>
              </a:solidFill>
              <a:latin typeface="等线" panose="02010600030101010101" pitchFamily="2" charset="-122"/>
              <a:cs typeface="Times New Roman" panose="02020603050405020304" pitchFamily="18" charset="0"/>
            </a:endParaRPr>
          </a:p>
          <a:p>
            <a:pPr lvl="1" eaLnBrk="1" hangingPunct="1">
              <a:lnSpc>
                <a:spcPct val="160000"/>
              </a:lnSpc>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毕业去向说明</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35</a:t>
            </a:r>
            <a:r>
              <a:rPr lang="zh-CN" altLang="en-US" kern="100" dirty="0">
                <a:solidFill>
                  <a:srgbClr val="C00000"/>
                </a:solidFill>
                <a:latin typeface="等线" panose="02010600030101010101" pitchFamily="2" charset="-122"/>
                <a:cs typeface="Times New Roman" panose="02020603050405020304" pitchFamily="18" charset="0"/>
              </a:rPr>
              <a:t>页）</a:t>
            </a:r>
            <a:endParaRPr lang="en-US" altLang="zh-CN" kern="100" dirty="0">
              <a:solidFill>
                <a:srgbClr val="C00000"/>
              </a:solidFill>
              <a:latin typeface="等线" panose="02010600030101010101" pitchFamily="2" charset="-122"/>
              <a:cs typeface="Times New Roman" panose="02020603050405020304" pitchFamily="18" charset="0"/>
            </a:endParaRPr>
          </a:p>
          <a:p>
            <a:pPr marL="742950" marR="0" lvl="1" indent="-285750" algn="l" defTabSz="914400" rtl="0" eaLnBrk="1" fontAlgn="base" latinLnBrk="0" hangingPunct="1">
              <a:lnSpc>
                <a:spcPct val="150000"/>
              </a:lnSpc>
              <a:spcBef>
                <a:spcPct val="20000"/>
              </a:spcBef>
              <a:spcAft>
                <a:spcPct val="0"/>
              </a:spcAft>
              <a:buClrTx/>
              <a:buSzTx/>
              <a:buFontTx/>
              <a:buChar char="–"/>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填报数据常见问题 </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36</a:t>
            </a:r>
            <a:r>
              <a:rPr lang="zh-CN" altLang="en-US" kern="100" dirty="0">
                <a:solidFill>
                  <a:srgbClr val="C00000"/>
                </a:solidFill>
                <a:latin typeface="等线" panose="02010600030101010101" pitchFamily="2" charset="-122"/>
                <a:cs typeface="Times New Roman" panose="02020603050405020304" pitchFamily="18" charset="0"/>
              </a:rPr>
              <a:t>页）</a:t>
            </a:r>
          </a:p>
        </p:txBody>
      </p:sp>
      <p:sp>
        <p:nvSpPr>
          <p:cNvPr id="18435" name="标题 1"/>
          <p:cNvSpPr>
            <a:spLocks noGrp="1"/>
          </p:cNvSpPr>
          <p:nvPr>
            <p:ph type="title"/>
          </p:nvPr>
        </p:nvSpPr>
        <p:spPr>
          <a:ln/>
        </p:spPr>
        <p:txBody>
          <a:bodyPr vert="horz" wrap="square" lIns="91440" tIns="45720" rIns="91440" bIns="45720" anchor="ctr" anchorCtr="0"/>
          <a:lstStyle/>
          <a:p>
            <a:pPr eaLnBrk="1" hangingPunct="1"/>
            <a:r>
              <a:rPr lang="zh-CN" altLang="en-US" dirty="0">
                <a:latin typeface="微软雅黑" panose="020B0503020204020204" pitchFamily="34" charset="-122"/>
                <a:ea typeface="微软雅黑" panose="020B0503020204020204" pitchFamily="34" charset="-122"/>
                <a:cs typeface="+mj-cs"/>
              </a:rPr>
              <a:t>摘要</a:t>
            </a:r>
          </a:p>
        </p:txBody>
      </p:sp>
      <p:sp>
        <p:nvSpPr>
          <p:cNvPr id="7" name="右箭头 6"/>
          <p:cNvSpPr/>
          <p:nvPr/>
        </p:nvSpPr>
        <p:spPr bwMode="auto">
          <a:xfrm rot="10800000">
            <a:off x="5940152" y="1530896"/>
            <a:ext cx="1872207" cy="576064"/>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ln/>
        </p:spPr>
        <p:txBody>
          <a:bodyPr vert="horz" wrap="square" lIns="91440" tIns="45720" rIns="91440" bIns="45720" anchor="ctr" anchorCtr="0"/>
          <a:lstStyle/>
          <a:p>
            <a:r>
              <a:rPr lang="zh-CN" altLang="en-US" b="1" dirty="0">
                <a:latin typeface="微软雅黑" panose="020B0503020204020204" pitchFamily="34" charset="-122"/>
                <a:ea typeface="微软雅黑" panose="020B0503020204020204" pitchFamily="34" charset="-122"/>
                <a:cs typeface="+mj-cs"/>
              </a:rPr>
              <a:t>学生</a:t>
            </a:r>
            <a:r>
              <a:rPr lang="zh-CN" altLang="zh-CN" b="1" dirty="0">
                <a:latin typeface="微软雅黑" panose="020B0503020204020204" pitchFamily="34" charset="-122"/>
                <a:ea typeface="微软雅黑" panose="020B0503020204020204" pitchFamily="34" charset="-122"/>
                <a:cs typeface="+mj-cs"/>
              </a:rPr>
              <a:t>毕业申请系统说明</a:t>
            </a:r>
            <a:endParaRPr lang="zh-CN" altLang="zh-CN" dirty="0">
              <a:latin typeface="微软雅黑" panose="020B0503020204020204" pitchFamily="34" charset="-122"/>
              <a:ea typeface="微软雅黑" panose="020B0503020204020204" pitchFamily="34" charset="-122"/>
              <a:cs typeface="+mj-cs"/>
            </a:endParaRPr>
          </a:p>
        </p:txBody>
      </p:sp>
      <p:sp>
        <p:nvSpPr>
          <p:cNvPr id="19459" name="内容占位符 2"/>
          <p:cNvSpPr>
            <a:spLocks noGrp="1"/>
          </p:cNvSpPr>
          <p:nvPr>
            <p:ph idx="1"/>
          </p:nvPr>
        </p:nvSpPr>
        <p:spPr>
          <a:xfrm>
            <a:off x="611188" y="1412875"/>
            <a:ext cx="8229600" cy="5445125"/>
          </a:xfrm>
          <a:ln/>
        </p:spPr>
        <p:txBody>
          <a:bodyPr vert="horz" wrap="square" lIns="91440" tIns="45720" rIns="91440" bIns="45720" anchor="t" anchorCtr="0"/>
          <a:lstStyle/>
          <a:p>
            <a:r>
              <a:rPr lang="zh-CN" altLang="en-US" sz="1800" b="1" dirty="0">
                <a:solidFill>
                  <a:srgbClr val="C00000"/>
                </a:solidFill>
                <a:latin typeface="微软雅黑" panose="020B0503020204020204" pitchFamily="34" charset="-122"/>
                <a:ea typeface="微软雅黑" panose="020B0503020204020204" pitchFamily="34" charset="-122"/>
                <a:cs typeface="+mn-cs"/>
              </a:rPr>
              <a:t>学生与导师沟通后确定可以正常毕业的，登录系统申请毕业。 </a:t>
            </a:r>
            <a:endParaRPr lang="en-US" altLang="zh-CN" sz="1800" b="1" dirty="0">
              <a:solidFill>
                <a:srgbClr val="C00000"/>
              </a:solidFill>
              <a:latin typeface="微软雅黑" panose="020B0503020204020204" pitchFamily="34" charset="-122"/>
              <a:ea typeface="微软雅黑" panose="020B0503020204020204" pitchFamily="34" charset="-122"/>
              <a:cs typeface="+mn-cs"/>
            </a:endParaRPr>
          </a:p>
          <a:p>
            <a:r>
              <a:rPr lang="zh-CN" altLang="zh-CN" sz="1800" b="1" dirty="0">
                <a:latin typeface="微软雅黑" panose="020B0503020204020204" pitchFamily="34" charset="-122"/>
                <a:ea typeface="微软雅黑" panose="020B0503020204020204" pitchFamily="34" charset="-122"/>
                <a:cs typeface="+mn-cs"/>
              </a:rPr>
              <a:t>（一）学生申请毕业数据填报</a:t>
            </a:r>
            <a:endParaRPr lang="zh-CN" altLang="zh-CN" sz="1800" dirty="0">
              <a:latin typeface="微软雅黑" panose="020B0503020204020204" pitchFamily="34" charset="-122"/>
              <a:ea typeface="微软雅黑" panose="020B0503020204020204" pitchFamily="34" charset="-122"/>
              <a:cs typeface="+mn-cs"/>
            </a:endParaRPr>
          </a:p>
          <a:p>
            <a:r>
              <a:rPr lang="en-US" altLang="zh-CN" sz="1800" dirty="0"/>
              <a:t>1</a:t>
            </a:r>
            <a:r>
              <a:rPr lang="zh-CN" altLang="zh-CN" sz="1800" dirty="0"/>
              <a:t>、学生范围：计划</a:t>
            </a:r>
            <a:r>
              <a:rPr lang="zh-CN" altLang="en-US" sz="1800" dirty="0"/>
              <a:t>预毕业批次开通年度</a:t>
            </a:r>
            <a:r>
              <a:rPr lang="zh-CN" altLang="zh-CN" sz="1800" dirty="0"/>
              <a:t>毕业的中国科学院大学在校生</a:t>
            </a:r>
          </a:p>
          <a:p>
            <a:r>
              <a:rPr lang="en-US" altLang="zh-CN" sz="1800" dirty="0"/>
              <a:t>2</a:t>
            </a:r>
            <a:r>
              <a:rPr lang="zh-CN" altLang="zh-CN" sz="1800" dirty="0"/>
              <a:t>、填报时间：</a:t>
            </a:r>
            <a:r>
              <a:rPr lang="zh-CN" altLang="en-US" sz="1800" dirty="0"/>
              <a:t>预毕业批次开通起</a:t>
            </a:r>
            <a:r>
              <a:rPr lang="zh-CN" altLang="zh-CN" sz="1800" dirty="0"/>
              <a:t>至</a:t>
            </a:r>
            <a:r>
              <a:rPr lang="zh-CN" altLang="en-US" sz="1800" dirty="0"/>
              <a:t>预毕业批次开通年度</a:t>
            </a:r>
            <a:r>
              <a:rPr lang="en-US" altLang="zh-CN" sz="1800" dirty="0"/>
              <a:t>12</a:t>
            </a:r>
            <a:r>
              <a:rPr lang="zh-CN" altLang="zh-CN" sz="1800" dirty="0"/>
              <a:t>月</a:t>
            </a:r>
            <a:r>
              <a:rPr lang="en-US" altLang="zh-CN" sz="1800" dirty="0"/>
              <a:t>25</a:t>
            </a:r>
            <a:r>
              <a:rPr lang="zh-CN" altLang="zh-CN" sz="1800" dirty="0"/>
              <a:t>日前</a:t>
            </a:r>
          </a:p>
          <a:p>
            <a:r>
              <a:rPr lang="en-US" altLang="zh-CN" sz="1800" dirty="0">
                <a:latin typeface="微软雅黑" panose="020B0503020204020204" pitchFamily="34" charset="-122"/>
                <a:ea typeface="微软雅黑" panose="020B0503020204020204" pitchFamily="34" charset="-122"/>
                <a:cs typeface="+mn-cs"/>
              </a:rPr>
              <a:t>3</a:t>
            </a:r>
            <a:r>
              <a:rPr lang="zh-CN" altLang="zh-CN" sz="1800" dirty="0">
                <a:latin typeface="微软雅黑" panose="020B0503020204020204" pitchFamily="34" charset="-122"/>
                <a:ea typeface="微软雅黑" panose="020B0503020204020204" pitchFamily="34" charset="-122"/>
                <a:cs typeface="+mn-cs"/>
              </a:rPr>
              <a:t>、申请条件：完成学业要求，导师同意毕业</a:t>
            </a:r>
          </a:p>
          <a:p>
            <a:r>
              <a:rPr lang="en-US" altLang="zh-CN" sz="1800" dirty="0">
                <a:latin typeface="微软雅黑" panose="020B0503020204020204" pitchFamily="34" charset="-122"/>
                <a:ea typeface="微软雅黑" panose="020B0503020204020204" pitchFamily="34" charset="-122"/>
                <a:cs typeface="+mn-cs"/>
              </a:rPr>
              <a:t>4</a:t>
            </a:r>
            <a:r>
              <a:rPr lang="zh-CN" altLang="zh-CN" sz="1800" dirty="0">
                <a:latin typeface="微软雅黑" panose="020B0503020204020204" pitchFamily="34" charset="-122"/>
                <a:ea typeface="微软雅黑" panose="020B0503020204020204" pitchFamily="34" charset="-122"/>
                <a:cs typeface="+mn-cs"/>
              </a:rPr>
              <a:t>、申请流程：登录</a:t>
            </a:r>
            <a:r>
              <a:rPr lang="zh-CN" altLang="en-US" sz="1800" dirty="0">
                <a:latin typeface="微软雅黑" panose="020B0503020204020204" pitchFamily="34" charset="-122"/>
                <a:ea typeface="微软雅黑" panose="020B0503020204020204" pitchFamily="34" charset="-122"/>
                <a:cs typeface="+mn-cs"/>
              </a:rPr>
              <a:t>学籍管理</a:t>
            </a:r>
            <a:r>
              <a:rPr lang="zh-CN" altLang="zh-CN" sz="1800" dirty="0">
                <a:latin typeface="微软雅黑" panose="020B0503020204020204" pitchFamily="34" charset="-122"/>
                <a:ea typeface="微软雅黑" panose="020B0503020204020204" pitchFamily="34" charset="-122"/>
                <a:cs typeface="+mn-cs"/>
              </a:rPr>
              <a:t>系统填写提交毕业申请数据、导师或研究</a:t>
            </a:r>
            <a:r>
              <a:rPr lang="zh-CN" altLang="en-US" sz="1800" dirty="0">
                <a:latin typeface="微软雅黑" panose="020B0503020204020204" pitchFamily="34" charset="-122"/>
                <a:ea typeface="微软雅黑" panose="020B0503020204020204" pitchFamily="34" charset="-122"/>
                <a:cs typeface="+mn-cs"/>
              </a:rPr>
              <a:t>所</a:t>
            </a:r>
            <a:r>
              <a:rPr lang="en-US" altLang="zh-CN" sz="1800" dirty="0">
                <a:latin typeface="微软雅黑" panose="020B0503020204020204" pitchFamily="34" charset="-122"/>
                <a:ea typeface="微软雅黑" panose="020B0503020204020204" pitchFamily="34" charset="-122"/>
                <a:cs typeface="+mn-cs"/>
              </a:rPr>
              <a:t>/</a:t>
            </a:r>
            <a:r>
              <a:rPr lang="zh-CN" altLang="en-US" sz="1800" dirty="0">
                <a:latin typeface="微软雅黑" panose="020B0503020204020204" pitchFamily="34" charset="-122"/>
                <a:ea typeface="微软雅黑" panose="020B0503020204020204" pitchFamily="34" charset="-122"/>
                <a:cs typeface="+mn-cs"/>
              </a:rPr>
              <a:t>院系</a:t>
            </a:r>
            <a:r>
              <a:rPr lang="zh-CN" altLang="zh-CN" sz="1800" dirty="0">
                <a:latin typeface="微软雅黑" panose="020B0503020204020204" pitchFamily="34" charset="-122"/>
                <a:ea typeface="微软雅黑" panose="020B0503020204020204" pitchFamily="34" charset="-122"/>
                <a:cs typeface="+mn-cs"/>
              </a:rPr>
              <a:t>老师审批</a:t>
            </a:r>
          </a:p>
          <a:p>
            <a:r>
              <a:rPr lang="en-US" altLang="zh-CN" sz="1800" dirty="0">
                <a:latin typeface="微软雅黑" panose="020B0503020204020204" pitchFamily="34" charset="-122"/>
                <a:ea typeface="微软雅黑" panose="020B0503020204020204" pitchFamily="34" charset="-122"/>
                <a:cs typeface="+mn-cs"/>
              </a:rPr>
              <a:t>5</a:t>
            </a:r>
            <a:r>
              <a:rPr lang="zh-CN" altLang="zh-CN" sz="1800" b="1" dirty="0">
                <a:latin typeface="微软雅黑" panose="020B0503020204020204" pitchFamily="34" charset="-122"/>
                <a:ea typeface="微软雅黑" panose="020B0503020204020204" pitchFamily="34" charset="-122"/>
                <a:cs typeface="+mn-cs"/>
              </a:rPr>
              <a:t>、学生数据填报说明：</a:t>
            </a:r>
            <a:r>
              <a:rPr lang="zh-CN" altLang="zh-CN" sz="1800" dirty="0">
                <a:latin typeface="微软雅黑" panose="020B0503020204020204" pitchFamily="34" charset="-122"/>
                <a:ea typeface="微软雅黑" panose="020B0503020204020204" pitchFamily="34" charset="-122"/>
                <a:cs typeface="+mn-cs"/>
              </a:rPr>
              <a:t>学生登录“学籍管理”系统</a:t>
            </a:r>
            <a:r>
              <a:rPr lang="en-US" altLang="zh-CN" sz="1800" dirty="0">
                <a:latin typeface="微软雅黑" panose="020B0503020204020204" pitchFamily="34" charset="-122"/>
                <a:ea typeface="微软雅黑" panose="020B0503020204020204" pitchFamily="34" charset="-122"/>
                <a:cs typeface="+mn-cs"/>
                <a:hlinkClick r:id="rId2"/>
              </a:rPr>
              <a:t>http://sep.ucas.ac.cn</a:t>
            </a:r>
            <a:r>
              <a:rPr lang="en-US" altLang="zh-CN" sz="1800" dirty="0">
                <a:latin typeface="微软雅黑" panose="020B0503020204020204" pitchFamily="34" charset="-122"/>
                <a:ea typeface="微软雅黑" panose="020B0503020204020204" pitchFamily="34" charset="-122"/>
                <a:cs typeface="+mn-cs"/>
              </a:rPr>
              <a:t> </a:t>
            </a:r>
            <a:r>
              <a:rPr lang="zh-CN" altLang="zh-CN" sz="1800" dirty="0">
                <a:latin typeface="微软雅黑" panose="020B0503020204020204" pitchFamily="34" charset="-122"/>
                <a:ea typeface="微软雅黑" panose="020B0503020204020204" pitchFamily="34" charset="-122"/>
                <a:cs typeface="+mn-cs"/>
              </a:rPr>
              <a:t>，选择“学生”角色，“档案管理”</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“个人信息”</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档案操作</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填写</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维护毕业生基本信息表（</a:t>
            </a:r>
            <a:r>
              <a:rPr lang="en-US" altLang="zh-CN" sz="1800" dirty="0">
                <a:latin typeface="微软雅黑" panose="020B0503020204020204" pitchFamily="34" charset="-122"/>
                <a:ea typeface="微软雅黑" panose="020B0503020204020204" pitchFamily="34" charset="-122"/>
                <a:cs typeface="+mn-cs"/>
              </a:rPr>
              <a:t>B2</a:t>
            </a:r>
            <a:r>
              <a:rPr lang="zh-CN" altLang="zh-CN" sz="1800" dirty="0">
                <a:latin typeface="微软雅黑" panose="020B0503020204020204" pitchFamily="34" charset="-122"/>
                <a:ea typeface="微软雅黑" panose="020B0503020204020204" pitchFamily="34" charset="-122"/>
                <a:cs typeface="+mn-cs"/>
              </a:rPr>
              <a:t>）</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预毕业，填写</a:t>
            </a:r>
            <a:r>
              <a:rPr lang="en-US" altLang="zh-CN" sz="1800" dirty="0">
                <a:latin typeface="微软雅黑" panose="020B0503020204020204" pitchFamily="34" charset="-122"/>
                <a:ea typeface="微软雅黑" panose="020B0503020204020204" pitchFamily="34" charset="-122"/>
                <a:cs typeface="+mn-cs"/>
              </a:rPr>
              <a:t>-</a:t>
            </a:r>
            <a:r>
              <a:rPr lang="zh-CN" altLang="en-US" sz="1800" dirty="0">
                <a:latin typeface="微软雅黑" panose="020B0503020204020204" pitchFamily="34" charset="-122"/>
                <a:ea typeface="微软雅黑" panose="020B0503020204020204" pitchFamily="34" charset="-122"/>
                <a:cs typeface="+mn-cs"/>
              </a:rPr>
              <a:t>保存</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提交数据。</a:t>
            </a:r>
            <a:endParaRPr lang="en-US" altLang="zh-CN" sz="1800" dirty="0">
              <a:latin typeface="微软雅黑" panose="020B0503020204020204" pitchFamily="34" charset="-122"/>
              <a:ea typeface="微软雅黑" panose="020B0503020204020204" pitchFamily="34" charset="-122"/>
              <a:cs typeface="+mn-cs"/>
            </a:endParaRPr>
          </a:p>
          <a:p>
            <a:r>
              <a:rPr lang="zh-CN" altLang="zh-CN" sz="1600" dirty="0">
                <a:solidFill>
                  <a:srgbClr val="C00000"/>
                </a:solidFill>
                <a:latin typeface="微软雅黑" panose="020B0503020204020204" pitchFamily="34" charset="-122"/>
                <a:ea typeface="微软雅黑" panose="020B0503020204020204" pitchFamily="34" charset="-122"/>
                <a:cs typeface="+mn-cs"/>
              </a:rPr>
              <a:t>学生提交数据后在导师审批之前如果向修改数据，不需要导师退回即可自行修改、重新提交；导师审批后想修改数据或撤销毕业申请的，请联系导师退回。</a:t>
            </a:r>
          </a:p>
          <a:p>
            <a:endParaRPr lang="zh-CN" altLang="en-US" dirty="0">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学生登录</a:t>
            </a:r>
            <a:r>
              <a:rPr lang="en-US" altLang="zh-CN" dirty="0">
                <a:latin typeface="微软雅黑" panose="020B0503020204020204" pitchFamily="34" charset="-122"/>
                <a:ea typeface="微软雅黑" panose="020B0503020204020204" pitchFamily="34" charset="-122"/>
                <a:cs typeface="+mj-cs"/>
              </a:rPr>
              <a:t>http://sep.ucas.ac.cn</a:t>
            </a:r>
            <a:endParaRPr lang="zh-CN" altLang="en-US" dirty="0">
              <a:latin typeface="微软雅黑" panose="020B0503020204020204" pitchFamily="34" charset="-122"/>
              <a:ea typeface="微软雅黑" panose="020B0503020204020204" pitchFamily="34" charset="-122"/>
              <a:cs typeface="+mj-cs"/>
            </a:endParaRPr>
          </a:p>
        </p:txBody>
      </p:sp>
      <p:pic>
        <p:nvPicPr>
          <p:cNvPr id="20483" name="内容占位符 3"/>
          <p:cNvPicPr>
            <a:picLocks noGrp="1" noChangeAspect="1"/>
          </p:cNvPicPr>
          <p:nvPr>
            <p:ph idx="1"/>
          </p:nvPr>
        </p:nvPicPr>
        <p:blipFill>
          <a:blip r:embed="rId2"/>
          <a:srcRect/>
          <a:stretch>
            <a:fillRect/>
          </a:stretch>
        </p:blipFill>
        <p:spPr>
          <a:xfrm>
            <a:off x="1209675" y="1268413"/>
            <a:ext cx="7954963" cy="5589587"/>
          </a:xfrm>
          <a:ln/>
        </p:spPr>
      </p:pic>
      <p:sp>
        <p:nvSpPr>
          <p:cNvPr id="20484" name="矩形 1"/>
          <p:cNvSpPr/>
          <p:nvPr/>
        </p:nvSpPr>
        <p:spPr>
          <a:xfrm>
            <a:off x="1403350" y="1557338"/>
            <a:ext cx="4572000" cy="8302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2400" dirty="0">
                <a:solidFill>
                  <a:srgbClr val="C00000"/>
                </a:solidFill>
                <a:ea typeface="宋体" panose="02010600030101010101" pitchFamily="2" charset="-122"/>
              </a:rPr>
              <a:t>学生登录</a:t>
            </a:r>
            <a:r>
              <a:rPr lang="en-US" altLang="zh-CN" sz="2400" dirty="0">
                <a:solidFill>
                  <a:srgbClr val="C00000"/>
                </a:solidFill>
                <a:ea typeface="宋体" panose="02010600030101010101" pitchFamily="2" charset="-122"/>
                <a:hlinkClick r:id="rId3"/>
              </a:rPr>
              <a:t>http://sep.ucas.ac.cn</a:t>
            </a:r>
            <a:endParaRPr lang="en-US" altLang="zh-CN" sz="2400" dirty="0">
              <a:solidFill>
                <a:srgbClr val="C00000"/>
              </a:solidFill>
              <a:ea typeface="宋体" panose="02010600030101010101" pitchFamily="2" charset="-122"/>
            </a:endParaRPr>
          </a:p>
          <a:p>
            <a:pPr marL="0" lvl="0" indent="0">
              <a:spcBef>
                <a:spcPct val="0"/>
              </a:spcBef>
              <a:buNone/>
            </a:pPr>
            <a:r>
              <a:rPr lang="zh-CN" altLang="en-US" sz="2400" dirty="0">
                <a:solidFill>
                  <a:srgbClr val="C00000"/>
                </a:solidFill>
                <a:ea typeface="宋体" panose="02010600030101010101" pitchFamily="2" charset="-122"/>
              </a:rPr>
              <a:t>输入用户名、密码</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内容占位符 2"/>
          <p:cNvPicPr>
            <a:picLocks noGrp="1" noChangeAspect="1"/>
          </p:cNvPicPr>
          <p:nvPr>
            <p:ph idx="1"/>
          </p:nvPr>
        </p:nvPicPr>
        <p:blipFill>
          <a:blip r:embed="rId2"/>
          <a:srcRect/>
          <a:stretch>
            <a:fillRect/>
          </a:stretch>
        </p:blipFill>
        <p:spPr>
          <a:xfrm>
            <a:off x="611188" y="1266825"/>
            <a:ext cx="8229600" cy="3171825"/>
          </a:xfrm>
          <a:ln/>
        </p:spPr>
      </p:pic>
      <p:sp>
        <p:nvSpPr>
          <p:cNvPr id="21507"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学生毕业申请数据填报步骤 </a:t>
            </a:r>
            <a:r>
              <a:rPr lang="en-US" altLang="zh-CN" dirty="0">
                <a:latin typeface="微软雅黑" panose="020B0503020204020204" pitchFamily="34" charset="-122"/>
                <a:ea typeface="微软雅黑" panose="020B0503020204020204" pitchFamily="34" charset="-122"/>
                <a:cs typeface="+mj-cs"/>
              </a:rPr>
              <a:t>1</a:t>
            </a:r>
            <a:r>
              <a:rPr lang="zh-CN" altLang="en-US" dirty="0">
                <a:latin typeface="微软雅黑" panose="020B0503020204020204" pitchFamily="34" charset="-122"/>
                <a:ea typeface="微软雅黑" panose="020B0503020204020204" pitchFamily="34" charset="-122"/>
                <a:cs typeface="+mj-cs"/>
              </a:rPr>
              <a:t>、</a:t>
            </a:r>
            <a:r>
              <a:rPr lang="en-US" altLang="zh-CN" dirty="0">
                <a:latin typeface="微软雅黑" panose="020B0503020204020204" pitchFamily="34" charset="-122"/>
                <a:ea typeface="微软雅黑" panose="020B0503020204020204" pitchFamily="34" charset="-122"/>
                <a:cs typeface="+mj-cs"/>
              </a:rPr>
              <a:t>2</a:t>
            </a:r>
            <a:endParaRPr lang="zh-CN" altLang="en-US" dirty="0">
              <a:latin typeface="微软雅黑" panose="020B0503020204020204" pitchFamily="34" charset="-122"/>
              <a:ea typeface="微软雅黑" panose="020B0503020204020204" pitchFamily="34" charset="-122"/>
              <a:cs typeface="+mj-cs"/>
            </a:endParaRPr>
          </a:p>
        </p:txBody>
      </p:sp>
      <p:pic>
        <p:nvPicPr>
          <p:cNvPr id="21508" name="图片 4"/>
          <p:cNvPicPr>
            <a:picLocks noChangeAspect="1"/>
          </p:cNvPicPr>
          <p:nvPr/>
        </p:nvPicPr>
        <p:blipFill>
          <a:blip r:embed="rId3"/>
          <a:stretch>
            <a:fillRect/>
          </a:stretch>
        </p:blipFill>
        <p:spPr>
          <a:xfrm>
            <a:off x="611188" y="4003675"/>
            <a:ext cx="8229600" cy="2854325"/>
          </a:xfrm>
          <a:prstGeom prst="rect">
            <a:avLst/>
          </a:prstGeom>
          <a:noFill/>
          <a:ln w="9525">
            <a:noFill/>
          </a:ln>
        </p:spPr>
      </p:pic>
      <p:sp>
        <p:nvSpPr>
          <p:cNvPr id="21509" name="矩形 5"/>
          <p:cNvSpPr/>
          <p:nvPr/>
        </p:nvSpPr>
        <p:spPr>
          <a:xfrm>
            <a:off x="2566988" y="1916113"/>
            <a:ext cx="4317207" cy="403187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800" dirty="0">
                <a:solidFill>
                  <a:srgbClr val="C00000"/>
                </a:solidFill>
                <a:ea typeface="宋体" panose="02010600030101010101" pitchFamily="2" charset="-122"/>
              </a:rPr>
              <a:t>1</a:t>
            </a:r>
            <a:r>
              <a:rPr lang="zh-CN" altLang="en-US" sz="2800" dirty="0">
                <a:solidFill>
                  <a:srgbClr val="C00000"/>
                </a:solidFill>
                <a:ea typeface="宋体" panose="02010600030101010101" pitchFamily="2" charset="-122"/>
              </a:rPr>
              <a:t>、选择“学籍管理”图标</a:t>
            </a: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r>
              <a:rPr lang="en-US" altLang="zh-CN" sz="2800" dirty="0">
                <a:solidFill>
                  <a:srgbClr val="C00000"/>
                </a:solidFill>
                <a:ea typeface="宋体" panose="02010600030101010101" pitchFamily="2" charset="-122"/>
              </a:rPr>
              <a:t>2</a:t>
            </a:r>
            <a:r>
              <a:rPr lang="zh-CN" altLang="en-US" sz="2800" dirty="0">
                <a:solidFill>
                  <a:srgbClr val="C00000"/>
                </a:solidFill>
                <a:ea typeface="宋体" panose="02010600030101010101" pitchFamily="2" charset="-122"/>
              </a:rPr>
              <a:t>、选择“档案管理”</a:t>
            </a:r>
          </a:p>
          <a:p>
            <a:pPr marL="0" lvl="0" indent="0">
              <a:spcBef>
                <a:spcPct val="0"/>
              </a:spcBef>
              <a:buNone/>
            </a:pPr>
            <a:endParaRPr lang="zh-CN" altLang="en-US" dirty="0">
              <a:solidFill>
                <a:srgbClr val="C00000"/>
              </a:solidFill>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学生毕业申请数据填报步骤 </a:t>
            </a:r>
            <a:r>
              <a:rPr lang="en-US" altLang="zh-CN" dirty="0">
                <a:latin typeface="微软雅黑" panose="020B0503020204020204" pitchFamily="34" charset="-122"/>
                <a:ea typeface="微软雅黑" panose="020B0503020204020204" pitchFamily="34" charset="-122"/>
                <a:cs typeface="+mj-cs"/>
              </a:rPr>
              <a:t>3</a:t>
            </a:r>
            <a:r>
              <a:rPr lang="zh-CN" altLang="en-US" dirty="0">
                <a:latin typeface="微软雅黑" panose="020B0503020204020204" pitchFamily="34" charset="-122"/>
                <a:ea typeface="微软雅黑" panose="020B0503020204020204" pitchFamily="34" charset="-122"/>
                <a:cs typeface="+mj-cs"/>
              </a:rPr>
              <a:t>、</a:t>
            </a:r>
            <a:r>
              <a:rPr lang="en-US" altLang="zh-CN" dirty="0">
                <a:latin typeface="微软雅黑" panose="020B0503020204020204" pitchFamily="34" charset="-122"/>
                <a:ea typeface="微软雅黑" panose="020B0503020204020204" pitchFamily="34" charset="-122"/>
                <a:cs typeface="+mj-cs"/>
              </a:rPr>
              <a:t>4</a:t>
            </a:r>
            <a:endParaRPr lang="zh-CN" altLang="en-US" dirty="0">
              <a:latin typeface="微软雅黑" panose="020B0503020204020204" pitchFamily="34" charset="-122"/>
              <a:ea typeface="微软雅黑" panose="020B0503020204020204" pitchFamily="34" charset="-122"/>
              <a:cs typeface="+mj-cs"/>
            </a:endParaRPr>
          </a:p>
        </p:txBody>
      </p:sp>
      <p:pic>
        <p:nvPicPr>
          <p:cNvPr id="22531" name="内容占位符 5"/>
          <p:cNvPicPr>
            <a:picLocks noGrp="1" noChangeAspect="1"/>
          </p:cNvPicPr>
          <p:nvPr>
            <p:ph idx="1"/>
          </p:nvPr>
        </p:nvPicPr>
        <p:blipFill>
          <a:blip r:embed="rId2"/>
          <a:srcRect/>
          <a:stretch>
            <a:fillRect/>
          </a:stretch>
        </p:blipFill>
        <p:spPr>
          <a:xfrm>
            <a:off x="468313" y="1066800"/>
            <a:ext cx="8229600" cy="2608263"/>
          </a:xfrm>
          <a:ln/>
        </p:spPr>
      </p:pic>
      <p:pic>
        <p:nvPicPr>
          <p:cNvPr id="22532" name="图片 6"/>
          <p:cNvPicPr>
            <a:picLocks noChangeAspect="1"/>
          </p:cNvPicPr>
          <p:nvPr/>
        </p:nvPicPr>
        <p:blipFill>
          <a:blip r:embed="rId3"/>
          <a:stretch>
            <a:fillRect/>
          </a:stretch>
        </p:blipFill>
        <p:spPr>
          <a:xfrm>
            <a:off x="468313" y="3675063"/>
            <a:ext cx="8197850" cy="3182937"/>
          </a:xfrm>
          <a:prstGeom prst="rect">
            <a:avLst/>
          </a:prstGeom>
          <a:noFill/>
          <a:ln w="9525">
            <a:noFill/>
          </a:ln>
        </p:spPr>
      </p:pic>
      <p:sp>
        <p:nvSpPr>
          <p:cNvPr id="22533" name="矩形 7"/>
          <p:cNvSpPr/>
          <p:nvPr/>
        </p:nvSpPr>
        <p:spPr>
          <a:xfrm>
            <a:off x="684213" y="3141663"/>
            <a:ext cx="6261651" cy="2677656"/>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dirty="0">
                <a:solidFill>
                  <a:srgbClr val="C00000"/>
                </a:solidFill>
                <a:ea typeface="宋体" panose="02010600030101010101" pitchFamily="2" charset="-122"/>
              </a:rPr>
              <a:t>3</a:t>
            </a:r>
            <a:r>
              <a:rPr lang="zh-CN" altLang="en-US" dirty="0">
                <a:solidFill>
                  <a:srgbClr val="C00000"/>
                </a:solidFill>
                <a:ea typeface="宋体" panose="02010600030101010101" pitchFamily="2" charset="-122"/>
              </a:rPr>
              <a:t>、选择“填写”</a:t>
            </a:r>
            <a:endParaRPr lang="en-US" altLang="zh-CN" dirty="0">
              <a:solidFill>
                <a:srgbClr val="C00000"/>
              </a:solidFill>
              <a:ea typeface="宋体" panose="02010600030101010101" pitchFamily="2" charset="-122"/>
            </a:endParaRPr>
          </a:p>
          <a:p>
            <a:pPr marL="0" lvl="0" indent="0">
              <a:spcBef>
                <a:spcPct val="0"/>
              </a:spcBef>
              <a:buNone/>
            </a:pPr>
            <a:endParaRPr lang="en-US" altLang="zh-CN" dirty="0">
              <a:solidFill>
                <a:srgbClr val="C00000"/>
              </a:solidFill>
              <a:ea typeface="宋体" panose="02010600030101010101" pitchFamily="2" charset="-122"/>
            </a:endParaRPr>
          </a:p>
          <a:p>
            <a:pPr marL="0" lvl="0" indent="0">
              <a:spcBef>
                <a:spcPct val="0"/>
              </a:spcBef>
              <a:buNone/>
            </a:pPr>
            <a:endParaRPr lang="en-US" altLang="zh-CN" dirty="0">
              <a:solidFill>
                <a:srgbClr val="C00000"/>
              </a:solidFill>
              <a:ea typeface="宋体" panose="02010600030101010101" pitchFamily="2" charset="-122"/>
            </a:endParaRPr>
          </a:p>
          <a:p>
            <a:pPr marL="0" lvl="0" indent="0">
              <a:spcBef>
                <a:spcPct val="0"/>
              </a:spcBef>
              <a:buNone/>
            </a:pPr>
            <a:endParaRPr lang="en-US" altLang="zh-CN" dirty="0">
              <a:solidFill>
                <a:srgbClr val="C00000"/>
              </a:solidFill>
              <a:ea typeface="宋体" panose="02010600030101010101" pitchFamily="2" charset="-122"/>
            </a:endParaRPr>
          </a:p>
          <a:p>
            <a:pPr marL="0" lvl="0" indent="0">
              <a:spcBef>
                <a:spcPct val="0"/>
              </a:spcBef>
              <a:buNone/>
            </a:pPr>
            <a:r>
              <a:rPr lang="en-US" altLang="zh-CN" dirty="0">
                <a:solidFill>
                  <a:srgbClr val="C00000"/>
                </a:solidFill>
                <a:ea typeface="宋体" panose="02010600030101010101" pitchFamily="2" charset="-122"/>
              </a:rPr>
              <a:t>4</a:t>
            </a:r>
            <a:r>
              <a:rPr lang="zh-CN" altLang="en-US" dirty="0">
                <a:solidFill>
                  <a:srgbClr val="C00000"/>
                </a:solidFill>
                <a:ea typeface="宋体" panose="02010600030101010101" pitchFamily="2" charset="-122"/>
              </a:rPr>
              <a:t>、选择“毕业生基本信息表</a:t>
            </a:r>
            <a:r>
              <a:rPr lang="en-US" altLang="zh-CN" dirty="0">
                <a:solidFill>
                  <a:srgbClr val="C00000"/>
                </a:solidFill>
                <a:ea typeface="宋体" panose="02010600030101010101" pitchFamily="2" charset="-122"/>
              </a:rPr>
              <a:t>B2</a:t>
            </a:r>
            <a:r>
              <a:rPr lang="zh-CN" altLang="en-US" sz="4000" dirty="0">
                <a:solidFill>
                  <a:srgbClr val="C00000"/>
                </a:solidFill>
                <a:ea typeface="宋体" panose="02010600030101010101" pitchFamily="2" charset="-122"/>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毕业申请数据填报步骤 </a:t>
            </a:r>
            <a:r>
              <a:rPr lang="en-US" altLang="zh-CN" dirty="0">
                <a:latin typeface="微软雅黑" panose="020B0503020204020204" pitchFamily="34" charset="-122"/>
                <a:ea typeface="微软雅黑" panose="020B0503020204020204" pitchFamily="34" charset="-122"/>
                <a:cs typeface="+mj-cs"/>
              </a:rPr>
              <a:t>5</a:t>
            </a:r>
            <a:r>
              <a:rPr lang="zh-CN" altLang="en-US" dirty="0">
                <a:latin typeface="微软雅黑" panose="020B0503020204020204" pitchFamily="34" charset="-122"/>
                <a:ea typeface="微软雅黑" panose="020B0503020204020204" pitchFamily="34" charset="-122"/>
                <a:cs typeface="+mj-cs"/>
              </a:rPr>
              <a:t>、</a:t>
            </a:r>
            <a:r>
              <a:rPr lang="en-US" altLang="zh-CN" dirty="0">
                <a:latin typeface="微软雅黑" panose="020B0503020204020204" pitchFamily="34" charset="-122"/>
                <a:ea typeface="微软雅黑" panose="020B0503020204020204" pitchFamily="34" charset="-122"/>
                <a:cs typeface="+mj-cs"/>
              </a:rPr>
              <a:t>6</a:t>
            </a:r>
            <a:endParaRPr lang="zh-CN" altLang="en-US" dirty="0">
              <a:latin typeface="微软雅黑" panose="020B0503020204020204" pitchFamily="34" charset="-122"/>
              <a:ea typeface="微软雅黑" panose="020B0503020204020204" pitchFamily="34" charset="-122"/>
              <a:cs typeface="+mj-cs"/>
            </a:endParaRPr>
          </a:p>
        </p:txBody>
      </p:sp>
      <p:pic>
        <p:nvPicPr>
          <p:cNvPr id="23555" name="内容占位符 3"/>
          <p:cNvPicPr>
            <a:picLocks noGrp="1" noChangeAspect="1"/>
          </p:cNvPicPr>
          <p:nvPr>
            <p:ph idx="1"/>
          </p:nvPr>
        </p:nvPicPr>
        <p:blipFill>
          <a:blip r:embed="rId2"/>
          <a:srcRect/>
          <a:stretch>
            <a:fillRect/>
          </a:stretch>
        </p:blipFill>
        <p:spPr>
          <a:xfrm>
            <a:off x="611188" y="1084263"/>
            <a:ext cx="7575550" cy="2813050"/>
          </a:xfrm>
          <a:ln/>
        </p:spPr>
      </p:pic>
      <p:pic>
        <p:nvPicPr>
          <p:cNvPr id="23556" name="图片 4"/>
          <p:cNvPicPr>
            <a:picLocks noChangeAspect="1"/>
          </p:cNvPicPr>
          <p:nvPr/>
        </p:nvPicPr>
        <p:blipFill>
          <a:blip r:embed="rId3"/>
          <a:stretch>
            <a:fillRect/>
          </a:stretch>
        </p:blipFill>
        <p:spPr>
          <a:xfrm>
            <a:off x="630238" y="3836988"/>
            <a:ext cx="7577137" cy="3021012"/>
          </a:xfrm>
          <a:prstGeom prst="rect">
            <a:avLst/>
          </a:prstGeom>
          <a:noFill/>
          <a:ln w="9525">
            <a:noFill/>
          </a:ln>
        </p:spPr>
      </p:pic>
      <p:sp>
        <p:nvSpPr>
          <p:cNvPr id="23557" name="矩形 5"/>
          <p:cNvSpPr/>
          <p:nvPr/>
        </p:nvSpPr>
        <p:spPr>
          <a:xfrm>
            <a:off x="2771775" y="2636838"/>
            <a:ext cx="6399213" cy="41544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400" dirty="0">
                <a:solidFill>
                  <a:srgbClr val="C00000"/>
                </a:solidFill>
                <a:ea typeface="宋体" panose="02010600030101010101" pitchFamily="2" charset="-122"/>
              </a:rPr>
              <a:t>           5</a:t>
            </a:r>
            <a:r>
              <a:rPr lang="zh-CN" altLang="en-US" sz="2400" dirty="0">
                <a:solidFill>
                  <a:srgbClr val="C00000"/>
                </a:solidFill>
                <a:ea typeface="宋体" panose="02010600030101010101" pitchFamily="2" charset="-122"/>
              </a:rPr>
              <a:t>、选择“预毕业的信息”</a:t>
            </a: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r>
              <a:rPr lang="en-US" altLang="zh-CN" sz="2400" dirty="0">
                <a:solidFill>
                  <a:srgbClr val="C00000"/>
                </a:solidFill>
                <a:ea typeface="宋体" panose="02010600030101010101" pitchFamily="2" charset="-122"/>
              </a:rPr>
              <a:t>6</a:t>
            </a:r>
            <a:r>
              <a:rPr lang="zh-CN" altLang="en-US" sz="2400" dirty="0">
                <a:solidFill>
                  <a:srgbClr val="C00000"/>
                </a:solidFill>
                <a:ea typeface="宋体" panose="02010600030101010101" pitchFamily="2" charset="-122"/>
              </a:rPr>
              <a:t>、选择“提交预毕业数据”、联系导师审批</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dmZThlYTg0YjVlZWI0NjljYzI5MzIxYmRkYTFhOTgifQ=="/>
</p:tagLst>
</file>

<file path=ppt/theme/theme1.xml><?xml version="1.0" encoding="utf-8"?>
<a:theme xmlns:a="http://schemas.openxmlformats.org/drawingml/2006/main" name="581TGp_gold_light">
  <a:themeElements>
    <a:clrScheme name="Default Design 2">
      <a:dk1>
        <a:srgbClr val="000000"/>
      </a:dk1>
      <a:lt1>
        <a:srgbClr val="FFFFFF"/>
      </a:lt1>
      <a:dk2>
        <a:srgbClr val="2E507A"/>
      </a:dk2>
      <a:lt2>
        <a:srgbClr val="333333"/>
      </a:lt2>
      <a:accent1>
        <a:srgbClr val="5A90C2"/>
      </a:accent1>
      <a:accent2>
        <a:srgbClr val="8AC246"/>
      </a:accent2>
      <a:accent3>
        <a:srgbClr val="FFFFFF"/>
      </a:accent3>
      <a:accent4>
        <a:srgbClr val="000000"/>
      </a:accent4>
      <a:accent5>
        <a:srgbClr val="B5C6DD"/>
      </a:accent5>
      <a:accent6>
        <a:srgbClr val="7DB03F"/>
      </a:accent6>
      <a:hlink>
        <a:srgbClr val="F6831A"/>
      </a:hlink>
      <a:folHlink>
        <a:srgbClr val="EFC821"/>
      </a:folHlink>
    </a:clrScheme>
    <a:fontScheme name="Default Design">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800000"/>
        </a:dk2>
        <a:lt2>
          <a:srgbClr val="333333"/>
        </a:lt2>
        <a:accent1>
          <a:srgbClr val="EB6743"/>
        </a:accent1>
        <a:accent2>
          <a:srgbClr val="D3A911"/>
        </a:accent2>
        <a:accent3>
          <a:srgbClr val="FFFFFF"/>
        </a:accent3>
        <a:accent4>
          <a:srgbClr val="000000"/>
        </a:accent4>
        <a:accent5>
          <a:srgbClr val="F3B8B0"/>
        </a:accent5>
        <a:accent6>
          <a:srgbClr val="BF990E"/>
        </a:accent6>
        <a:hlink>
          <a:srgbClr val="7B9B63"/>
        </a:hlink>
        <a:folHlink>
          <a:srgbClr val="38A3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2E507A"/>
        </a:dk2>
        <a:lt2>
          <a:srgbClr val="333333"/>
        </a:lt2>
        <a:accent1>
          <a:srgbClr val="5A90C2"/>
        </a:accent1>
        <a:accent2>
          <a:srgbClr val="8AC246"/>
        </a:accent2>
        <a:accent3>
          <a:srgbClr val="FFFFFF"/>
        </a:accent3>
        <a:accent4>
          <a:srgbClr val="000000"/>
        </a:accent4>
        <a:accent5>
          <a:srgbClr val="B5C6DD"/>
        </a:accent5>
        <a:accent6>
          <a:srgbClr val="7DB03F"/>
        </a:accent6>
        <a:hlink>
          <a:srgbClr val="F6831A"/>
        </a:hlink>
        <a:folHlink>
          <a:srgbClr val="EFC82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A82A9F"/>
        </a:dk2>
        <a:lt2>
          <a:srgbClr val="4D4D4D"/>
        </a:lt2>
        <a:accent1>
          <a:srgbClr val="12B4D4"/>
        </a:accent1>
        <a:accent2>
          <a:srgbClr val="F1C23D"/>
        </a:accent2>
        <a:accent3>
          <a:srgbClr val="FFFFFF"/>
        </a:accent3>
        <a:accent4>
          <a:srgbClr val="000000"/>
        </a:accent4>
        <a:accent5>
          <a:srgbClr val="AAD6E6"/>
        </a:accent5>
        <a:accent6>
          <a:srgbClr val="DAB036"/>
        </a:accent6>
        <a:hlink>
          <a:srgbClr val="8CA62C"/>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就业系统升级测试培训操作手册v2</Template>
  <TotalTime>715</TotalTime>
  <Words>5843</Words>
  <Application>Microsoft Office PowerPoint</Application>
  <PresentationFormat>全屏显示(4:3)</PresentationFormat>
  <Paragraphs>469</Paragraphs>
  <Slides>38</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38</vt:i4>
      </vt:variant>
    </vt:vector>
  </HeadingPairs>
  <TitlesOfParts>
    <vt:vector size="47" baseType="lpstr">
      <vt:lpstr>等线</vt:lpstr>
      <vt:lpstr>汉仪大黑简</vt:lpstr>
      <vt:lpstr>黑体</vt:lpstr>
      <vt:lpstr>宋体</vt:lpstr>
      <vt:lpstr>微软雅黑</vt:lpstr>
      <vt:lpstr>Arial</vt:lpstr>
      <vt:lpstr>Calibri</vt:lpstr>
      <vt:lpstr>Segoe UI</vt:lpstr>
      <vt:lpstr>581TGp_gold_light</vt:lpstr>
      <vt:lpstr>毕业生就业系统 数据填报说明</vt:lpstr>
      <vt:lpstr>各角色职责及操作说明</vt:lpstr>
      <vt:lpstr>填报就业派遣信息流程</vt:lpstr>
      <vt:lpstr>摘要</vt:lpstr>
      <vt:lpstr>学生毕业申请系统说明</vt:lpstr>
      <vt:lpstr>学生登录http://sep.ucas.ac.cn</vt:lpstr>
      <vt:lpstr>学生毕业申请数据填报步骤 1、2</vt:lpstr>
      <vt:lpstr>学生毕业申请数据填报步骤 3、4</vt:lpstr>
      <vt:lpstr>毕业申请数据填报步骤 5、6</vt:lpstr>
      <vt:lpstr>签约数据填报说明</vt:lpstr>
      <vt:lpstr>签约数据填报说明</vt:lpstr>
      <vt:lpstr>派遣数据填报说明</vt:lpstr>
      <vt:lpstr>派遣数据填报说明</vt:lpstr>
      <vt:lpstr>二、关于单位信息</vt:lpstr>
      <vt:lpstr>PowerPoint 演示文稿</vt:lpstr>
      <vt:lpstr>毕业去向说明：</vt:lpstr>
      <vt:lpstr>毕业去向说明：</vt:lpstr>
      <vt:lpstr>毕业去向说明：</vt:lpstr>
      <vt:lpstr>毕业去向说明：</vt:lpstr>
      <vt:lpstr>毕业去向说明：</vt:lpstr>
      <vt:lpstr>三、派遣材料及信息相关说明</vt:lpstr>
      <vt:lpstr>三、派遣材料及信息相关说明：</vt:lpstr>
      <vt:lpstr>三、派遣材料及信息相关说明：</vt:lpstr>
      <vt:lpstr>三、派遣材料及信息相关说明：</vt:lpstr>
      <vt:lpstr>三、派遣材料及信息相关说明：</vt:lpstr>
      <vt:lpstr>“毕业去向”与“报到证签发类别”对应选项说明 1</vt:lpstr>
      <vt:lpstr>“毕业去向”与“报到证签发类别”对应选项说明  2</vt:lpstr>
      <vt:lpstr>学生签约、派遣数据填报  登录http://sep.ucas.ac.cn</vt:lpstr>
      <vt:lpstr>签约、派遣数据填报步骤  1、2</vt:lpstr>
      <vt:lpstr>签约、派遣数据填报步骤  3</vt:lpstr>
      <vt:lpstr>数据填报之就业信息填报说明</vt:lpstr>
      <vt:lpstr>签约、派遣数据填报步骤  4</vt:lpstr>
      <vt:lpstr>签约、派遣数据填报步骤  5、6</vt:lpstr>
      <vt:lpstr>签约、派遣数据填报步骤  7</vt:lpstr>
      <vt:lpstr>毕业去向说明</vt:lpstr>
      <vt:lpstr>填报数据常见问题 </vt:lpstr>
      <vt:lpstr>填报数据常见问题 </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就业派遣操作指南</dc:title>
  <dc:creator>李大春</dc:creator>
  <cp:lastModifiedBy>lychee</cp:lastModifiedBy>
  <cp:revision>396</cp:revision>
  <dcterms:created xsi:type="dcterms:W3CDTF">2013-06-05T11:11:42Z</dcterms:created>
  <dcterms:modified xsi:type="dcterms:W3CDTF">2023-06-20T01:47:50Z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F62088C88955485B80B4859199771645</vt:lpwstr>
  </property>
  <property fmtid="{D5CDD505-2E9C-101B-9397-08002B2CF9AE}" pid="3" name="KSOProductBuildVer">
    <vt:lpwstr>2052-11.1.0.11805</vt:lpwstr>
  </property>
</Properties>
</file>