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98" r:id="rId3"/>
    <p:sldId id="399" r:id="rId4"/>
    <p:sldId id="456" r:id="rId5"/>
    <p:sldId id="420" r:id="rId6"/>
    <p:sldId id="425" r:id="rId7"/>
    <p:sldId id="421" r:id="rId8"/>
    <p:sldId id="422" r:id="rId9"/>
    <p:sldId id="423" r:id="rId10"/>
    <p:sldId id="436" r:id="rId11"/>
    <p:sldId id="437" r:id="rId12"/>
    <p:sldId id="424" r:id="rId13"/>
    <p:sldId id="431" r:id="rId14"/>
    <p:sldId id="432" r:id="rId15"/>
    <p:sldId id="457" r:id="rId16"/>
    <p:sldId id="458" r:id="rId17"/>
    <p:sldId id="459" r:id="rId18"/>
    <p:sldId id="442" r:id="rId19"/>
    <p:sldId id="460" r:id="rId20"/>
    <p:sldId id="461" r:id="rId21"/>
    <p:sldId id="462" r:id="rId22"/>
    <p:sldId id="447" r:id="rId23"/>
    <p:sldId id="463" r:id="rId24"/>
    <p:sldId id="450" r:id="rId25"/>
    <p:sldId id="451" r:id="rId26"/>
    <p:sldId id="412" r:id="rId27"/>
    <p:sldId id="419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07"/>
  </p:normalViewPr>
  <p:slideViewPr>
    <p:cSldViewPr showGuides="1">
      <p:cViewPr varScale="1">
        <p:scale>
          <a:sx n="107" d="100"/>
          <a:sy n="107" d="100"/>
        </p:scale>
        <p:origin x="20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8D198-DA74-461E-80DA-CD977653253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4EA83-7BD0-4B3A-890F-CDE6094265A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91"/>
          <p:cNvGrpSpPr/>
          <p:nvPr/>
        </p:nvGrpSpPr>
        <p:grpSpPr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2110" name="Line 126"/>
            <p:cNvSpPr/>
            <p:nvPr userDrawn="1"/>
          </p:nvSpPr>
          <p:spPr>
            <a:xfrm>
              <a:off x="3479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1" name="Line 137"/>
            <p:cNvSpPr/>
            <p:nvPr userDrawn="1"/>
          </p:nvSpPr>
          <p:spPr>
            <a:xfrm>
              <a:off x="3929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2" name="Line 139"/>
            <p:cNvSpPr/>
            <p:nvPr userDrawn="1"/>
          </p:nvSpPr>
          <p:spPr>
            <a:xfrm>
              <a:off x="4395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3" name="Line 140"/>
            <p:cNvSpPr/>
            <p:nvPr userDrawn="1"/>
          </p:nvSpPr>
          <p:spPr>
            <a:xfrm>
              <a:off x="4845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4" name="Line 143"/>
            <p:cNvSpPr/>
            <p:nvPr userDrawn="1"/>
          </p:nvSpPr>
          <p:spPr>
            <a:xfrm>
              <a:off x="5302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5" name="Line 147"/>
            <p:cNvSpPr/>
            <p:nvPr userDrawn="1"/>
          </p:nvSpPr>
          <p:spPr>
            <a:xfrm>
              <a:off x="1651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6" name="Line 149"/>
            <p:cNvSpPr/>
            <p:nvPr userDrawn="1"/>
          </p:nvSpPr>
          <p:spPr>
            <a:xfrm>
              <a:off x="2101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7" name="Line 151"/>
            <p:cNvSpPr/>
            <p:nvPr userDrawn="1"/>
          </p:nvSpPr>
          <p:spPr>
            <a:xfrm>
              <a:off x="2567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8" name="Line 152"/>
            <p:cNvSpPr/>
            <p:nvPr userDrawn="1"/>
          </p:nvSpPr>
          <p:spPr>
            <a:xfrm>
              <a:off x="3017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9" name="Line 158"/>
            <p:cNvSpPr/>
            <p:nvPr userDrawn="1"/>
          </p:nvSpPr>
          <p:spPr>
            <a:xfrm>
              <a:off x="274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20" name="Line 160"/>
            <p:cNvSpPr/>
            <p:nvPr userDrawn="1"/>
          </p:nvSpPr>
          <p:spPr>
            <a:xfrm>
              <a:off x="740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21" name="Line 161"/>
            <p:cNvSpPr/>
            <p:nvPr userDrawn="1"/>
          </p:nvSpPr>
          <p:spPr>
            <a:xfrm>
              <a:off x="1190" y="10"/>
              <a:ext cx="21" cy="4310"/>
            </a:xfrm>
            <a:prstGeom prst="line">
              <a:avLst/>
            </a:prstGeom>
            <a:ln w="9525" cap="flat" cmpd="sng">
              <a:solidFill>
                <a:srgbClr val="DDDDDD">
                  <a:alpha val="50195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7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8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3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8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8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8" cy="636588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8" cy="646113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3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8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8" cy="636588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8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8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8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69" name="Group 206"/>
          <p:cNvGrpSpPr/>
          <p:nvPr/>
        </p:nvGrpSpPr>
        <p:grpSpPr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2103" name="Line 192"/>
            <p:cNvSpPr/>
            <p:nvPr userDrawn="1"/>
          </p:nvSpPr>
          <p:spPr>
            <a:xfrm flipH="1">
              <a:off x="0" y="336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4" name="Line 193"/>
            <p:cNvSpPr/>
            <p:nvPr userDrawn="1"/>
          </p:nvSpPr>
          <p:spPr>
            <a:xfrm flipH="1">
              <a:off x="0" y="733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5" name="Line 194"/>
            <p:cNvSpPr/>
            <p:nvPr userDrawn="1"/>
          </p:nvSpPr>
          <p:spPr>
            <a:xfrm flipH="1">
              <a:off x="0" y="1123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6" name="Line 195"/>
            <p:cNvSpPr/>
            <p:nvPr userDrawn="1"/>
          </p:nvSpPr>
          <p:spPr>
            <a:xfrm flipH="1">
              <a:off x="0" y="2707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7" name="Line 196"/>
            <p:cNvSpPr/>
            <p:nvPr userDrawn="1"/>
          </p:nvSpPr>
          <p:spPr>
            <a:xfrm flipH="1">
              <a:off x="0" y="3111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8" name="Line 197"/>
            <p:cNvSpPr/>
            <p:nvPr userDrawn="1"/>
          </p:nvSpPr>
          <p:spPr>
            <a:xfrm flipH="1">
              <a:off x="0" y="3516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9" name="Line 198"/>
            <p:cNvSpPr/>
            <p:nvPr userDrawn="1"/>
          </p:nvSpPr>
          <p:spPr>
            <a:xfrm flipH="1">
              <a:off x="0" y="3920"/>
              <a:ext cx="5760" cy="0"/>
            </a:xfrm>
            <a:prstGeom prst="line">
              <a:avLst/>
            </a:prstGeom>
            <a:ln w="9525" cap="flat" cmpd="sng">
              <a:solidFill>
                <a:srgbClr val="DDDDDD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Rectangle 146"/>
          <p:cNvSpPr>
            <a:spLocks noChangeArrowheads="1"/>
          </p:cNvSpPr>
          <p:nvPr/>
        </p:nvSpPr>
        <p:spPr bwMode="gray">
          <a:xfrm>
            <a:off x="7691438" y="4763"/>
            <a:ext cx="725488" cy="522288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Rectangle 155"/>
          <p:cNvSpPr>
            <a:spLocks noChangeArrowheads="1"/>
          </p:cNvSpPr>
          <p:nvPr/>
        </p:nvSpPr>
        <p:spPr bwMode="gray">
          <a:xfrm>
            <a:off x="4789488" y="4763"/>
            <a:ext cx="725488" cy="522288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8" cy="633413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8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8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86" name="Group 234"/>
          <p:cNvGrpSpPr/>
          <p:nvPr/>
        </p:nvGrpSpPr>
        <p:grpSpPr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2099" name="Picture 213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" name="Freeform 209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7" name="Group 233"/>
          <p:cNvGrpSpPr/>
          <p:nvPr/>
        </p:nvGrpSpPr>
        <p:grpSpPr>
          <a:xfrm>
            <a:off x="-41275" y="1395413"/>
            <a:ext cx="4256088" cy="4598987"/>
            <a:chOff x="0" y="1039"/>
            <a:chExt cx="2681" cy="2897"/>
          </a:xfrm>
        </p:grpSpPr>
        <p:pic>
          <p:nvPicPr>
            <p:cNvPr id="2097" name="Picture 220" descr="pan01"/>
            <p:cNvPicPr>
              <a:picLocks noChangeAspect="1"/>
            </p:cNvPicPr>
            <p:nvPr userDrawn="1"/>
          </p:nvPicPr>
          <p:blipFill>
            <a:blip r:embed="rId2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98" name="Freeform 221" descr="wiz_gold04"/>
            <p:cNvSpPr/>
            <p:nvPr userDrawn="1"/>
          </p:nvSpPr>
          <p:spPr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088" name="Picture 223" descr="pan01"/>
          <p:cNvPicPr/>
          <p:nvPr/>
        </p:nvPicPr>
        <p:blipFill>
          <a:blip r:embed="rId2"/>
          <a:srcRect l="60431" r="2339"/>
          <a:stretch>
            <a:fillRect/>
          </a:stretch>
        </p:blipFill>
        <p:spPr>
          <a:xfrm>
            <a:off x="-15875" y="304800"/>
            <a:ext cx="3929063" cy="500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" name="Text Box 235"/>
          <p:cNvSpPr txBox="1">
            <a:spLocks noChangeArrowheads="1"/>
          </p:cNvSpPr>
          <p:nvPr/>
        </p:nvSpPr>
        <p:spPr bwMode="gray">
          <a:xfrm>
            <a:off x="6804025" y="1295400"/>
            <a:ext cx="2219325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中国科学院大学</a:t>
            </a:r>
            <a:endParaRPr kumimoji="0" lang="en-US" altLang="zh-CN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90" name="Picture 2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750" y="593725"/>
            <a:ext cx="3582988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1" name="Picture 2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75" y="889000"/>
            <a:ext cx="465772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1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" y="64008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483A50-413B-4C44-9354-0590DAB342D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172200" y="6400800"/>
            <a:ext cx="2895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33800" y="64008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5AD12E-B7EA-4E3A-A2D7-5B037A0FF99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256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9268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257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9266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67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58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9264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65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1" name="日期占位符 3"/>
          <p:cNvSpPr>
            <a:spLocks noGrp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8FBB17-0725-4E5B-912C-C152E73F93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5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49C374-1919-48FB-A30B-8DC50250A2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80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0292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81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0290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91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82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0288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89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1" name="日期占位符 3"/>
          <p:cNvSpPr>
            <a:spLocks noGrp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33EDD8-B8AA-478C-8EFD-C04D485184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5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D67E0A-8F8A-4BDA-968B-D34F45CA4F1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304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1316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305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1314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15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06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1312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13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1" name="日期占位符 4"/>
          <p:cNvSpPr>
            <a:spLocks noGrp="1"/>
          </p:cNvSpPr>
          <p:nvPr>
            <p:ph type="dt" sz="half" idx="1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32B5E-CBF3-4F51-AEDD-AF20703843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5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6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1C353F-240A-4809-97F3-E88B0F18B59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2328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340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329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338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39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30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336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37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0"/>
            <a:ext cx="8229600" cy="472440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单击图标添加图表</a:t>
            </a:r>
          </a:p>
        </p:txBody>
      </p:sp>
      <p:sp>
        <p:nvSpPr>
          <p:cNvPr id="101" name="日期占位符 3"/>
          <p:cNvSpPr>
            <a:spLocks noGrp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43FCAA-1152-47B1-8A1B-E54B9F14454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5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2B8C77-97E7-4F31-AD1B-96501BA2A98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352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3364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353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3362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63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54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3360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61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72440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单击图标添加表格</a:t>
            </a:r>
          </a:p>
        </p:txBody>
      </p:sp>
      <p:sp>
        <p:nvSpPr>
          <p:cNvPr id="101" name="日期占位符 3"/>
          <p:cNvSpPr>
            <a:spLocks noGrp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8CEF98-5282-4F55-82C4-EF271D3AD9A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5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69BDC3-484A-4515-A0C5-5C6ED7A890D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24400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854D8-FCA4-4D23-A8B7-EFDDDFED70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830BE4-30BA-4F3B-BD59-AB2C5AFFF50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12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3124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13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3122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23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4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3120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21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1" name="日期占位符 3"/>
          <p:cNvSpPr>
            <a:spLocks noGrp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D4F1C-FA8D-42C8-B0C9-A50902FA12A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5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EAF9D1-F2E7-40A8-90FE-CAF96576BC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36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4148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37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4146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47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38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4144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45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1" name="日期占位符 4"/>
          <p:cNvSpPr>
            <a:spLocks noGrp="1"/>
          </p:cNvSpPr>
          <p:nvPr>
            <p:ph type="dt" sz="half" idx="1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955A0-B641-4213-8415-0AD9AB36107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5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6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109B8-1FC6-45B3-A26E-412CFFED41B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60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5172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61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5170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71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62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5168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69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1" name="日期占位符 6"/>
          <p:cNvSpPr>
            <a:spLocks noGrp="1"/>
          </p:cNvSpPr>
          <p:nvPr>
            <p:ph type="dt" sz="half" idx="1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6DAAB7-A94E-4E90-87AA-246DD62D13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7"/>
          <p:cNvSpPr>
            <a:spLocks noGrp="1"/>
          </p:cNvSpPr>
          <p:nvPr>
            <p:ph type="ftr" sz="quarter" idx="1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8"/>
          <p:cNvSpPr>
            <a:spLocks noGrp="1"/>
          </p:cNvSpPr>
          <p:nvPr>
            <p:ph type="sldNum" sz="quarter" idx="1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DB2EC4-DEC3-4065-8015-38C02BD668D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84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6196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85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6194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95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86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6192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93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1" name="日期占位符 2"/>
          <p:cNvSpPr>
            <a:spLocks noGrp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1A1EF4-1FBA-4504-8143-71B4098753A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3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4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790D84-F49B-423B-9FA8-1E01DE664A4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854D8-FCA4-4D23-A8B7-EFDDDFED70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830BE4-30BA-4F3B-BD59-AB2C5AFFF50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08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7220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09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7218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19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10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7216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17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1" name="日期占位符 4"/>
          <p:cNvSpPr>
            <a:spLocks noGrp="1"/>
          </p:cNvSpPr>
          <p:nvPr>
            <p:ph type="dt" sz="half" idx="1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62E0BF-17EF-4CB8-8B71-BE4C92C7CF7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5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6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E1AEB0-2528-451A-9FB6-26C8C3CA7E2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32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8244" name="Picture 196" descr="pan01"/>
            <p:cNvPicPr>
              <a:picLocks noChangeAspect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233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8242" name="Picture 199" descr="pan01"/>
            <p:cNvPicPr>
              <a:picLocks noChangeAspect="1"/>
            </p:cNvPicPr>
            <p:nvPr userDrawn="1"/>
          </p:nvPicPr>
          <p:blipFill>
            <a:blip r:embed="rId4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43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4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8240" name="Picture 202" descr="pan01"/>
            <p:cNvPicPr>
              <a:picLocks noChangeAspect="1"/>
            </p:cNvPicPr>
            <p:nvPr userDrawn="1"/>
          </p:nvPicPr>
          <p:blipFill>
            <a:blip r:embed="rId6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41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1" name="日期占位符 4"/>
          <p:cNvSpPr>
            <a:spLocks noGrp="1"/>
          </p:cNvSpPr>
          <p:nvPr>
            <p:ph type="dt" sz="half" idx="1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83400-137B-43D8-B69C-1882E18F79F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页脚占位符 5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灯片编号占位符 6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4B35FF-BFCB-4233-AA23-B5ECA8DA71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854D8-FCA4-4D23-A8B7-EFDDDFED70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830BE4-30BA-4F3B-BD59-AB2C5AFFF50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5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6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7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8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8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3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1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2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3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5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6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8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7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3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1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3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4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5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6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7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8" name="Rectangle 185"/>
          <p:cNvSpPr>
            <a:spLocks noChangeArrowheads="1"/>
          </p:cNvSpPr>
          <p:nvPr/>
        </p:nvSpPr>
        <p:spPr bwMode="gray">
          <a:xfrm>
            <a:off x="4763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9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0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1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2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3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4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5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3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grpSp>
        <p:nvGrpSpPr>
          <p:cNvPr id="1068" name="Group 195"/>
          <p:cNvGrpSpPr/>
          <p:nvPr/>
        </p:nvGrpSpPr>
        <p:grpSpPr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076" name="Picture 196" descr="pan01"/>
            <p:cNvPicPr>
              <a:picLocks noChangeAspect="1"/>
            </p:cNvPicPr>
            <p:nvPr/>
          </p:nvPicPr>
          <p:blipFill>
            <a:blip r:embed="rId16"/>
            <a:srcRect l="46681" r="2339"/>
            <a:stretch>
              <a:fillRect/>
            </a:stretch>
          </p:blipFill>
          <p:spPr>
            <a:xfrm>
              <a:off x="0" y="1395"/>
              <a:ext cx="2976" cy="28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1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69" name="Group 198"/>
          <p:cNvGrpSpPr/>
          <p:nvPr/>
        </p:nvGrpSpPr>
        <p:grpSpPr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074" name="Picture 199" descr="pan01"/>
            <p:cNvPicPr>
              <a:picLocks noChangeAspect="1"/>
            </p:cNvPicPr>
            <p:nvPr userDrawn="1"/>
          </p:nvPicPr>
          <p:blipFill>
            <a:blip r:embed="rId18"/>
            <a:srcRect l="51730" r="2339"/>
            <a:stretch>
              <a:fillRect/>
            </a:stretch>
          </p:blipFill>
          <p:spPr>
            <a:xfrm>
              <a:off x="0" y="1039"/>
              <a:ext cx="2681" cy="2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5" name="Freeform 200" descr="wiz_gold04"/>
            <p:cNvSpPr/>
            <p:nvPr userDrawn="1"/>
          </p:nvSpPr>
          <p:spPr>
            <a:xfrm>
              <a:off x="0" y="1136"/>
              <a:ext cx="2536" cy="2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8" y="1"/>
                </a:cxn>
                <a:cxn ang="0">
                  <a:pos x="991" y="2684"/>
                </a:cxn>
                <a:cxn ang="0">
                  <a:pos x="0" y="2687"/>
                </a:cxn>
                <a:cxn ang="0">
                  <a:pos x="0" y="0"/>
                </a:cxn>
              </a:cxnLst>
              <a:rect l="0" t="0" r="0" b="0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70" name="Group 201"/>
          <p:cNvGrpSpPr/>
          <p:nvPr/>
        </p:nvGrpSpPr>
        <p:grpSpPr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072" name="Picture 202" descr="pan01"/>
            <p:cNvPicPr>
              <a:picLocks noChangeAspect="1"/>
            </p:cNvPicPr>
            <p:nvPr userDrawn="1"/>
          </p:nvPicPr>
          <p:blipFill>
            <a:blip r:embed="rId20"/>
            <a:srcRect l="60431" r="2339"/>
            <a:stretch>
              <a:fillRect/>
            </a:stretch>
          </p:blipFill>
          <p:spPr>
            <a:xfrm>
              <a:off x="0" y="240"/>
              <a:ext cx="2400" cy="3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" name="Freeform 203" descr="wiz_gold01"/>
            <p:cNvSpPr/>
            <p:nvPr userDrawn="1"/>
          </p:nvSpPr>
          <p:spPr>
            <a:xfrm>
              <a:off x="-7" y="346"/>
              <a:ext cx="2247" cy="2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97"/>
                </a:cxn>
                <a:cxn ang="0">
                  <a:pos x="0" y="2903"/>
                </a:cxn>
                <a:cxn ang="0">
                  <a:pos x="7" y="0"/>
                </a:cxn>
              </a:cxnLst>
              <a:rect l="0" t="0" r="0" b="0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rotWithShape="1">
              <a:blip r:embed="rId21"/>
              <a:stretch>
                <a:fillRect/>
              </a:stretch>
            </a:blip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71" name="Rectang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ep.ucas.ac.c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4572000" y="4343400"/>
            <a:ext cx="4392613" cy="11017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ClrTx/>
              <a:buSzTx/>
            </a:pP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</a:rPr>
              <a:t>毕业生角色</a:t>
            </a:r>
            <a:endParaRPr lang="en-US" altLang="zh-CN" sz="4000" b="1" dirty="0">
              <a:solidFill>
                <a:srgbClr val="FF0000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endParaRPr lang="en-US" altLang="zh-CN" sz="2200" dirty="0"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r>
              <a:rPr lang="zh-CN" altLang="en-US" sz="2200" dirty="0">
                <a:latin typeface="+mn-lt"/>
                <a:ea typeface="宋体" panose="02010600030101010101" pitchFamily="2" charset="-122"/>
                <a:cs typeface="+mn-cs"/>
              </a:rPr>
              <a:t>就业指导中心</a:t>
            </a:r>
            <a:endParaRPr lang="en-US" altLang="zh-CN" sz="2200" dirty="0"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r>
              <a:rPr lang="zh-CN" altLang="en-US" sz="2200" dirty="0">
                <a:latin typeface="+mn-lt"/>
                <a:ea typeface="宋体" panose="02010600030101010101" pitchFamily="2" charset="-122"/>
                <a:cs typeface="+mn-cs"/>
              </a:rPr>
              <a:t>网络信息中心</a:t>
            </a:r>
            <a:endParaRPr lang="en-US" altLang="zh-CN" sz="2200" dirty="0"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r>
              <a:rPr lang="en-US" altLang="zh-CN" sz="2200" dirty="0">
                <a:latin typeface="+mn-lt"/>
                <a:ea typeface="宋体" panose="02010600030101010101" pitchFamily="2" charset="-122"/>
                <a:cs typeface="+mn-cs"/>
              </a:rPr>
              <a:t>2024-9-10</a:t>
            </a:r>
          </a:p>
          <a:p>
            <a:pPr eaLnBrk="1" hangingPunct="1">
              <a:lnSpc>
                <a:spcPct val="80000"/>
              </a:lnSpc>
              <a:buClrTx/>
              <a:buSzTx/>
            </a:pPr>
            <a:endParaRPr lang="en-US" altLang="zh-CN" sz="2200" dirty="0"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endParaRPr lang="zh-CN" altLang="en-US" sz="220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标题 1"/>
          <p:cNvSpPr>
            <a:spLocks noGrp="1"/>
          </p:cNvSpPr>
          <p:nvPr>
            <p:ph type="ctrTitle"/>
          </p:nvPr>
        </p:nvSpPr>
        <p:spPr>
          <a:xfrm>
            <a:off x="3851275" y="2525713"/>
            <a:ext cx="5356225" cy="20574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毕业生就业系统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数据填报说明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签约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、派遣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数据填报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说明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579" name="矩形 3"/>
          <p:cNvSpPr/>
          <p:nvPr/>
        </p:nvSpPr>
        <p:spPr>
          <a:xfrm>
            <a:off x="611560" y="1380362"/>
            <a:ext cx="8064896" cy="4097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rgbClr val="C00000"/>
                </a:solidFill>
                <a:latin typeface="汉仪大黑简" pitchFamily="49" charset="-122"/>
                <a:ea typeface="微软简粗黑" pitchFamily="2" charset="-122"/>
              </a:rPr>
              <a:t>签约数据填报：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为了落实教育部关于毕业生签约数据日报、周报、月报的要求，已经落实就业单位（收到用人单位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offer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）的学生都需要登录填报签约数据。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    1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、学生范围：所有预计下一年度毕业的在校生。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    2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、填报时间：收到用人单位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offer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、领取三方协议时填报。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    3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、定向生按照定向招生协议派遣回定向单位，少数民族骨干计划毕业生派遣回协议省教育厅。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rgbClr val="C00000"/>
                </a:solidFill>
                <a:ea typeface="微软简粗黑" pitchFamily="2" charset="-122"/>
              </a:rPr>
              <a:t>说明：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、就业数据填报页面下方有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“提交签约数据”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“提交派遣数据”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两个按钮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。签约数据用于上报教育部实时统计毕业生签约率，派遣数据用于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转迁户口和档案信息核对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签约、派遣数据填报说明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1268760"/>
            <a:ext cx="8081963" cy="448084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latin typeface="宋体" panose="02010600030101010101" pitchFamily="2" charset="-122"/>
              </a:rPr>
              <a:t>      2</a:t>
            </a:r>
            <a:r>
              <a:rPr lang="zh-CN" altLang="en-US" sz="1600" dirty="0">
                <a:latin typeface="宋体" panose="02010600030101010101" pitchFamily="2" charset="-122"/>
              </a:rPr>
              <a:t>、</a:t>
            </a:r>
            <a:r>
              <a:rPr lang="zh-CN" altLang="zh-CN" sz="1600" dirty="0">
                <a:latin typeface="宋体" panose="02010600030101010101" pitchFamily="2" charset="-122"/>
              </a:rPr>
              <a:t>学生填报提交的签约数据就是将来的派遣数据，学生只需填报一次，提交签约数据后</a:t>
            </a:r>
            <a:r>
              <a:rPr lang="zh-CN" altLang="en-US" sz="1600" dirty="0">
                <a:latin typeface="宋体" panose="02010600030101010101" pitchFamily="2" charset="-122"/>
              </a:rPr>
              <a:t>至</a:t>
            </a:r>
            <a:r>
              <a:rPr lang="zh-CN" altLang="zh-CN" sz="1600" dirty="0">
                <a:latin typeface="宋体" panose="02010600030101010101" pitchFamily="2" charset="-122"/>
              </a:rPr>
              <a:t>派遣时如果签约单位或签约数据没有变化、修改</a:t>
            </a:r>
            <a:r>
              <a:rPr lang="zh-CN" altLang="en-US" sz="1600" dirty="0">
                <a:latin typeface="宋体" panose="02010600030101010101" pitchFamily="2" charset="-122"/>
              </a:rPr>
              <a:t>的</a:t>
            </a:r>
            <a:r>
              <a:rPr lang="zh-CN" altLang="zh-CN" sz="1600" dirty="0">
                <a:latin typeface="宋体" panose="02010600030101010101" pitchFamily="2" charset="-122"/>
              </a:rPr>
              <a:t>，可以在需要派遣</a:t>
            </a:r>
            <a:r>
              <a:rPr lang="zh-CN" altLang="en-US" sz="1600" dirty="0">
                <a:latin typeface="宋体" panose="02010600030101010101" pitchFamily="2" charset="-122"/>
              </a:rPr>
              <a:t>（需要转迁户口档案时）</a:t>
            </a:r>
            <a:r>
              <a:rPr lang="zh-CN" altLang="zh-CN" sz="1600" dirty="0">
                <a:latin typeface="宋体" panose="02010600030101010101" pitchFamily="2" charset="-122"/>
              </a:rPr>
              <a:t>时（春季毕业生</a:t>
            </a:r>
            <a:r>
              <a:rPr lang="en-US" altLang="zh-CN" sz="1600" dirty="0">
                <a:latin typeface="宋体" panose="02010600030101010101" pitchFamily="2" charset="-122"/>
              </a:rPr>
              <a:t>1</a:t>
            </a:r>
            <a:r>
              <a:rPr lang="zh-CN" altLang="zh-CN" sz="1600" dirty="0">
                <a:latin typeface="宋体" panose="02010600030101010101" pitchFamily="2" charset="-122"/>
              </a:rPr>
              <a:t>月开始派遣、夏季毕业生</a:t>
            </a:r>
            <a:r>
              <a:rPr lang="en-US" altLang="zh-CN" sz="1600" dirty="0">
                <a:latin typeface="宋体" panose="02010600030101010101" pitchFamily="2" charset="-122"/>
              </a:rPr>
              <a:t>6</a:t>
            </a:r>
            <a:r>
              <a:rPr lang="zh-CN" altLang="zh-CN" sz="1600" dirty="0">
                <a:latin typeface="宋体" panose="02010600030101010101" pitchFamily="2" charset="-122"/>
              </a:rPr>
              <a:t>月底开始派遣）直接选择“提交派遣数据”、研究所</a:t>
            </a:r>
            <a:r>
              <a:rPr lang="zh-CN" altLang="en-US" sz="1600" dirty="0">
                <a:latin typeface="宋体" panose="02010600030101010101" pitchFamily="2" charset="-122"/>
              </a:rPr>
              <a:t>或院系</a:t>
            </a:r>
            <a:r>
              <a:rPr lang="zh-CN" altLang="zh-CN" sz="1600" dirty="0">
                <a:latin typeface="宋体" panose="02010600030101010101" pitchFamily="2" charset="-122"/>
              </a:rPr>
              <a:t>审核后上报就业指导中心。</a:t>
            </a:r>
          </a:p>
          <a:p>
            <a:pPr marR="0" lvl="0">
              <a:lnSpc>
                <a:spcPct val="150000"/>
              </a:lnSpc>
              <a:buClrTx/>
              <a:buSzTx/>
              <a:defRPr/>
            </a:pPr>
            <a:r>
              <a:rPr lang="zh-CN" altLang="en-US" sz="1600" dirty="0">
                <a:latin typeface="宋体" panose="02010600030101010101" pitchFamily="2" charset="-122"/>
              </a:rPr>
              <a:t>   </a:t>
            </a:r>
            <a:r>
              <a:rPr lang="en-US" altLang="zh-CN" sz="1600" dirty="0">
                <a:latin typeface="宋体" panose="02010600030101010101" pitchFamily="2" charset="-122"/>
              </a:rPr>
              <a:t>   3</a:t>
            </a:r>
            <a:r>
              <a:rPr lang="zh-CN" altLang="en-US" sz="1600" dirty="0">
                <a:latin typeface="宋体" panose="02010600030101010101" pitchFamily="2" charset="-122"/>
              </a:rPr>
              <a:t>、如果提交签约数据后变更就业单位或需要修改数据信息的，在选择提交派遣数据之前学生可以自己修改、重新提交。</a:t>
            </a:r>
          </a:p>
          <a:p>
            <a:pPr marR="0" lvl="0">
              <a:lnSpc>
                <a:spcPct val="150000"/>
              </a:lnSpc>
              <a:buClrTx/>
              <a:buSzTx/>
              <a:defRPr/>
            </a:pPr>
            <a:r>
              <a:rPr lang="en-US" altLang="zh-CN" sz="1600" dirty="0">
                <a:latin typeface="宋体" panose="02010600030101010101" pitchFamily="2" charset="-122"/>
              </a:rPr>
              <a:t>      4</a:t>
            </a:r>
            <a:r>
              <a:rPr lang="zh-CN" altLang="en-US" sz="1600" dirty="0">
                <a:latin typeface="宋体" panose="02010600030101010101" pitchFamily="2" charset="-122"/>
              </a:rPr>
              <a:t>、学生签约时先提交“签约数据”，培养单位角色在“签约数据”内审核、提交毕业生签约数据，就业指导中心提取后导入教育部平台（学信网）作为毕业生的就业数据登记。</a:t>
            </a:r>
            <a:endParaRPr lang="en-US" altLang="zh-CN" sz="1600" dirty="0">
              <a:latin typeface="宋体" panose="02010600030101010101" pitchFamily="2" charset="-122"/>
            </a:endParaRPr>
          </a:p>
          <a:p>
            <a:pPr marR="0" lvl="0">
              <a:lnSpc>
                <a:spcPct val="150000"/>
              </a:lnSpc>
              <a:buClrTx/>
              <a:buSzTx/>
              <a:defRPr/>
            </a:pPr>
            <a:r>
              <a:rPr lang="en-US" altLang="zh-CN" sz="1600" dirty="0">
                <a:latin typeface="宋体" panose="02010600030101010101" pitchFamily="2" charset="-122"/>
              </a:rPr>
              <a:t>      5</a:t>
            </a:r>
            <a:r>
              <a:rPr lang="zh-CN" altLang="zh-CN" sz="1600" dirty="0">
                <a:latin typeface="宋体" panose="02010600030101010101" pitchFamily="2" charset="-122"/>
              </a:rPr>
              <a:t>、派遣流程：学生在做完毕业生电子注册需要</a:t>
            </a:r>
            <a:r>
              <a:rPr lang="zh-CN" altLang="en-US" sz="1600" dirty="0">
                <a:latin typeface="宋体" panose="02010600030101010101" pitchFamily="2" charset="-122"/>
              </a:rPr>
              <a:t>转迁户档</a:t>
            </a:r>
            <a:r>
              <a:rPr lang="zh-CN" altLang="zh-CN" sz="1600" dirty="0">
                <a:latin typeface="宋体" panose="02010600030101010101" pitchFamily="2" charset="-122"/>
              </a:rPr>
              <a:t>时，再登录系统，选择“提交派遣数据”，培养单位角色到“派遣数据维护”内审核、提交数据提交给就业指导中心，中心提取后上报</a:t>
            </a:r>
            <a:r>
              <a:rPr lang="zh-CN" altLang="en-US" sz="1600" dirty="0">
                <a:latin typeface="宋体" panose="02010600030101010101" pitchFamily="2" charset="-122"/>
              </a:rPr>
              <a:t>教育部系统</a:t>
            </a:r>
            <a:r>
              <a:rPr lang="zh-CN" altLang="zh-CN" sz="1600" dirty="0">
                <a:latin typeface="宋体" panose="02010600030101010101" pitchFamily="2" charset="-122"/>
              </a:rPr>
              <a:t>，</a:t>
            </a:r>
            <a:r>
              <a:rPr lang="zh-CN" altLang="en-US" sz="1600" dirty="0">
                <a:latin typeface="宋体" panose="02010600030101010101" pitchFamily="2" charset="-122"/>
              </a:rPr>
              <a:t>作为户档转出的依据</a:t>
            </a:r>
            <a:r>
              <a:rPr lang="zh-CN" altLang="zh-CN" sz="1600" dirty="0"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401175" cy="8382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学生签约、派遣数据填报</a:t>
            </a:r>
          </a:p>
        </p:txBody>
      </p:sp>
      <p:pic>
        <p:nvPicPr>
          <p:cNvPr id="43011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5" y="1066801"/>
            <a:ext cx="7563506" cy="5314528"/>
          </a:xfrm>
          <a:ln/>
        </p:spPr>
      </p:pic>
      <p:sp>
        <p:nvSpPr>
          <p:cNvPr id="43012" name="矩形 1"/>
          <p:cNvSpPr/>
          <p:nvPr/>
        </p:nvSpPr>
        <p:spPr>
          <a:xfrm>
            <a:off x="1206500" y="1557338"/>
            <a:ext cx="4697413" cy="954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学生登录</a:t>
            </a: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  <a:hlinkClick r:id="rId3"/>
              </a:rPr>
              <a:t>http://sep.ucas.ac.cn</a:t>
            </a: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输入用户名、密码</a:t>
            </a:r>
          </a:p>
        </p:txBody>
      </p:sp>
    </p:spTree>
    <p:extLst>
      <p:ext uri="{BB962C8B-B14F-4D97-AF65-F5344CB8AC3E}">
        <p14:creationId xmlns:p14="http://schemas.microsoft.com/office/powerpoint/2010/main" val="198117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046163"/>
            <a:ext cx="8229600" cy="3171825"/>
          </a:xfrm>
          <a:ln/>
        </p:spPr>
      </p:pic>
      <p:sp>
        <p:nvSpPr>
          <p:cNvPr id="4403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签约、派遣数据填报步骤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403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933825"/>
            <a:ext cx="8229600" cy="383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矩形 5"/>
          <p:cNvSpPr/>
          <p:nvPr/>
        </p:nvSpPr>
        <p:spPr>
          <a:xfrm>
            <a:off x="2268538" y="1773238"/>
            <a:ext cx="5894387" cy="3602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、选择“学籍管理”图标</a:t>
            </a: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、选择“档案管理”</a:t>
            </a: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选择“填写”</a:t>
            </a:r>
          </a:p>
          <a:p>
            <a:pPr marL="0" lvl="0" indent="0">
              <a:spcBef>
                <a:spcPct val="0"/>
              </a:spcBef>
              <a:buNone/>
            </a:pPr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44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签约、派遣数据填报步骤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5059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309" y="1844675"/>
            <a:ext cx="7749382" cy="4434722"/>
          </a:xfrm>
          <a:ln/>
        </p:spPr>
      </p:pic>
      <p:sp>
        <p:nvSpPr>
          <p:cNvPr id="45060" name="矩形 7"/>
          <p:cNvSpPr/>
          <p:nvPr/>
        </p:nvSpPr>
        <p:spPr>
          <a:xfrm>
            <a:off x="1289050" y="1260475"/>
            <a:ext cx="69802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C00000"/>
                </a:solidFill>
                <a:ea typeface="宋体" panose="02010600030101010101" pitchFamily="2" charset="-122"/>
              </a:rPr>
              <a:t>、选择“毕业生基本信息表（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B2</a:t>
            </a:r>
            <a:r>
              <a:rPr lang="zh-CN" altLang="en-US" dirty="0">
                <a:solidFill>
                  <a:srgbClr val="C00000"/>
                </a:solidFill>
                <a:ea typeface="宋体" panose="02010600030101010101" pitchFamily="2" charset="-122"/>
              </a:rPr>
              <a:t>）”</a:t>
            </a:r>
          </a:p>
        </p:txBody>
      </p:sp>
    </p:spTree>
    <p:extLst>
      <p:ext uri="{BB962C8B-B14F-4D97-AF65-F5344CB8AC3E}">
        <p14:creationId xmlns:p14="http://schemas.microsoft.com/office/powerpoint/2010/main" val="329854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0B03594-9464-4896-91FF-64F3800A5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37867"/>
            <a:ext cx="8229600" cy="3185491"/>
          </a:xfr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53C7BD0D-65D4-4BD0-BACC-76FEA3030334}"/>
              </a:ext>
            </a:extLst>
          </p:cNvPr>
          <p:cNvSpPr/>
          <p:nvPr/>
        </p:nvSpPr>
        <p:spPr>
          <a:xfrm>
            <a:off x="683568" y="1260475"/>
            <a:ext cx="792703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000" dirty="0">
                <a:solidFill>
                  <a:srgbClr val="C00000"/>
                </a:solidFill>
                <a:ea typeface="宋体" panose="02010600030101010101" pitchFamily="2" charset="-122"/>
              </a:rPr>
              <a:t>、点击“填报派遣信息”按钮，进入填报页面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D01CC33-4D92-4833-8E2C-FE1CDB4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签约、派遣数据填报步骤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661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CEFD53-3B4C-4539-8827-AA7AAEB5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154"/>
            <a:ext cx="9144000" cy="3627692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0243DD6F-D745-4CA5-844C-9AB0D886B35F}"/>
              </a:ext>
            </a:extLst>
          </p:cNvPr>
          <p:cNvSpPr/>
          <p:nvPr/>
        </p:nvSpPr>
        <p:spPr>
          <a:xfrm>
            <a:off x="827584" y="1189704"/>
            <a:ext cx="792703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solidFill>
                  <a:srgbClr val="C00000"/>
                </a:solidFill>
                <a:ea typeface="宋体" panose="02010600030101010101" pitchFamily="2" charset="-122"/>
              </a:rPr>
              <a:t>、根据分栏内容及提示信息，正确、如实填报各项数据。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E059BA36-028A-4638-950A-1407C9991B37}"/>
              </a:ext>
            </a:extLst>
          </p:cNvPr>
          <p:cNvSpPr txBox="1">
            <a:spLocks/>
          </p:cNvSpPr>
          <p:nvPr/>
        </p:nvSpPr>
        <p:spPr>
          <a:xfrm>
            <a:off x="1259632" y="276768"/>
            <a:ext cx="7391400" cy="838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kern="0" dirty="0"/>
              <a:t>签约、派遣数据填报步骤 </a:t>
            </a:r>
            <a:r>
              <a:rPr lang="en-US" altLang="zh-CN" sz="2800" kern="0" dirty="0"/>
              <a:t>5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21438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E2218AC-E643-4782-9C5A-19F065986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652"/>
            <a:ext cx="9144000" cy="3224696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39160157-58C3-4E99-AEB0-7CAC38CF7CAB}"/>
              </a:ext>
            </a:extLst>
          </p:cNvPr>
          <p:cNvSpPr/>
          <p:nvPr/>
        </p:nvSpPr>
        <p:spPr>
          <a:xfrm>
            <a:off x="827584" y="1108766"/>
            <a:ext cx="79270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000" dirty="0">
                <a:solidFill>
                  <a:srgbClr val="C00000"/>
                </a:solidFill>
                <a:ea typeface="宋体" panose="02010600030101010101" pitchFamily="2" charset="-122"/>
              </a:rPr>
              <a:t>、提交签约数据时，注意“批次”正确；毕业电子注册后填报该页面，可点击“提交派遣数据”按钮。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7853DE3-EE6B-40FC-848B-105797515EE4}"/>
              </a:ext>
            </a:extLst>
          </p:cNvPr>
          <p:cNvSpPr txBox="1">
            <a:spLocks/>
          </p:cNvSpPr>
          <p:nvPr/>
        </p:nvSpPr>
        <p:spPr>
          <a:xfrm>
            <a:off x="1259632" y="276768"/>
            <a:ext cx="7391400" cy="838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kern="0" dirty="0"/>
              <a:t>签约、派遣数据填报步骤 </a:t>
            </a:r>
            <a:r>
              <a:rPr lang="en-US" altLang="zh-CN" sz="2800" kern="0" dirty="0"/>
              <a:t>6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2488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spc="25" dirty="0">
                <a:solidFill>
                  <a:schemeClr val="bg1">
                    <a:lumMod val="95000"/>
                  </a:schemeClr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三</a:t>
            </a:r>
            <a:r>
              <a:rPr kumimoji="0" lang="zh-CN" altLang="zh-CN" sz="2800" b="1" i="0" u="none" strike="noStrike" kern="0" cap="none" spc="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、关于单位信息</a:t>
            </a:r>
            <a:r>
              <a:rPr kumimoji="0" lang="zh-CN" altLang="en-US" sz="2800" b="1" i="0" u="none" strike="noStrike" kern="0" cap="none" spc="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及毕业去向界定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088" y="1125538"/>
            <a:ext cx="7783513" cy="4707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2100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2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关于单位信息：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0" cap="none" spc="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毕业去向为“就业”的同学，就业分为签就业协议形式就业、签劳动合同形式就业、科研助理管理助理就业、应征义务兵、国家基层项目、地方基层项目、其他录用形式就业、自主创业、自由职业、回原单位就业等类型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kumimoji="0" lang="zh-CN" altLang="zh-CN" sz="1800" b="0" i="0" u="none" strike="noStrike" kern="0" cap="none" spc="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请务必准确填写单位信息，如“单位性质”、“单位行业”、“单位组织机构代码”需与用人单位核实后准确填报系统，填报不准确将影响后续办理</a:t>
            </a:r>
            <a:r>
              <a:rPr kumimoji="0" lang="zh-CN" altLang="en-US" sz="1800" b="0" i="0" u="none" strike="noStrike" kern="0" cap="none" spc="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户口档案转迁</a:t>
            </a:r>
            <a:r>
              <a:rPr kumimoji="0" lang="zh-CN" altLang="zh-CN" sz="1800" b="0" i="0" u="none" strike="noStrike" kern="0" cap="none" spc="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手续。</a:t>
            </a:r>
            <a:endParaRPr kumimoji="0" lang="en-US" altLang="zh-CN" sz="1800" b="0" i="0" u="none" strike="noStrike" kern="0" cap="none" spc="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spc="25" dirty="0">
                <a:solidFill>
                  <a:srgbClr val="9A0000"/>
                </a:solidFill>
                <a:latin typeface="等线" panose="02010600030101010101" pitchFamily="2" charset="-122"/>
              </a:rPr>
              <a:t>关于</a:t>
            </a:r>
            <a:r>
              <a:rPr lang="zh-CN" altLang="zh-CN" sz="2400" b="1" kern="0" spc="25" dirty="0">
                <a:solidFill>
                  <a:srgbClr val="9A0000"/>
                </a:solidFill>
                <a:latin typeface="等线" panose="02010600030101010101" pitchFamily="2" charset="-122"/>
              </a:rPr>
              <a:t>毕业去向填报</a:t>
            </a:r>
            <a:r>
              <a:rPr lang="zh-CN" altLang="en-US" sz="2400" b="1" kern="0" spc="25" dirty="0">
                <a:solidFill>
                  <a:srgbClr val="9A0000"/>
                </a:solidFill>
                <a:latin typeface="等线" panose="02010600030101010101" pitchFamily="2" charset="-122"/>
              </a:rPr>
              <a:t>：</a:t>
            </a:r>
            <a:endParaRPr lang="zh-CN" altLang="zh-CN" sz="2400" b="1" kern="0" spc="25" dirty="0">
              <a:solidFill>
                <a:srgbClr val="9A0000"/>
              </a:solidFill>
              <a:latin typeface="等线" panose="02010600030101010101" pitchFamily="2" charset="-122"/>
            </a:endParaRPr>
          </a:p>
          <a:p>
            <a:pPr marL="0" marR="0" lvl="0" indent="355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毕业去向主要是指毕业生的就业状态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主要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分为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就业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升学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未就业三大类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毕业去向直接决定了毕业生的户口、档案、党团组织</a:t>
            </a:r>
            <a:r>
              <a:rPr lang="zh-CN" altLang="en-US" kern="100" dirty="0">
                <a:cs typeface="Times New Roman" panose="02020603050405020304" pitchFamily="18" charset="0"/>
              </a:rPr>
              <a:t>关系等转接手续的办理方式。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B41CA-85F1-4F85-804C-5770426E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578"/>
            <a:ext cx="9144000" cy="547484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222152F-A3EB-4315-8454-58237973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6737176" cy="462978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高校毕业生毕业去向界定及标准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60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981075"/>
            <a:ext cx="8229600" cy="537527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就业派遣系统操作说明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信息填报流程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60000"/>
              </a:lnSpc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学生预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毕业申请系统说明</a:t>
            </a:r>
            <a:r>
              <a:rPr lang="zh-CN" altLang="en-US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页）</a:t>
            </a:r>
            <a:endParaRPr lang="en-US" altLang="zh-CN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60000"/>
              </a:lnSpc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学生签约、派遣数据填报说明</a:t>
            </a:r>
            <a:r>
              <a:rPr lang="zh-CN" altLang="en-US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页）</a:t>
            </a:r>
            <a:endParaRPr lang="en-US" altLang="zh-CN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单位信息及毕业去向界定、材料要求</a:t>
            </a: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kumimoji="0" lang="zh-CN" altLang="en-US" sz="200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页）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SEP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填报常见问题 </a:t>
            </a:r>
            <a:r>
              <a:rPr lang="zh-CN" altLang="en-US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en-US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页）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73750C-8935-4F63-9BEB-54B027C8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510742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579640A2-1D4C-473F-B3A9-F08D1BB1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6737176" cy="462978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高校毕业生毕业去向界定及标准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13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1D1845-9A48-4538-BB1F-54157838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479871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4267A3FD-B405-4A6B-AF5D-1B1CF871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6737176" cy="462978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高校毕业生毕业去向界定及标准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7294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819" name="矩形 2"/>
          <p:cNvSpPr/>
          <p:nvPr/>
        </p:nvSpPr>
        <p:spPr>
          <a:xfrm>
            <a:off x="827584" y="1090918"/>
            <a:ext cx="7783016" cy="5013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3683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1800" b="1" dirty="0">
                <a:solidFill>
                  <a:srgbClr val="C0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zh-CN" sz="18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毕业去向更改</a:t>
            </a:r>
            <a:r>
              <a:rPr lang="en-US" altLang="zh-CN" sz="18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zh-CN" sz="18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违约</a:t>
            </a: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3683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若不变更单位，只修改部分信息，可在就业指导中心提取数据之前联系所在研究所或院系退回修改，可在个人页面查看进度。</a:t>
            </a:r>
          </a:p>
          <a:p>
            <a:pPr marL="0" lvl="0" indent="3683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若</a:t>
            </a:r>
            <a:r>
              <a:rPr lang="zh-CN" altLang="en-US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变更</a:t>
            </a:r>
            <a:r>
              <a:rPr lang="zh-CN" altLang="zh-CN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用人单位，需先征得单位和所在研究所或院系同意及学校就业指导中心同意，才可申请办理解约手续</a:t>
            </a:r>
            <a:r>
              <a:rPr lang="zh-CN" altLang="en-US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。就业协议的解除有三种情况：</a:t>
            </a:r>
            <a:endParaRPr lang="en-US" altLang="zh-CN" sz="1800" kern="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lvl="0" indent="3683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）用人单位违约。指用人单位方面原因造成的就业协议无法履行。违约的原因一般包含单位经营困难导致裁员、岗位撤销、破产、用人单位用人计划发生重大变动等。用人单位违约应承担违约责任，并为毕业生开具写明违约原因的正式书面退函。</a:t>
            </a:r>
            <a:endParaRPr lang="en-US" altLang="zh-CN" sz="1800" kern="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lvl="0" indent="3683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800" kern="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）毕业生违约。指毕业生个人原因造成的就业协议无法履行。违约的原因一般包含已签约毕业生又与别的单位达成就业意向，已签约毕业生准备继续考研或出国，已签约毕业生对用人单位工作</a:t>
            </a:r>
            <a:r>
              <a:rPr lang="zh-CN" altLang="en-US" sz="18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条件不满意等。毕业</a:t>
            </a:r>
            <a:endParaRPr lang="zh-CN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46719101-56FC-48A7-B500-75A5102C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A369F0BC-72F7-44B8-9697-E96909318536}"/>
              </a:ext>
            </a:extLst>
          </p:cNvPr>
          <p:cNvSpPr/>
          <p:nvPr/>
        </p:nvSpPr>
        <p:spPr>
          <a:xfrm>
            <a:off x="755576" y="1196752"/>
            <a:ext cx="7767627" cy="52441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业生违约也应承担协议约定的违约责任，因此毕业生在签订就业协议书前应慎重考虑。</a:t>
            </a:r>
            <a:endParaRPr lang="en-US" altLang="zh-CN" sz="1800" kern="0" spc="25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683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8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）约定解除</a:t>
            </a:r>
            <a:endParaRPr lang="en-US" altLang="zh-CN" sz="180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683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在就业协议签订时，签约各方以备注条款或其他书面形式，约定当某种情形或条件发生时就业协议自动解除，任何一方均不被视为违约，也无需承担相应违约责任。</a:t>
            </a:r>
            <a:endParaRPr lang="en-US" altLang="zh-CN" sz="180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6830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b="1" dirty="0">
              <a:solidFill>
                <a:srgbClr val="C00000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  <a:p>
            <a:pPr marL="0" lvl="0" indent="26670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1800" b="1" dirty="0">
                <a:solidFill>
                  <a:srgbClr val="C0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、其他</a:t>
            </a:r>
            <a:endParaRPr lang="en-US" altLang="zh-CN" sz="1800" b="1" dirty="0">
              <a:solidFill>
                <a:srgbClr val="C00000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  <a:p>
            <a:pPr marL="0" lvl="0" indent="26670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）“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入学前档案所在地”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填写本科学校名称。</a:t>
            </a:r>
            <a:endParaRPr lang="en-US" altLang="zh-CN" sz="1800" kern="0" spc="25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26670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“档案是否转入学校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：填写“是”。</a:t>
            </a:r>
          </a:p>
          <a:p>
            <a:pPr marL="0" indent="368300">
              <a:lnSpc>
                <a:spcPct val="150000"/>
              </a:lnSpc>
              <a:spcBef>
                <a:spcPct val="0"/>
              </a:spcBef>
              <a:buNone/>
            </a:pP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368300">
              <a:lnSpc>
                <a:spcPct val="150000"/>
              </a:lnSpc>
              <a:spcBef>
                <a:spcPct val="0"/>
              </a:spcBef>
              <a:buNone/>
            </a:pPr>
            <a:endParaRPr lang="zh-CN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94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2"/>
          <p:cNvSpPr/>
          <p:nvPr/>
        </p:nvSpPr>
        <p:spPr>
          <a:xfrm>
            <a:off x="755650" y="1209675"/>
            <a:ext cx="7664450" cy="47859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 “是否建档立卡”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是否为建档立卡困难生，不是的选择“否”。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户口迁往地注意事项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户口迁往地省市县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字段录入要求：该字段需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通过“搜索”按钮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选取国家行政区划码和名称，不得自行输入省市县信息；毕业生参军入伍需注销户口时，可录入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参军注销户口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字段。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户口迁往地详址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字段录入要求：该字段不要重复录入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迁往地省市县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若毕业生户口迁往京外的，需注意以下三点：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①“详址”输入具体街道、路、门牌号等信息；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②二分回生源地的毕业生，须填写父母户口本首页地址；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未迁入学校的，须填写父母户口本首页地址并备注“未迁入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在原籍”；</a:t>
            </a:r>
            <a:endParaRPr lang="zh-CN" altLang="zh-CN" sz="1800" kern="0" spc="25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③“详址”中尽量不要出现“派出所”字样，派出所只是户口登记机关，不是具体落户地址，请仔细审查，确保地址正确。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若毕业生户口落在北京，其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迁户详址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中录入门牌号或单位名称皆可。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B5C12822-1FEE-4908-9AB6-4C65B169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矩形 2"/>
          <p:cNvSpPr/>
          <p:nvPr/>
        </p:nvSpPr>
        <p:spPr>
          <a:xfrm>
            <a:off x="971550" y="1241425"/>
            <a:ext cx="7488238" cy="48936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“入学前户口所在地派出所” ：户口没迁到学校（研究所）的填现在户口所在地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详细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本科转来可以填本科院校名称。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系统中有“搜索”项的，使用“搜索”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按钮进行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选择，自行填写无法保存。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辅导员姓名：填目前所在研究所或院系辅导员老师姓名，研究所或院系没有辅导员的，请填写研究所或院系就业工作负责老师姓名，手机填就业工作负责老师手机号码。不能填本科时辅导员信息！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zh-CN" sz="1800" kern="0" spc="25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二分毕业生调档：对于不签户口到单位的毕业生，由单位出具调档函从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学校（研究所）调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档案至就业单位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，按照实际情况正确填写户口、档案等各项信息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学校发放补贴金额：仅指各类困难生补助，不包括奖助学金，没有的填“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endParaRPr lang="en-US" altLang="zh-CN" sz="1800" kern="0" spc="25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55600" algn="just">
              <a:spcBef>
                <a:spcPts val="600"/>
              </a:spcBef>
              <a:buNone/>
            </a:pP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1800" kern="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定向生派遣：定向生毕业去向选“签就业协议形式就业”，电子材料上传定向协议书。</a:t>
            </a:r>
            <a:r>
              <a:rPr lang="zh-CN" altLang="en-US" sz="1800" spc="25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定向生的委培单位应与委培协议一致（全称），“具体落实单位名称”与“定向或委培单位”一致。</a:t>
            </a:r>
            <a:endParaRPr lang="zh-CN" altLang="zh-CN" sz="1800" kern="0" spc="25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55600" algn="just">
              <a:spcBef>
                <a:spcPts val="600"/>
              </a:spcBef>
              <a:buNone/>
            </a:pPr>
            <a:endParaRPr lang="zh-CN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46E5A10-79CE-4C9E-A364-64082279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注意：</a:t>
            </a:r>
            <a:endParaRPr lang="en-US" altLang="zh-CN" sz="180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    1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生源地信息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：应在入学报到时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报预毕业生数据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毕业电子注册时维护生源地信息，生源地信息为空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生源地未具体至县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县级市、区的，无法上报！</a:t>
            </a:r>
            <a:endParaRPr lang="en-US" altLang="zh-CN" sz="180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  <a:defRPr/>
            </a:pP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    2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、具体落实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单位名称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：具体落实</a:t>
            </a:r>
            <a:r>
              <a:rPr lang="zh-CN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单位名称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不可</a:t>
            </a:r>
            <a:r>
              <a:rPr lang="zh-CN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填报“无”、“不确定”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、简称；去到大学的，不要具体至院系，如“北京师范大学天文系”只需填写“北京师范大学”。</a:t>
            </a:r>
            <a:endParaRPr lang="en-US" altLang="zh-CN" sz="180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  <a:defRPr/>
            </a:pP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    3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单位组织机构代码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：单位组织机构代码中的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字母必须大写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！须登陆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天眼查</a:t>
            </a:r>
            <a:r>
              <a:rPr lang="en-US" altLang="zh-CN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https://www.tianyancha.com/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查询、确认后再填写，不能随意编写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空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“无”，只有当单位性质为机关或部队时，无法查到组织机构代码的才可以填“无” ，代码填写不准确将影响转迁户口档案！</a:t>
            </a:r>
            <a:endParaRPr lang="en-US" altLang="zh-CN" sz="180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606A11F-6718-451A-84A8-EE405A81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1BD074DB-DFBA-4316-826E-C312FDE6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9055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    4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单位性质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：单位性质须与单位事实相符，单位名称是公司，单位性质却填事业单位或高等教育单位，无法上报。如难以确定，公司请选“其他企业”，研究所请选“科研设计单位”。</a:t>
            </a:r>
          </a:p>
          <a:p>
            <a:pPr marL="0" indent="0">
              <a:buNone/>
              <a:defRPr/>
            </a:pP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    5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、出境留学：具体落实单位名称为“国家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学校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研究所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机构”，此处填写国外就读院校中文名称。具体落实单位所在地：香港特别行政区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澳门特别行政区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台湾省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国外。请通过“搜索”按钮选择。单位性质根据实际情况填写。</a:t>
            </a:r>
            <a:endParaRPr lang="en-US" altLang="zh-CN" sz="180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      6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邮政编码、</a:t>
            </a:r>
            <a:r>
              <a:rPr lang="en-US" altLang="zh-CN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1800" spc="25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号码、联系人电话、联系人手机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号格式错误，正确如：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100190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351848066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（不是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邮箱！）、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010-82686335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13213345888</a:t>
            </a:r>
            <a:r>
              <a:rPr lang="zh-CN" altLang="en-US" sz="1800" spc="25" dirty="0">
                <a:solidFill>
                  <a:srgbClr val="333333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800" spc="25" dirty="0">
              <a:solidFill>
                <a:srgbClr val="333333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如有问题，请联系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所在研究所或院系负责就业工作的老师。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谢谢！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操作说明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258888"/>
            <a:ext cx="8229600" cy="5373688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学生角色</a:t>
            </a:r>
            <a:r>
              <a:rPr kumimoji="0" lang="zh-CN" altLang="en-US" sz="19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：登录</a:t>
            </a:r>
            <a:r>
              <a:rPr kumimoji="0" lang="en-US" altLang="zh-CN" sz="19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SEP</a:t>
            </a: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</a:t>
            </a:r>
            <a:r>
              <a:rPr lang="en-US" altLang="zh-CN" sz="1800" b="1" dirty="0">
                <a:solidFill>
                  <a:srgbClr val="C00000"/>
                </a:solidFill>
              </a:rPr>
              <a:t>【</a:t>
            </a:r>
            <a:r>
              <a:rPr lang="zh-CN" altLang="en-US" sz="1800" b="1" dirty="0">
                <a:solidFill>
                  <a:srgbClr val="C00000"/>
                </a:solidFill>
              </a:rPr>
              <a:t>学籍管理</a:t>
            </a:r>
            <a:r>
              <a:rPr lang="en-US" altLang="zh-CN" sz="1800" b="1" dirty="0">
                <a:solidFill>
                  <a:srgbClr val="C00000"/>
                </a:solidFill>
              </a:rPr>
              <a:t>】</a:t>
            </a: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</a:t>
            </a:r>
            <a:endParaRPr kumimoji="0" lang="en-US" altLang="zh-CN" sz="1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档案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维护毕业生基本信息表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(B2)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zh-CN" altLang="en-US" sz="1800" dirty="0">
                <a:solidFill>
                  <a:srgbClr val="C00000"/>
                </a:solidFill>
              </a:rPr>
              <a:t>填报及修改：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CN" sz="1800" dirty="0">
                <a:solidFill>
                  <a:srgbClr val="C00000"/>
                </a:solidFill>
              </a:rPr>
              <a:t>1.</a:t>
            </a:r>
            <a:r>
              <a:rPr lang="zh-CN" altLang="en-US" sz="1800" dirty="0">
                <a:solidFill>
                  <a:srgbClr val="C00000"/>
                </a:solidFill>
              </a:rPr>
              <a:t>预毕业申请数据：</a:t>
            </a:r>
            <a:r>
              <a:rPr lang="zh-CN" altLang="zh-CN" sz="1800" dirty="0">
                <a:solidFill>
                  <a:srgbClr val="C00000"/>
                </a:solidFill>
              </a:rPr>
              <a:t>学生提交数据后在导师审批之前如果</a:t>
            </a:r>
            <a:r>
              <a:rPr lang="zh-CN" altLang="en-US" sz="1800" dirty="0">
                <a:solidFill>
                  <a:srgbClr val="C00000"/>
                </a:solidFill>
              </a:rPr>
              <a:t>想</a:t>
            </a:r>
            <a:r>
              <a:rPr lang="zh-CN" altLang="zh-CN" sz="1800" dirty="0">
                <a:solidFill>
                  <a:srgbClr val="C00000"/>
                </a:solidFill>
              </a:rPr>
              <a:t>修改数据，不需要导师退回即可自行修改、重新提交；导师审批后想修改数据或撤销毕业申请的，请联系导师退回</a:t>
            </a:r>
            <a:r>
              <a:rPr lang="en-US" altLang="zh-CN" sz="1800" dirty="0">
                <a:solidFill>
                  <a:srgbClr val="C00000"/>
                </a:solidFill>
              </a:rPr>
              <a:t>/</a:t>
            </a:r>
            <a:r>
              <a:rPr lang="zh-CN" altLang="en-US" sz="1800" dirty="0">
                <a:solidFill>
                  <a:srgbClr val="C00000"/>
                </a:solidFill>
              </a:rPr>
              <a:t>撤回</a:t>
            </a:r>
            <a:r>
              <a:rPr lang="zh-CN" altLang="zh-CN" sz="1800" dirty="0">
                <a:solidFill>
                  <a:srgbClr val="C00000"/>
                </a:solidFill>
              </a:rPr>
              <a:t>。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CN" sz="1800" dirty="0">
                <a:solidFill>
                  <a:srgbClr val="C00000"/>
                </a:solidFill>
              </a:rPr>
              <a:t>2.</a:t>
            </a:r>
            <a:r>
              <a:rPr lang="zh-CN" altLang="en-US" sz="1800" dirty="0">
                <a:solidFill>
                  <a:srgbClr val="C00000"/>
                </a:solidFill>
              </a:rPr>
              <a:t>签约数据：</a:t>
            </a:r>
            <a:r>
              <a:rPr lang="zh-CN" altLang="en-US" sz="1800" kern="1200" dirty="0">
                <a:solidFill>
                  <a:srgbClr val="C00000"/>
                </a:solidFill>
              </a:rPr>
              <a:t>如果提交签约数据后变更就业单位或需要修改数据信息的，在选择提交派遣数据之前均可以自行修改、重新提交。</a:t>
            </a:r>
            <a:endParaRPr lang="en-US" altLang="zh-CN" sz="1800" kern="1200" dirty="0">
              <a:solidFill>
                <a:srgbClr val="C00000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CN" sz="1800" kern="1200" dirty="0">
                <a:solidFill>
                  <a:srgbClr val="C00000"/>
                </a:solidFill>
              </a:rPr>
              <a:t>3</a:t>
            </a:r>
            <a:r>
              <a:rPr lang="en-US" altLang="zh-CN" sz="1800" dirty="0">
                <a:solidFill>
                  <a:srgbClr val="C00000"/>
                </a:solidFill>
              </a:rPr>
              <a:t>.</a:t>
            </a:r>
            <a:r>
              <a:rPr lang="zh-CN" altLang="en-US" sz="1800" dirty="0">
                <a:solidFill>
                  <a:srgbClr val="C00000"/>
                </a:solidFill>
              </a:rPr>
              <a:t>派遣数据：毕业注册结束后，学生已取得毕业或结业资格；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提交后，学生不能修改；教育干部可予以退回，或直接修改；</a:t>
            </a:r>
            <a:r>
              <a:rPr lang="zh-CN" altLang="en-US" sz="1800" dirty="0">
                <a:solidFill>
                  <a:srgbClr val="C00000"/>
                </a:solidFill>
              </a:rPr>
              <a:t>就业中心导出后，只能由教育干部角色在“毕业去向变更登记”中修改。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altLang="zh-CN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F96E2A-C269-4613-A749-F5169BB0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9" y="1083627"/>
            <a:ext cx="5652627" cy="15900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3D4CE0-EFC2-47B6-A5AE-777118F5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895423"/>
            <a:ext cx="8507034" cy="173808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32BA06-B286-43E2-84DF-3C4A4EE2B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67" y="4884024"/>
            <a:ext cx="7001284" cy="17133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26727D83-071B-4C54-B96F-9F0E341493A4}"/>
              </a:ext>
            </a:extLst>
          </p:cNvPr>
          <p:cNvSpPr/>
          <p:nvPr/>
        </p:nvSpPr>
        <p:spPr bwMode="auto">
          <a:xfrm>
            <a:off x="4644008" y="2617910"/>
            <a:ext cx="216024" cy="24989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3A6252CE-218C-41FC-A22B-ACBF90C7056A}"/>
              </a:ext>
            </a:extLst>
          </p:cNvPr>
          <p:cNvSpPr/>
          <p:nvPr/>
        </p:nvSpPr>
        <p:spPr bwMode="auto">
          <a:xfrm>
            <a:off x="4644008" y="4634134"/>
            <a:ext cx="216024" cy="24989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一、学生预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毕业申请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5445125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学生与导师沟通后确定可以正常毕业的，登录系统申请毕业。 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（一）学生申请毕业数据填报</a:t>
            </a: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800" dirty="0"/>
              <a:t>1</a:t>
            </a:r>
            <a:r>
              <a:rPr lang="zh-CN" altLang="zh-CN" sz="1800" dirty="0"/>
              <a:t>、学生范围：计划</a:t>
            </a:r>
            <a:r>
              <a:rPr lang="zh-CN" altLang="en-US" sz="1800" dirty="0"/>
              <a:t>预毕业批次开通年度</a:t>
            </a:r>
            <a:r>
              <a:rPr lang="zh-CN" altLang="zh-CN" sz="1800" dirty="0"/>
              <a:t>毕业的中国科学院大学在校生</a:t>
            </a:r>
          </a:p>
          <a:p>
            <a:r>
              <a:rPr lang="en-US" altLang="zh-CN" sz="1800" dirty="0"/>
              <a:t>2</a:t>
            </a:r>
            <a:r>
              <a:rPr lang="zh-CN" altLang="zh-CN" sz="1800" dirty="0"/>
              <a:t>、填报时间：</a:t>
            </a:r>
            <a:r>
              <a:rPr lang="zh-CN" altLang="en-US" sz="1800" dirty="0"/>
              <a:t>预毕业批次开通起</a:t>
            </a:r>
            <a:r>
              <a:rPr lang="zh-CN" altLang="zh-CN" sz="1800" dirty="0"/>
              <a:t>至</a:t>
            </a:r>
            <a:r>
              <a:rPr lang="zh-CN" altLang="en-US" sz="1800" dirty="0"/>
              <a:t>预毕业批次开通年度</a:t>
            </a:r>
            <a:r>
              <a:rPr lang="en-US" altLang="zh-CN" sz="1800" dirty="0"/>
              <a:t>12</a:t>
            </a:r>
            <a:r>
              <a:rPr lang="zh-CN" altLang="zh-CN" sz="1800" dirty="0"/>
              <a:t>月</a:t>
            </a:r>
            <a:r>
              <a:rPr lang="en-US" altLang="zh-CN" sz="1800" dirty="0"/>
              <a:t>25</a:t>
            </a:r>
            <a:r>
              <a:rPr lang="zh-CN" altLang="zh-CN" sz="1800" dirty="0"/>
              <a:t>日前</a:t>
            </a: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、申请条件：完成学业要求，导师同意毕业</a:t>
            </a: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、申请流程：登录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学籍管理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系统填写提交毕业申请数据、导师或研究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院系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老师审批</a:t>
            </a: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、学生数据填报说明：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学生登录“学籍管理”系统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http://sep.ucas.ac.cn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，选择“学生”角色，“档案管理”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“个人信息”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档案操作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维护毕业生基本信息表（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B2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预毕业，填写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保存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提交数据。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学生提交数据后在导师审批之前如果</a:t>
            </a:r>
            <a:r>
              <a:rPr lang="zh-CN" altLang="en-US" sz="1600" dirty="0">
                <a:solidFill>
                  <a:srgbClr val="C00000"/>
                </a:solidFill>
              </a:rPr>
              <a:t>想</a:t>
            </a:r>
            <a:r>
              <a:rPr lang="zh-CN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修改数据，不需要导师退回即可自行修改、重新提交；导师审批后想修改数据或撤销毕业申请的，请联系导师退回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撤回</a:t>
            </a:r>
            <a:r>
              <a:rPr lang="zh-CN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学生登录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http://sep.ucas.ac.cn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483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1066800"/>
            <a:ext cx="7516763" cy="5281684"/>
          </a:xfrm>
          <a:ln/>
        </p:spPr>
      </p:pic>
      <p:sp>
        <p:nvSpPr>
          <p:cNvPr id="20484" name="矩形 1"/>
          <p:cNvSpPr/>
          <p:nvPr/>
        </p:nvSpPr>
        <p:spPr>
          <a:xfrm>
            <a:off x="1403350" y="1557338"/>
            <a:ext cx="4572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ea typeface="宋体" panose="02010600030101010101" pitchFamily="2" charset="-122"/>
              </a:rPr>
              <a:t>学生登录</a:t>
            </a:r>
            <a:r>
              <a:rPr lang="en-US" altLang="zh-CN" sz="2400" dirty="0">
                <a:solidFill>
                  <a:srgbClr val="C00000"/>
                </a:solidFill>
                <a:ea typeface="宋体" panose="02010600030101010101" pitchFamily="2" charset="-122"/>
                <a:hlinkClick r:id="rId3"/>
              </a:rPr>
              <a:t>http://sep.ucas.ac.cn</a:t>
            </a: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ea typeface="宋体" panose="02010600030101010101" pitchFamily="2" charset="-122"/>
              </a:rPr>
              <a:t>输入用户名、密码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66825"/>
            <a:ext cx="8229600" cy="3171825"/>
          </a:xfrm>
          <a:ln/>
        </p:spPr>
      </p:pic>
      <p:sp>
        <p:nvSpPr>
          <p:cNvPr id="2150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学生毕业申请数据填报步骤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150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4003675"/>
            <a:ext cx="8229600" cy="285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矩形 5"/>
          <p:cNvSpPr/>
          <p:nvPr/>
        </p:nvSpPr>
        <p:spPr>
          <a:xfrm>
            <a:off x="2566988" y="1916113"/>
            <a:ext cx="4317207" cy="403187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、选择“学籍管理”图标</a:t>
            </a: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8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C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C00000"/>
                </a:solidFill>
                <a:ea typeface="宋体" panose="02010600030101010101" pitchFamily="2" charset="-122"/>
              </a:rPr>
              <a:t>、选择“档案管理”</a:t>
            </a:r>
          </a:p>
          <a:p>
            <a:pPr marL="0" lvl="0" indent="0">
              <a:spcBef>
                <a:spcPct val="0"/>
              </a:spcBef>
              <a:buNone/>
            </a:pPr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学生毕业申请数据填报步骤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2531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66800"/>
            <a:ext cx="8229600" cy="2608263"/>
          </a:xfrm>
          <a:ln/>
        </p:spPr>
      </p:pic>
      <p:pic>
        <p:nvPicPr>
          <p:cNvPr id="2253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675063"/>
            <a:ext cx="8197850" cy="318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矩形 7"/>
          <p:cNvSpPr/>
          <p:nvPr/>
        </p:nvSpPr>
        <p:spPr>
          <a:xfrm>
            <a:off x="684213" y="3141663"/>
            <a:ext cx="6261651" cy="267765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C00000"/>
                </a:solidFill>
                <a:ea typeface="宋体" panose="02010600030101010101" pitchFamily="2" charset="-122"/>
              </a:rPr>
              <a:t>、选择“填写”</a:t>
            </a:r>
            <a:endParaRPr lang="en-US" altLang="zh-CN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C00000"/>
                </a:solidFill>
                <a:ea typeface="宋体" panose="02010600030101010101" pitchFamily="2" charset="-122"/>
              </a:rPr>
              <a:t>、选择“毕业生基本信息表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B2</a:t>
            </a:r>
            <a:r>
              <a:rPr lang="zh-CN" altLang="en-US" sz="4000" dirty="0">
                <a:solidFill>
                  <a:srgbClr val="C00000"/>
                </a:solidFill>
                <a:ea typeface="宋体" panose="02010600030101010101" pitchFamily="2" charset="-122"/>
              </a:rPr>
              <a:t>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毕业申请数据填报步骤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355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084263"/>
            <a:ext cx="7575550" cy="2813050"/>
          </a:xfrm>
          <a:ln/>
        </p:spPr>
      </p:pic>
      <p:pic>
        <p:nvPicPr>
          <p:cNvPr id="2355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8" y="3836988"/>
            <a:ext cx="7577137" cy="302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矩形 5"/>
          <p:cNvSpPr/>
          <p:nvPr/>
        </p:nvSpPr>
        <p:spPr>
          <a:xfrm>
            <a:off x="2771775" y="2636838"/>
            <a:ext cx="6399213" cy="4154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C00000"/>
                </a:solidFill>
                <a:ea typeface="宋体" panose="02010600030101010101" pitchFamily="2" charset="-122"/>
              </a:rPr>
              <a:t>           5</a:t>
            </a:r>
            <a:r>
              <a:rPr lang="zh-CN" altLang="en-US" sz="2400" dirty="0">
                <a:solidFill>
                  <a:srgbClr val="C00000"/>
                </a:solidFill>
                <a:ea typeface="宋体" panose="02010600030101010101" pitchFamily="2" charset="-122"/>
              </a:rPr>
              <a:t>、选择“预毕业的信息”</a:t>
            </a: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400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C0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C00000"/>
                </a:solidFill>
                <a:ea typeface="宋体" panose="02010600030101010101" pitchFamily="2" charset="-122"/>
              </a:rPr>
              <a:t>、选择“提交预毕业数据”、联系导师审批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mZThlYTg0YjVlZWI0NjljYzI5MzIxYmRkYTFhOTgifQ=="/>
</p:tagLst>
</file>

<file path=ppt/theme/theme1.xml><?xml version="1.0" encoding="utf-8"?>
<a:theme xmlns:a="http://schemas.openxmlformats.org/drawingml/2006/main" name="581TGp_gold_light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2E507A"/>
    </a:dk2>
    <a:lt2>
      <a:srgbClr val="333333"/>
    </a:lt2>
    <a:accent1>
      <a:srgbClr val="5A90C2"/>
    </a:accent1>
    <a:accent2>
      <a:srgbClr val="8AC246"/>
    </a:accent2>
    <a:accent3>
      <a:srgbClr val="FFFFFF"/>
    </a:accent3>
    <a:accent4>
      <a:srgbClr val="000000"/>
    </a:accent4>
    <a:accent5>
      <a:srgbClr val="B5C6DD"/>
    </a:accent5>
    <a:accent6>
      <a:srgbClr val="7DB03F"/>
    </a:accent6>
    <a:hlink>
      <a:srgbClr val="F6831A"/>
    </a:hlink>
    <a:folHlink>
      <a:srgbClr val="EFC82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2288</Words>
  <Application>Microsoft Office PowerPoint</Application>
  <PresentationFormat>全屏显示(4:3)</PresentationFormat>
  <Paragraphs>141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汉仪大黑简</vt:lpstr>
      <vt:lpstr>宋体</vt:lpstr>
      <vt:lpstr>微软雅黑</vt:lpstr>
      <vt:lpstr>Arial</vt:lpstr>
      <vt:lpstr>Calibri</vt:lpstr>
      <vt:lpstr>581TGp_gold_light</vt:lpstr>
      <vt:lpstr>毕业生就业系统 数据填报说明</vt:lpstr>
      <vt:lpstr>PowerPoint 演示文稿</vt:lpstr>
      <vt:lpstr>操作说明</vt:lpstr>
      <vt:lpstr>PowerPoint 演示文稿</vt:lpstr>
      <vt:lpstr>一、学生预毕业申请</vt:lpstr>
      <vt:lpstr>学生登录http://sep.ucas.ac.cn</vt:lpstr>
      <vt:lpstr>学生毕业申请数据填报步骤 1、2</vt:lpstr>
      <vt:lpstr>学生毕业申请数据填报步骤 3、4</vt:lpstr>
      <vt:lpstr>毕业申请数据填报步骤 5、6</vt:lpstr>
      <vt:lpstr>二、签约、派遣数据填报说明</vt:lpstr>
      <vt:lpstr>签约、派遣数据填报说明</vt:lpstr>
      <vt:lpstr>学生签约、派遣数据填报</vt:lpstr>
      <vt:lpstr>签约、派遣数据填报步骤  1、2</vt:lpstr>
      <vt:lpstr>签约、派遣数据填报步骤  3</vt:lpstr>
      <vt:lpstr>签约、派遣数据填报步骤  4</vt:lpstr>
      <vt:lpstr>PowerPoint 演示文稿</vt:lpstr>
      <vt:lpstr>PowerPoint 演示文稿</vt:lpstr>
      <vt:lpstr>三、关于单位信息及毕业去向界定</vt:lpstr>
      <vt:lpstr>高校毕业生毕业去向界定及标准</vt:lpstr>
      <vt:lpstr>高校毕业生毕业去向界定及标准</vt:lpstr>
      <vt:lpstr>高校毕业生毕业去向界定及标准</vt:lpstr>
      <vt:lpstr>常见问题</vt:lpstr>
      <vt:lpstr>常见问题</vt:lpstr>
      <vt:lpstr>常见问题</vt:lpstr>
      <vt:lpstr>常见问题</vt:lpstr>
      <vt:lpstr>常见问题</vt:lpstr>
      <vt:lpstr>常见问题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就业派遣操作指南</dc:title>
  <dc:creator>李大春</dc:creator>
  <cp:lastModifiedBy>lychee</cp:lastModifiedBy>
  <cp:revision>458</cp:revision>
  <dcterms:created xsi:type="dcterms:W3CDTF">2013-06-05T11:11:42Z</dcterms:created>
  <dcterms:modified xsi:type="dcterms:W3CDTF">2024-09-14T01:41:14Z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F62088C88955485B80B4859199771645</vt:lpwstr>
  </property>
  <property fmtid="{D5CDD505-2E9C-101B-9397-08002B2CF9AE}" pid="3" name="KSOProductBuildVer">
    <vt:lpwstr>2052-11.1.0.11805</vt:lpwstr>
  </property>
</Properties>
</file>