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20.xml" ContentType="application/vnd.openxmlformats-officedocument.presentationml.tags+xml"/>
  <Override PartName="/ppt/notesSlides/notesSlide8.xml" ContentType="application/vnd.openxmlformats-officedocument.presentationml.notesSlide+xml"/>
  <Override PartName="/ppt/tags/tag21.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22.xml" ContentType="application/vnd.openxmlformats-officedocument.presentationml.tags+xml"/>
  <Override PartName="/ppt/notesSlides/notesSlide19.xml" ContentType="application/vnd.openxmlformats-officedocument.presentationml.notesSlide+xml"/>
  <Override PartName="/ppt/tags/tag23.xml" ContentType="application/vnd.openxmlformats-officedocument.presentationml.tags+xml"/>
  <Override PartName="/ppt/notesSlides/notesSlide20.xml" ContentType="application/vnd.openxmlformats-officedocument.presentationml.notesSlide+xml"/>
  <Override PartName="/ppt/tags/tag24.xml" ContentType="application/vnd.openxmlformats-officedocument.presentationml.tags+xml"/>
  <Override PartName="/ppt/notesSlides/notesSlide21.xml" ContentType="application/vnd.openxmlformats-officedocument.presentationml.notesSlide+xml"/>
  <Override PartName="/ppt/tags/tag25.xml" ContentType="application/vnd.openxmlformats-officedocument.presentationml.tags+xml"/>
  <Override PartName="/ppt/notesSlides/notesSlide22.xml" ContentType="application/vnd.openxmlformats-officedocument.presentationml.notesSlide+xml"/>
  <Override PartName="/ppt/tags/tag26.xml" ContentType="application/vnd.openxmlformats-officedocument.presentationml.tags+xml"/>
  <Override PartName="/ppt/notesSlides/notesSlide23.xml" ContentType="application/vnd.openxmlformats-officedocument.presentationml.notesSlide+xml"/>
  <Override PartName="/ppt/tags/tag27.xml" ContentType="application/vnd.openxmlformats-officedocument.presentationml.tag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tags/tag28.xml" ContentType="application/vnd.openxmlformats-officedocument.presentationml.tags+xml"/>
  <Override PartName="/ppt/notesSlides/notesSlide28.xml" ContentType="application/vnd.openxmlformats-officedocument.presentationml.notesSlide+xml"/>
  <Override PartName="/ppt/tags/tag29.xml" ContentType="application/vnd.openxmlformats-officedocument.presentationml.tags+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51"/>
  </p:notesMasterIdLst>
  <p:handoutMasterIdLst>
    <p:handoutMasterId r:id="rId52"/>
  </p:handoutMasterIdLst>
  <p:sldIdLst>
    <p:sldId id="256" r:id="rId2"/>
    <p:sldId id="5838" r:id="rId3"/>
    <p:sldId id="5837" r:id="rId4"/>
    <p:sldId id="5927" r:id="rId5"/>
    <p:sldId id="462" r:id="rId6"/>
    <p:sldId id="422" r:id="rId7"/>
    <p:sldId id="1149" r:id="rId8"/>
    <p:sldId id="1152" r:id="rId9"/>
    <p:sldId id="5836" r:id="rId10"/>
    <p:sldId id="1150" r:id="rId11"/>
    <p:sldId id="433" r:id="rId12"/>
    <p:sldId id="463" r:id="rId13"/>
    <p:sldId id="466" r:id="rId14"/>
    <p:sldId id="5928" r:id="rId15"/>
    <p:sldId id="5929" r:id="rId16"/>
    <p:sldId id="346" r:id="rId17"/>
    <p:sldId id="347" r:id="rId18"/>
    <p:sldId id="351" r:id="rId19"/>
    <p:sldId id="352" r:id="rId20"/>
    <p:sldId id="5930" r:id="rId21"/>
    <p:sldId id="5931" r:id="rId22"/>
    <p:sldId id="5938" r:id="rId23"/>
    <p:sldId id="5932" r:id="rId24"/>
    <p:sldId id="5933" r:id="rId25"/>
    <p:sldId id="5934" r:id="rId26"/>
    <p:sldId id="5935" r:id="rId27"/>
    <p:sldId id="5942" r:id="rId28"/>
    <p:sldId id="5936" r:id="rId29"/>
    <p:sldId id="5940" r:id="rId30"/>
    <p:sldId id="5937" r:id="rId31"/>
    <p:sldId id="5888" r:id="rId32"/>
    <p:sldId id="354" r:id="rId33"/>
    <p:sldId id="5889" r:id="rId34"/>
    <p:sldId id="5891" r:id="rId35"/>
    <p:sldId id="5890" r:id="rId36"/>
    <p:sldId id="5892" r:id="rId37"/>
    <p:sldId id="5914" r:id="rId38"/>
    <p:sldId id="5939" r:id="rId39"/>
    <p:sldId id="5919" r:id="rId40"/>
    <p:sldId id="5925" r:id="rId41"/>
    <p:sldId id="359" r:id="rId42"/>
    <p:sldId id="5943" r:id="rId43"/>
    <p:sldId id="369" r:id="rId44"/>
    <p:sldId id="5923" r:id="rId45"/>
    <p:sldId id="5924" r:id="rId46"/>
    <p:sldId id="371" r:id="rId47"/>
    <p:sldId id="370" r:id="rId48"/>
    <p:sldId id="377" r:id="rId49"/>
    <p:sldId id="262" r:id="rId50"/>
  </p:sldIdLst>
  <p:sldSz cx="12192000" cy="6858000"/>
  <p:notesSz cx="6858000" cy="9947275"/>
  <p:embeddedFontLst>
    <p:embeddedFont>
      <p:font typeface="微软雅黑" panose="020B0503020204020204" pitchFamily="34" charset="-122"/>
      <p:regular r:id="rId53"/>
      <p:bold r:id="rId54"/>
    </p:embeddedFont>
    <p:embeddedFont>
      <p:font typeface="仿宋" panose="02010609060101010101" pitchFamily="49" charset="-122"/>
      <p:regular r:id="rId55"/>
    </p:embeddedFont>
    <p:embeddedFont>
      <p:font typeface="Calibri" panose="020F0502020204030204" pitchFamily="34" charset="0"/>
      <p:regular r:id="rId56"/>
      <p:bold r:id="rId57"/>
      <p:italic r:id="rId58"/>
      <p:boldItalic r:id="rId59"/>
    </p:embeddedFont>
    <p:embeddedFont>
      <p:font typeface="Malgun Gothic Semilight" panose="020B0502040204020203" pitchFamily="34" charset="-122"/>
      <p:regular r:id="rId60"/>
    </p:embeddedFont>
    <p:embeddedFont>
      <p:font typeface="Segoe UI Light" panose="020B0502040204020203" pitchFamily="34" charset="0"/>
      <p:regular r:id="rId61"/>
      <p:italic r:id="rId62"/>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907">
          <p15:clr>
            <a:srgbClr val="A4A3A4"/>
          </p15:clr>
        </p15:guide>
        <p15:guide id="2" orient="horz" pos="2162">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6CCC8"/>
    <a:srgbClr val="60EEEB"/>
    <a:srgbClr val="F2F2F2"/>
    <a:srgbClr val="EBF1E9"/>
    <a:srgbClr val="261D38"/>
    <a:srgbClr val="DA05D5"/>
    <a:srgbClr val="8B56D0"/>
    <a:srgbClr val="91F3F1"/>
    <a:srgbClr val="33E9E5"/>
    <a:srgbClr val="37356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中度样式 2 - 强调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95444" autoAdjust="0"/>
  </p:normalViewPr>
  <p:slideViewPr>
    <p:cSldViewPr snapToGrid="0" showGuides="1">
      <p:cViewPr varScale="1">
        <p:scale>
          <a:sx n="109" d="100"/>
          <a:sy n="109" d="100"/>
        </p:scale>
        <p:origin x="612" y="114"/>
      </p:cViewPr>
      <p:guideLst>
        <p:guide pos="3907"/>
        <p:guide orient="horz" pos="2162"/>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font" Target="fonts/font3.fntdata"/><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1.fntdata"/><Relationship Id="rId58" Type="http://schemas.openxmlformats.org/officeDocument/2006/relationships/font" Target="fonts/font6.fntdata"/><Relationship Id="rId66"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font" Target="fonts/font9.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4.fntdata"/><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7.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2.fntdata"/><Relationship Id="rId62"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5.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handoutMaster" Target="handoutMasters/handoutMaster1.xml"/><Relationship Id="rId60" Type="http://schemas.openxmlformats.org/officeDocument/2006/relationships/font" Target="fonts/font8.fntdata"/><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99091"/>
          </a:xfrm>
          <a:prstGeom prst="rect">
            <a:avLst/>
          </a:prstGeom>
        </p:spPr>
        <p:txBody>
          <a:bodyPr vert="horz" lIns="91440" tIns="45720" rIns="91440" bIns="45720" rtlCol="0"/>
          <a:lstStyle>
            <a:lvl1pPr algn="l">
              <a:defRPr sz="1200"/>
            </a:lvl1pPr>
          </a:lstStyle>
          <a:p>
            <a:endParaRPr lang="zh-CN" altLang="en-US" dirty="0">
              <a:ea typeface="仿宋" panose="02010609060101010101" pitchFamily="49" charset="-122"/>
            </a:endParaRPr>
          </a:p>
        </p:txBody>
      </p:sp>
      <p:sp>
        <p:nvSpPr>
          <p:cNvPr id="3" name="日期占位符 2"/>
          <p:cNvSpPr>
            <a:spLocks noGrp="1"/>
          </p:cNvSpPr>
          <p:nvPr>
            <p:ph type="dt" sz="quarter" idx="1"/>
          </p:nvPr>
        </p:nvSpPr>
        <p:spPr>
          <a:xfrm>
            <a:off x="3884613" y="0"/>
            <a:ext cx="2971800" cy="499091"/>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ea typeface="仿宋" panose="02010609060101010101" pitchFamily="49" charset="-122"/>
              </a:rPr>
              <a:t>2025-02-28</a:t>
            </a:fld>
            <a:endParaRPr lang="zh-CN" altLang="en-US" dirty="0">
              <a:ea typeface="仿宋" panose="02010609060101010101" pitchFamily="49" charset="-122"/>
            </a:endParaRPr>
          </a:p>
        </p:txBody>
      </p:sp>
      <p:sp>
        <p:nvSpPr>
          <p:cNvPr id="4" name="页脚占位符 3"/>
          <p:cNvSpPr>
            <a:spLocks noGrp="1"/>
          </p:cNvSpPr>
          <p:nvPr>
            <p:ph type="ftr" sz="quarter" idx="2"/>
          </p:nvPr>
        </p:nvSpPr>
        <p:spPr>
          <a:xfrm>
            <a:off x="0" y="9448185"/>
            <a:ext cx="2971800" cy="499090"/>
          </a:xfrm>
          <a:prstGeom prst="rect">
            <a:avLst/>
          </a:prstGeom>
        </p:spPr>
        <p:txBody>
          <a:bodyPr vert="horz" lIns="91440" tIns="45720" rIns="91440" bIns="45720" rtlCol="0" anchor="b"/>
          <a:lstStyle>
            <a:lvl1pPr algn="l">
              <a:defRPr sz="1200"/>
            </a:lvl1pPr>
          </a:lstStyle>
          <a:p>
            <a:endParaRPr lang="zh-CN" altLang="en-US" dirty="0">
              <a:ea typeface="仿宋" panose="02010609060101010101" pitchFamily="49" charset="-122"/>
            </a:endParaRPr>
          </a:p>
        </p:txBody>
      </p:sp>
      <p:sp>
        <p:nvSpPr>
          <p:cNvPr id="5" name="灯片编号占位符 4"/>
          <p:cNvSpPr>
            <a:spLocks noGrp="1"/>
          </p:cNvSpPr>
          <p:nvPr>
            <p:ph type="sldNum" sz="quarter" idx="3"/>
          </p:nvPr>
        </p:nvSpPr>
        <p:spPr>
          <a:xfrm>
            <a:off x="3884613" y="9448185"/>
            <a:ext cx="2971800" cy="499090"/>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ea typeface="仿宋" panose="02010609060101010101" pitchFamily="49" charset="-122"/>
              </a:rPr>
              <a:t>‹#›</a:t>
            </a:fld>
            <a:endParaRPr lang="zh-CN" altLang="en-US" dirty="0">
              <a:ea typeface="仿宋" panose="02010609060101010101" pitchFamily="49" charset="-122"/>
            </a:endParaRPr>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99091"/>
          </a:xfrm>
          <a:prstGeom prst="rect">
            <a:avLst/>
          </a:prstGeom>
        </p:spPr>
        <p:txBody>
          <a:bodyPr vert="horz" lIns="91440" tIns="45720" rIns="91440" bIns="45720" rtlCol="0"/>
          <a:lstStyle>
            <a:lvl1pPr algn="l">
              <a:defRPr sz="1200">
                <a:latin typeface="仿宋" panose="02010609060101010101" pitchFamily="49" charset="-122"/>
                <a:ea typeface="仿宋" panose="02010609060101010101" pitchFamily="49" charset="-122"/>
              </a:defRPr>
            </a:lvl1pPr>
          </a:lstStyle>
          <a:p>
            <a:endParaRPr lang="zh-CN" altLang="en-US" dirty="0"/>
          </a:p>
        </p:txBody>
      </p:sp>
      <p:sp>
        <p:nvSpPr>
          <p:cNvPr id="3" name="日期占位符 2"/>
          <p:cNvSpPr>
            <a:spLocks noGrp="1"/>
          </p:cNvSpPr>
          <p:nvPr>
            <p:ph type="dt" idx="1"/>
          </p:nvPr>
        </p:nvSpPr>
        <p:spPr>
          <a:xfrm>
            <a:off x="3884613" y="0"/>
            <a:ext cx="2971800" cy="499091"/>
          </a:xfrm>
          <a:prstGeom prst="rect">
            <a:avLst/>
          </a:prstGeom>
        </p:spPr>
        <p:txBody>
          <a:bodyPr vert="horz" lIns="91440" tIns="45720" rIns="91440" bIns="45720" rtlCol="0"/>
          <a:lstStyle>
            <a:lvl1pPr algn="r">
              <a:defRPr sz="1200">
                <a:latin typeface="仿宋" panose="02010609060101010101" pitchFamily="49" charset="-122"/>
                <a:ea typeface="仿宋" panose="02010609060101010101" pitchFamily="49" charset="-122"/>
              </a:defRPr>
            </a:lvl1pPr>
          </a:lstStyle>
          <a:p>
            <a:fld id="{0B414A5D-339F-4E24-B3B7-16558298D820}" type="datetimeFigureOut">
              <a:rPr lang="zh-CN" altLang="en-US" smtClean="0"/>
              <a:pPr/>
              <a:t>2025-02-28</a:t>
            </a:fld>
            <a:endParaRPr lang="zh-CN" altLang="en-US" dirty="0"/>
          </a:p>
        </p:txBody>
      </p:sp>
      <p:sp>
        <p:nvSpPr>
          <p:cNvPr id="4" name="幻灯片图像占位符 3"/>
          <p:cNvSpPr>
            <a:spLocks noGrp="1" noRot="1" noChangeAspect="1"/>
          </p:cNvSpPr>
          <p:nvPr>
            <p:ph type="sldImg" idx="2"/>
          </p:nvPr>
        </p:nvSpPr>
        <p:spPr>
          <a:xfrm>
            <a:off x="444500" y="1243013"/>
            <a:ext cx="5969000" cy="3357562"/>
          </a:xfrm>
          <a:prstGeom prst="rect">
            <a:avLst/>
          </a:prstGeom>
          <a:noFill/>
          <a:ln w="12700">
            <a:solidFill>
              <a:prstClr val="black"/>
            </a:solidFill>
          </a:ln>
        </p:spPr>
        <p:txBody>
          <a:bodyPr vert="horz" lIns="91440" tIns="45720" rIns="91440" bIns="45720" rtlCol="0" anchor="ctr"/>
          <a:lstStyle/>
          <a:p>
            <a:endParaRPr lang="zh-CN" altLang="en-US" dirty="0"/>
          </a:p>
        </p:txBody>
      </p:sp>
      <p:sp>
        <p:nvSpPr>
          <p:cNvPr id="5" name="备注占位符 4"/>
          <p:cNvSpPr>
            <a:spLocks noGrp="1"/>
          </p:cNvSpPr>
          <p:nvPr>
            <p:ph type="body" sz="quarter" idx="3"/>
          </p:nvPr>
        </p:nvSpPr>
        <p:spPr>
          <a:xfrm>
            <a:off x="685800" y="4787126"/>
            <a:ext cx="5486400" cy="3916740"/>
          </a:xfrm>
          <a:prstGeom prst="rect">
            <a:avLst/>
          </a:prstGeom>
        </p:spPr>
        <p:txBody>
          <a:bodyPr vert="horz" lIns="91440" tIns="45720" rIns="91440" bIns="45720" rtlCol="0"/>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6" name="页脚占位符 5"/>
          <p:cNvSpPr>
            <a:spLocks noGrp="1"/>
          </p:cNvSpPr>
          <p:nvPr>
            <p:ph type="ftr" sz="quarter" idx="4"/>
          </p:nvPr>
        </p:nvSpPr>
        <p:spPr>
          <a:xfrm>
            <a:off x="0" y="9448185"/>
            <a:ext cx="2971800" cy="499090"/>
          </a:xfrm>
          <a:prstGeom prst="rect">
            <a:avLst/>
          </a:prstGeom>
        </p:spPr>
        <p:txBody>
          <a:bodyPr vert="horz" lIns="91440" tIns="45720" rIns="91440" bIns="45720" rtlCol="0" anchor="b"/>
          <a:lstStyle>
            <a:lvl1pPr algn="l">
              <a:defRPr sz="1200">
                <a:latin typeface="仿宋" panose="02010609060101010101" pitchFamily="49" charset="-122"/>
                <a:ea typeface="仿宋" panose="02010609060101010101" pitchFamily="49" charset="-122"/>
              </a:defRPr>
            </a:lvl1pPr>
          </a:lstStyle>
          <a:p>
            <a:endParaRPr lang="zh-CN" altLang="en-US" dirty="0"/>
          </a:p>
        </p:txBody>
      </p:sp>
      <p:sp>
        <p:nvSpPr>
          <p:cNvPr id="7" name="灯片编号占位符 6"/>
          <p:cNvSpPr>
            <a:spLocks noGrp="1"/>
          </p:cNvSpPr>
          <p:nvPr>
            <p:ph type="sldNum" sz="quarter" idx="5"/>
          </p:nvPr>
        </p:nvSpPr>
        <p:spPr>
          <a:xfrm>
            <a:off x="3884613" y="9448185"/>
            <a:ext cx="2971800" cy="499090"/>
          </a:xfrm>
          <a:prstGeom prst="rect">
            <a:avLst/>
          </a:prstGeom>
        </p:spPr>
        <p:txBody>
          <a:bodyPr vert="horz" lIns="91440" tIns="45720" rIns="91440" bIns="45720" rtlCol="0" anchor="b"/>
          <a:lstStyle>
            <a:lvl1pPr algn="r">
              <a:defRPr sz="1200">
                <a:latin typeface="仿宋" panose="02010609060101010101" pitchFamily="49" charset="-122"/>
                <a:ea typeface="仿宋" panose="02010609060101010101" pitchFamily="49" charset="-122"/>
              </a:defRPr>
            </a:lvl1pPr>
          </a:lstStyle>
          <a:p>
            <a:fld id="{A18556CD-1EAB-45D5-9076-E4DB9DB7942D}" type="slidenum">
              <a:rPr lang="zh-CN" altLang="en-US" smtClean="0"/>
              <a:pPr/>
              <a:t>‹#›</a:t>
            </a:fld>
            <a:endParaRPr lang="zh-CN" altLang="en-US"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仿宋" panose="02010609060101010101" pitchFamily="49" charset="-122"/>
        <a:ea typeface="仿宋" panose="02010609060101010101" pitchFamily="49" charset="-122"/>
        <a:cs typeface="+mn-cs"/>
      </a:defRPr>
    </a:lvl1pPr>
    <a:lvl2pPr marL="457200" algn="l" defTabSz="914400" rtl="0" eaLnBrk="1" latinLnBrk="0" hangingPunct="1">
      <a:defRPr sz="1200" kern="1200">
        <a:solidFill>
          <a:schemeClr val="tx1"/>
        </a:solidFill>
        <a:latin typeface="仿宋" panose="02010609060101010101" pitchFamily="49" charset="-122"/>
        <a:ea typeface="仿宋" panose="02010609060101010101" pitchFamily="49" charset="-122"/>
        <a:cs typeface="+mn-cs"/>
      </a:defRPr>
    </a:lvl2pPr>
    <a:lvl3pPr marL="914400" algn="l" defTabSz="914400" rtl="0" eaLnBrk="1" latinLnBrk="0" hangingPunct="1">
      <a:defRPr sz="1200" kern="1200">
        <a:solidFill>
          <a:schemeClr val="tx1"/>
        </a:solidFill>
        <a:latin typeface="仿宋" panose="02010609060101010101" pitchFamily="49" charset="-122"/>
        <a:ea typeface="仿宋" panose="02010609060101010101" pitchFamily="49" charset="-122"/>
        <a:cs typeface="+mn-cs"/>
      </a:defRPr>
    </a:lvl3pPr>
    <a:lvl4pPr marL="1371600" algn="l" defTabSz="914400" rtl="0" eaLnBrk="1" latinLnBrk="0" hangingPunct="1">
      <a:defRPr sz="1200" kern="1200">
        <a:solidFill>
          <a:schemeClr val="tx1"/>
        </a:solidFill>
        <a:latin typeface="仿宋" panose="02010609060101010101" pitchFamily="49" charset="-122"/>
        <a:ea typeface="仿宋" panose="02010609060101010101" pitchFamily="49" charset="-122"/>
        <a:cs typeface="+mn-cs"/>
      </a:defRPr>
    </a:lvl4pPr>
    <a:lvl5pPr marL="1828800" algn="l" defTabSz="914400" rtl="0" eaLnBrk="1" latinLnBrk="0" hangingPunct="1">
      <a:defRPr sz="1200" kern="1200">
        <a:solidFill>
          <a:schemeClr val="tx1"/>
        </a:solidFill>
        <a:latin typeface="仿宋" panose="02010609060101010101" pitchFamily="49" charset="-122"/>
        <a:ea typeface="仿宋" panose="02010609060101010101" pitchFamily="49"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BD18D2A-E6B8-4F3F-AC08-B106B180999D}" type="slidenum">
              <a:rPr kumimoji="0" lang="zh-CN" altLang="en-US" sz="1200" b="0" i="0" u="none" strike="noStrike" kern="1200" cap="none" spc="0" normalizeH="0" baseline="0" noProof="0" smtClean="0">
                <a:ln>
                  <a:noFill/>
                </a:ln>
                <a:solidFill>
                  <a:prstClr val="black"/>
                </a:solidFill>
                <a:effectLst/>
                <a:uLnTx/>
                <a:uFillTx/>
                <a:cs typeface="+mn-cs"/>
              </a:rPr>
              <a:t>1</a:t>
            </a:fld>
            <a:endParaRPr kumimoji="0" lang="zh-CN" altLang="en-US" sz="1200" b="0" i="0" u="none" strike="noStrike" kern="1200" cap="none" spc="0" normalizeH="0" baseline="0" noProof="0" dirty="0">
              <a:ln>
                <a:noFill/>
              </a:ln>
              <a:solidFill>
                <a:prstClr val="black"/>
              </a:solidFill>
              <a:effectLst/>
              <a:uLnTx/>
              <a:uFillTx/>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11138" y="1392238"/>
            <a:ext cx="6680200" cy="3757612"/>
          </a:xfrm>
        </p:spPr>
      </p:sp>
      <p:sp>
        <p:nvSpPr>
          <p:cNvPr id="3" name="备注占位符 2"/>
          <p:cNvSpPr>
            <a:spLocks noGrp="1"/>
          </p:cNvSpPr>
          <p:nvPr>
            <p:ph type="body" idx="1"/>
          </p:nvPr>
        </p:nvSpPr>
        <p:spPr/>
        <p:txBody>
          <a:bodyPr/>
          <a:lstStyle/>
          <a:p>
            <a:r>
              <a:rPr lang="zh-CN" altLang="en-US" dirty="0"/>
              <a:t>标准申报</a:t>
            </a:r>
            <a:r>
              <a:rPr lang="en-US" altLang="zh-CN" dirty="0"/>
              <a:t>-</a:t>
            </a:r>
            <a:r>
              <a:rPr lang="zh-CN" altLang="en-US" dirty="0"/>
              <a:t>劳务报酬收入，手工补全。</a:t>
            </a:r>
          </a:p>
        </p:txBody>
      </p:sp>
      <p:sp>
        <p:nvSpPr>
          <p:cNvPr id="4" name="灯片编号占位符 3"/>
          <p:cNvSpPr>
            <a:spLocks noGrp="1"/>
          </p:cNvSpPr>
          <p:nvPr>
            <p:ph type="sldNum" sz="quarter" idx="5"/>
          </p:nvPr>
        </p:nvSpPr>
        <p:spPr/>
        <p:txBody>
          <a:bodyPr/>
          <a:lstStyle/>
          <a:p>
            <a:fld id="{4CAFD8C1-4EA1-4B4B-9123-302CA18781A6}" type="slidenum">
              <a:rPr lang="zh-CN" altLang="en-US" smtClean="0"/>
              <a:t>23</a:t>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11138" y="1392238"/>
            <a:ext cx="6680200" cy="3757612"/>
          </a:xfrm>
        </p:spPr>
      </p:sp>
      <p:sp>
        <p:nvSpPr>
          <p:cNvPr id="3" name="备注占位符 2"/>
          <p:cNvSpPr>
            <a:spLocks noGrp="1"/>
          </p:cNvSpPr>
          <p:nvPr>
            <p:ph type="body" idx="1"/>
          </p:nvPr>
        </p:nvSpPr>
        <p:spPr/>
        <p:txBody>
          <a:bodyPr/>
          <a:lstStyle/>
          <a:p>
            <a:r>
              <a:rPr lang="zh-CN" altLang="en-US" dirty="0"/>
              <a:t>标准申报</a:t>
            </a:r>
            <a:r>
              <a:rPr lang="en-US" altLang="zh-CN" dirty="0"/>
              <a:t>-</a:t>
            </a:r>
            <a:r>
              <a:rPr lang="zh-CN" altLang="en-US" dirty="0"/>
              <a:t>劳务报酬收入，手工补全。</a:t>
            </a:r>
          </a:p>
        </p:txBody>
      </p:sp>
      <p:sp>
        <p:nvSpPr>
          <p:cNvPr id="4" name="灯片编号占位符 3"/>
          <p:cNvSpPr>
            <a:spLocks noGrp="1"/>
          </p:cNvSpPr>
          <p:nvPr>
            <p:ph type="sldNum" sz="quarter" idx="5"/>
          </p:nvPr>
        </p:nvSpPr>
        <p:spPr/>
        <p:txBody>
          <a:bodyPr/>
          <a:lstStyle/>
          <a:p>
            <a:fld id="{4CAFD8C1-4EA1-4B4B-9123-302CA18781A6}" type="slidenum">
              <a:rPr lang="zh-CN" altLang="en-US" smtClean="0"/>
              <a:t>24</a:t>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11138" y="1392238"/>
            <a:ext cx="6680200" cy="3757612"/>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4CAFD8C1-4EA1-4B4B-9123-302CA18781A6}" type="slidenum">
              <a:rPr lang="zh-CN" altLang="en-US" smtClean="0"/>
              <a:t>25</a:t>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11138" y="1392238"/>
            <a:ext cx="6680200" cy="3757612"/>
          </a:xfrm>
        </p:spPr>
      </p:sp>
      <p:sp>
        <p:nvSpPr>
          <p:cNvPr id="3" name="备注占位符 2"/>
          <p:cNvSpPr>
            <a:spLocks noGrp="1"/>
          </p:cNvSpPr>
          <p:nvPr>
            <p:ph type="body" idx="1"/>
          </p:nvPr>
        </p:nvSpPr>
        <p:spPr/>
        <p:txBody>
          <a:bodyPr/>
          <a:lstStyle/>
          <a:p>
            <a:r>
              <a:rPr lang="zh-CN" altLang="en-US" dirty="0"/>
              <a:t>标准申报</a:t>
            </a:r>
            <a:r>
              <a:rPr lang="en-US" altLang="zh-CN" dirty="0"/>
              <a:t>-</a:t>
            </a:r>
            <a:r>
              <a:rPr lang="zh-CN" altLang="en-US" dirty="0"/>
              <a:t>劳务报酬收入，手工补全。</a:t>
            </a:r>
          </a:p>
        </p:txBody>
      </p:sp>
      <p:sp>
        <p:nvSpPr>
          <p:cNvPr id="4" name="灯片编号占位符 3"/>
          <p:cNvSpPr>
            <a:spLocks noGrp="1"/>
          </p:cNvSpPr>
          <p:nvPr>
            <p:ph type="sldNum" sz="quarter" idx="5"/>
          </p:nvPr>
        </p:nvSpPr>
        <p:spPr/>
        <p:txBody>
          <a:bodyPr/>
          <a:lstStyle/>
          <a:p>
            <a:fld id="{4CAFD8C1-4EA1-4B4B-9123-302CA18781A6}" type="slidenum">
              <a:rPr lang="zh-CN" altLang="en-US" smtClean="0"/>
              <a:t>26</a:t>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11138" y="1392238"/>
            <a:ext cx="6680200" cy="3757612"/>
          </a:xfrm>
        </p:spPr>
      </p:sp>
      <p:sp>
        <p:nvSpPr>
          <p:cNvPr id="3" name="备注占位符 2"/>
          <p:cNvSpPr>
            <a:spLocks noGrp="1"/>
          </p:cNvSpPr>
          <p:nvPr>
            <p:ph type="body" idx="1"/>
          </p:nvPr>
        </p:nvSpPr>
        <p:spPr/>
        <p:txBody>
          <a:bodyPr/>
          <a:lstStyle/>
          <a:p>
            <a:r>
              <a:rPr lang="zh-CN" altLang="en-US" dirty="0"/>
              <a:t>标准申报</a:t>
            </a:r>
            <a:r>
              <a:rPr lang="en-US" altLang="zh-CN" dirty="0"/>
              <a:t>-</a:t>
            </a:r>
            <a:r>
              <a:rPr lang="zh-CN" altLang="en-US" dirty="0"/>
              <a:t>劳务报酬收入，手工补全。</a:t>
            </a:r>
          </a:p>
        </p:txBody>
      </p:sp>
      <p:sp>
        <p:nvSpPr>
          <p:cNvPr id="4" name="灯片编号占位符 3"/>
          <p:cNvSpPr>
            <a:spLocks noGrp="1"/>
          </p:cNvSpPr>
          <p:nvPr>
            <p:ph type="sldNum" sz="quarter" idx="5"/>
          </p:nvPr>
        </p:nvSpPr>
        <p:spPr/>
        <p:txBody>
          <a:bodyPr/>
          <a:lstStyle/>
          <a:p>
            <a:fld id="{4CAFD8C1-4EA1-4B4B-9123-302CA18781A6}" type="slidenum">
              <a:rPr lang="zh-CN" altLang="en-US" smtClean="0"/>
              <a:t>27</a:t>
            </a:fld>
            <a:endParaRPr lang="zh-CN" altLang="en-US"/>
          </a:p>
        </p:txBody>
      </p:sp>
    </p:spTree>
    <p:extLst>
      <p:ext uri="{BB962C8B-B14F-4D97-AF65-F5344CB8AC3E}">
        <p14:creationId xmlns:p14="http://schemas.microsoft.com/office/powerpoint/2010/main" val="29632693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11138" y="1392238"/>
            <a:ext cx="6680200" cy="3757612"/>
          </a:xfrm>
        </p:spPr>
      </p:sp>
      <p:sp>
        <p:nvSpPr>
          <p:cNvPr id="3" name="备注占位符 2"/>
          <p:cNvSpPr>
            <a:spLocks noGrp="1"/>
          </p:cNvSpPr>
          <p:nvPr>
            <p:ph type="body" idx="1"/>
          </p:nvPr>
        </p:nvSpPr>
        <p:spPr/>
        <p:txBody>
          <a:bodyPr/>
          <a:lstStyle/>
          <a:p>
            <a:r>
              <a:rPr lang="zh-CN" altLang="en-US" dirty="0"/>
              <a:t>标准申报</a:t>
            </a:r>
            <a:r>
              <a:rPr lang="en-US" altLang="zh-CN" dirty="0"/>
              <a:t>-</a:t>
            </a:r>
            <a:r>
              <a:rPr lang="zh-CN" altLang="en-US" dirty="0"/>
              <a:t>劳务报酬收入，手工补全。</a:t>
            </a:r>
          </a:p>
        </p:txBody>
      </p:sp>
      <p:sp>
        <p:nvSpPr>
          <p:cNvPr id="4" name="灯片编号占位符 3"/>
          <p:cNvSpPr>
            <a:spLocks noGrp="1"/>
          </p:cNvSpPr>
          <p:nvPr>
            <p:ph type="sldNum" sz="quarter" idx="5"/>
          </p:nvPr>
        </p:nvSpPr>
        <p:spPr/>
        <p:txBody>
          <a:bodyPr/>
          <a:lstStyle/>
          <a:p>
            <a:fld id="{4CAFD8C1-4EA1-4B4B-9123-302CA18781A6}" type="slidenum">
              <a:rPr lang="zh-CN" altLang="en-US" smtClean="0"/>
              <a:t>28</a:t>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11138" y="1392238"/>
            <a:ext cx="6680200" cy="3757612"/>
          </a:xfrm>
        </p:spPr>
      </p:sp>
      <p:sp>
        <p:nvSpPr>
          <p:cNvPr id="3" name="备注占位符 2"/>
          <p:cNvSpPr>
            <a:spLocks noGrp="1"/>
          </p:cNvSpPr>
          <p:nvPr>
            <p:ph type="body" idx="1"/>
          </p:nvPr>
        </p:nvSpPr>
        <p:spPr/>
        <p:txBody>
          <a:bodyPr/>
          <a:lstStyle/>
          <a:p>
            <a:r>
              <a:rPr lang="zh-CN" altLang="en-US" dirty="0"/>
              <a:t>标准申报</a:t>
            </a:r>
            <a:r>
              <a:rPr lang="en-US" altLang="zh-CN" dirty="0"/>
              <a:t>-</a:t>
            </a:r>
            <a:r>
              <a:rPr lang="zh-CN" altLang="en-US" dirty="0"/>
              <a:t>劳务报酬收入，手工补全。</a:t>
            </a:r>
          </a:p>
        </p:txBody>
      </p:sp>
      <p:sp>
        <p:nvSpPr>
          <p:cNvPr id="4" name="灯片编号占位符 3"/>
          <p:cNvSpPr>
            <a:spLocks noGrp="1"/>
          </p:cNvSpPr>
          <p:nvPr>
            <p:ph type="sldNum" sz="quarter" idx="5"/>
          </p:nvPr>
        </p:nvSpPr>
        <p:spPr/>
        <p:txBody>
          <a:bodyPr/>
          <a:lstStyle/>
          <a:p>
            <a:fld id="{4CAFD8C1-4EA1-4B4B-9123-302CA18781A6}" type="slidenum">
              <a:rPr lang="zh-CN" altLang="en-US" smtClean="0"/>
              <a:t>29</a:t>
            </a:fld>
            <a:endParaRPr lang="zh-CN" altLang="en-US"/>
          </a:p>
        </p:txBody>
      </p:sp>
    </p:spTree>
    <p:extLst>
      <p:ext uri="{BB962C8B-B14F-4D97-AF65-F5344CB8AC3E}">
        <p14:creationId xmlns:p14="http://schemas.microsoft.com/office/powerpoint/2010/main" val="21920792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11138" y="1392238"/>
            <a:ext cx="6680200" cy="3757612"/>
          </a:xfrm>
        </p:spPr>
      </p:sp>
      <p:sp>
        <p:nvSpPr>
          <p:cNvPr id="3" name="备注占位符 2"/>
          <p:cNvSpPr>
            <a:spLocks noGrp="1"/>
          </p:cNvSpPr>
          <p:nvPr>
            <p:ph type="body" idx="1"/>
          </p:nvPr>
        </p:nvSpPr>
        <p:spPr/>
        <p:txBody>
          <a:bodyPr/>
          <a:lstStyle/>
          <a:p>
            <a:r>
              <a:rPr lang="zh-CN" altLang="en-US" dirty="0"/>
              <a:t>标准申报</a:t>
            </a:r>
            <a:r>
              <a:rPr lang="en-US" altLang="zh-CN" dirty="0"/>
              <a:t>-</a:t>
            </a:r>
            <a:r>
              <a:rPr lang="zh-CN" altLang="en-US" dirty="0"/>
              <a:t>劳务报酬收入，手工补全。</a:t>
            </a:r>
          </a:p>
        </p:txBody>
      </p:sp>
      <p:sp>
        <p:nvSpPr>
          <p:cNvPr id="4" name="灯片编号占位符 3"/>
          <p:cNvSpPr>
            <a:spLocks noGrp="1"/>
          </p:cNvSpPr>
          <p:nvPr>
            <p:ph type="sldNum" sz="quarter" idx="5"/>
          </p:nvPr>
        </p:nvSpPr>
        <p:spPr/>
        <p:txBody>
          <a:bodyPr/>
          <a:lstStyle/>
          <a:p>
            <a:fld id="{4CAFD8C1-4EA1-4B4B-9123-302CA18781A6}" type="slidenum">
              <a:rPr lang="zh-CN" altLang="en-US" smtClean="0"/>
              <a:t>30</a:t>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11138" y="1392238"/>
            <a:ext cx="6680200" cy="3757612"/>
          </a:xfrm>
        </p:spPr>
      </p:sp>
      <p:sp>
        <p:nvSpPr>
          <p:cNvPr id="3" name="备注占位符 2"/>
          <p:cNvSpPr>
            <a:spLocks noGrp="1"/>
          </p:cNvSpPr>
          <p:nvPr>
            <p:ph type="body" idx="1"/>
          </p:nvPr>
        </p:nvSpPr>
        <p:spPr/>
        <p:txBody>
          <a:bodyPr/>
          <a:lstStyle/>
          <a:p>
            <a:r>
              <a:rPr lang="zh-CN" altLang="en-US" dirty="0"/>
              <a:t>简易申报第四步未截图，内容为选择退税账户，在前面介绍过。</a:t>
            </a:r>
          </a:p>
        </p:txBody>
      </p:sp>
      <p:sp>
        <p:nvSpPr>
          <p:cNvPr id="4" name="灯片编号占位符 3"/>
          <p:cNvSpPr>
            <a:spLocks noGrp="1"/>
          </p:cNvSpPr>
          <p:nvPr>
            <p:ph type="sldNum" sz="quarter" idx="5"/>
          </p:nvPr>
        </p:nvSpPr>
        <p:spPr/>
        <p:txBody>
          <a:bodyPr/>
          <a:lstStyle/>
          <a:p>
            <a:fld id="{4CAFD8C1-4EA1-4B4B-9123-302CA18781A6}" type="slidenum">
              <a:rPr lang="zh-CN" altLang="en-US" smtClean="0"/>
              <a:t>32</a:t>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211138" y="1392238"/>
            <a:ext cx="6680200" cy="3757612"/>
          </a:xfrm>
        </p:spPr>
      </p:sp>
      <p:sp>
        <p:nvSpPr>
          <p:cNvPr id="3" name="文本占位符 2"/>
          <p:cNvSpPr>
            <a:spLocks noGrp="1"/>
          </p:cNvSpPr>
          <p:nvPr>
            <p:ph type="body" idx="3"/>
          </p:nvPr>
        </p:nvSpPr>
        <p:spPr/>
        <p:txBody>
          <a:bodyPr/>
          <a:lstStyle/>
          <a:p>
            <a:r>
              <a:rPr lang="zh-CN" altLang="en-US" dirty="0">
                <a:sym typeface="+mn-ea"/>
              </a:rPr>
              <a:t>3.已缴税额</a:t>
            </a:r>
            <a:endParaRPr lang="zh-CN" altLang="en-US" dirty="0"/>
          </a:p>
          <a:p>
            <a:r>
              <a:rPr lang="zh-CN" altLang="en-US" dirty="0">
                <a:sym typeface="+mn-ea"/>
              </a:rPr>
              <a:t>上年度预扣预缴申报和自行申报时，已缴纳的税额合计。由系统带出，不可修改</a:t>
            </a:r>
            <a:endParaRPr lang="zh-CN" altLang="en-US" dirty="0"/>
          </a:p>
          <a:p>
            <a:r>
              <a:rPr lang="zh-CN" altLang="en-US" dirty="0"/>
              <a:t>4.支持点击“点击查看收入明细数据”查看收入纳税明细数据</a:t>
            </a:r>
          </a:p>
          <a:p>
            <a:r>
              <a:rPr lang="zh-CN" altLang="en-US" dirty="0"/>
              <a:t>如果对收入信息有异议，支持对收入明细进行“申诉、删除”，申诉或删除后，此收入的已缴税额将不计入已缴税额合计中</a:t>
            </a:r>
          </a:p>
          <a:p>
            <a:endParaRPr lang="zh-CN" alt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BD18D2A-E6B8-4F3F-AC08-B106B180999D}" type="slidenum">
              <a:rPr kumimoji="0" lang="zh-CN" altLang="en-US" sz="1200" b="0" i="0" u="none" strike="noStrike" kern="1200" cap="none" spc="0" normalizeH="0" baseline="0" noProof="0" smtClean="0">
                <a:ln>
                  <a:noFill/>
                </a:ln>
                <a:solidFill>
                  <a:prstClr val="black"/>
                </a:solidFill>
                <a:effectLst/>
                <a:uLnTx/>
                <a:uFillTx/>
                <a:cs typeface="+mn-cs"/>
              </a:rPr>
              <a:t>2</a:t>
            </a:fld>
            <a:endParaRPr kumimoji="0" lang="zh-CN" altLang="en-US" sz="1200" b="0" i="0" u="none" strike="noStrike" kern="1200" cap="none" spc="0" normalizeH="0" baseline="0" noProof="0" dirty="0">
              <a:ln>
                <a:noFill/>
              </a:ln>
              <a:solidFill>
                <a:prstClr val="black"/>
              </a:solidFill>
              <a:effectLst/>
              <a:uLnTx/>
              <a:uFillTx/>
              <a:cs typeface="+mn-c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211138" y="1392238"/>
            <a:ext cx="6680200" cy="3757612"/>
          </a:xfrm>
        </p:spPr>
      </p:sp>
      <p:sp>
        <p:nvSpPr>
          <p:cNvPr id="3" name="文本占位符 2"/>
          <p:cNvSpPr>
            <a:spLocks noGrp="1"/>
          </p:cNvSpPr>
          <p:nvPr>
            <p:ph type="body" idx="3"/>
          </p:nvPr>
        </p:nvSpPr>
        <p:spPr/>
        <p:txBody>
          <a:bodyPr/>
          <a:lstStyle/>
          <a:p>
            <a:r>
              <a:rPr lang="zh-CN" altLang="en-US" dirty="0"/>
              <a:t>若想对纳税收入信息进行修改则可以切换到标准申报进行修改。</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211138" y="1392238"/>
            <a:ext cx="6680200" cy="3757612"/>
          </a:xfrm>
        </p:spPr>
      </p:sp>
      <p:sp>
        <p:nvSpPr>
          <p:cNvPr id="3" name="文本占位符 2"/>
          <p:cNvSpPr>
            <a:spLocks noGrp="1"/>
          </p:cNvSpPr>
          <p:nvPr>
            <p:ph type="body" idx="3"/>
          </p:nvPr>
        </p:nvSpPr>
        <p:spPr/>
        <p:txBody>
          <a:bodyPr/>
          <a:lstStyle/>
          <a:p>
            <a:r>
              <a:rPr lang="zh-CN" altLang="en-US" dirty="0"/>
              <a:t>纳税人选择一种申报方式，点击“确定”，如果选择的申报方式为“使用申报数据进行申报”，则弹框提示“使用申报数据提醒”协议，用户勾选“我已知晓并同意”，点击“进入申报”，则进入申报主流程</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211138" y="1392238"/>
            <a:ext cx="6680200" cy="3757612"/>
          </a:xfrm>
        </p:spPr>
      </p:sp>
      <p:sp>
        <p:nvSpPr>
          <p:cNvPr id="3" name="文本占位符 2"/>
          <p:cNvSpPr>
            <a:spLocks noGrp="1"/>
          </p:cNvSpPr>
          <p:nvPr>
            <p:ph type="body" idx="3"/>
          </p:nvPr>
        </p:nvSpPr>
        <p:spPr/>
        <p:txBody>
          <a:bodyPr/>
          <a:lstStyle/>
          <a:p>
            <a:pPr>
              <a:lnSpc>
                <a:spcPct val="150000"/>
              </a:lnSpc>
            </a:pPr>
            <a:r>
              <a:rPr lang="en-US" altLang="zh-CN" dirty="0">
                <a:solidFill>
                  <a:schemeClr val="bg1"/>
                </a:solidFill>
              </a:rPr>
              <a:t>3</a:t>
            </a:r>
            <a:r>
              <a:rPr lang="zh-CN" altLang="en-US" dirty="0">
                <a:solidFill>
                  <a:schemeClr val="bg1"/>
                </a:solidFill>
              </a:rPr>
              <a:t>、</a:t>
            </a:r>
            <a:r>
              <a:rPr lang="zh-CN" altLang="zh-CN" dirty="0">
                <a:solidFill>
                  <a:schemeClr val="bg1"/>
                </a:solidFill>
              </a:rPr>
              <a:t>新增时，已缴税额不能大于收入的</a:t>
            </a:r>
            <a:r>
              <a:rPr lang="en-US" altLang="zh-CN" dirty="0">
                <a:solidFill>
                  <a:schemeClr val="bg1"/>
                </a:solidFill>
              </a:rPr>
              <a:t>45%</a:t>
            </a:r>
            <a:endParaRPr lang="zh-CN" altLang="zh-CN" dirty="0">
              <a:solidFill>
                <a:schemeClr val="bg1"/>
              </a:solidFill>
            </a:endParaRPr>
          </a:p>
        </p:txBody>
      </p:sp>
    </p:spTree>
    <p:extLst>
      <p:ext uri="{BB962C8B-B14F-4D97-AF65-F5344CB8AC3E}">
        <p14:creationId xmlns:p14="http://schemas.microsoft.com/office/powerpoint/2010/main" val="149283458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211138" y="1392238"/>
            <a:ext cx="6680200" cy="3757612"/>
          </a:xfrm>
        </p:spPr>
      </p:sp>
      <p:sp>
        <p:nvSpPr>
          <p:cNvPr id="3" name="文本占位符 2"/>
          <p:cNvSpPr>
            <a:spLocks noGrp="1"/>
          </p:cNvSpPr>
          <p:nvPr>
            <p:ph type="body" idx="3"/>
          </p:nvPr>
        </p:nvSpPr>
        <p:spPr/>
        <p:txBody>
          <a:bodyPr/>
          <a:lstStyle/>
          <a:p>
            <a:pPr>
              <a:lnSpc>
                <a:spcPct val="150000"/>
              </a:lnSpc>
            </a:pPr>
            <a:r>
              <a:rPr lang="en-US" altLang="zh-CN" dirty="0">
                <a:solidFill>
                  <a:schemeClr val="bg1"/>
                </a:solidFill>
              </a:rPr>
              <a:t>3</a:t>
            </a:r>
            <a:r>
              <a:rPr lang="zh-CN" altLang="en-US" dirty="0">
                <a:solidFill>
                  <a:schemeClr val="bg1"/>
                </a:solidFill>
              </a:rPr>
              <a:t>、</a:t>
            </a:r>
            <a:r>
              <a:rPr lang="zh-CN" altLang="zh-CN" dirty="0">
                <a:solidFill>
                  <a:schemeClr val="bg1"/>
                </a:solidFill>
              </a:rPr>
              <a:t>新增时，已缴税额不能大于收入的</a:t>
            </a:r>
            <a:r>
              <a:rPr lang="en-US" altLang="zh-CN" dirty="0">
                <a:solidFill>
                  <a:schemeClr val="bg1"/>
                </a:solidFill>
              </a:rPr>
              <a:t>45%</a:t>
            </a:r>
            <a:endParaRPr lang="zh-CN" altLang="zh-CN" dirty="0">
              <a:solidFill>
                <a:schemeClr val="bg1"/>
              </a:solidFil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211138" y="1392238"/>
            <a:ext cx="6680200" cy="3757612"/>
          </a:xfrm>
        </p:spPr>
      </p:sp>
      <p:sp>
        <p:nvSpPr>
          <p:cNvPr id="3" name="文本占位符 2"/>
          <p:cNvSpPr>
            <a:spLocks noGrp="1"/>
          </p:cNvSpPr>
          <p:nvPr>
            <p:ph type="body" idx="3"/>
          </p:nvPr>
        </p:nvSpPr>
        <p:spPr/>
        <p:txBody>
          <a:bodyPr/>
          <a:lstStyle/>
          <a:p>
            <a:r>
              <a:rPr lang="zh-CN" altLang="en-US" dirty="0"/>
              <a:t>收入明细表预填时，只对工资薪金所得、连续劳务（保险营销员、证券经纪人）、特许权使用费所得进行预填，已缴税款也只预填此类收入的已缴税额</a:t>
            </a:r>
          </a:p>
          <a:p>
            <a:r>
              <a:rPr lang="zh-CN" altLang="en-US" dirty="0"/>
              <a:t>点击“查询导入”， 查询一般劳务报酬、其他劳务报酬、稿酬的收入纳税明细，可勾选收入，勾选完成带入收入明细表，新增收入行，扣除明细表也需新增相应的扣除项目行，已缴税额也需包含勾选收入的已缴税额，操作同“新增”</a:t>
            </a:r>
          </a:p>
          <a:p>
            <a:r>
              <a:rPr lang="zh-CN" altLang="en-US" dirty="0"/>
              <a:t>点击“手工填写”，则支持手工新增收入，操作同收入新增</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11138" y="1392238"/>
            <a:ext cx="6680200" cy="3757612"/>
          </a:xfrm>
        </p:spPr>
      </p:sp>
      <p:sp>
        <p:nvSpPr>
          <p:cNvPr id="3" name="备注占位符 2"/>
          <p:cNvSpPr>
            <a:spLocks noGrp="1"/>
          </p:cNvSpPr>
          <p:nvPr>
            <p:ph type="body" idx="1"/>
          </p:nvPr>
        </p:nvSpPr>
        <p:spPr/>
        <p:txBody>
          <a:bodyPr/>
          <a:lstStyle/>
          <a:p>
            <a:r>
              <a:rPr lang="zh-CN" altLang="en-US" dirty="0"/>
              <a:t>专项扣除信息补录。地址是必定要添加的。可以适用于两地缴纳社保的人员。</a:t>
            </a:r>
          </a:p>
        </p:txBody>
      </p:sp>
      <p:sp>
        <p:nvSpPr>
          <p:cNvPr id="4" name="灯片编号占位符 3"/>
          <p:cNvSpPr>
            <a:spLocks noGrp="1"/>
          </p:cNvSpPr>
          <p:nvPr>
            <p:ph type="sldNum" sz="quarter" idx="5"/>
          </p:nvPr>
        </p:nvSpPr>
        <p:spPr/>
        <p:txBody>
          <a:bodyPr/>
          <a:lstStyle/>
          <a:p>
            <a:fld id="{4CAFD8C1-4EA1-4B4B-9123-302CA18781A6}" type="slidenum">
              <a:rPr lang="zh-CN" altLang="en-US" smtClean="0"/>
              <a:t>41</a:t>
            </a:fld>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11138" y="1392238"/>
            <a:ext cx="6680200" cy="3757612"/>
          </a:xfrm>
        </p:spPr>
      </p:sp>
      <p:sp>
        <p:nvSpPr>
          <p:cNvPr id="3" name="备注占位符 2"/>
          <p:cNvSpPr>
            <a:spLocks noGrp="1"/>
          </p:cNvSpPr>
          <p:nvPr>
            <p:ph type="body" idx="1"/>
          </p:nvPr>
        </p:nvSpPr>
        <p:spPr/>
        <p:txBody>
          <a:bodyPr/>
          <a:lstStyle/>
          <a:p>
            <a:r>
              <a:rPr lang="zh-CN" altLang="en-US" dirty="0"/>
              <a:t>标准申报</a:t>
            </a:r>
            <a:r>
              <a:rPr lang="en-US" altLang="zh-CN" dirty="0"/>
              <a:t>-</a:t>
            </a:r>
            <a:r>
              <a:rPr lang="zh-CN" altLang="en-US" dirty="0"/>
              <a:t>劳务报酬收入，手工补全。</a:t>
            </a:r>
          </a:p>
        </p:txBody>
      </p:sp>
      <p:sp>
        <p:nvSpPr>
          <p:cNvPr id="4" name="灯片编号占位符 3"/>
          <p:cNvSpPr>
            <a:spLocks noGrp="1"/>
          </p:cNvSpPr>
          <p:nvPr>
            <p:ph type="sldNum" sz="quarter" idx="5"/>
          </p:nvPr>
        </p:nvSpPr>
        <p:spPr/>
        <p:txBody>
          <a:bodyPr/>
          <a:lstStyle/>
          <a:p>
            <a:fld id="{4CAFD8C1-4EA1-4B4B-9123-302CA18781A6}" type="slidenum">
              <a:rPr lang="zh-CN" altLang="en-US" smtClean="0"/>
              <a:t>42</a:t>
            </a:fld>
            <a:endParaRPr lang="zh-CN" altLang="en-US"/>
          </a:p>
        </p:txBody>
      </p:sp>
    </p:spTree>
    <p:extLst>
      <p:ext uri="{BB962C8B-B14F-4D97-AF65-F5344CB8AC3E}">
        <p14:creationId xmlns:p14="http://schemas.microsoft.com/office/powerpoint/2010/main" val="413221583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11138" y="1392238"/>
            <a:ext cx="6680200" cy="3757612"/>
          </a:xfrm>
        </p:spPr>
      </p:sp>
      <p:sp>
        <p:nvSpPr>
          <p:cNvPr id="3" name="备注占位符 2"/>
          <p:cNvSpPr>
            <a:spLocks noGrp="1"/>
          </p:cNvSpPr>
          <p:nvPr>
            <p:ph type="body" idx="1"/>
          </p:nvPr>
        </p:nvSpPr>
        <p:spPr/>
        <p:txBody>
          <a:bodyPr/>
          <a:lstStyle/>
          <a:p>
            <a:r>
              <a:rPr lang="zh-CN" altLang="en-US" dirty="0"/>
              <a:t>标准申报</a:t>
            </a:r>
            <a:r>
              <a:rPr lang="en-US" altLang="zh-CN" dirty="0"/>
              <a:t>-</a:t>
            </a:r>
            <a:r>
              <a:rPr lang="zh-CN" altLang="en-US" dirty="0"/>
              <a:t>劳务报酬收入，手工补全。</a:t>
            </a:r>
          </a:p>
        </p:txBody>
      </p:sp>
      <p:sp>
        <p:nvSpPr>
          <p:cNvPr id="4" name="灯片编号占位符 3"/>
          <p:cNvSpPr>
            <a:spLocks noGrp="1"/>
          </p:cNvSpPr>
          <p:nvPr>
            <p:ph type="sldNum" sz="quarter" idx="5"/>
          </p:nvPr>
        </p:nvSpPr>
        <p:spPr/>
        <p:txBody>
          <a:bodyPr/>
          <a:lstStyle/>
          <a:p>
            <a:fld id="{4CAFD8C1-4EA1-4B4B-9123-302CA18781A6}" type="slidenum">
              <a:rPr lang="zh-CN" altLang="en-US" smtClean="0"/>
              <a:t>43</a:t>
            </a:fld>
            <a:endParaRPr lang="zh-CN"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211138" y="1392238"/>
            <a:ext cx="6680200" cy="3757612"/>
          </a:xfrm>
        </p:spPr>
      </p:sp>
      <p:sp>
        <p:nvSpPr>
          <p:cNvPr id="3" name="文本占位符 2"/>
          <p:cNvSpPr>
            <a:spLocks noGrp="1"/>
          </p:cNvSpPr>
          <p:nvPr>
            <p:ph type="body" idx="3"/>
          </p:nvPr>
        </p:nvSpPr>
        <p:spPr/>
        <p:txBody>
          <a:bodyPr/>
          <a:lstStyle/>
          <a:p>
            <a:r>
              <a:rPr lang="zh-CN" altLang="en-US" dirty="0">
                <a:sym typeface="+mn-ea"/>
              </a:rPr>
              <a:t>1.税款计算分为【应纳税额】、【减免税额】、【已缴税额】共三部分。</a:t>
            </a:r>
          </a:p>
          <a:p>
            <a:pPr lvl="0"/>
            <a:r>
              <a:rPr lang="zh-CN" altLang="en-US" dirty="0">
                <a:sym typeface="+mn-ea"/>
              </a:rPr>
              <a:t>本页根据上页的应纳税所得额，算出综合所得应纳税额；</a:t>
            </a:r>
            <a:endParaRPr lang="zh-CN" altLang="en-US" dirty="0"/>
          </a:p>
          <a:p>
            <a:pPr lvl="0"/>
            <a:r>
              <a:rPr lang="zh-CN" altLang="en-US" dirty="0">
                <a:sym typeface="+mn-ea"/>
              </a:rPr>
              <a:t>带出</a:t>
            </a:r>
            <a:r>
              <a:rPr lang="en-US" altLang="zh-CN" dirty="0">
                <a:sym typeface="+mn-ea"/>
              </a:rPr>
              <a:t>2019</a:t>
            </a:r>
            <a:r>
              <a:rPr lang="zh-CN" altLang="en-US" dirty="0">
                <a:sym typeface="+mn-ea"/>
              </a:rPr>
              <a:t>年的已缴税额；</a:t>
            </a:r>
            <a:endParaRPr lang="zh-CN" altLang="en-US" dirty="0"/>
          </a:p>
          <a:p>
            <a:pPr lvl="0"/>
            <a:r>
              <a:rPr lang="zh-CN" altLang="en-US" dirty="0">
                <a:sym typeface="+mn-ea"/>
              </a:rPr>
              <a:t>自行通过附表填写减免税额；</a:t>
            </a:r>
            <a:endParaRPr lang="zh-CN" altLang="en-US" dirty="0"/>
          </a:p>
          <a:p>
            <a:pPr lvl="0"/>
            <a:r>
              <a:rPr lang="zh-CN" altLang="en-US" dirty="0">
                <a:sym typeface="+mn-ea"/>
              </a:rPr>
              <a:t>最终计算出应补退税额。</a:t>
            </a:r>
            <a:endParaRPr lang="zh-CN" altLang="en-US" dirty="0"/>
          </a:p>
          <a:p>
            <a:pPr marL="342900" indent="-342900" algn="just">
              <a:lnSpc>
                <a:spcPct val="150000"/>
              </a:lnSpc>
              <a:buFont typeface="Wingdings" panose="05000000000000000000" pitchFamily="2" charset="2"/>
              <a:buChar char="p"/>
            </a:pPr>
            <a:r>
              <a:rPr lang="zh-CN" altLang="zh-CN" kern="100" dirty="0">
                <a:solidFill>
                  <a:schemeClr val="bg1"/>
                </a:solidFill>
              </a:rPr>
              <a:t>应纳税额分为综合所得应纳税额</a:t>
            </a:r>
            <a:r>
              <a:rPr lang="en-US" altLang="zh-CN" kern="100" dirty="0">
                <a:solidFill>
                  <a:schemeClr val="bg1"/>
                </a:solidFill>
              </a:rPr>
              <a:t>+</a:t>
            </a:r>
            <a:r>
              <a:rPr lang="zh-CN" altLang="zh-CN" kern="100" dirty="0">
                <a:solidFill>
                  <a:schemeClr val="bg1"/>
                </a:solidFill>
              </a:rPr>
              <a:t>全年一次性奖金收入应纳税额（纳税人为外籍人员，且由非居民转为居民纳税人时，方可显示全年一次性奖金应纳税额）</a:t>
            </a:r>
            <a:endParaRPr lang="en-US" altLang="zh-CN" kern="100" dirty="0">
              <a:solidFill>
                <a:schemeClr val="bg1"/>
              </a:solidFill>
            </a:endParaRPr>
          </a:p>
          <a:p>
            <a:pPr marL="342900" indent="-342900" algn="just">
              <a:lnSpc>
                <a:spcPct val="150000"/>
              </a:lnSpc>
              <a:buFont typeface="Wingdings" panose="05000000000000000000" pitchFamily="2" charset="2"/>
              <a:buChar char="p"/>
            </a:pPr>
            <a:r>
              <a:rPr lang="zh-CN" altLang="zh-CN" dirty="0">
                <a:solidFill>
                  <a:schemeClr val="bg1"/>
                </a:solidFill>
              </a:rPr>
              <a:t>减免税额 支持修改和新增减免信息。</a:t>
            </a:r>
            <a:endParaRPr lang="en-US" altLang="zh-CN" dirty="0">
              <a:solidFill>
                <a:schemeClr val="bg1"/>
              </a:solidFill>
            </a:endParaRPr>
          </a:p>
          <a:p>
            <a:pPr marL="342900" indent="-342900" algn="just">
              <a:lnSpc>
                <a:spcPct val="150000"/>
              </a:lnSpc>
              <a:buFont typeface="Wingdings" panose="05000000000000000000" pitchFamily="2" charset="2"/>
              <a:buChar char="p"/>
            </a:pPr>
            <a:r>
              <a:rPr lang="zh-CN" altLang="en-US" dirty="0">
                <a:solidFill>
                  <a:schemeClr val="bg1"/>
                </a:solidFill>
              </a:rPr>
              <a:t>确认无误后“提交申报”。</a:t>
            </a:r>
            <a:endParaRPr lang="zh-CN" altLang="zh-CN" dirty="0">
              <a:solidFill>
                <a:schemeClr val="bg1"/>
              </a:solidFill>
            </a:endParaRPr>
          </a:p>
          <a:p>
            <a:endParaRPr lang="zh-CN" altLang="en-US" dirty="0">
              <a:sym typeface="+mn-ea"/>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211138" y="1392238"/>
            <a:ext cx="6680200" cy="3757612"/>
          </a:xfrm>
        </p:spPr>
      </p:sp>
      <p:sp>
        <p:nvSpPr>
          <p:cNvPr id="3" name="文本占位符 2"/>
          <p:cNvSpPr>
            <a:spLocks noGrp="1"/>
          </p:cNvSpPr>
          <p:nvPr>
            <p:ph type="body" idx="3"/>
          </p:nvPr>
        </p:nvSpPr>
        <p:spPr/>
        <p:txBody>
          <a:bodyPr/>
          <a:lstStyle/>
          <a:p>
            <a:r>
              <a:rPr lang="zh-CN" altLang="en-US" dirty="0">
                <a:sym typeface="+mn-ea"/>
              </a:rPr>
              <a:t>1.税款计算分为【应纳税额】、【减免税额】、【已缴税额】共三部分。</a:t>
            </a:r>
          </a:p>
          <a:p>
            <a:pPr lvl="0"/>
            <a:r>
              <a:rPr lang="zh-CN" altLang="en-US" dirty="0">
                <a:sym typeface="+mn-ea"/>
              </a:rPr>
              <a:t>本页根据上页的应纳税所得额，算出综合所得应纳税额；</a:t>
            </a:r>
            <a:endParaRPr lang="zh-CN" altLang="en-US" dirty="0"/>
          </a:p>
          <a:p>
            <a:pPr lvl="0"/>
            <a:r>
              <a:rPr lang="zh-CN" altLang="en-US" dirty="0">
                <a:sym typeface="+mn-ea"/>
              </a:rPr>
              <a:t>带出</a:t>
            </a:r>
            <a:r>
              <a:rPr lang="en-US" altLang="zh-CN" dirty="0">
                <a:sym typeface="+mn-ea"/>
              </a:rPr>
              <a:t>2019</a:t>
            </a:r>
            <a:r>
              <a:rPr lang="zh-CN" altLang="en-US" dirty="0">
                <a:sym typeface="+mn-ea"/>
              </a:rPr>
              <a:t>年的已缴税额；</a:t>
            </a:r>
            <a:endParaRPr lang="zh-CN" altLang="en-US" dirty="0"/>
          </a:p>
          <a:p>
            <a:pPr lvl="0"/>
            <a:r>
              <a:rPr lang="zh-CN" altLang="en-US" dirty="0">
                <a:sym typeface="+mn-ea"/>
              </a:rPr>
              <a:t>自行通过附表填写减免税额；</a:t>
            </a:r>
            <a:endParaRPr lang="zh-CN" altLang="en-US" dirty="0"/>
          </a:p>
          <a:p>
            <a:pPr lvl="0"/>
            <a:r>
              <a:rPr lang="zh-CN" altLang="en-US" dirty="0">
                <a:sym typeface="+mn-ea"/>
              </a:rPr>
              <a:t>最终计算出应补退税额。</a:t>
            </a:r>
            <a:endParaRPr lang="zh-CN" altLang="en-US" dirty="0"/>
          </a:p>
          <a:p>
            <a:pPr marL="342900" indent="-342900" algn="just">
              <a:lnSpc>
                <a:spcPct val="150000"/>
              </a:lnSpc>
              <a:buFont typeface="Wingdings" panose="05000000000000000000" pitchFamily="2" charset="2"/>
              <a:buChar char="p"/>
            </a:pPr>
            <a:r>
              <a:rPr lang="zh-CN" altLang="zh-CN" kern="100" dirty="0">
                <a:solidFill>
                  <a:schemeClr val="bg1"/>
                </a:solidFill>
              </a:rPr>
              <a:t>应纳税额分为综合所得应纳税额</a:t>
            </a:r>
            <a:r>
              <a:rPr lang="en-US" altLang="zh-CN" kern="100" dirty="0">
                <a:solidFill>
                  <a:schemeClr val="bg1"/>
                </a:solidFill>
              </a:rPr>
              <a:t>+</a:t>
            </a:r>
            <a:r>
              <a:rPr lang="zh-CN" altLang="zh-CN" kern="100" dirty="0">
                <a:solidFill>
                  <a:schemeClr val="bg1"/>
                </a:solidFill>
              </a:rPr>
              <a:t>全年一次性奖金收入应纳税额（纳税人为外籍人员，且由非居民转为居民纳税人时，方可显示全年一次性奖金应纳税额）</a:t>
            </a:r>
            <a:endParaRPr lang="en-US" altLang="zh-CN" kern="100" dirty="0">
              <a:solidFill>
                <a:schemeClr val="bg1"/>
              </a:solidFill>
            </a:endParaRPr>
          </a:p>
          <a:p>
            <a:pPr marL="342900" indent="-342900" algn="just">
              <a:lnSpc>
                <a:spcPct val="150000"/>
              </a:lnSpc>
              <a:buFont typeface="Wingdings" panose="05000000000000000000" pitchFamily="2" charset="2"/>
              <a:buChar char="p"/>
            </a:pPr>
            <a:r>
              <a:rPr lang="zh-CN" altLang="zh-CN" dirty="0">
                <a:solidFill>
                  <a:schemeClr val="bg1"/>
                </a:solidFill>
              </a:rPr>
              <a:t>减免税额 支持修改和新增减免信息。</a:t>
            </a:r>
            <a:endParaRPr lang="en-US" altLang="zh-CN" dirty="0">
              <a:solidFill>
                <a:schemeClr val="bg1"/>
              </a:solidFill>
            </a:endParaRPr>
          </a:p>
          <a:p>
            <a:pPr marL="342900" indent="-342900" algn="just">
              <a:lnSpc>
                <a:spcPct val="150000"/>
              </a:lnSpc>
              <a:buFont typeface="Wingdings" panose="05000000000000000000" pitchFamily="2" charset="2"/>
              <a:buChar char="p"/>
            </a:pPr>
            <a:r>
              <a:rPr lang="zh-CN" altLang="en-US" dirty="0">
                <a:solidFill>
                  <a:schemeClr val="bg1"/>
                </a:solidFill>
              </a:rPr>
              <a:t>确认无误后“提交申报”。</a:t>
            </a:r>
            <a:endParaRPr lang="zh-CN" altLang="zh-CN" dirty="0">
              <a:solidFill>
                <a:schemeClr val="bg1"/>
              </a:solidFill>
            </a:endParaRPr>
          </a:p>
          <a:p>
            <a:endParaRPr lang="zh-CN" altLang="en-US" dirty="0">
              <a:sym typeface="+mn-ea"/>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BD18D2A-E6B8-4F3F-AC08-B106B180999D}" type="slidenum">
              <a:rPr lang="zh-CN" altLang="en-US" smtClean="0"/>
              <a:t>3</a:t>
            </a:fld>
            <a:endParaRPr lang="zh-CN"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11138" y="1392238"/>
            <a:ext cx="6680200" cy="3757612"/>
          </a:xfrm>
        </p:spPr>
      </p:sp>
      <p:sp>
        <p:nvSpPr>
          <p:cNvPr id="3" name="备注占位符 2"/>
          <p:cNvSpPr>
            <a:spLocks noGrp="1"/>
          </p:cNvSpPr>
          <p:nvPr>
            <p:ph type="body" idx="1"/>
          </p:nvPr>
        </p:nvSpPr>
        <p:spPr/>
        <p:txBody>
          <a:bodyPr/>
          <a:lstStyle/>
          <a:p>
            <a:r>
              <a:rPr lang="zh-CN" altLang="en-US" dirty="0"/>
              <a:t>标准申报</a:t>
            </a:r>
            <a:r>
              <a:rPr lang="en-US" altLang="zh-CN" dirty="0"/>
              <a:t>-</a:t>
            </a:r>
            <a:r>
              <a:rPr lang="zh-CN" altLang="en-US" dirty="0"/>
              <a:t>劳务报酬收入，手工补全。</a:t>
            </a:r>
          </a:p>
        </p:txBody>
      </p:sp>
      <p:sp>
        <p:nvSpPr>
          <p:cNvPr id="4" name="灯片编号占位符 3"/>
          <p:cNvSpPr>
            <a:spLocks noGrp="1"/>
          </p:cNvSpPr>
          <p:nvPr>
            <p:ph type="sldNum" sz="quarter" idx="5"/>
          </p:nvPr>
        </p:nvSpPr>
        <p:spPr/>
        <p:txBody>
          <a:bodyPr/>
          <a:lstStyle/>
          <a:p>
            <a:fld id="{4CAFD8C1-4EA1-4B4B-9123-302CA18781A6}" type="slidenum">
              <a:rPr lang="zh-CN" altLang="en-US" smtClean="0"/>
              <a:t>46</a:t>
            </a:fld>
            <a:endParaRPr lang="zh-CN"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11138" y="1392238"/>
            <a:ext cx="6680200" cy="3757612"/>
          </a:xfrm>
        </p:spPr>
      </p:sp>
      <p:sp>
        <p:nvSpPr>
          <p:cNvPr id="3" name="备注占位符 2"/>
          <p:cNvSpPr>
            <a:spLocks noGrp="1"/>
          </p:cNvSpPr>
          <p:nvPr>
            <p:ph type="body" idx="1"/>
          </p:nvPr>
        </p:nvSpPr>
        <p:spPr/>
        <p:txBody>
          <a:bodyPr/>
          <a:lstStyle/>
          <a:p>
            <a:r>
              <a:rPr lang="zh-CN" altLang="en-US" dirty="0"/>
              <a:t>标准申报</a:t>
            </a:r>
            <a:r>
              <a:rPr lang="en-US" altLang="zh-CN" dirty="0"/>
              <a:t>-</a:t>
            </a:r>
            <a:r>
              <a:rPr lang="zh-CN" altLang="en-US" dirty="0"/>
              <a:t>劳务报酬收入，手工补全。</a:t>
            </a:r>
          </a:p>
        </p:txBody>
      </p:sp>
      <p:sp>
        <p:nvSpPr>
          <p:cNvPr id="4" name="灯片编号占位符 3"/>
          <p:cNvSpPr>
            <a:spLocks noGrp="1"/>
          </p:cNvSpPr>
          <p:nvPr>
            <p:ph type="sldNum" sz="quarter" idx="5"/>
          </p:nvPr>
        </p:nvSpPr>
        <p:spPr/>
        <p:txBody>
          <a:bodyPr/>
          <a:lstStyle/>
          <a:p>
            <a:fld id="{4CAFD8C1-4EA1-4B4B-9123-302CA18781A6}" type="slidenum">
              <a:rPr lang="zh-CN" altLang="en-US" smtClean="0"/>
              <a:t>47</a:t>
            </a:fld>
            <a:endParaRPr lang="zh-CN"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11138" y="1392238"/>
            <a:ext cx="6680200" cy="3757612"/>
          </a:xfrm>
        </p:spPr>
      </p:sp>
      <p:sp>
        <p:nvSpPr>
          <p:cNvPr id="3" name="备注占位符 2"/>
          <p:cNvSpPr>
            <a:spLocks noGrp="1"/>
          </p:cNvSpPr>
          <p:nvPr>
            <p:ph type="body" idx="1"/>
          </p:nvPr>
        </p:nvSpPr>
        <p:spPr/>
        <p:txBody>
          <a:bodyPr/>
          <a:lstStyle/>
          <a:p>
            <a:r>
              <a:rPr lang="zh-CN" altLang="en-US" dirty="0"/>
              <a:t>标准申报</a:t>
            </a:r>
            <a:r>
              <a:rPr lang="en-US" altLang="zh-CN" dirty="0"/>
              <a:t>-</a:t>
            </a:r>
            <a:r>
              <a:rPr lang="zh-CN" altLang="en-US" dirty="0"/>
              <a:t>劳务报酬收入，手工补全。</a:t>
            </a:r>
          </a:p>
        </p:txBody>
      </p:sp>
      <p:sp>
        <p:nvSpPr>
          <p:cNvPr id="4" name="灯片编号占位符 3"/>
          <p:cNvSpPr>
            <a:spLocks noGrp="1"/>
          </p:cNvSpPr>
          <p:nvPr>
            <p:ph type="sldNum" sz="quarter" idx="5"/>
          </p:nvPr>
        </p:nvSpPr>
        <p:spPr/>
        <p:txBody>
          <a:bodyPr/>
          <a:lstStyle/>
          <a:p>
            <a:fld id="{4CAFD8C1-4EA1-4B4B-9123-302CA18781A6}" type="slidenum">
              <a:rPr lang="zh-CN" altLang="en-US" smtClean="0"/>
              <a:t>48</a:t>
            </a:fld>
            <a:endParaRPr lang="zh-CN"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BD18D2A-E6B8-4F3F-AC08-B106B180999D}" type="slidenum">
              <a:rPr lang="zh-CN" altLang="en-US" smtClean="0"/>
              <a:t>49</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A18556CD-1EAB-45D5-9076-E4DB9DB7942D}" type="slidenum">
              <a:rPr lang="zh-CN" altLang="en-US" smtClean="0"/>
              <a:t>6</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BD18D2A-E6B8-4F3F-AC08-B106B180999D}" type="slidenum">
              <a:rPr lang="zh-CN" altLang="en-US" smtClean="0"/>
              <a:t>14</a:t>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11138" y="1392238"/>
            <a:ext cx="6680200" cy="3757612"/>
          </a:xfrm>
        </p:spPr>
      </p:sp>
      <p:sp>
        <p:nvSpPr>
          <p:cNvPr id="3" name="备注占位符 2"/>
          <p:cNvSpPr>
            <a:spLocks noGrp="1"/>
          </p:cNvSpPr>
          <p:nvPr>
            <p:ph type="body" idx="1"/>
          </p:nvPr>
        </p:nvSpPr>
        <p:spPr/>
        <p:txBody>
          <a:bodyPr/>
          <a:lstStyle/>
          <a:p>
            <a:r>
              <a:rPr lang="zh-CN" altLang="en-US" dirty="0"/>
              <a:t>父母、配偶、子女、其他</a:t>
            </a:r>
          </a:p>
        </p:txBody>
      </p:sp>
      <p:sp>
        <p:nvSpPr>
          <p:cNvPr id="4" name="灯片编号占位符 3"/>
          <p:cNvSpPr>
            <a:spLocks noGrp="1"/>
          </p:cNvSpPr>
          <p:nvPr>
            <p:ph type="sldNum" sz="quarter" idx="5"/>
          </p:nvPr>
        </p:nvSpPr>
        <p:spPr/>
        <p:txBody>
          <a:bodyPr/>
          <a:lstStyle/>
          <a:p>
            <a:fld id="{4CAFD8C1-4EA1-4B4B-9123-302CA18781A6}" type="slidenum">
              <a:rPr lang="zh-CN" altLang="en-US" smtClean="0"/>
              <a:t>18</a:t>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11138" y="1392238"/>
            <a:ext cx="6680200" cy="3757612"/>
          </a:xfrm>
        </p:spPr>
      </p:sp>
      <p:sp>
        <p:nvSpPr>
          <p:cNvPr id="3" name="备注占位符 2"/>
          <p:cNvSpPr>
            <a:spLocks noGrp="1"/>
          </p:cNvSpPr>
          <p:nvPr>
            <p:ph type="body" idx="1"/>
          </p:nvPr>
        </p:nvSpPr>
        <p:spPr/>
        <p:txBody>
          <a:bodyPr/>
          <a:lstStyle/>
          <a:p>
            <a:r>
              <a:rPr lang="zh-CN" altLang="en-US" dirty="0"/>
              <a:t>父母、配偶、子女、其他。还差一张核验通过的图片。</a:t>
            </a:r>
          </a:p>
        </p:txBody>
      </p:sp>
      <p:sp>
        <p:nvSpPr>
          <p:cNvPr id="4" name="灯片编号占位符 3"/>
          <p:cNvSpPr>
            <a:spLocks noGrp="1"/>
          </p:cNvSpPr>
          <p:nvPr>
            <p:ph type="sldNum" sz="quarter" idx="5"/>
          </p:nvPr>
        </p:nvSpPr>
        <p:spPr/>
        <p:txBody>
          <a:bodyPr/>
          <a:lstStyle/>
          <a:p>
            <a:fld id="{4CAFD8C1-4EA1-4B4B-9123-302CA18781A6}" type="slidenum">
              <a:rPr lang="zh-CN" altLang="en-US" smtClean="0"/>
              <a:t>19</a:t>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211138" y="1392238"/>
            <a:ext cx="6680200" cy="3757612"/>
          </a:xfrm>
        </p:spPr>
      </p:sp>
      <p:sp>
        <p:nvSpPr>
          <p:cNvPr id="3" name="文本占位符 2"/>
          <p:cNvSpPr>
            <a:spLocks noGrp="1"/>
          </p:cNvSpPr>
          <p:nvPr>
            <p:ph type="body" idx="3"/>
          </p:nvPr>
        </p:nvSpPr>
        <p:spPr/>
        <p:txBody>
          <a:bodyPr/>
          <a:lstStyle/>
          <a:p>
            <a:r>
              <a:rPr lang="zh-CN" altLang="en-US" dirty="0"/>
              <a:t>专项附加扣除明细包含“子女教育、继续教育、大病医疗、住房贷款/住房租金、赡养老人”tab页</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211138" y="1392238"/>
            <a:ext cx="6680200" cy="3757612"/>
          </a:xfrm>
        </p:spPr>
      </p:sp>
      <p:sp>
        <p:nvSpPr>
          <p:cNvPr id="3" name="文本占位符 2"/>
          <p:cNvSpPr>
            <a:spLocks noGrp="1"/>
          </p:cNvSpPr>
          <p:nvPr>
            <p:ph type="body" idx="3"/>
          </p:nvPr>
        </p:nvSpPr>
        <p:spPr/>
        <p:txBody>
          <a:bodyPr/>
          <a:lstStyle/>
          <a:p>
            <a:r>
              <a:rPr lang="zh-CN" altLang="en-US" dirty="0"/>
              <a:t>专项附加扣除明细包含“子女教育、继续教育、大病医疗、住房贷款/住房租金、赡养老人”tab页</a:t>
            </a:r>
          </a:p>
        </p:txBody>
      </p:sp>
    </p:spTree>
    <p:extLst>
      <p:ext uri="{BB962C8B-B14F-4D97-AF65-F5344CB8AC3E}">
        <p14:creationId xmlns:p14="http://schemas.microsoft.com/office/powerpoint/2010/main" val="18620573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userDrawn="1">
  <p:cSld name="1_内容与标题">
    <p:spTree>
      <p:nvGrpSpPr>
        <p:cNvPr id="1" name=""/>
        <p:cNvGrpSpPr/>
        <p:nvPr/>
      </p:nvGrpSpPr>
      <p:grpSpPr>
        <a:xfrm>
          <a:off x="0" y="0"/>
          <a:ext cx="0" cy="0"/>
          <a:chOff x="0" y="0"/>
          <a:chExt cx="0" cy="0"/>
        </a:xfrm>
      </p:grpSpPr>
      <p:cxnSp>
        <p:nvCxnSpPr>
          <p:cNvPr id="9" name="直接连接符 8"/>
          <p:cNvCxnSpPr/>
          <p:nvPr userDrawn="1"/>
        </p:nvCxnSpPr>
        <p:spPr>
          <a:xfrm>
            <a:off x="982639" y="928048"/>
            <a:ext cx="5113361" cy="0"/>
          </a:xfrm>
          <a:prstGeom prst="line">
            <a:avLst/>
          </a:prstGeom>
          <a:ln>
            <a:solidFill>
              <a:schemeClr val="bg1">
                <a:lumMod val="75000"/>
              </a:schemeClr>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11" name="图片 10"/>
          <p:cNvPicPr>
            <a:picLocks noChangeAspect="1"/>
          </p:cNvPicPr>
          <p:nvPr userDrawn="1"/>
        </p:nvPicPr>
        <p:blipFill>
          <a:blip r:embed="rId2" cstate="screen"/>
          <a:stretch>
            <a:fillRect/>
          </a:stretch>
        </p:blipFill>
        <p:spPr>
          <a:xfrm rot="14614478" flipH="1" flipV="1">
            <a:off x="-2462591" y="-1579322"/>
            <a:ext cx="3779617" cy="3779617"/>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jpe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p:cNvGrpSpPr/>
        <p:nvPr/>
      </p:nvGrpSpPr>
      <p:grpSpPr>
        <a:xfrm>
          <a:off x="0" y="0"/>
          <a:ext cx="0" cy="0"/>
          <a:chOff x="0" y="0"/>
          <a:chExt cx="0" cy="0"/>
        </a:xfrm>
      </p:grpSpPr>
      <p:sp>
        <p:nvSpPr>
          <p:cNvPr id="8" name="文本框 7"/>
          <p:cNvSpPr txBox="1"/>
          <p:nvPr userDrawn="1"/>
        </p:nvSpPr>
        <p:spPr>
          <a:xfrm>
            <a:off x="4318000" y="2766695"/>
            <a:ext cx="3556000" cy="229870"/>
          </a:xfrm>
          <a:prstGeom prst="rect">
            <a:avLst/>
          </a:prstGeom>
          <a:noFill/>
        </p:spPr>
        <p:txBody>
          <a:bodyPr wrap="square" rtlCol="0">
            <a:spAutoFit/>
          </a:bodyPr>
          <a:lstStyle/>
          <a:p>
            <a:r>
              <a:rPr lang="zh-CN" altLang="en-US" sz="300" dirty="0">
                <a:solidFill>
                  <a:schemeClr val="bg1"/>
                </a:solidFill>
                <a:latin typeface="仿宋" panose="02010609060101010101" pitchFamily="49" charset="-122"/>
                <a:ea typeface="仿宋" panose="02010609060101010101" pitchFamily="49" charset="-122"/>
                <a:sym typeface="+mn-ea"/>
              </a:rPr>
              <a:t>感谢您下载包图网平台上提供的</a:t>
            </a:r>
            <a:r>
              <a:rPr lang="en-US" altLang="zh-CN" sz="300" dirty="0">
                <a:solidFill>
                  <a:schemeClr val="bg1"/>
                </a:solidFill>
                <a:latin typeface="仿宋" panose="02010609060101010101" pitchFamily="49" charset="-122"/>
                <a:ea typeface="仿宋" panose="02010609060101010101" pitchFamily="49" charset="-122"/>
                <a:sym typeface="+mn-ea"/>
              </a:rPr>
              <a:t>PPT</a:t>
            </a:r>
            <a:r>
              <a:rPr lang="zh-CN" altLang="en-US" sz="300" dirty="0">
                <a:solidFill>
                  <a:schemeClr val="bg1"/>
                </a:solidFill>
                <a:latin typeface="仿宋" panose="02010609060101010101" pitchFamily="49" charset="-122"/>
                <a:ea typeface="仿宋" panose="02010609060101010101" pitchFamily="49"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schemeClr val="bg1"/>
                </a:solidFill>
                <a:latin typeface="仿宋" panose="02010609060101010101" pitchFamily="49" charset="-122"/>
                <a:ea typeface="仿宋" panose="02010609060101010101" pitchFamily="49" charset="-122"/>
                <a:sym typeface="+mn-ea"/>
              </a:rPr>
              <a:t>ibaotu.com</a:t>
            </a:r>
          </a:p>
        </p:txBody>
      </p:sp>
      <p:pic>
        <p:nvPicPr>
          <p:cNvPr id="7" name="图片 6" descr="背景"/>
          <p:cNvPicPr>
            <a:picLocks noChangeAspect="1"/>
          </p:cNvPicPr>
          <p:nvPr userDrawn="1"/>
        </p:nvPicPr>
        <p:blipFill>
          <a:blip r:embed="rId5"/>
          <a:stretch>
            <a:fillRect/>
          </a:stretch>
        </p:blipFill>
        <p:spPr>
          <a:xfrm>
            <a:off x="-3175" y="-1270"/>
            <a:ext cx="12197715" cy="6861175"/>
          </a:xfrm>
          <a:prstGeom prst="rect">
            <a:avLst/>
          </a:prstGeom>
        </p:spPr>
      </p:pic>
      <p:sp>
        <p:nvSpPr>
          <p:cNvPr id="9" name="矩形 8"/>
          <p:cNvSpPr/>
          <p:nvPr userDrawn="1"/>
        </p:nvSpPr>
        <p:spPr>
          <a:xfrm>
            <a:off x="-3810" y="-635"/>
            <a:ext cx="12198350" cy="6861175"/>
          </a:xfrm>
          <a:prstGeom prst="rect">
            <a:avLst/>
          </a:prstGeom>
          <a:solidFill>
            <a:srgbClr val="2A2927">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仿宋" panose="02010609060101010101" pitchFamily="49" charset="-122"/>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xml"/><Relationship Id="rId5" Type="http://schemas.openxmlformats.org/officeDocument/2006/relationships/image" Target="../media/image14.jpeg"/><Relationship Id="rId4" Type="http://schemas.openxmlformats.org/officeDocument/2006/relationships/image" Target="../media/image13.png"/></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17.png"/><Relationship Id="rId4" Type="http://schemas.openxmlformats.org/officeDocument/2006/relationships/image" Target="../media/image16.png"/></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xml"/><Relationship Id="rId1" Type="http://schemas.openxmlformats.org/officeDocument/2006/relationships/tags" Target="../tags/tag20.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xml"/><Relationship Id="rId1" Type="http://schemas.openxmlformats.org/officeDocument/2006/relationships/tags" Target="../tags/tag21.xml"/><Relationship Id="rId5" Type="http://schemas.openxmlformats.org/officeDocument/2006/relationships/image" Target="../media/image28.png"/><Relationship Id="rId4" Type="http://schemas.openxmlformats.org/officeDocument/2006/relationships/image" Target="../media/image27.png"/></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2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41.png"/><Relationship Id="rId4" Type="http://schemas.openxmlformats.org/officeDocument/2006/relationships/image" Target="../media/image40.png"/></Relationships>
</file>

<file path=ppt/slides/_rels/slide26.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27.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45.png"/><Relationship Id="rId5" Type="http://schemas.openxmlformats.org/officeDocument/2006/relationships/image" Target="../media/image44.png"/><Relationship Id="rId10" Type="http://schemas.openxmlformats.org/officeDocument/2006/relationships/image" Target="../media/image26.png"/><Relationship Id="rId4" Type="http://schemas.openxmlformats.org/officeDocument/2006/relationships/image" Target="../media/image43.png"/><Relationship Id="rId9" Type="http://schemas.openxmlformats.org/officeDocument/2006/relationships/image" Target="../media/image38.png"/></Relationships>
</file>

<file path=ppt/slides/_rels/slide28.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 Id="rId9" Type="http://schemas.openxmlformats.org/officeDocument/2006/relationships/image" Target="../media/image25.png"/></Relationships>
</file>

<file path=ppt/slides/_rels/slide2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31.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62.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xml"/><Relationship Id="rId1" Type="http://schemas.openxmlformats.org/officeDocument/2006/relationships/tags" Target="../tags/tag22.xml"/><Relationship Id="rId4" Type="http://schemas.openxmlformats.org/officeDocument/2006/relationships/image" Target="../media/image63.png"/></Relationships>
</file>

<file path=ppt/slides/_rels/slide34.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1.xml"/><Relationship Id="rId4" Type="http://schemas.openxmlformats.org/officeDocument/2006/relationships/image" Target="../media/image66.jpe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xml"/><Relationship Id="rId1" Type="http://schemas.openxmlformats.org/officeDocument/2006/relationships/tags" Target="../tags/tag23.xml"/><Relationship Id="rId5" Type="http://schemas.openxmlformats.org/officeDocument/2006/relationships/image" Target="../media/image68.png"/><Relationship Id="rId4" Type="http://schemas.openxmlformats.org/officeDocument/2006/relationships/image" Target="../media/image67.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1.xml"/><Relationship Id="rId1" Type="http://schemas.openxmlformats.org/officeDocument/2006/relationships/tags" Target="../tags/tag24.xml"/><Relationship Id="rId6" Type="http://schemas.openxmlformats.org/officeDocument/2006/relationships/image" Target="../media/image71.jpeg"/><Relationship Id="rId5" Type="http://schemas.openxmlformats.org/officeDocument/2006/relationships/image" Target="../media/image70.jpeg"/><Relationship Id="rId4" Type="http://schemas.openxmlformats.org/officeDocument/2006/relationships/image" Target="../media/image69.png"/></Relationships>
</file>

<file path=ppt/slides/_rels/slide3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1.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xml"/><Relationship Id="rId1" Type="http://schemas.openxmlformats.org/officeDocument/2006/relationships/tags" Target="../tags/tag25.xml"/><Relationship Id="rId5" Type="http://schemas.openxmlformats.org/officeDocument/2006/relationships/image" Target="../media/image78.png"/><Relationship Id="rId4" Type="http://schemas.openxmlformats.org/officeDocument/2006/relationships/image" Target="../media/image77.jpe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23.xml"/><Relationship Id="rId7" Type="http://schemas.openxmlformats.org/officeDocument/2006/relationships/image" Target="../media/image81.jpeg"/><Relationship Id="rId2" Type="http://schemas.openxmlformats.org/officeDocument/2006/relationships/slideLayout" Target="../slideLayouts/slideLayout1.xml"/><Relationship Id="rId1" Type="http://schemas.openxmlformats.org/officeDocument/2006/relationships/tags" Target="../tags/tag26.xml"/><Relationship Id="rId6" Type="http://schemas.openxmlformats.org/officeDocument/2006/relationships/image" Target="../media/image77.jpeg"/><Relationship Id="rId5" Type="http://schemas.openxmlformats.org/officeDocument/2006/relationships/image" Target="../media/image80.png"/><Relationship Id="rId4" Type="http://schemas.openxmlformats.org/officeDocument/2006/relationships/image" Target="../media/image7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1.xml"/><Relationship Id="rId1" Type="http://schemas.openxmlformats.org/officeDocument/2006/relationships/tags" Target="../tags/tag27.xml"/><Relationship Id="rId4" Type="http://schemas.openxmlformats.org/officeDocument/2006/relationships/image" Target="../media/image82.jpeg"/></Relationships>
</file>

<file path=ppt/slides/_rels/slide41.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85.png"/></Relationships>
</file>

<file path=ppt/slides/_rels/slide43.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87.pn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28.xml"/><Relationship Id="rId7" Type="http://schemas.openxmlformats.org/officeDocument/2006/relationships/image" Target="../media/image93.jpeg"/><Relationship Id="rId2" Type="http://schemas.openxmlformats.org/officeDocument/2006/relationships/slideLayout" Target="../slideLayouts/slideLayout1.xml"/><Relationship Id="rId1" Type="http://schemas.openxmlformats.org/officeDocument/2006/relationships/tags" Target="../tags/tag28.xml"/><Relationship Id="rId6" Type="http://schemas.openxmlformats.org/officeDocument/2006/relationships/image" Target="../media/image92.png"/><Relationship Id="rId5" Type="http://schemas.openxmlformats.org/officeDocument/2006/relationships/image" Target="../media/image91.jpeg"/><Relationship Id="rId4" Type="http://schemas.openxmlformats.org/officeDocument/2006/relationships/image" Target="../media/image90.png"/></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29.xml"/><Relationship Id="rId7" Type="http://schemas.openxmlformats.org/officeDocument/2006/relationships/image" Target="../media/image97.jpeg"/><Relationship Id="rId2" Type="http://schemas.openxmlformats.org/officeDocument/2006/relationships/slideLayout" Target="../slideLayouts/slideLayout1.xml"/><Relationship Id="rId1" Type="http://schemas.openxmlformats.org/officeDocument/2006/relationships/tags" Target="../tags/tag29.xml"/><Relationship Id="rId6" Type="http://schemas.openxmlformats.org/officeDocument/2006/relationships/image" Target="../media/image96.jpeg"/><Relationship Id="rId5" Type="http://schemas.openxmlformats.org/officeDocument/2006/relationships/image" Target="../media/image95.png"/><Relationship Id="rId4" Type="http://schemas.openxmlformats.org/officeDocument/2006/relationships/image" Target="../media/image94.png"/></Relationships>
</file>

<file path=ppt/slides/_rels/slide46.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30.xml"/><Relationship Id="rId1" Type="http://schemas.openxmlformats.org/officeDocument/2006/relationships/slideLayout" Target="../slideLayouts/slideLayout1.xml"/><Relationship Id="rId5" Type="http://schemas.openxmlformats.org/officeDocument/2006/relationships/image" Target="../media/image100.png"/><Relationship Id="rId4" Type="http://schemas.openxmlformats.org/officeDocument/2006/relationships/image" Target="../media/image99.png"/></Relationships>
</file>

<file path=ppt/slides/_rels/slide47.xml.rels><?xml version="1.0" encoding="UTF-8" standalone="yes"?>
<Relationships xmlns="http://schemas.openxmlformats.org/package/2006/relationships"><Relationship Id="rId3" Type="http://schemas.openxmlformats.org/officeDocument/2006/relationships/image" Target="../media/image101.png"/><Relationship Id="rId7" Type="http://schemas.openxmlformats.org/officeDocument/2006/relationships/image" Target="../media/image105.png"/><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image" Target="../media/image104.png"/><Relationship Id="rId5" Type="http://schemas.openxmlformats.org/officeDocument/2006/relationships/image" Target="../media/image103.png"/><Relationship Id="rId4" Type="http://schemas.openxmlformats.org/officeDocument/2006/relationships/image" Target="../media/image102.png"/></Relationships>
</file>

<file path=ppt/slides/_rels/slide48.xml.rels><?xml version="1.0" encoding="UTF-8" standalone="yes"?>
<Relationships xmlns="http://schemas.openxmlformats.org/package/2006/relationships"><Relationship Id="rId8" Type="http://schemas.openxmlformats.org/officeDocument/2006/relationships/image" Target="../media/image111.png"/><Relationship Id="rId3" Type="http://schemas.openxmlformats.org/officeDocument/2006/relationships/image" Target="../media/image106.png"/><Relationship Id="rId7" Type="http://schemas.openxmlformats.org/officeDocument/2006/relationships/image" Target="../media/image110.jpeg"/><Relationship Id="rId2" Type="http://schemas.openxmlformats.org/officeDocument/2006/relationships/notesSlide" Target="../notesSlides/notesSlide32.xml"/><Relationship Id="rId1" Type="http://schemas.openxmlformats.org/officeDocument/2006/relationships/slideLayout" Target="../slideLayouts/slideLayout1.xml"/><Relationship Id="rId6" Type="http://schemas.openxmlformats.org/officeDocument/2006/relationships/image" Target="../media/image109.png"/><Relationship Id="rId5" Type="http://schemas.openxmlformats.org/officeDocument/2006/relationships/image" Target="../media/image108.png"/><Relationship Id="rId4" Type="http://schemas.openxmlformats.org/officeDocument/2006/relationships/image" Target="../media/image107.pn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tags" Target="../tags/tag13.xml"/><Relationship Id="rId18" Type="http://schemas.openxmlformats.org/officeDocument/2006/relationships/tags" Target="../tags/tag18.xml"/><Relationship Id="rId3" Type="http://schemas.openxmlformats.org/officeDocument/2006/relationships/tags" Target="../tags/tag3.xml"/><Relationship Id="rId7" Type="http://schemas.openxmlformats.org/officeDocument/2006/relationships/tags" Target="../tags/tag7.xml"/><Relationship Id="rId12" Type="http://schemas.openxmlformats.org/officeDocument/2006/relationships/tags" Target="../tags/tag12.xml"/><Relationship Id="rId17" Type="http://schemas.openxmlformats.org/officeDocument/2006/relationships/tags" Target="../tags/tag17.xml"/><Relationship Id="rId2" Type="http://schemas.openxmlformats.org/officeDocument/2006/relationships/tags" Target="../tags/tag2.xml"/><Relationship Id="rId16" Type="http://schemas.openxmlformats.org/officeDocument/2006/relationships/tags" Target="../tags/tag16.xml"/><Relationship Id="rId20" Type="http://schemas.openxmlformats.org/officeDocument/2006/relationships/slideLayout" Target="../slideLayouts/slideLayout1.xml"/><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tags" Target="../tags/tag11.xml"/><Relationship Id="rId5" Type="http://schemas.openxmlformats.org/officeDocument/2006/relationships/tags" Target="../tags/tag5.xml"/><Relationship Id="rId15" Type="http://schemas.openxmlformats.org/officeDocument/2006/relationships/tags" Target="../tags/tag15.xml"/><Relationship Id="rId10" Type="http://schemas.openxmlformats.org/officeDocument/2006/relationships/tags" Target="../tags/tag10.xml"/><Relationship Id="rId19" Type="http://schemas.openxmlformats.org/officeDocument/2006/relationships/tags" Target="../tags/tag19.xml"/><Relationship Id="rId4" Type="http://schemas.openxmlformats.org/officeDocument/2006/relationships/tags" Target="../tags/tag4.xml"/><Relationship Id="rId9" Type="http://schemas.openxmlformats.org/officeDocument/2006/relationships/tags" Target="../tags/tag9.xml"/><Relationship Id="rId14" Type="http://schemas.openxmlformats.org/officeDocument/2006/relationships/tags" Target="../tags/tag1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文本框 4"/>
          <p:cNvSpPr txBox="1"/>
          <p:nvPr/>
        </p:nvSpPr>
        <p:spPr>
          <a:xfrm>
            <a:off x="1191280" y="1613436"/>
            <a:ext cx="9034174" cy="1292662"/>
          </a:xfrm>
          <a:prstGeom prst="rect">
            <a:avLst/>
          </a:prstGeom>
          <a:noFill/>
        </p:spPr>
        <p:txBody>
          <a:bodyPr wrap="square" rtlCol="0">
            <a:spAutoFit/>
          </a:bodyPr>
          <a:lstStyle/>
          <a:p>
            <a:pPr marL="0" marR="0" lvl="0" indent="0" algn="ctr" defTabSz="914400" rtl="0" eaLnBrk="1" fontAlgn="auto" latinLnBrk="0" hangingPunct="1">
              <a:lnSpc>
                <a:spcPct val="130000"/>
              </a:lnSpc>
              <a:spcBef>
                <a:spcPts val="0"/>
              </a:spcBef>
              <a:spcAft>
                <a:spcPts val="0"/>
              </a:spcAft>
              <a:buClrTx/>
              <a:buSzTx/>
              <a:buFontTx/>
              <a:buNone/>
              <a:defRPr/>
            </a:pPr>
            <a:r>
              <a:rPr kumimoji="0" lang="zh-CN" altLang="en-US" sz="6000" b="0" i="0" u="none" strike="noStrike" kern="1200" cap="none" spc="0" normalizeH="0" baseline="0" noProof="0" dirty="0" smtClean="0">
                <a:solidFill>
                  <a:schemeClr val="bg1"/>
                </a:solidFill>
                <a:effectLst>
                  <a:outerShdw blurRad="38100" dist="19050" dir="2700000" algn="tl" rotWithShape="0">
                    <a:schemeClr val="dk1">
                      <a:alpha val="40000"/>
                    </a:schemeClr>
                  </a:outerShdw>
                </a:effectLst>
                <a:uLnTx/>
                <a:uFillTx/>
                <a:latin typeface="仿宋" panose="02010609060101010101" pitchFamily="49" charset="-122"/>
                <a:ea typeface="仿宋" panose="02010609060101010101" pitchFamily="49" charset="-122"/>
              </a:rPr>
              <a:t>个</a:t>
            </a:r>
            <a:r>
              <a:rPr kumimoji="0" lang="zh-CN" altLang="en-US" sz="6000" b="0" i="0" u="none" strike="noStrike" kern="1200" cap="none" spc="0" normalizeH="0" baseline="0" noProof="0" dirty="0">
                <a:solidFill>
                  <a:schemeClr val="bg1"/>
                </a:solidFill>
                <a:effectLst>
                  <a:outerShdw blurRad="38100" dist="19050" dir="2700000" algn="tl" rotWithShape="0">
                    <a:schemeClr val="dk1">
                      <a:alpha val="40000"/>
                    </a:schemeClr>
                  </a:outerShdw>
                </a:effectLst>
                <a:uLnTx/>
                <a:uFillTx/>
                <a:latin typeface="仿宋" panose="02010609060101010101" pitchFamily="49" charset="-122"/>
                <a:ea typeface="仿宋" panose="02010609060101010101" pitchFamily="49" charset="-122"/>
              </a:rPr>
              <a:t>税汇</a:t>
            </a:r>
            <a:r>
              <a:rPr kumimoji="0" lang="zh-CN" altLang="en-US" sz="6000" b="0" i="0" u="none" strike="noStrike" kern="1200" cap="none" spc="0" normalizeH="0" baseline="0" noProof="0" dirty="0" smtClean="0">
                <a:solidFill>
                  <a:schemeClr val="bg1"/>
                </a:solidFill>
                <a:effectLst>
                  <a:outerShdw blurRad="38100" dist="19050" dir="2700000" algn="tl" rotWithShape="0">
                    <a:schemeClr val="dk1">
                      <a:alpha val="40000"/>
                    </a:schemeClr>
                  </a:outerShdw>
                </a:effectLst>
                <a:uLnTx/>
                <a:uFillTx/>
                <a:latin typeface="仿宋" panose="02010609060101010101" pitchFamily="49" charset="-122"/>
                <a:ea typeface="仿宋" panose="02010609060101010101" pitchFamily="49" charset="-122"/>
              </a:rPr>
              <a:t>缴操作演示</a:t>
            </a:r>
            <a:endParaRPr kumimoji="0" lang="en-US" altLang="zh-CN" sz="6000" b="0" i="0" u="none" strike="noStrike" kern="1200" cap="none" spc="0" normalizeH="0" baseline="0" noProof="0" dirty="0">
              <a:solidFill>
                <a:schemeClr val="bg1"/>
              </a:solidFill>
              <a:effectLst>
                <a:outerShdw blurRad="38100" dist="19050" dir="2700000" algn="tl" rotWithShape="0">
                  <a:schemeClr val="dk1">
                    <a:alpha val="40000"/>
                  </a:schemeClr>
                </a:outerShdw>
              </a:effectLst>
              <a:uLnTx/>
              <a:uFillTx/>
              <a:latin typeface="仿宋" panose="02010609060101010101" pitchFamily="49" charset="-122"/>
              <a:ea typeface="仿宋" panose="02010609060101010101" pitchFamily="49" charset="-122"/>
            </a:endParaRPr>
          </a:p>
        </p:txBody>
      </p:sp>
      <p:sp>
        <p:nvSpPr>
          <p:cNvPr id="2" name="文本框 1"/>
          <p:cNvSpPr txBox="1"/>
          <p:nvPr/>
        </p:nvSpPr>
        <p:spPr>
          <a:xfrm>
            <a:off x="1969477" y="3666392"/>
            <a:ext cx="7077808" cy="584775"/>
          </a:xfrm>
          <a:prstGeom prst="rect">
            <a:avLst/>
          </a:prstGeom>
          <a:noFill/>
        </p:spPr>
        <p:txBody>
          <a:bodyPr wrap="square" rtlCol="0">
            <a:spAutoFit/>
          </a:bodyPr>
          <a:lstStyle/>
          <a:p>
            <a:pPr algn="ctr"/>
            <a:r>
              <a:rPr lang="zh-CN" altLang="en-US" sz="3200" dirty="0" smtClean="0">
                <a:solidFill>
                  <a:schemeClr val="bg1"/>
                </a:solidFill>
                <a:latin typeface="仿宋" panose="02010609060101010101" pitchFamily="49" charset="-122"/>
                <a:ea typeface="仿宋" panose="02010609060101010101" pitchFamily="49" charset="-122"/>
              </a:rPr>
              <a:t>财务资产处</a:t>
            </a:r>
            <a:endParaRPr lang="en-US" altLang="zh-CN" sz="3200" dirty="0" smtClean="0">
              <a:solidFill>
                <a:schemeClr val="bg1"/>
              </a:solidFill>
              <a:latin typeface="仿宋" panose="02010609060101010101" pitchFamily="49" charset="-122"/>
              <a:ea typeface="仿宋" panose="02010609060101010101" pitchFamily="49"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7" name="TextBox 75"/>
          <p:cNvSpPr txBox="1"/>
          <p:nvPr/>
        </p:nvSpPr>
        <p:spPr>
          <a:xfrm>
            <a:off x="509010" y="529102"/>
            <a:ext cx="8151513" cy="523220"/>
          </a:xfrm>
          <a:prstGeom prst="rect">
            <a:avLst/>
          </a:prstGeom>
          <a:noFill/>
        </p:spPr>
        <p:txBody>
          <a:bodyPr wrap="square" rtlCol="0" anchor="b">
            <a:spAutoFit/>
          </a:bodyPr>
          <a:lstStyle/>
          <a:p>
            <a:r>
              <a:rPr lang="zh-CN" altLang="en-US" sz="2800" b="1" dirty="0">
                <a:solidFill>
                  <a:schemeClr val="bg1"/>
                </a:solidFill>
                <a:latin typeface="仿宋" panose="02010609060101010101" pitchFamily="49" charset="-122"/>
                <a:ea typeface="仿宋" panose="02010609060101010101" pitchFamily="49" charset="-122"/>
              </a:rPr>
              <a:t>一、整体认识汇算清缴</a:t>
            </a:r>
          </a:p>
        </p:txBody>
      </p:sp>
      <p:grpSp>
        <p:nvGrpSpPr>
          <p:cNvPr id="70" name="组合 69"/>
          <p:cNvGrpSpPr/>
          <p:nvPr/>
        </p:nvGrpSpPr>
        <p:grpSpPr>
          <a:xfrm>
            <a:off x="12372556" y="1688665"/>
            <a:ext cx="700242" cy="3480671"/>
            <a:chOff x="12752522" y="1935012"/>
            <a:chExt cx="700242" cy="3480671"/>
          </a:xfrm>
        </p:grpSpPr>
        <p:sp>
          <p:nvSpPr>
            <p:cNvPr id="71" name="椭圆 70"/>
            <p:cNvSpPr/>
            <p:nvPr/>
          </p:nvSpPr>
          <p:spPr>
            <a:xfrm>
              <a:off x="12752522" y="1935012"/>
              <a:ext cx="700242" cy="700242"/>
            </a:xfrm>
            <a:prstGeom prst="ellipse">
              <a:avLst/>
            </a:prstGeom>
            <a:solidFill>
              <a:srgbClr val="16CCC8"/>
            </a:solidFill>
            <a:ln w="317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dirty="0">
                <a:ea typeface="仿宋" panose="02010609060101010101" pitchFamily="49" charset="-122"/>
              </a:endParaRPr>
            </a:p>
          </p:txBody>
        </p:sp>
        <p:sp>
          <p:nvSpPr>
            <p:cNvPr id="72" name="椭圆 71"/>
            <p:cNvSpPr/>
            <p:nvPr/>
          </p:nvSpPr>
          <p:spPr>
            <a:xfrm>
              <a:off x="12752522" y="2861822"/>
              <a:ext cx="700242" cy="700242"/>
            </a:xfrm>
            <a:prstGeom prst="ellipse">
              <a:avLst/>
            </a:prstGeom>
            <a:solidFill>
              <a:srgbClr val="8B56D0"/>
            </a:solidFill>
            <a:ln w="317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dirty="0">
                <a:ea typeface="仿宋" panose="02010609060101010101" pitchFamily="49" charset="-122"/>
              </a:endParaRPr>
            </a:p>
          </p:txBody>
        </p:sp>
        <p:sp>
          <p:nvSpPr>
            <p:cNvPr id="73" name="椭圆 72"/>
            <p:cNvSpPr/>
            <p:nvPr/>
          </p:nvSpPr>
          <p:spPr>
            <a:xfrm>
              <a:off x="12752522" y="3788632"/>
              <a:ext cx="700242" cy="700242"/>
            </a:xfrm>
            <a:prstGeom prst="ellipse">
              <a:avLst/>
            </a:prstGeom>
            <a:solidFill>
              <a:srgbClr val="DA05D5"/>
            </a:solidFill>
            <a:ln w="317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dirty="0">
                <a:ea typeface="仿宋" panose="02010609060101010101" pitchFamily="49" charset="-122"/>
              </a:endParaRPr>
            </a:p>
          </p:txBody>
        </p:sp>
        <p:sp>
          <p:nvSpPr>
            <p:cNvPr id="74" name="椭圆 73"/>
            <p:cNvSpPr/>
            <p:nvPr/>
          </p:nvSpPr>
          <p:spPr>
            <a:xfrm>
              <a:off x="12752522" y="4715441"/>
              <a:ext cx="700242" cy="700242"/>
            </a:xfrm>
            <a:prstGeom prst="ellipse">
              <a:avLst/>
            </a:prstGeom>
            <a:solidFill>
              <a:srgbClr val="261D38"/>
            </a:solidFill>
            <a:ln w="317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dirty="0">
                <a:ea typeface="仿宋" panose="02010609060101010101" pitchFamily="49" charset="-122"/>
              </a:endParaRPr>
            </a:p>
          </p:txBody>
        </p:sp>
      </p:grpSp>
      <p:sp>
        <p:nvSpPr>
          <p:cNvPr id="8" name="TextBox 75"/>
          <p:cNvSpPr txBox="1"/>
          <p:nvPr/>
        </p:nvSpPr>
        <p:spPr>
          <a:xfrm>
            <a:off x="466969" y="1295317"/>
            <a:ext cx="3767878" cy="461665"/>
          </a:xfrm>
          <a:prstGeom prst="rect">
            <a:avLst/>
          </a:prstGeom>
          <a:noFill/>
        </p:spPr>
        <p:txBody>
          <a:bodyPr wrap="square" rtlCol="0" anchor="b">
            <a:spAutoFit/>
          </a:bodyPr>
          <a:lstStyle/>
          <a:p>
            <a:r>
              <a:rPr lang="en-US" altLang="zh-CN" sz="2400" b="1" dirty="0">
                <a:solidFill>
                  <a:schemeClr val="bg1"/>
                </a:solidFill>
                <a:latin typeface="仿宋" panose="02010609060101010101" pitchFamily="49" charset="-122"/>
                <a:ea typeface="仿宋" panose="02010609060101010101" pitchFamily="49" charset="-122"/>
              </a:rPr>
              <a:t>2</a:t>
            </a:r>
            <a:r>
              <a:rPr lang="zh-CN" altLang="en-US" sz="2400" b="1" dirty="0">
                <a:solidFill>
                  <a:schemeClr val="bg1"/>
                </a:solidFill>
                <a:latin typeface="仿宋" panose="02010609060101010101" pitchFamily="49" charset="-122"/>
                <a:ea typeface="仿宋" panose="02010609060101010101" pitchFamily="49" charset="-122"/>
              </a:rPr>
              <a:t>、年度汇算具体计算公式</a:t>
            </a:r>
          </a:p>
        </p:txBody>
      </p:sp>
      <p:sp>
        <p:nvSpPr>
          <p:cNvPr id="3" name="矩形 2"/>
          <p:cNvSpPr/>
          <p:nvPr/>
        </p:nvSpPr>
        <p:spPr>
          <a:xfrm>
            <a:off x="907587" y="1908262"/>
            <a:ext cx="10591375" cy="1015663"/>
          </a:xfrm>
          <a:prstGeom prst="rect">
            <a:avLst/>
          </a:prstGeom>
          <a:ln w="9525">
            <a:noFill/>
          </a:ln>
        </p:spPr>
        <p:txBody>
          <a:bodyPr wrap="square">
            <a:spAutoFit/>
          </a:bodyPr>
          <a:lstStyle/>
          <a:p>
            <a:pPr>
              <a:lnSpc>
                <a:spcPct val="150000"/>
              </a:lnSpc>
            </a:pPr>
            <a:r>
              <a:rPr lang="en-US" altLang="zh-CN" sz="2000" dirty="0">
                <a:solidFill>
                  <a:schemeClr val="bg1"/>
                </a:solidFill>
                <a:latin typeface="仿宋" panose="02010609060101010101" pitchFamily="49" charset="-122"/>
                <a:ea typeface="仿宋" panose="02010609060101010101" pitchFamily="49" charset="-122"/>
              </a:rPr>
              <a:t>[</a:t>
            </a:r>
            <a:r>
              <a:rPr lang="zh-CN" altLang="en-US" sz="2000" dirty="0">
                <a:solidFill>
                  <a:schemeClr val="bg1"/>
                </a:solidFill>
                <a:latin typeface="仿宋" panose="02010609060101010101" pitchFamily="49" charset="-122"/>
                <a:ea typeface="仿宋" panose="02010609060101010101" pitchFamily="49" charset="-122"/>
              </a:rPr>
              <a:t>（综合所得收入额</a:t>
            </a:r>
            <a:r>
              <a:rPr lang="en-US" altLang="zh-CN" sz="2000" dirty="0">
                <a:solidFill>
                  <a:schemeClr val="bg1"/>
                </a:solidFill>
                <a:latin typeface="仿宋" panose="02010609060101010101" pitchFamily="49" charset="-122"/>
                <a:ea typeface="仿宋" panose="02010609060101010101" pitchFamily="49" charset="-122"/>
              </a:rPr>
              <a:t>- 60000</a:t>
            </a:r>
            <a:r>
              <a:rPr lang="zh-CN" altLang="en-US" sz="2000" dirty="0">
                <a:solidFill>
                  <a:schemeClr val="bg1"/>
                </a:solidFill>
                <a:latin typeface="仿宋" panose="02010609060101010101" pitchFamily="49" charset="-122"/>
                <a:ea typeface="仿宋" panose="02010609060101010101" pitchFamily="49" charset="-122"/>
              </a:rPr>
              <a:t>元 </a:t>
            </a:r>
            <a:r>
              <a:rPr lang="en-US" altLang="zh-CN" sz="2000" dirty="0">
                <a:solidFill>
                  <a:schemeClr val="bg1"/>
                </a:solidFill>
                <a:latin typeface="仿宋" panose="02010609060101010101" pitchFamily="49" charset="-122"/>
                <a:ea typeface="仿宋" panose="02010609060101010101" pitchFamily="49" charset="-122"/>
              </a:rPr>
              <a:t>-</a:t>
            </a:r>
            <a:r>
              <a:rPr lang="zh-CN" altLang="en-US" sz="2000" dirty="0">
                <a:solidFill>
                  <a:schemeClr val="bg1"/>
                </a:solidFill>
                <a:latin typeface="仿宋" panose="02010609060101010101" pitchFamily="49" charset="-122"/>
                <a:ea typeface="仿宋" panose="02010609060101010101" pitchFamily="49" charset="-122"/>
              </a:rPr>
              <a:t>专项扣除 </a:t>
            </a:r>
            <a:r>
              <a:rPr lang="en-US" altLang="zh-CN" sz="2000" dirty="0">
                <a:solidFill>
                  <a:schemeClr val="bg1"/>
                </a:solidFill>
                <a:latin typeface="仿宋" panose="02010609060101010101" pitchFamily="49" charset="-122"/>
                <a:ea typeface="仿宋" panose="02010609060101010101" pitchFamily="49" charset="-122"/>
              </a:rPr>
              <a:t>- </a:t>
            </a:r>
            <a:r>
              <a:rPr lang="zh-CN" altLang="en-US" sz="2000" dirty="0">
                <a:solidFill>
                  <a:schemeClr val="bg1"/>
                </a:solidFill>
                <a:latin typeface="仿宋" panose="02010609060101010101" pitchFamily="49" charset="-122"/>
                <a:ea typeface="仿宋" panose="02010609060101010101" pitchFamily="49" charset="-122"/>
              </a:rPr>
              <a:t>专项附加扣除 </a:t>
            </a:r>
            <a:r>
              <a:rPr lang="en-US" altLang="zh-CN" sz="2000" dirty="0">
                <a:solidFill>
                  <a:schemeClr val="bg1"/>
                </a:solidFill>
                <a:latin typeface="仿宋" panose="02010609060101010101" pitchFamily="49" charset="-122"/>
                <a:ea typeface="仿宋" panose="02010609060101010101" pitchFamily="49" charset="-122"/>
              </a:rPr>
              <a:t>- </a:t>
            </a:r>
            <a:r>
              <a:rPr lang="zh-CN" altLang="en-US" sz="2000" dirty="0">
                <a:solidFill>
                  <a:schemeClr val="bg1"/>
                </a:solidFill>
                <a:latin typeface="仿宋" panose="02010609060101010101" pitchFamily="49" charset="-122"/>
                <a:ea typeface="仿宋" panose="02010609060101010101" pitchFamily="49" charset="-122"/>
              </a:rPr>
              <a:t>依法确定的其他扣除</a:t>
            </a:r>
            <a:r>
              <a:rPr lang="en-US" altLang="zh-CN" sz="2000" dirty="0">
                <a:solidFill>
                  <a:schemeClr val="bg1"/>
                </a:solidFill>
                <a:latin typeface="仿宋" panose="02010609060101010101" pitchFamily="49" charset="-122"/>
                <a:ea typeface="仿宋" panose="02010609060101010101" pitchFamily="49" charset="-122"/>
              </a:rPr>
              <a:t>-</a:t>
            </a:r>
            <a:r>
              <a:rPr lang="zh-CN" altLang="en-US" sz="2000" dirty="0">
                <a:solidFill>
                  <a:schemeClr val="bg1"/>
                </a:solidFill>
                <a:latin typeface="仿宋" panose="02010609060101010101" pitchFamily="49" charset="-122"/>
                <a:ea typeface="仿宋" panose="02010609060101010101" pitchFamily="49" charset="-122"/>
              </a:rPr>
              <a:t>捐赠 ）</a:t>
            </a:r>
            <a:r>
              <a:rPr lang="en-US" altLang="zh-CN" sz="2000" dirty="0">
                <a:solidFill>
                  <a:schemeClr val="bg1"/>
                </a:solidFill>
                <a:latin typeface="仿宋" panose="02010609060101010101" pitchFamily="49" charset="-122"/>
                <a:ea typeface="仿宋" panose="02010609060101010101" pitchFamily="49" charset="-122"/>
              </a:rPr>
              <a:t>×</a:t>
            </a:r>
            <a:r>
              <a:rPr lang="zh-CN" altLang="en-US" sz="2000" dirty="0">
                <a:solidFill>
                  <a:srgbClr val="92D050"/>
                </a:solidFill>
                <a:latin typeface="仿宋" panose="02010609060101010101" pitchFamily="49" charset="-122"/>
                <a:ea typeface="仿宋" panose="02010609060101010101" pitchFamily="49" charset="-122"/>
              </a:rPr>
              <a:t>税率</a:t>
            </a:r>
            <a:r>
              <a:rPr lang="en-US" altLang="zh-CN" sz="2000" dirty="0">
                <a:solidFill>
                  <a:schemeClr val="bg1"/>
                </a:solidFill>
                <a:latin typeface="仿宋" panose="02010609060101010101" pitchFamily="49" charset="-122"/>
                <a:ea typeface="仿宋" panose="02010609060101010101" pitchFamily="49" charset="-122"/>
              </a:rPr>
              <a:t>-</a:t>
            </a:r>
            <a:r>
              <a:rPr lang="zh-CN" altLang="en-US" sz="2000" dirty="0">
                <a:solidFill>
                  <a:srgbClr val="60EEEB"/>
                </a:solidFill>
                <a:latin typeface="仿宋" panose="02010609060101010101" pitchFamily="49" charset="-122"/>
                <a:ea typeface="仿宋" panose="02010609060101010101" pitchFamily="49" charset="-122"/>
              </a:rPr>
              <a:t>速算扣除数</a:t>
            </a:r>
            <a:r>
              <a:rPr lang="en-US" altLang="zh-CN" sz="2000" dirty="0">
                <a:solidFill>
                  <a:schemeClr val="bg1"/>
                </a:solidFill>
                <a:latin typeface="仿宋" panose="02010609060101010101" pitchFamily="49" charset="-122"/>
                <a:ea typeface="仿宋" panose="02010609060101010101" pitchFamily="49" charset="-122"/>
              </a:rPr>
              <a:t>]-</a:t>
            </a:r>
            <a:r>
              <a:rPr lang="en-US" altLang="zh-CN" sz="2000" dirty="0" smtClean="0">
                <a:solidFill>
                  <a:schemeClr val="bg1"/>
                </a:solidFill>
                <a:latin typeface="仿宋" panose="02010609060101010101" pitchFamily="49" charset="-122"/>
                <a:ea typeface="仿宋" panose="02010609060101010101" pitchFamily="49" charset="-122"/>
              </a:rPr>
              <a:t>2024</a:t>
            </a:r>
            <a:r>
              <a:rPr lang="zh-CN" altLang="en-US" sz="2000" dirty="0" smtClean="0">
                <a:solidFill>
                  <a:schemeClr val="bg1"/>
                </a:solidFill>
                <a:latin typeface="仿宋" panose="02010609060101010101" pitchFamily="49" charset="-122"/>
                <a:ea typeface="仿宋" panose="02010609060101010101" pitchFamily="49" charset="-122"/>
              </a:rPr>
              <a:t>年</a:t>
            </a:r>
            <a:r>
              <a:rPr lang="zh-CN" altLang="en-US" sz="2000" dirty="0">
                <a:solidFill>
                  <a:schemeClr val="bg1"/>
                </a:solidFill>
                <a:latin typeface="仿宋" panose="02010609060101010101" pitchFamily="49" charset="-122"/>
                <a:ea typeface="仿宋" panose="02010609060101010101" pitchFamily="49" charset="-122"/>
              </a:rPr>
              <a:t>已预缴税额</a:t>
            </a:r>
          </a:p>
        </p:txBody>
      </p:sp>
      <p:cxnSp>
        <p:nvCxnSpPr>
          <p:cNvPr id="4" name="直接连接符 3"/>
          <p:cNvCxnSpPr/>
          <p:nvPr/>
        </p:nvCxnSpPr>
        <p:spPr>
          <a:xfrm>
            <a:off x="1288723" y="2830072"/>
            <a:ext cx="0" cy="332438"/>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nvCxnSpPr>
        <p:spPr>
          <a:xfrm>
            <a:off x="1288723" y="3162510"/>
            <a:ext cx="3793522" cy="0"/>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9" name="直接箭头连接符 28"/>
          <p:cNvCxnSpPr/>
          <p:nvPr/>
        </p:nvCxnSpPr>
        <p:spPr>
          <a:xfrm>
            <a:off x="5082245" y="3162510"/>
            <a:ext cx="0" cy="349546"/>
          </a:xfrm>
          <a:prstGeom prst="straightConnector1">
            <a:avLst/>
          </a:prstGeom>
          <a:ln w="1905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25" name="直接箭头连接符 24"/>
          <p:cNvCxnSpPr/>
          <p:nvPr/>
        </p:nvCxnSpPr>
        <p:spPr>
          <a:xfrm>
            <a:off x="6096000" y="2996291"/>
            <a:ext cx="0" cy="499953"/>
          </a:xfrm>
          <a:prstGeom prst="straightConnector1">
            <a:avLst/>
          </a:prstGeom>
          <a:ln w="19050">
            <a:solidFill>
              <a:srgbClr val="16CCC8"/>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18" name="表格 28"/>
          <p:cNvGraphicFramePr>
            <a:graphicFrameLocks noGrp="1"/>
          </p:cNvGraphicFramePr>
          <p:nvPr/>
        </p:nvGraphicFramePr>
        <p:xfrm>
          <a:off x="1056581" y="3542285"/>
          <a:ext cx="5799937" cy="3006657"/>
        </p:xfrm>
        <a:graphic>
          <a:graphicData uri="http://schemas.openxmlformats.org/drawingml/2006/table">
            <a:tbl>
              <a:tblPr firstRow="1" bandRow="1">
                <a:tableStyleId>{93296810-A885-4BE3-A3E7-6D5BEEA58F35}</a:tableStyleId>
              </a:tblPr>
              <a:tblGrid>
                <a:gridCol w="620069">
                  <a:extLst>
                    <a:ext uri="{9D8B030D-6E8A-4147-A177-3AD203B41FA5}">
                      <a16:colId xmlns:a16="http://schemas.microsoft.com/office/drawing/2014/main" val="20000"/>
                    </a:ext>
                  </a:extLst>
                </a:gridCol>
                <a:gridCol w="2855584">
                  <a:extLst>
                    <a:ext uri="{9D8B030D-6E8A-4147-A177-3AD203B41FA5}">
                      <a16:colId xmlns:a16="http://schemas.microsoft.com/office/drawing/2014/main" val="20001"/>
                    </a:ext>
                  </a:extLst>
                </a:gridCol>
                <a:gridCol w="1001243">
                  <a:extLst>
                    <a:ext uri="{9D8B030D-6E8A-4147-A177-3AD203B41FA5}">
                      <a16:colId xmlns:a16="http://schemas.microsoft.com/office/drawing/2014/main" val="20002"/>
                    </a:ext>
                  </a:extLst>
                </a:gridCol>
                <a:gridCol w="1323041">
                  <a:extLst>
                    <a:ext uri="{9D8B030D-6E8A-4147-A177-3AD203B41FA5}">
                      <a16:colId xmlns:a16="http://schemas.microsoft.com/office/drawing/2014/main" val="20003"/>
                    </a:ext>
                  </a:extLst>
                </a:gridCol>
              </a:tblGrid>
              <a:tr h="370840">
                <a:tc>
                  <a:txBody>
                    <a:bodyPr/>
                    <a:lstStyle/>
                    <a:p>
                      <a:pPr algn="ctr"/>
                      <a:r>
                        <a:rPr lang="zh-CN" altLang="en-US" sz="1600" dirty="0">
                          <a:latin typeface="仿宋" panose="02010609060101010101" pitchFamily="49" charset="-122"/>
                          <a:ea typeface="仿宋" panose="02010609060101010101" pitchFamily="49" charset="-122"/>
                        </a:rPr>
                        <a:t>级数</a:t>
                      </a:r>
                    </a:p>
                  </a:txBody>
                  <a:tcPr/>
                </a:tc>
                <a:tc>
                  <a:txBody>
                    <a:bodyPr/>
                    <a:lstStyle/>
                    <a:p>
                      <a:pPr algn="ctr"/>
                      <a:r>
                        <a:rPr lang="zh-CN" altLang="en-US" sz="1600" dirty="0">
                          <a:latin typeface="仿宋" panose="02010609060101010101" pitchFamily="49" charset="-122"/>
                          <a:ea typeface="仿宋" panose="02010609060101010101" pitchFamily="49" charset="-122"/>
                        </a:rPr>
                        <a:t>应纳税所得额</a:t>
                      </a:r>
                    </a:p>
                  </a:txBody>
                  <a:tcPr/>
                </a:tc>
                <a:tc>
                  <a:txBody>
                    <a:bodyPr/>
                    <a:lstStyle/>
                    <a:p>
                      <a:pPr algn="ctr"/>
                      <a:r>
                        <a:rPr lang="zh-CN" altLang="en-US" sz="1600" dirty="0">
                          <a:latin typeface="仿宋" panose="02010609060101010101" pitchFamily="49" charset="-122"/>
                          <a:ea typeface="仿宋" panose="02010609060101010101" pitchFamily="49" charset="-122"/>
                        </a:rPr>
                        <a:t>税率（</a:t>
                      </a:r>
                      <a:r>
                        <a:rPr lang="en-US" altLang="zh-CN" sz="1600" dirty="0">
                          <a:latin typeface="仿宋" panose="02010609060101010101" pitchFamily="49" charset="-122"/>
                          <a:ea typeface="仿宋" panose="02010609060101010101" pitchFamily="49" charset="-122"/>
                        </a:rPr>
                        <a:t>%</a:t>
                      </a:r>
                      <a:r>
                        <a:rPr lang="zh-CN" altLang="en-US" sz="1600" dirty="0">
                          <a:latin typeface="仿宋" panose="02010609060101010101" pitchFamily="49" charset="-122"/>
                          <a:ea typeface="仿宋" panose="02010609060101010101" pitchFamily="49" charset="-122"/>
                        </a:rPr>
                        <a:t>）</a:t>
                      </a:r>
                    </a:p>
                  </a:txBody>
                  <a:tcPr/>
                </a:tc>
                <a:tc>
                  <a:txBody>
                    <a:bodyPr/>
                    <a:lstStyle/>
                    <a:p>
                      <a:pPr algn="ctr"/>
                      <a:r>
                        <a:rPr lang="zh-CN" altLang="en-US" sz="1600" dirty="0">
                          <a:latin typeface="仿宋" panose="02010609060101010101" pitchFamily="49" charset="-122"/>
                          <a:ea typeface="仿宋" panose="02010609060101010101" pitchFamily="49" charset="-122"/>
                        </a:rPr>
                        <a:t>速算扣除数</a:t>
                      </a:r>
                    </a:p>
                  </a:txBody>
                  <a:tcPr/>
                </a:tc>
                <a:extLst>
                  <a:ext uri="{0D108BD9-81ED-4DB2-BD59-A6C34878D82A}">
                    <a16:rowId xmlns:a16="http://schemas.microsoft.com/office/drawing/2014/main" val="10000"/>
                  </a:ext>
                </a:extLst>
              </a:tr>
              <a:tr h="370840">
                <a:tc>
                  <a:txBody>
                    <a:bodyPr/>
                    <a:lstStyle/>
                    <a:p>
                      <a:pPr algn="ctr"/>
                      <a:r>
                        <a:rPr lang="en-US" altLang="zh-CN" sz="1600" dirty="0">
                          <a:latin typeface="仿宋" panose="02010609060101010101" pitchFamily="49" charset="-122"/>
                          <a:ea typeface="仿宋" panose="02010609060101010101" pitchFamily="49" charset="-122"/>
                        </a:rPr>
                        <a:t>1</a:t>
                      </a:r>
                      <a:endParaRPr lang="zh-CN" altLang="en-US" sz="1600" dirty="0">
                        <a:latin typeface="仿宋" panose="02010609060101010101" pitchFamily="49" charset="-122"/>
                        <a:ea typeface="仿宋" panose="02010609060101010101" pitchFamily="49" charset="-122"/>
                      </a:endParaRPr>
                    </a:p>
                  </a:txBody>
                  <a:tcPr>
                    <a:solidFill>
                      <a:srgbClr val="EBF1E9"/>
                    </a:solidFill>
                  </a:tcPr>
                </a:tc>
                <a:tc>
                  <a:txBody>
                    <a:bodyPr/>
                    <a:lstStyle/>
                    <a:p>
                      <a:pPr algn="ctr"/>
                      <a:r>
                        <a:rPr lang="zh-CN" altLang="en-US" sz="1600" dirty="0">
                          <a:latin typeface="仿宋" panose="02010609060101010101" pitchFamily="49" charset="-122"/>
                          <a:ea typeface="仿宋" panose="02010609060101010101" pitchFamily="49" charset="-122"/>
                        </a:rPr>
                        <a:t>不超过</a:t>
                      </a:r>
                      <a:r>
                        <a:rPr lang="en-US" altLang="zh-CN" sz="1600" dirty="0">
                          <a:latin typeface="仿宋" panose="02010609060101010101" pitchFamily="49" charset="-122"/>
                          <a:ea typeface="仿宋" panose="02010609060101010101" pitchFamily="49" charset="-122"/>
                        </a:rPr>
                        <a:t>36000</a:t>
                      </a:r>
                      <a:r>
                        <a:rPr lang="zh-CN" altLang="en-US" sz="1600" dirty="0">
                          <a:latin typeface="仿宋" panose="02010609060101010101" pitchFamily="49" charset="-122"/>
                          <a:ea typeface="仿宋" panose="02010609060101010101" pitchFamily="49" charset="-122"/>
                        </a:rPr>
                        <a:t>元的</a:t>
                      </a:r>
                    </a:p>
                  </a:txBody>
                  <a:tcPr>
                    <a:solidFill>
                      <a:srgbClr val="EBF1E9"/>
                    </a:solidFill>
                  </a:tcPr>
                </a:tc>
                <a:tc>
                  <a:txBody>
                    <a:bodyPr/>
                    <a:lstStyle/>
                    <a:p>
                      <a:pPr algn="ctr"/>
                      <a:r>
                        <a:rPr lang="en-US" altLang="zh-CN" sz="1600" dirty="0">
                          <a:latin typeface="仿宋" panose="02010609060101010101" pitchFamily="49" charset="-122"/>
                          <a:ea typeface="仿宋" panose="02010609060101010101" pitchFamily="49" charset="-122"/>
                        </a:rPr>
                        <a:t>3</a:t>
                      </a:r>
                      <a:endParaRPr lang="zh-CN" altLang="en-US" sz="1600" dirty="0">
                        <a:latin typeface="仿宋" panose="02010609060101010101" pitchFamily="49" charset="-122"/>
                        <a:ea typeface="仿宋" panose="02010609060101010101" pitchFamily="49" charset="-122"/>
                      </a:endParaRPr>
                    </a:p>
                  </a:txBody>
                  <a:tcPr>
                    <a:solidFill>
                      <a:srgbClr val="EBF1E9"/>
                    </a:solidFill>
                  </a:tcPr>
                </a:tc>
                <a:tc>
                  <a:txBody>
                    <a:bodyPr/>
                    <a:lstStyle/>
                    <a:p>
                      <a:pPr algn="ctr"/>
                      <a:r>
                        <a:rPr lang="en-US" altLang="zh-CN" sz="1600" dirty="0">
                          <a:latin typeface="仿宋" panose="02010609060101010101" pitchFamily="49" charset="-122"/>
                          <a:ea typeface="仿宋" panose="02010609060101010101" pitchFamily="49" charset="-122"/>
                        </a:rPr>
                        <a:t>0</a:t>
                      </a:r>
                      <a:endParaRPr lang="zh-CN" altLang="en-US" sz="1600" dirty="0">
                        <a:latin typeface="仿宋" panose="02010609060101010101" pitchFamily="49" charset="-122"/>
                        <a:ea typeface="仿宋" panose="02010609060101010101" pitchFamily="49" charset="-122"/>
                      </a:endParaRPr>
                    </a:p>
                  </a:txBody>
                  <a:tcPr>
                    <a:solidFill>
                      <a:srgbClr val="EBF1E9"/>
                    </a:solidFill>
                  </a:tcPr>
                </a:tc>
                <a:extLst>
                  <a:ext uri="{0D108BD9-81ED-4DB2-BD59-A6C34878D82A}">
                    <a16:rowId xmlns:a16="http://schemas.microsoft.com/office/drawing/2014/main" val="10001"/>
                  </a:ext>
                </a:extLst>
              </a:tr>
              <a:tr h="370840">
                <a:tc>
                  <a:txBody>
                    <a:bodyPr/>
                    <a:lstStyle/>
                    <a:p>
                      <a:pPr algn="ctr"/>
                      <a:r>
                        <a:rPr lang="en-US" altLang="zh-CN" sz="1600" dirty="0">
                          <a:latin typeface="仿宋" panose="02010609060101010101" pitchFamily="49" charset="-122"/>
                          <a:ea typeface="仿宋" panose="02010609060101010101" pitchFamily="49" charset="-122"/>
                        </a:rPr>
                        <a:t>2</a:t>
                      </a:r>
                      <a:endParaRPr lang="zh-CN" altLang="en-US" sz="1600" dirty="0">
                        <a:latin typeface="仿宋" panose="02010609060101010101" pitchFamily="49" charset="-122"/>
                        <a:ea typeface="仿宋" panose="02010609060101010101" pitchFamily="49" charset="-122"/>
                      </a:endParaRPr>
                    </a:p>
                  </a:txBody>
                  <a:tcPr/>
                </a:tc>
                <a:tc>
                  <a:txBody>
                    <a:bodyPr/>
                    <a:lstStyle/>
                    <a:p>
                      <a:pPr algn="ctr"/>
                      <a:r>
                        <a:rPr lang="zh-CN" altLang="en-US" sz="1600" dirty="0">
                          <a:latin typeface="仿宋" panose="02010609060101010101" pitchFamily="49" charset="-122"/>
                          <a:ea typeface="仿宋" panose="02010609060101010101" pitchFamily="49" charset="-122"/>
                        </a:rPr>
                        <a:t>超过</a:t>
                      </a:r>
                      <a:r>
                        <a:rPr lang="en-US" altLang="zh-CN" sz="1600" dirty="0">
                          <a:latin typeface="仿宋" panose="02010609060101010101" pitchFamily="49" charset="-122"/>
                          <a:ea typeface="仿宋" panose="02010609060101010101" pitchFamily="49" charset="-122"/>
                        </a:rPr>
                        <a:t>36000</a:t>
                      </a:r>
                      <a:r>
                        <a:rPr lang="zh-CN" altLang="en-US" sz="1600" dirty="0">
                          <a:latin typeface="仿宋" panose="02010609060101010101" pitchFamily="49" charset="-122"/>
                          <a:ea typeface="仿宋" panose="02010609060101010101" pitchFamily="49" charset="-122"/>
                        </a:rPr>
                        <a:t>元至</a:t>
                      </a:r>
                      <a:r>
                        <a:rPr lang="en-US" altLang="zh-CN" sz="1600" dirty="0">
                          <a:latin typeface="仿宋" panose="02010609060101010101" pitchFamily="49" charset="-122"/>
                          <a:ea typeface="仿宋" panose="02010609060101010101" pitchFamily="49" charset="-122"/>
                        </a:rPr>
                        <a:t>144000</a:t>
                      </a:r>
                      <a:r>
                        <a:rPr lang="zh-CN" altLang="en-US" sz="1600" dirty="0">
                          <a:latin typeface="仿宋" panose="02010609060101010101" pitchFamily="49" charset="-122"/>
                          <a:ea typeface="仿宋" panose="02010609060101010101" pitchFamily="49" charset="-122"/>
                        </a:rPr>
                        <a:t>元的</a:t>
                      </a:r>
                    </a:p>
                  </a:txBody>
                  <a:tcPr/>
                </a:tc>
                <a:tc>
                  <a:txBody>
                    <a:bodyPr/>
                    <a:lstStyle/>
                    <a:p>
                      <a:pPr algn="ctr"/>
                      <a:r>
                        <a:rPr lang="en-US" altLang="zh-CN" sz="1600" dirty="0">
                          <a:latin typeface="仿宋" panose="02010609060101010101" pitchFamily="49" charset="-122"/>
                          <a:ea typeface="仿宋" panose="02010609060101010101" pitchFamily="49" charset="-122"/>
                        </a:rPr>
                        <a:t>10</a:t>
                      </a:r>
                      <a:endParaRPr lang="zh-CN" altLang="en-US" sz="1600" dirty="0">
                        <a:latin typeface="仿宋" panose="02010609060101010101" pitchFamily="49" charset="-122"/>
                        <a:ea typeface="仿宋" panose="02010609060101010101" pitchFamily="49" charset="-122"/>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600" dirty="0">
                          <a:latin typeface="仿宋" panose="02010609060101010101" pitchFamily="49" charset="-122"/>
                          <a:ea typeface="仿宋" panose="02010609060101010101" pitchFamily="49" charset="-122"/>
                        </a:rPr>
                        <a:t>2520</a:t>
                      </a:r>
                      <a:endParaRPr lang="zh-CN" altLang="en-US" sz="1600" dirty="0">
                        <a:latin typeface="仿宋" panose="02010609060101010101" pitchFamily="49" charset="-122"/>
                        <a:ea typeface="仿宋" panose="02010609060101010101" pitchFamily="49" charset="-122"/>
                      </a:endParaRPr>
                    </a:p>
                  </a:txBody>
                  <a:tcPr/>
                </a:tc>
                <a:extLst>
                  <a:ext uri="{0D108BD9-81ED-4DB2-BD59-A6C34878D82A}">
                    <a16:rowId xmlns:a16="http://schemas.microsoft.com/office/drawing/2014/main" val="10002"/>
                  </a:ext>
                </a:extLst>
              </a:tr>
              <a:tr h="370840">
                <a:tc>
                  <a:txBody>
                    <a:bodyPr/>
                    <a:lstStyle/>
                    <a:p>
                      <a:pPr algn="ctr"/>
                      <a:r>
                        <a:rPr lang="en-US" altLang="zh-CN" sz="1600" dirty="0">
                          <a:latin typeface="仿宋" panose="02010609060101010101" pitchFamily="49" charset="-122"/>
                          <a:ea typeface="仿宋" panose="02010609060101010101" pitchFamily="49" charset="-122"/>
                        </a:rPr>
                        <a:t>3</a:t>
                      </a:r>
                      <a:endParaRPr lang="zh-CN" altLang="en-US" sz="1600" dirty="0">
                        <a:latin typeface="仿宋" panose="02010609060101010101" pitchFamily="49" charset="-122"/>
                        <a:ea typeface="仿宋" panose="02010609060101010101" pitchFamily="49" charset="-122"/>
                      </a:endParaRPr>
                    </a:p>
                  </a:txBody>
                  <a:tcPr>
                    <a:solidFill>
                      <a:srgbClr val="EBF1E9"/>
                    </a:solidFill>
                  </a:tcPr>
                </a:tc>
                <a:tc>
                  <a:txBody>
                    <a:bodyPr/>
                    <a:lstStyle/>
                    <a:p>
                      <a:pPr algn="ctr"/>
                      <a:r>
                        <a:rPr lang="zh-CN" altLang="en-US" sz="1600" dirty="0">
                          <a:latin typeface="仿宋" panose="02010609060101010101" pitchFamily="49" charset="-122"/>
                          <a:ea typeface="仿宋" panose="02010609060101010101" pitchFamily="49" charset="-122"/>
                        </a:rPr>
                        <a:t>超过</a:t>
                      </a:r>
                      <a:r>
                        <a:rPr lang="en-US" altLang="zh-CN" sz="1600" dirty="0">
                          <a:latin typeface="仿宋" panose="02010609060101010101" pitchFamily="49" charset="-122"/>
                          <a:ea typeface="仿宋" panose="02010609060101010101" pitchFamily="49" charset="-122"/>
                        </a:rPr>
                        <a:t>144000</a:t>
                      </a:r>
                      <a:r>
                        <a:rPr lang="zh-CN" altLang="en-US" sz="1600" dirty="0">
                          <a:latin typeface="仿宋" panose="02010609060101010101" pitchFamily="49" charset="-122"/>
                          <a:ea typeface="仿宋" panose="02010609060101010101" pitchFamily="49" charset="-122"/>
                        </a:rPr>
                        <a:t>元至</a:t>
                      </a:r>
                      <a:r>
                        <a:rPr lang="en-US" altLang="zh-CN" sz="1600" dirty="0">
                          <a:latin typeface="仿宋" panose="02010609060101010101" pitchFamily="49" charset="-122"/>
                          <a:ea typeface="仿宋" panose="02010609060101010101" pitchFamily="49" charset="-122"/>
                        </a:rPr>
                        <a:t>300000</a:t>
                      </a:r>
                      <a:r>
                        <a:rPr lang="zh-CN" altLang="en-US" sz="1600" dirty="0">
                          <a:latin typeface="仿宋" panose="02010609060101010101" pitchFamily="49" charset="-122"/>
                          <a:ea typeface="仿宋" panose="02010609060101010101" pitchFamily="49" charset="-122"/>
                        </a:rPr>
                        <a:t>元的 </a:t>
                      </a:r>
                    </a:p>
                  </a:txBody>
                  <a:tcPr>
                    <a:solidFill>
                      <a:srgbClr val="EBF1E9"/>
                    </a:solidFill>
                  </a:tcPr>
                </a:tc>
                <a:tc>
                  <a:txBody>
                    <a:bodyPr/>
                    <a:lstStyle/>
                    <a:p>
                      <a:pPr algn="ctr"/>
                      <a:r>
                        <a:rPr lang="en-US" altLang="zh-CN" sz="1600" dirty="0">
                          <a:latin typeface="仿宋" panose="02010609060101010101" pitchFamily="49" charset="-122"/>
                          <a:ea typeface="仿宋" panose="02010609060101010101" pitchFamily="49" charset="-122"/>
                        </a:rPr>
                        <a:t>20</a:t>
                      </a:r>
                      <a:endParaRPr lang="zh-CN" altLang="en-US" sz="1600" dirty="0">
                        <a:latin typeface="仿宋" panose="02010609060101010101" pitchFamily="49" charset="-122"/>
                        <a:ea typeface="仿宋" panose="02010609060101010101" pitchFamily="49" charset="-122"/>
                      </a:endParaRPr>
                    </a:p>
                  </a:txBody>
                  <a:tcPr>
                    <a:solidFill>
                      <a:srgbClr val="EBF1E9"/>
                    </a:solidFill>
                  </a:tcPr>
                </a:tc>
                <a:tc>
                  <a:txBody>
                    <a:bodyPr/>
                    <a:lstStyle/>
                    <a:p>
                      <a:pPr algn="ctr"/>
                      <a:r>
                        <a:rPr lang="en-US" altLang="zh-CN" sz="1600" dirty="0">
                          <a:latin typeface="仿宋" panose="02010609060101010101" pitchFamily="49" charset="-122"/>
                          <a:ea typeface="仿宋" panose="02010609060101010101" pitchFamily="49" charset="-122"/>
                        </a:rPr>
                        <a:t>16920</a:t>
                      </a:r>
                      <a:endParaRPr lang="zh-CN" altLang="en-US" sz="1600" dirty="0">
                        <a:latin typeface="仿宋" panose="02010609060101010101" pitchFamily="49" charset="-122"/>
                        <a:ea typeface="仿宋" panose="02010609060101010101" pitchFamily="49" charset="-122"/>
                      </a:endParaRPr>
                    </a:p>
                  </a:txBody>
                  <a:tcPr>
                    <a:solidFill>
                      <a:srgbClr val="EBF1E9"/>
                    </a:solidFill>
                  </a:tcPr>
                </a:tc>
                <a:extLst>
                  <a:ext uri="{0D108BD9-81ED-4DB2-BD59-A6C34878D82A}">
                    <a16:rowId xmlns:a16="http://schemas.microsoft.com/office/drawing/2014/main" val="10003"/>
                  </a:ext>
                </a:extLst>
              </a:tr>
              <a:tr h="410777">
                <a:tc>
                  <a:txBody>
                    <a:bodyPr/>
                    <a:lstStyle/>
                    <a:p>
                      <a:pPr algn="ctr"/>
                      <a:r>
                        <a:rPr lang="en-US" altLang="zh-CN" sz="1600" dirty="0">
                          <a:latin typeface="仿宋" panose="02010609060101010101" pitchFamily="49" charset="-122"/>
                          <a:ea typeface="仿宋" panose="02010609060101010101" pitchFamily="49" charset="-122"/>
                        </a:rPr>
                        <a:t>4</a:t>
                      </a:r>
                      <a:endParaRPr lang="zh-CN" altLang="en-US" sz="1600" dirty="0">
                        <a:latin typeface="仿宋" panose="02010609060101010101" pitchFamily="49" charset="-122"/>
                        <a:ea typeface="仿宋" panose="02010609060101010101" pitchFamily="49" charset="-122"/>
                      </a:endParaRPr>
                    </a:p>
                  </a:txBody>
                  <a:tcPr>
                    <a:solidFill>
                      <a:srgbClr val="EBF1E9"/>
                    </a:solidFill>
                  </a:tcPr>
                </a:tc>
                <a:tc>
                  <a:txBody>
                    <a:bodyPr/>
                    <a:lstStyle/>
                    <a:p>
                      <a:pPr algn="ctr"/>
                      <a:r>
                        <a:rPr lang="zh-CN" altLang="en-US" sz="1600" dirty="0">
                          <a:latin typeface="仿宋" panose="02010609060101010101" pitchFamily="49" charset="-122"/>
                          <a:ea typeface="仿宋" panose="02010609060101010101" pitchFamily="49" charset="-122"/>
                        </a:rPr>
                        <a:t>超过</a:t>
                      </a:r>
                      <a:r>
                        <a:rPr lang="en-US" altLang="zh-CN" sz="1600" dirty="0">
                          <a:latin typeface="仿宋" panose="02010609060101010101" pitchFamily="49" charset="-122"/>
                          <a:ea typeface="仿宋" panose="02010609060101010101" pitchFamily="49" charset="-122"/>
                        </a:rPr>
                        <a:t>300000</a:t>
                      </a:r>
                      <a:r>
                        <a:rPr lang="zh-CN" altLang="en-US" sz="1600" dirty="0">
                          <a:latin typeface="仿宋" panose="02010609060101010101" pitchFamily="49" charset="-122"/>
                          <a:ea typeface="仿宋" panose="02010609060101010101" pitchFamily="49" charset="-122"/>
                        </a:rPr>
                        <a:t>元至</a:t>
                      </a:r>
                      <a:r>
                        <a:rPr lang="en-US" altLang="zh-CN" sz="1600" dirty="0">
                          <a:latin typeface="仿宋" panose="02010609060101010101" pitchFamily="49" charset="-122"/>
                          <a:ea typeface="仿宋" panose="02010609060101010101" pitchFamily="49" charset="-122"/>
                        </a:rPr>
                        <a:t>420000</a:t>
                      </a:r>
                      <a:r>
                        <a:rPr lang="zh-CN" altLang="en-US" sz="1600" dirty="0">
                          <a:latin typeface="仿宋" panose="02010609060101010101" pitchFamily="49" charset="-122"/>
                          <a:ea typeface="仿宋" panose="02010609060101010101" pitchFamily="49" charset="-122"/>
                        </a:rPr>
                        <a:t>元的</a:t>
                      </a:r>
                    </a:p>
                  </a:txBody>
                  <a:tcPr>
                    <a:solidFill>
                      <a:srgbClr val="EBF1E9"/>
                    </a:solidFill>
                  </a:tcPr>
                </a:tc>
                <a:tc>
                  <a:txBody>
                    <a:bodyPr/>
                    <a:lstStyle/>
                    <a:p>
                      <a:pPr algn="ctr"/>
                      <a:r>
                        <a:rPr lang="en-US" altLang="zh-CN" sz="1600" dirty="0">
                          <a:latin typeface="仿宋" panose="02010609060101010101" pitchFamily="49" charset="-122"/>
                          <a:ea typeface="仿宋" panose="02010609060101010101" pitchFamily="49" charset="-122"/>
                        </a:rPr>
                        <a:t>25</a:t>
                      </a:r>
                      <a:endParaRPr lang="zh-CN" altLang="en-US" sz="1600" dirty="0">
                        <a:latin typeface="仿宋" panose="02010609060101010101" pitchFamily="49" charset="-122"/>
                        <a:ea typeface="仿宋" panose="02010609060101010101" pitchFamily="49" charset="-122"/>
                      </a:endParaRPr>
                    </a:p>
                  </a:txBody>
                  <a:tcPr>
                    <a:solidFill>
                      <a:srgbClr val="EBF1E9"/>
                    </a:solidFill>
                  </a:tcPr>
                </a:tc>
                <a:tc>
                  <a:txBody>
                    <a:bodyPr/>
                    <a:lstStyle/>
                    <a:p>
                      <a:pPr algn="ctr"/>
                      <a:r>
                        <a:rPr lang="en-US" altLang="zh-CN" sz="1600" dirty="0">
                          <a:latin typeface="仿宋" panose="02010609060101010101" pitchFamily="49" charset="-122"/>
                          <a:ea typeface="仿宋" panose="02010609060101010101" pitchFamily="49" charset="-122"/>
                        </a:rPr>
                        <a:t>31920</a:t>
                      </a:r>
                      <a:endParaRPr lang="zh-CN" altLang="en-US" sz="1600" dirty="0">
                        <a:latin typeface="仿宋" panose="02010609060101010101" pitchFamily="49" charset="-122"/>
                        <a:ea typeface="仿宋" panose="02010609060101010101" pitchFamily="49" charset="-122"/>
                      </a:endParaRPr>
                    </a:p>
                  </a:txBody>
                  <a:tcPr>
                    <a:solidFill>
                      <a:srgbClr val="EBF1E9"/>
                    </a:solidFill>
                  </a:tcPr>
                </a:tc>
                <a:extLst>
                  <a:ext uri="{0D108BD9-81ED-4DB2-BD59-A6C34878D82A}">
                    <a16:rowId xmlns:a16="http://schemas.microsoft.com/office/drawing/2014/main" val="10004"/>
                  </a:ext>
                </a:extLst>
              </a:tr>
              <a:tr h="370840">
                <a:tc>
                  <a:txBody>
                    <a:bodyPr/>
                    <a:lstStyle/>
                    <a:p>
                      <a:pPr algn="ctr"/>
                      <a:r>
                        <a:rPr lang="en-US" altLang="zh-CN" sz="1600" dirty="0">
                          <a:latin typeface="仿宋" panose="02010609060101010101" pitchFamily="49" charset="-122"/>
                          <a:ea typeface="仿宋" panose="02010609060101010101" pitchFamily="49" charset="-122"/>
                        </a:rPr>
                        <a:t>5</a:t>
                      </a:r>
                      <a:endParaRPr lang="zh-CN" altLang="en-US" sz="1600" dirty="0">
                        <a:latin typeface="仿宋" panose="02010609060101010101" pitchFamily="49" charset="-122"/>
                        <a:ea typeface="仿宋" panose="02010609060101010101" pitchFamily="49" charset="-122"/>
                      </a:endParaRPr>
                    </a:p>
                  </a:txBody>
                  <a:tcPr>
                    <a:solidFill>
                      <a:srgbClr val="EBF1E9"/>
                    </a:solidFill>
                  </a:tcPr>
                </a:tc>
                <a:tc>
                  <a:txBody>
                    <a:bodyPr/>
                    <a:lstStyle/>
                    <a:p>
                      <a:pPr algn="ctr"/>
                      <a:r>
                        <a:rPr lang="zh-CN" altLang="en-US" sz="1600" dirty="0">
                          <a:latin typeface="仿宋" panose="02010609060101010101" pitchFamily="49" charset="-122"/>
                          <a:ea typeface="仿宋" panose="02010609060101010101" pitchFamily="49" charset="-122"/>
                        </a:rPr>
                        <a:t>超过</a:t>
                      </a:r>
                      <a:r>
                        <a:rPr lang="en-US" altLang="zh-CN" sz="1600" dirty="0">
                          <a:latin typeface="仿宋" panose="02010609060101010101" pitchFamily="49" charset="-122"/>
                          <a:ea typeface="仿宋" panose="02010609060101010101" pitchFamily="49" charset="-122"/>
                        </a:rPr>
                        <a:t>420000</a:t>
                      </a:r>
                      <a:r>
                        <a:rPr lang="zh-CN" altLang="en-US" sz="1600" dirty="0">
                          <a:latin typeface="仿宋" panose="02010609060101010101" pitchFamily="49" charset="-122"/>
                          <a:ea typeface="仿宋" panose="02010609060101010101" pitchFamily="49" charset="-122"/>
                        </a:rPr>
                        <a:t>元至</a:t>
                      </a:r>
                      <a:r>
                        <a:rPr lang="en-US" altLang="zh-CN" sz="1600" dirty="0">
                          <a:latin typeface="仿宋" panose="02010609060101010101" pitchFamily="49" charset="-122"/>
                          <a:ea typeface="仿宋" panose="02010609060101010101" pitchFamily="49" charset="-122"/>
                        </a:rPr>
                        <a:t>660000</a:t>
                      </a:r>
                      <a:r>
                        <a:rPr lang="zh-CN" altLang="en-US" sz="1600" dirty="0">
                          <a:latin typeface="仿宋" panose="02010609060101010101" pitchFamily="49" charset="-122"/>
                          <a:ea typeface="仿宋" panose="02010609060101010101" pitchFamily="49" charset="-122"/>
                        </a:rPr>
                        <a:t>元的 </a:t>
                      </a:r>
                    </a:p>
                  </a:txBody>
                  <a:tcPr>
                    <a:solidFill>
                      <a:srgbClr val="EBF1E9"/>
                    </a:solidFill>
                  </a:tcPr>
                </a:tc>
                <a:tc>
                  <a:txBody>
                    <a:bodyPr/>
                    <a:lstStyle/>
                    <a:p>
                      <a:pPr algn="ctr"/>
                      <a:r>
                        <a:rPr lang="en-US" altLang="zh-CN" sz="1600" dirty="0">
                          <a:latin typeface="仿宋" panose="02010609060101010101" pitchFamily="49" charset="-122"/>
                          <a:ea typeface="仿宋" panose="02010609060101010101" pitchFamily="49" charset="-122"/>
                        </a:rPr>
                        <a:t>30</a:t>
                      </a:r>
                      <a:endParaRPr lang="zh-CN" altLang="en-US" sz="1600" dirty="0">
                        <a:latin typeface="仿宋" panose="02010609060101010101" pitchFamily="49" charset="-122"/>
                        <a:ea typeface="仿宋" panose="02010609060101010101" pitchFamily="49" charset="-122"/>
                      </a:endParaRPr>
                    </a:p>
                  </a:txBody>
                  <a:tcPr>
                    <a:solidFill>
                      <a:srgbClr val="EBF1E9"/>
                    </a:solidFill>
                  </a:tcPr>
                </a:tc>
                <a:tc>
                  <a:txBody>
                    <a:bodyPr/>
                    <a:lstStyle/>
                    <a:p>
                      <a:pPr algn="ctr"/>
                      <a:r>
                        <a:rPr lang="en-US" altLang="zh-CN" sz="1600" dirty="0">
                          <a:latin typeface="仿宋" panose="02010609060101010101" pitchFamily="49" charset="-122"/>
                          <a:ea typeface="仿宋" panose="02010609060101010101" pitchFamily="49" charset="-122"/>
                        </a:rPr>
                        <a:t>52920</a:t>
                      </a:r>
                      <a:endParaRPr lang="zh-CN" altLang="en-US" sz="1600" dirty="0">
                        <a:latin typeface="仿宋" panose="02010609060101010101" pitchFamily="49" charset="-122"/>
                        <a:ea typeface="仿宋" panose="02010609060101010101" pitchFamily="49" charset="-122"/>
                      </a:endParaRPr>
                    </a:p>
                  </a:txBody>
                  <a:tcPr>
                    <a:solidFill>
                      <a:srgbClr val="EBF1E9"/>
                    </a:solidFill>
                  </a:tcPr>
                </a:tc>
                <a:extLst>
                  <a:ext uri="{0D108BD9-81ED-4DB2-BD59-A6C34878D82A}">
                    <a16:rowId xmlns:a16="http://schemas.microsoft.com/office/drawing/2014/main" val="10005"/>
                  </a:ext>
                </a:extLst>
              </a:tr>
              <a:tr h="370840">
                <a:tc>
                  <a:txBody>
                    <a:bodyPr/>
                    <a:lstStyle/>
                    <a:p>
                      <a:pPr algn="ctr"/>
                      <a:r>
                        <a:rPr lang="en-US" altLang="zh-CN" sz="1600" dirty="0">
                          <a:latin typeface="仿宋" panose="02010609060101010101" pitchFamily="49" charset="-122"/>
                          <a:ea typeface="仿宋" panose="02010609060101010101" pitchFamily="49" charset="-122"/>
                        </a:rPr>
                        <a:t>6</a:t>
                      </a:r>
                      <a:endParaRPr lang="zh-CN" altLang="en-US" sz="1600" dirty="0">
                        <a:latin typeface="仿宋" panose="02010609060101010101" pitchFamily="49" charset="-122"/>
                        <a:ea typeface="仿宋" panose="02010609060101010101" pitchFamily="49" charset="-122"/>
                      </a:endParaRPr>
                    </a:p>
                  </a:txBody>
                  <a:tcPr/>
                </a:tc>
                <a:tc>
                  <a:txBody>
                    <a:bodyPr/>
                    <a:lstStyle/>
                    <a:p>
                      <a:pPr algn="ctr"/>
                      <a:r>
                        <a:rPr lang="zh-CN" altLang="en-US" sz="1600" dirty="0">
                          <a:latin typeface="仿宋" panose="02010609060101010101" pitchFamily="49" charset="-122"/>
                          <a:ea typeface="仿宋" panose="02010609060101010101" pitchFamily="49" charset="-122"/>
                        </a:rPr>
                        <a:t>超过</a:t>
                      </a:r>
                      <a:r>
                        <a:rPr lang="en-US" altLang="zh-CN" sz="1600" dirty="0">
                          <a:latin typeface="仿宋" panose="02010609060101010101" pitchFamily="49" charset="-122"/>
                          <a:ea typeface="仿宋" panose="02010609060101010101" pitchFamily="49" charset="-122"/>
                        </a:rPr>
                        <a:t>660000</a:t>
                      </a:r>
                      <a:r>
                        <a:rPr lang="zh-CN" altLang="en-US" sz="1600" dirty="0">
                          <a:latin typeface="仿宋" panose="02010609060101010101" pitchFamily="49" charset="-122"/>
                          <a:ea typeface="仿宋" panose="02010609060101010101" pitchFamily="49" charset="-122"/>
                        </a:rPr>
                        <a:t>元至</a:t>
                      </a:r>
                      <a:r>
                        <a:rPr lang="en-US" altLang="zh-CN" sz="1600" dirty="0">
                          <a:latin typeface="仿宋" panose="02010609060101010101" pitchFamily="49" charset="-122"/>
                          <a:ea typeface="仿宋" panose="02010609060101010101" pitchFamily="49" charset="-122"/>
                        </a:rPr>
                        <a:t>960000</a:t>
                      </a:r>
                      <a:r>
                        <a:rPr lang="zh-CN" altLang="en-US" sz="1600" dirty="0">
                          <a:latin typeface="仿宋" panose="02010609060101010101" pitchFamily="49" charset="-122"/>
                          <a:ea typeface="仿宋" panose="02010609060101010101" pitchFamily="49" charset="-122"/>
                        </a:rPr>
                        <a:t>元的</a:t>
                      </a:r>
                    </a:p>
                  </a:txBody>
                  <a:tcPr/>
                </a:tc>
                <a:tc>
                  <a:txBody>
                    <a:bodyPr/>
                    <a:lstStyle/>
                    <a:p>
                      <a:pPr algn="ctr"/>
                      <a:r>
                        <a:rPr lang="en-US" altLang="zh-CN" sz="1600" dirty="0">
                          <a:latin typeface="仿宋" panose="02010609060101010101" pitchFamily="49" charset="-122"/>
                          <a:ea typeface="仿宋" panose="02010609060101010101" pitchFamily="49" charset="-122"/>
                        </a:rPr>
                        <a:t>35</a:t>
                      </a:r>
                      <a:endParaRPr lang="zh-CN" altLang="en-US" sz="1600" dirty="0">
                        <a:latin typeface="仿宋" panose="02010609060101010101" pitchFamily="49" charset="-122"/>
                        <a:ea typeface="仿宋" panose="02010609060101010101" pitchFamily="49" charset="-122"/>
                      </a:endParaRPr>
                    </a:p>
                  </a:txBody>
                  <a:tcPr/>
                </a:tc>
                <a:tc>
                  <a:txBody>
                    <a:bodyPr/>
                    <a:lstStyle/>
                    <a:p>
                      <a:pPr algn="ctr"/>
                      <a:r>
                        <a:rPr lang="en-US" altLang="zh-CN" sz="1600" dirty="0">
                          <a:latin typeface="仿宋" panose="02010609060101010101" pitchFamily="49" charset="-122"/>
                          <a:ea typeface="仿宋" panose="02010609060101010101" pitchFamily="49" charset="-122"/>
                        </a:rPr>
                        <a:t>85920</a:t>
                      </a:r>
                      <a:endParaRPr lang="zh-CN" altLang="en-US" sz="1600" dirty="0">
                        <a:latin typeface="仿宋" panose="02010609060101010101" pitchFamily="49" charset="-122"/>
                        <a:ea typeface="仿宋" panose="02010609060101010101" pitchFamily="49" charset="-122"/>
                      </a:endParaRPr>
                    </a:p>
                  </a:txBody>
                  <a:tcPr/>
                </a:tc>
                <a:extLst>
                  <a:ext uri="{0D108BD9-81ED-4DB2-BD59-A6C34878D82A}">
                    <a16:rowId xmlns:a16="http://schemas.microsoft.com/office/drawing/2014/main" val="10006"/>
                  </a:ext>
                </a:extLst>
              </a:tr>
              <a:tr h="370840">
                <a:tc>
                  <a:txBody>
                    <a:bodyPr/>
                    <a:lstStyle/>
                    <a:p>
                      <a:pPr algn="ctr"/>
                      <a:r>
                        <a:rPr lang="en-US" altLang="zh-CN" sz="1600" dirty="0">
                          <a:latin typeface="仿宋" panose="02010609060101010101" pitchFamily="49" charset="-122"/>
                          <a:ea typeface="仿宋" panose="02010609060101010101" pitchFamily="49" charset="-122"/>
                        </a:rPr>
                        <a:t>7</a:t>
                      </a:r>
                      <a:endParaRPr lang="zh-CN" altLang="en-US" sz="1600" dirty="0">
                        <a:latin typeface="仿宋" panose="02010609060101010101" pitchFamily="49" charset="-122"/>
                        <a:ea typeface="仿宋" panose="02010609060101010101" pitchFamily="49" charset="-122"/>
                      </a:endParaRPr>
                    </a:p>
                  </a:txBody>
                  <a:tcPr>
                    <a:solidFill>
                      <a:srgbClr val="EBF1E9"/>
                    </a:solidFill>
                  </a:tcPr>
                </a:tc>
                <a:tc>
                  <a:txBody>
                    <a:bodyPr/>
                    <a:lstStyle/>
                    <a:p>
                      <a:pPr algn="ctr"/>
                      <a:r>
                        <a:rPr lang="zh-CN" altLang="en-US" sz="1600" dirty="0">
                          <a:latin typeface="仿宋" panose="02010609060101010101" pitchFamily="49" charset="-122"/>
                          <a:ea typeface="仿宋" panose="02010609060101010101" pitchFamily="49" charset="-122"/>
                        </a:rPr>
                        <a:t>超过</a:t>
                      </a:r>
                      <a:r>
                        <a:rPr lang="en-US" altLang="zh-CN" sz="1600" dirty="0">
                          <a:latin typeface="仿宋" panose="02010609060101010101" pitchFamily="49" charset="-122"/>
                          <a:ea typeface="仿宋" panose="02010609060101010101" pitchFamily="49" charset="-122"/>
                        </a:rPr>
                        <a:t>960000</a:t>
                      </a:r>
                      <a:r>
                        <a:rPr lang="zh-CN" altLang="en-US" sz="1600" dirty="0">
                          <a:latin typeface="仿宋" panose="02010609060101010101" pitchFamily="49" charset="-122"/>
                          <a:ea typeface="仿宋" panose="02010609060101010101" pitchFamily="49" charset="-122"/>
                        </a:rPr>
                        <a:t>元的 </a:t>
                      </a:r>
                    </a:p>
                  </a:txBody>
                  <a:tcPr>
                    <a:solidFill>
                      <a:srgbClr val="EBF1E9"/>
                    </a:solidFill>
                  </a:tcPr>
                </a:tc>
                <a:tc>
                  <a:txBody>
                    <a:bodyPr/>
                    <a:lstStyle/>
                    <a:p>
                      <a:pPr algn="ctr"/>
                      <a:r>
                        <a:rPr lang="en-US" altLang="zh-CN" sz="1600" dirty="0">
                          <a:latin typeface="仿宋" panose="02010609060101010101" pitchFamily="49" charset="-122"/>
                          <a:ea typeface="仿宋" panose="02010609060101010101" pitchFamily="49" charset="-122"/>
                        </a:rPr>
                        <a:t>45</a:t>
                      </a:r>
                      <a:endParaRPr lang="zh-CN" altLang="en-US" sz="1600" dirty="0">
                        <a:latin typeface="仿宋" panose="02010609060101010101" pitchFamily="49" charset="-122"/>
                        <a:ea typeface="仿宋" panose="02010609060101010101" pitchFamily="49" charset="-122"/>
                      </a:endParaRPr>
                    </a:p>
                  </a:txBody>
                  <a:tcPr>
                    <a:solidFill>
                      <a:srgbClr val="EBF1E9"/>
                    </a:solidFill>
                  </a:tcPr>
                </a:tc>
                <a:tc>
                  <a:txBody>
                    <a:bodyPr/>
                    <a:lstStyle/>
                    <a:p>
                      <a:pPr algn="ctr"/>
                      <a:r>
                        <a:rPr lang="en-US" altLang="zh-CN" sz="1600" dirty="0">
                          <a:latin typeface="仿宋" panose="02010609060101010101" pitchFamily="49" charset="-122"/>
                          <a:ea typeface="仿宋" panose="02010609060101010101" pitchFamily="49" charset="-122"/>
                        </a:rPr>
                        <a:t>181920</a:t>
                      </a:r>
                      <a:endParaRPr lang="zh-CN" altLang="en-US" sz="1600" dirty="0">
                        <a:latin typeface="仿宋" panose="02010609060101010101" pitchFamily="49" charset="-122"/>
                        <a:ea typeface="仿宋" panose="02010609060101010101" pitchFamily="49" charset="-122"/>
                      </a:endParaRPr>
                    </a:p>
                  </a:txBody>
                  <a:tcPr>
                    <a:solidFill>
                      <a:srgbClr val="EBF1E9"/>
                    </a:solidFill>
                  </a:tcPr>
                </a:tc>
                <a:extLst>
                  <a:ext uri="{0D108BD9-81ED-4DB2-BD59-A6C34878D82A}">
                    <a16:rowId xmlns:a16="http://schemas.microsoft.com/office/drawing/2014/main" val="10007"/>
                  </a:ext>
                </a:extLst>
              </a:tr>
            </a:tbl>
          </a:graphicData>
        </a:graphic>
      </p:graphicFrame>
      <p:cxnSp>
        <p:nvCxnSpPr>
          <p:cNvPr id="19" name="直接连接符 18"/>
          <p:cNvCxnSpPr/>
          <p:nvPr/>
        </p:nvCxnSpPr>
        <p:spPr>
          <a:xfrm>
            <a:off x="2302478" y="2869551"/>
            <a:ext cx="0" cy="126740"/>
          </a:xfrm>
          <a:prstGeom prst="line">
            <a:avLst/>
          </a:prstGeom>
          <a:ln w="19050">
            <a:solidFill>
              <a:srgbClr val="16CCC8"/>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a:off x="2302478" y="2996291"/>
            <a:ext cx="3793522" cy="0"/>
          </a:xfrm>
          <a:prstGeom prst="line">
            <a:avLst/>
          </a:prstGeom>
          <a:ln w="19050">
            <a:solidFill>
              <a:srgbClr val="16CCC8"/>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75"/>
          <p:cNvSpPr txBox="1"/>
          <p:nvPr/>
        </p:nvSpPr>
        <p:spPr>
          <a:xfrm>
            <a:off x="509010" y="529102"/>
            <a:ext cx="8904813" cy="523220"/>
          </a:xfrm>
          <a:prstGeom prst="rect">
            <a:avLst/>
          </a:prstGeom>
          <a:noFill/>
        </p:spPr>
        <p:txBody>
          <a:bodyPr wrap="square" rtlCol="0" anchor="b">
            <a:spAutoFit/>
          </a:bodyPr>
          <a:lstStyle/>
          <a:p>
            <a:r>
              <a:rPr lang="zh-CN" altLang="en-US" sz="2800" b="1" dirty="0">
                <a:solidFill>
                  <a:schemeClr val="bg1"/>
                </a:solidFill>
                <a:latin typeface="仿宋" panose="02010609060101010101" pitchFamily="49" charset="-122"/>
                <a:ea typeface="仿宋" panose="02010609060101010101" pitchFamily="49" charset="-122"/>
              </a:rPr>
              <a:t>二、必须办理汇算清缴吗？不办理会对个人有什么影响？</a:t>
            </a:r>
          </a:p>
        </p:txBody>
      </p:sp>
      <p:sp>
        <p:nvSpPr>
          <p:cNvPr id="4" name="TextBox 75"/>
          <p:cNvSpPr txBox="1"/>
          <p:nvPr/>
        </p:nvSpPr>
        <p:spPr>
          <a:xfrm>
            <a:off x="466968" y="1295317"/>
            <a:ext cx="4744611" cy="461665"/>
          </a:xfrm>
          <a:prstGeom prst="rect">
            <a:avLst/>
          </a:prstGeom>
          <a:noFill/>
        </p:spPr>
        <p:txBody>
          <a:bodyPr wrap="square" rtlCol="0" anchor="b">
            <a:spAutoFit/>
          </a:bodyPr>
          <a:lstStyle/>
          <a:p>
            <a:r>
              <a:rPr lang="en-US" altLang="zh-CN" sz="2400" b="1" dirty="0">
                <a:solidFill>
                  <a:schemeClr val="bg1"/>
                </a:solidFill>
                <a:latin typeface="仿宋" panose="02010609060101010101" pitchFamily="49" charset="-122"/>
                <a:ea typeface="仿宋" panose="02010609060101010101" pitchFamily="49" charset="-122"/>
              </a:rPr>
              <a:t>1</a:t>
            </a:r>
            <a:r>
              <a:rPr lang="zh-CN" altLang="en-US" sz="2400" b="1" dirty="0">
                <a:solidFill>
                  <a:schemeClr val="bg1"/>
                </a:solidFill>
                <a:latin typeface="仿宋" panose="02010609060101010101" pitchFamily="49" charset="-122"/>
                <a:ea typeface="仿宋" panose="02010609060101010101" pitchFamily="49" charset="-122"/>
              </a:rPr>
              <a:t>、不办理税务局会有罚款吗？</a:t>
            </a:r>
          </a:p>
        </p:txBody>
      </p:sp>
      <p:sp>
        <p:nvSpPr>
          <p:cNvPr id="6" name="文本框 5"/>
          <p:cNvSpPr txBox="1"/>
          <p:nvPr/>
        </p:nvSpPr>
        <p:spPr>
          <a:xfrm>
            <a:off x="904502" y="1910956"/>
            <a:ext cx="9365351" cy="3785652"/>
          </a:xfrm>
          <a:prstGeom prst="rect">
            <a:avLst/>
          </a:prstGeom>
          <a:noFill/>
          <a:ln w="19050" cmpd="sng">
            <a:noFill/>
            <a:prstDash val="solid"/>
          </a:ln>
        </p:spPr>
        <p:txBody>
          <a:bodyPr wrap="square" rtlCol="0">
            <a:spAutoFit/>
          </a:bodyPr>
          <a:lstStyle/>
          <a:p>
            <a:pPr algn="l" defTabSz="1828800" hangingPunct="1">
              <a:lnSpc>
                <a:spcPct val="150000"/>
              </a:lnSpc>
              <a:defRPr/>
            </a:pPr>
            <a:r>
              <a:rPr lang="zh-CN" altLang="en-US" sz="2000" b="1" kern="1200" dirty="0">
                <a:solidFill>
                  <a:schemeClr val="bg1"/>
                </a:solidFill>
                <a:latin typeface="仿宋" panose="02010609060101010101" pitchFamily="49" charset="-122"/>
                <a:ea typeface="仿宋" panose="02010609060101010101" pitchFamily="49" charset="-122"/>
                <a:cs typeface="微软雅黑" panose="020B0503020204020204" charset="-122"/>
                <a:sym typeface="+mn-ea"/>
              </a:rPr>
              <a:t>根据</a:t>
            </a:r>
            <a:r>
              <a:rPr lang="en-US" altLang="zh-CN" sz="2000" b="1" kern="1200" dirty="0">
                <a:solidFill>
                  <a:schemeClr val="bg1"/>
                </a:solidFill>
                <a:latin typeface="仿宋" panose="02010609060101010101" pitchFamily="49" charset="-122"/>
                <a:ea typeface="仿宋" panose="02010609060101010101" pitchFamily="49" charset="-122"/>
                <a:cs typeface="微软雅黑" panose="020B0503020204020204" charset="-122"/>
                <a:sym typeface="+mn-ea"/>
              </a:rPr>
              <a:t>《</a:t>
            </a:r>
            <a:r>
              <a:rPr lang="zh-CN" altLang="en-US" sz="2000" b="1" kern="1200" dirty="0">
                <a:solidFill>
                  <a:schemeClr val="bg1"/>
                </a:solidFill>
                <a:latin typeface="仿宋" panose="02010609060101010101" pitchFamily="49" charset="-122"/>
                <a:ea typeface="仿宋" panose="02010609060101010101" pitchFamily="49" charset="-122"/>
                <a:cs typeface="微软雅黑" panose="020B0503020204020204" charset="-122"/>
                <a:sym typeface="+mn-ea"/>
              </a:rPr>
              <a:t>中华人民共和国税收征收管理法</a:t>
            </a:r>
            <a:r>
              <a:rPr lang="en-US" altLang="zh-CN" sz="2000" b="1" kern="1200" dirty="0">
                <a:solidFill>
                  <a:schemeClr val="bg1"/>
                </a:solidFill>
                <a:latin typeface="仿宋" panose="02010609060101010101" pitchFamily="49" charset="-122"/>
                <a:ea typeface="仿宋" panose="02010609060101010101" pitchFamily="49" charset="-122"/>
                <a:cs typeface="微软雅黑" panose="020B0503020204020204" charset="-122"/>
                <a:sym typeface="+mn-ea"/>
              </a:rPr>
              <a:t>》</a:t>
            </a:r>
            <a:r>
              <a:rPr lang="zh-CN" altLang="en-US" sz="2000" b="1" kern="1200" dirty="0">
                <a:solidFill>
                  <a:schemeClr val="bg1"/>
                </a:solidFill>
                <a:latin typeface="仿宋" panose="02010609060101010101" pitchFamily="49" charset="-122"/>
                <a:ea typeface="仿宋" panose="02010609060101010101" pitchFamily="49" charset="-122"/>
                <a:cs typeface="微软雅黑" panose="020B0503020204020204" charset="-122"/>
                <a:sym typeface="+mn-ea"/>
              </a:rPr>
              <a:t>第六十二条</a:t>
            </a:r>
          </a:p>
          <a:p>
            <a:pPr indent="457200" algn="l" defTabSz="1828800" hangingPunct="1">
              <a:lnSpc>
                <a:spcPct val="150000"/>
              </a:lnSpc>
              <a:defRPr/>
            </a:pPr>
            <a:r>
              <a:rPr lang="zh-CN" altLang="en-US" sz="2000" kern="1200" dirty="0">
                <a:solidFill>
                  <a:schemeClr val="bg1"/>
                </a:solidFill>
                <a:latin typeface="仿宋" panose="02010609060101010101" pitchFamily="49" charset="-122"/>
                <a:ea typeface="仿宋" panose="02010609060101010101" pitchFamily="49" charset="-122"/>
                <a:cs typeface="微软雅黑" panose="020B0503020204020204" charset="-122"/>
                <a:sym typeface="+mn-ea"/>
              </a:rPr>
              <a:t>纳税人未按照规定的期限办理纳税申报和报送纳税资料的，由税务机关责令限期改正，可以处二千元以下的罚款；情节严重的，可以处二千元以上一万元以下的罚款。</a:t>
            </a:r>
            <a:endParaRPr lang="en-US" altLang="zh-CN" sz="2000" kern="1200" dirty="0">
              <a:solidFill>
                <a:schemeClr val="bg1"/>
              </a:solidFill>
              <a:latin typeface="仿宋" panose="02010609060101010101" pitchFamily="49" charset="-122"/>
              <a:ea typeface="仿宋" panose="02010609060101010101" pitchFamily="49" charset="-122"/>
              <a:cs typeface="微软雅黑" panose="020B0503020204020204" charset="-122"/>
              <a:sym typeface="+mn-ea"/>
            </a:endParaRPr>
          </a:p>
          <a:p>
            <a:pPr defTabSz="1828800">
              <a:lnSpc>
                <a:spcPct val="150000"/>
              </a:lnSpc>
              <a:defRPr/>
            </a:pPr>
            <a:r>
              <a:rPr lang="zh-CN" altLang="en-US" sz="2000" b="1" dirty="0">
                <a:solidFill>
                  <a:schemeClr val="bg1"/>
                </a:solidFill>
                <a:latin typeface="仿宋" panose="02010609060101010101" pitchFamily="49" charset="-122"/>
                <a:ea typeface="仿宋" panose="02010609060101010101" pitchFamily="49" charset="-122"/>
                <a:cs typeface="微软雅黑" panose="020B0503020204020204" charset="-122"/>
                <a:sym typeface="+mn-ea"/>
              </a:rPr>
              <a:t>根据</a:t>
            </a:r>
            <a:r>
              <a:rPr lang="en-US" altLang="zh-CN" sz="2000" b="1" dirty="0">
                <a:solidFill>
                  <a:schemeClr val="bg1"/>
                </a:solidFill>
                <a:latin typeface="仿宋" panose="02010609060101010101" pitchFamily="49" charset="-122"/>
                <a:ea typeface="仿宋" panose="02010609060101010101" pitchFamily="49" charset="-122"/>
                <a:cs typeface="微软雅黑" panose="020B0503020204020204" charset="-122"/>
                <a:sym typeface="+mn-ea"/>
              </a:rPr>
              <a:t>《</a:t>
            </a:r>
            <a:r>
              <a:rPr lang="zh-CN" altLang="en-US" sz="2000" b="1" dirty="0">
                <a:solidFill>
                  <a:schemeClr val="bg1"/>
                </a:solidFill>
                <a:latin typeface="仿宋" panose="02010609060101010101" pitchFamily="49" charset="-122"/>
                <a:ea typeface="仿宋" panose="02010609060101010101" pitchFamily="49" charset="-122"/>
                <a:cs typeface="微软雅黑" panose="020B0503020204020204" charset="-122"/>
                <a:sym typeface="+mn-ea"/>
              </a:rPr>
              <a:t>中华人民共和国税收</a:t>
            </a:r>
            <a:r>
              <a:rPr lang="zh-CN" altLang="en-US" sz="2000" b="1" dirty="0" smtClean="0">
                <a:solidFill>
                  <a:schemeClr val="bg1"/>
                </a:solidFill>
                <a:latin typeface="仿宋" panose="02010609060101010101" pitchFamily="49" charset="-122"/>
                <a:ea typeface="仿宋" panose="02010609060101010101" pitchFamily="49" charset="-122"/>
                <a:cs typeface="微软雅黑" panose="020B0503020204020204" charset="-122"/>
                <a:sym typeface="+mn-ea"/>
              </a:rPr>
              <a:t>征收管理法</a:t>
            </a:r>
            <a:r>
              <a:rPr lang="en-US" altLang="zh-CN" sz="2000" b="1" dirty="0">
                <a:solidFill>
                  <a:schemeClr val="bg1"/>
                </a:solidFill>
                <a:latin typeface="仿宋" panose="02010609060101010101" pitchFamily="49" charset="-122"/>
                <a:ea typeface="仿宋" panose="02010609060101010101" pitchFamily="49" charset="-122"/>
                <a:cs typeface="微软雅黑" panose="020B0503020204020204" charset="-122"/>
                <a:sym typeface="+mn-ea"/>
              </a:rPr>
              <a:t>》</a:t>
            </a:r>
            <a:r>
              <a:rPr lang="zh-CN" altLang="en-US" sz="2000" b="1" dirty="0">
                <a:solidFill>
                  <a:schemeClr val="bg1"/>
                </a:solidFill>
                <a:latin typeface="仿宋" panose="02010609060101010101" pitchFamily="49" charset="-122"/>
                <a:ea typeface="仿宋" panose="02010609060101010101" pitchFamily="49" charset="-122"/>
                <a:cs typeface="微软雅黑" panose="020B0503020204020204" charset="-122"/>
                <a:sym typeface="+mn-ea"/>
              </a:rPr>
              <a:t>第三十二条</a:t>
            </a:r>
          </a:p>
          <a:p>
            <a:pPr indent="457200" defTabSz="1828800">
              <a:lnSpc>
                <a:spcPct val="150000"/>
              </a:lnSpc>
              <a:defRPr/>
            </a:pPr>
            <a:r>
              <a:rPr lang="zh-CN" altLang="en-US" sz="2000" dirty="0">
                <a:solidFill>
                  <a:schemeClr val="bg1"/>
                </a:solidFill>
                <a:latin typeface="仿宋" panose="02010609060101010101" pitchFamily="49" charset="-122"/>
                <a:ea typeface="仿宋" panose="02010609060101010101" pitchFamily="49" charset="-122"/>
                <a:cs typeface="微软雅黑" panose="020B0503020204020204" charset="-122"/>
                <a:sym typeface="+mn-ea"/>
              </a:rPr>
              <a:t>纳税人未按照规定期限缴纳税款的</a:t>
            </a:r>
            <a:r>
              <a:rPr lang="en-US" altLang="zh-CN" sz="2000" dirty="0">
                <a:solidFill>
                  <a:schemeClr val="bg1"/>
                </a:solidFill>
                <a:latin typeface="仿宋" panose="02010609060101010101" pitchFamily="49" charset="-122"/>
                <a:ea typeface="仿宋" panose="02010609060101010101" pitchFamily="49" charset="-122"/>
                <a:cs typeface="微软雅黑" panose="020B0503020204020204" charset="-122"/>
                <a:sym typeface="+mn-ea"/>
              </a:rPr>
              <a:t>,</a:t>
            </a:r>
            <a:r>
              <a:rPr lang="zh-CN" altLang="en-US" sz="2000" dirty="0">
                <a:solidFill>
                  <a:schemeClr val="bg1"/>
                </a:solidFill>
                <a:latin typeface="仿宋" panose="02010609060101010101" pitchFamily="49" charset="-122"/>
                <a:ea typeface="仿宋" panose="02010609060101010101" pitchFamily="49" charset="-122"/>
                <a:cs typeface="微软雅黑" panose="020B0503020204020204" charset="-122"/>
                <a:sym typeface="+mn-ea"/>
              </a:rPr>
              <a:t>扣缴义务人未按照规定期限解缴税款的</a:t>
            </a:r>
            <a:r>
              <a:rPr lang="en-US" altLang="zh-CN" sz="2000" dirty="0">
                <a:solidFill>
                  <a:schemeClr val="bg1"/>
                </a:solidFill>
                <a:latin typeface="仿宋" panose="02010609060101010101" pitchFamily="49" charset="-122"/>
                <a:ea typeface="仿宋" panose="02010609060101010101" pitchFamily="49" charset="-122"/>
                <a:cs typeface="微软雅黑" panose="020B0503020204020204" charset="-122"/>
                <a:sym typeface="+mn-ea"/>
              </a:rPr>
              <a:t>,</a:t>
            </a:r>
            <a:r>
              <a:rPr lang="zh-CN" altLang="en-US" sz="2000" dirty="0">
                <a:solidFill>
                  <a:schemeClr val="bg1"/>
                </a:solidFill>
                <a:latin typeface="仿宋" panose="02010609060101010101" pitchFamily="49" charset="-122"/>
                <a:ea typeface="仿宋" panose="02010609060101010101" pitchFamily="49" charset="-122"/>
                <a:cs typeface="微软雅黑" panose="020B0503020204020204" charset="-122"/>
                <a:sym typeface="+mn-ea"/>
              </a:rPr>
              <a:t>税务机关除责令限期缴纳外</a:t>
            </a:r>
            <a:r>
              <a:rPr lang="en-US" altLang="zh-CN" sz="2000" dirty="0">
                <a:solidFill>
                  <a:schemeClr val="bg1"/>
                </a:solidFill>
                <a:latin typeface="仿宋" panose="02010609060101010101" pitchFamily="49" charset="-122"/>
                <a:ea typeface="仿宋" panose="02010609060101010101" pitchFamily="49" charset="-122"/>
                <a:cs typeface="微软雅黑" panose="020B0503020204020204" charset="-122"/>
                <a:sym typeface="+mn-ea"/>
              </a:rPr>
              <a:t>,</a:t>
            </a:r>
            <a:r>
              <a:rPr lang="zh-CN" altLang="en-US" sz="2000" dirty="0">
                <a:solidFill>
                  <a:schemeClr val="bg1"/>
                </a:solidFill>
                <a:latin typeface="仿宋" panose="02010609060101010101" pitchFamily="49" charset="-122"/>
                <a:ea typeface="仿宋" panose="02010609060101010101" pitchFamily="49" charset="-122"/>
                <a:cs typeface="微软雅黑" panose="020B0503020204020204" charset="-122"/>
                <a:sym typeface="+mn-ea"/>
              </a:rPr>
              <a:t>从滞纳税款之日起</a:t>
            </a:r>
            <a:r>
              <a:rPr lang="en-US" altLang="zh-CN" sz="2000" dirty="0">
                <a:solidFill>
                  <a:schemeClr val="bg1"/>
                </a:solidFill>
                <a:latin typeface="仿宋" panose="02010609060101010101" pitchFamily="49" charset="-122"/>
                <a:ea typeface="仿宋" panose="02010609060101010101" pitchFamily="49" charset="-122"/>
                <a:cs typeface="微软雅黑" panose="020B0503020204020204" charset="-122"/>
                <a:sym typeface="+mn-ea"/>
              </a:rPr>
              <a:t>,</a:t>
            </a:r>
            <a:r>
              <a:rPr lang="zh-CN" altLang="en-US" sz="2000" dirty="0">
                <a:solidFill>
                  <a:schemeClr val="bg1"/>
                </a:solidFill>
                <a:latin typeface="仿宋" panose="02010609060101010101" pitchFamily="49" charset="-122"/>
                <a:ea typeface="仿宋" panose="02010609060101010101" pitchFamily="49" charset="-122"/>
                <a:cs typeface="微软雅黑" panose="020B0503020204020204" charset="-122"/>
                <a:sym typeface="+mn-ea"/>
              </a:rPr>
              <a:t>按日加收滞纳税款万分之五的滞纳金。</a:t>
            </a:r>
          </a:p>
          <a:p>
            <a:pPr indent="457200" algn="l" defTabSz="1828800" hangingPunct="1">
              <a:lnSpc>
                <a:spcPct val="150000"/>
              </a:lnSpc>
              <a:defRPr/>
            </a:pPr>
            <a:endParaRPr lang="zh-CN" altLang="en-US" sz="2000" kern="1200" dirty="0">
              <a:solidFill>
                <a:schemeClr val="bg1"/>
              </a:solidFill>
              <a:latin typeface="仿宋" panose="02010609060101010101" pitchFamily="49" charset="-122"/>
              <a:ea typeface="仿宋" panose="02010609060101010101" pitchFamily="49" charset="-122"/>
              <a:cs typeface="微软雅黑" panose="020B0503020204020204" charset="-122"/>
              <a:sym typeface="+mn-ea"/>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75"/>
          <p:cNvSpPr txBox="1"/>
          <p:nvPr/>
        </p:nvSpPr>
        <p:spPr>
          <a:xfrm>
            <a:off x="509010" y="529102"/>
            <a:ext cx="8904813" cy="523220"/>
          </a:xfrm>
          <a:prstGeom prst="rect">
            <a:avLst/>
          </a:prstGeom>
          <a:noFill/>
        </p:spPr>
        <p:txBody>
          <a:bodyPr wrap="square" rtlCol="0" anchor="b">
            <a:spAutoFit/>
          </a:bodyPr>
          <a:lstStyle/>
          <a:p>
            <a:r>
              <a:rPr lang="zh-CN" altLang="en-US" sz="2800" b="1" dirty="0">
                <a:solidFill>
                  <a:schemeClr val="bg1"/>
                </a:solidFill>
                <a:latin typeface="仿宋" panose="02010609060101010101" pitchFamily="49" charset="-122"/>
                <a:ea typeface="仿宋" panose="02010609060101010101" pitchFamily="49" charset="-122"/>
              </a:rPr>
              <a:t>二、必须办理汇算清缴吗？不办理会对个人有什么影响？</a:t>
            </a:r>
          </a:p>
        </p:txBody>
      </p:sp>
      <p:sp>
        <p:nvSpPr>
          <p:cNvPr id="4" name="TextBox 75"/>
          <p:cNvSpPr txBox="1"/>
          <p:nvPr/>
        </p:nvSpPr>
        <p:spPr>
          <a:xfrm>
            <a:off x="466968" y="1295317"/>
            <a:ext cx="6563419" cy="461665"/>
          </a:xfrm>
          <a:prstGeom prst="rect">
            <a:avLst/>
          </a:prstGeom>
          <a:noFill/>
        </p:spPr>
        <p:txBody>
          <a:bodyPr wrap="square" rtlCol="0" anchor="b">
            <a:spAutoFit/>
          </a:bodyPr>
          <a:lstStyle/>
          <a:p>
            <a:r>
              <a:rPr lang="en-US" altLang="zh-CN" sz="2400" b="1" dirty="0">
                <a:solidFill>
                  <a:schemeClr val="bg1"/>
                </a:solidFill>
                <a:latin typeface="仿宋" panose="02010609060101010101" pitchFamily="49" charset="-122"/>
                <a:ea typeface="仿宋" panose="02010609060101010101" pitchFamily="49" charset="-122"/>
              </a:rPr>
              <a:t>2</a:t>
            </a:r>
            <a:r>
              <a:rPr lang="zh-CN" altLang="en-US" sz="2400" b="1" dirty="0">
                <a:solidFill>
                  <a:schemeClr val="bg1"/>
                </a:solidFill>
                <a:latin typeface="仿宋" panose="02010609060101010101" pitchFamily="49" charset="-122"/>
                <a:ea typeface="仿宋" panose="02010609060101010101" pitchFamily="49" charset="-122"/>
              </a:rPr>
              <a:t>、听说会被限制高消费，飞机、高铁坐不了？</a:t>
            </a:r>
          </a:p>
        </p:txBody>
      </p:sp>
      <p:sp>
        <p:nvSpPr>
          <p:cNvPr id="5" name="文本框 4"/>
          <p:cNvSpPr txBox="1"/>
          <p:nvPr/>
        </p:nvSpPr>
        <p:spPr>
          <a:xfrm>
            <a:off x="5731334" y="3555646"/>
            <a:ext cx="5286435" cy="1015663"/>
          </a:xfrm>
          <a:prstGeom prst="rect">
            <a:avLst/>
          </a:prstGeom>
          <a:noFill/>
          <a:ln w="19050" cmpd="sng">
            <a:noFill/>
            <a:prstDash val="solid"/>
          </a:ln>
        </p:spPr>
        <p:txBody>
          <a:bodyPr wrap="square" rtlCol="0">
            <a:spAutoFit/>
          </a:bodyPr>
          <a:lstStyle/>
          <a:p>
            <a:pPr defTabSz="1828800">
              <a:lnSpc>
                <a:spcPct val="150000"/>
              </a:lnSpc>
              <a:defRPr/>
            </a:pPr>
            <a:r>
              <a:rPr lang="zh-CN" altLang="en-US" sz="2000" dirty="0">
                <a:solidFill>
                  <a:schemeClr val="bg1"/>
                </a:solidFill>
                <a:latin typeface="仿宋" panose="02010609060101010101" pitchFamily="49" charset="-122"/>
                <a:ea typeface="仿宋" panose="02010609060101010101" pitchFamily="49" charset="-122"/>
                <a:cs typeface="微软雅黑" panose="020B0503020204020204" charset="-122"/>
                <a:sym typeface="+mn-ea"/>
              </a:rPr>
              <a:t>存在偷税、骗税、骗抵、冒用他人身份信息、恶意举报、虚假申诉等失信行为的</a:t>
            </a:r>
            <a:r>
              <a:rPr lang="zh-CN" altLang="en-US" sz="2000" dirty="0" smtClean="0">
                <a:solidFill>
                  <a:schemeClr val="bg1"/>
                </a:solidFill>
                <a:latin typeface="仿宋" panose="02010609060101010101" pitchFamily="49" charset="-122"/>
                <a:ea typeface="仿宋" panose="02010609060101010101" pitchFamily="49" charset="-122"/>
                <a:cs typeface="微软雅黑" panose="020B0503020204020204" charset="-122"/>
                <a:sym typeface="+mn-ea"/>
              </a:rPr>
              <a:t>当事人。</a:t>
            </a:r>
            <a:endParaRPr lang="zh-CN" altLang="en-US" sz="2000" dirty="0">
              <a:solidFill>
                <a:schemeClr val="bg1"/>
              </a:solidFill>
              <a:latin typeface="仿宋" panose="02010609060101010101" pitchFamily="49" charset="-122"/>
              <a:ea typeface="仿宋" panose="02010609060101010101" pitchFamily="49" charset="-122"/>
              <a:cs typeface="微软雅黑" panose="020B0503020204020204" charset="-122"/>
              <a:sym typeface="+mn-ea"/>
            </a:endParaRPr>
          </a:p>
        </p:txBody>
      </p:sp>
      <p:pic>
        <p:nvPicPr>
          <p:cNvPr id="6" name="图片 5"/>
          <p:cNvPicPr>
            <a:picLocks noChangeAspect="1"/>
          </p:cNvPicPr>
          <p:nvPr/>
        </p:nvPicPr>
        <p:blipFill>
          <a:blip r:embed="rId2"/>
          <a:stretch>
            <a:fillRect/>
          </a:stretch>
        </p:blipFill>
        <p:spPr>
          <a:xfrm>
            <a:off x="1134384" y="2418413"/>
            <a:ext cx="3952307" cy="3707415"/>
          </a:xfrm>
          <a:prstGeom prst="round2DiagRect">
            <a:avLst>
              <a:gd name="adj1" fmla="val 16667"/>
              <a:gd name="adj2" fmla="val 0"/>
            </a:avLst>
          </a:prstGeom>
          <a:ln w="88900" cap="sq">
            <a:solidFill>
              <a:srgbClr val="FFFFFF"/>
            </a:solidFill>
            <a:miter lim="800000"/>
            <a:headEnd/>
            <a:tailEnd/>
          </a:ln>
          <a:effectLst>
            <a:outerShdw blurRad="254000" algn="tl" rotWithShape="0">
              <a:srgbClr val="000000">
                <a:alpha val="43000"/>
              </a:srgbClr>
            </a:outerShdw>
          </a:effectLst>
        </p:spPr>
      </p:pic>
      <p:sp>
        <p:nvSpPr>
          <p:cNvPr id="7" name="TextBox 61"/>
          <p:cNvSpPr txBox="1"/>
          <p:nvPr/>
        </p:nvSpPr>
        <p:spPr>
          <a:xfrm>
            <a:off x="5731335" y="3037289"/>
            <a:ext cx="3763726" cy="461665"/>
          </a:xfrm>
          <a:prstGeom prst="rect">
            <a:avLst/>
          </a:prstGeom>
          <a:noFill/>
        </p:spPr>
        <p:txBody>
          <a:bodyPr wrap="square" rtlCol="0">
            <a:spAutoFit/>
          </a:bodyPr>
          <a:lstStyle/>
          <a:p>
            <a:pPr algn="l" defTabSz="2437765" hangingPunct="1">
              <a:defRPr/>
            </a:pPr>
            <a:r>
              <a:rPr lang="zh-CN" altLang="en-US" sz="2400" b="1" kern="1200" dirty="0">
                <a:solidFill>
                  <a:srgbClr val="16CCC8"/>
                </a:solidFill>
                <a:latin typeface="仿宋" panose="02010609060101010101" pitchFamily="49" charset="-122"/>
                <a:ea typeface="仿宋" panose="02010609060101010101" pitchFamily="49" charset="-122"/>
                <a:cs typeface="Lato Heavy" panose="020F0902020204030203" pitchFamily="34" charset="0"/>
              </a:rPr>
              <a:t>个人纳税信用等级</a:t>
            </a:r>
            <a:endParaRPr lang="id-ID" altLang="zh-CN" sz="2400" b="1" kern="1200" dirty="0">
              <a:solidFill>
                <a:srgbClr val="16CCC8"/>
              </a:solidFill>
              <a:latin typeface="仿宋" panose="02010609060101010101" pitchFamily="49" charset="-122"/>
              <a:ea typeface="仿宋" panose="02010609060101010101" pitchFamily="49" charset="-122"/>
              <a:cs typeface="Lato Heavy" panose="020F0902020204030203" pitchFamily="34" charset="0"/>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75"/>
          <p:cNvSpPr txBox="1"/>
          <p:nvPr/>
        </p:nvSpPr>
        <p:spPr>
          <a:xfrm>
            <a:off x="509010" y="529102"/>
            <a:ext cx="8904813" cy="523220"/>
          </a:xfrm>
          <a:prstGeom prst="rect">
            <a:avLst/>
          </a:prstGeom>
          <a:noFill/>
        </p:spPr>
        <p:txBody>
          <a:bodyPr wrap="square" rtlCol="0" anchor="b">
            <a:spAutoFit/>
          </a:bodyPr>
          <a:lstStyle/>
          <a:p>
            <a:r>
              <a:rPr lang="zh-CN" altLang="en-US" sz="2800" b="1" dirty="0">
                <a:solidFill>
                  <a:schemeClr val="bg1"/>
                </a:solidFill>
                <a:latin typeface="仿宋" panose="02010609060101010101" pitchFamily="49" charset="-122"/>
                <a:ea typeface="仿宋" panose="02010609060101010101" pitchFamily="49" charset="-122"/>
              </a:rPr>
              <a:t>二、必须办理汇算清缴吗？不办理会对个人有什么影响？</a:t>
            </a:r>
          </a:p>
        </p:txBody>
      </p:sp>
      <p:sp>
        <p:nvSpPr>
          <p:cNvPr id="4" name="TextBox 75"/>
          <p:cNvSpPr txBox="1"/>
          <p:nvPr/>
        </p:nvSpPr>
        <p:spPr>
          <a:xfrm>
            <a:off x="466968" y="1295317"/>
            <a:ext cx="6563419" cy="461665"/>
          </a:xfrm>
          <a:prstGeom prst="rect">
            <a:avLst/>
          </a:prstGeom>
          <a:noFill/>
        </p:spPr>
        <p:txBody>
          <a:bodyPr wrap="square" rtlCol="0" anchor="b">
            <a:spAutoFit/>
          </a:bodyPr>
          <a:lstStyle/>
          <a:p>
            <a:r>
              <a:rPr lang="en-US" altLang="zh-CN" sz="2400" b="1" dirty="0">
                <a:solidFill>
                  <a:schemeClr val="bg1"/>
                </a:solidFill>
                <a:latin typeface="仿宋" panose="02010609060101010101" pitchFamily="49" charset="-122"/>
                <a:ea typeface="仿宋" panose="02010609060101010101" pitchFamily="49" charset="-122"/>
              </a:rPr>
              <a:t>2</a:t>
            </a:r>
            <a:r>
              <a:rPr lang="zh-CN" altLang="en-US" sz="2400" b="1" dirty="0">
                <a:solidFill>
                  <a:schemeClr val="bg1"/>
                </a:solidFill>
                <a:latin typeface="仿宋" panose="02010609060101010101" pitchFamily="49" charset="-122"/>
                <a:ea typeface="仿宋" panose="02010609060101010101" pitchFamily="49" charset="-122"/>
              </a:rPr>
              <a:t>、听说会被限制高消费，飞机、高铁坐不了？</a:t>
            </a:r>
          </a:p>
        </p:txBody>
      </p:sp>
      <p:sp>
        <p:nvSpPr>
          <p:cNvPr id="2" name="矩形 1"/>
          <p:cNvSpPr/>
          <p:nvPr/>
        </p:nvSpPr>
        <p:spPr>
          <a:xfrm>
            <a:off x="964344" y="2718592"/>
            <a:ext cx="7510071" cy="3416320"/>
          </a:xfrm>
          <a:prstGeom prst="rect">
            <a:avLst/>
          </a:prstGeom>
        </p:spPr>
        <p:txBody>
          <a:bodyPr wrap="square">
            <a:spAutoFit/>
          </a:bodyPr>
          <a:lstStyle/>
          <a:p>
            <a:pPr defTabSz="2437765" eaLnBrk="0">
              <a:defRPr/>
            </a:pPr>
            <a:r>
              <a:rPr lang="zh-CN" altLang="en-US" dirty="0">
                <a:solidFill>
                  <a:schemeClr val="bg1"/>
                </a:solidFill>
                <a:latin typeface="仿宋" panose="02010609060101010101" pitchFamily="49" charset="-122"/>
                <a:ea typeface="仿宋" panose="02010609060101010101" pitchFamily="49" charset="-122"/>
              </a:rPr>
              <a:t>第三条 被执行人为自然人的，被采取限制消费措施后，不得有以下高消费及非生活和工作必需的消费行为：</a:t>
            </a:r>
          </a:p>
          <a:p>
            <a:pPr defTabSz="2437765" eaLnBrk="0">
              <a:defRPr/>
            </a:pPr>
            <a:r>
              <a:rPr lang="zh-CN" altLang="en-US" dirty="0">
                <a:solidFill>
                  <a:schemeClr val="bg1"/>
                </a:solidFill>
                <a:latin typeface="仿宋" panose="02010609060101010101" pitchFamily="49" charset="-122"/>
                <a:ea typeface="仿宋" panose="02010609060101010101" pitchFamily="49" charset="-122"/>
              </a:rPr>
              <a:t>（一）乘坐交通工具时，选择</a:t>
            </a:r>
            <a:r>
              <a:rPr lang="zh-CN" altLang="en-US" dirty="0">
                <a:solidFill>
                  <a:srgbClr val="16CCC8"/>
                </a:solidFill>
                <a:latin typeface="仿宋" panose="02010609060101010101" pitchFamily="49" charset="-122"/>
                <a:ea typeface="仿宋" panose="02010609060101010101" pitchFamily="49" charset="-122"/>
              </a:rPr>
              <a:t>飞机</a:t>
            </a:r>
            <a:r>
              <a:rPr lang="zh-CN" altLang="en-US" dirty="0">
                <a:solidFill>
                  <a:schemeClr val="bg1"/>
                </a:solidFill>
                <a:latin typeface="仿宋" panose="02010609060101010101" pitchFamily="49" charset="-122"/>
                <a:ea typeface="仿宋" panose="02010609060101010101" pitchFamily="49" charset="-122"/>
              </a:rPr>
              <a:t>、列车软卧、轮船二等以上舱位；</a:t>
            </a:r>
            <a:endParaRPr lang="en-US" altLang="zh-CN" dirty="0">
              <a:solidFill>
                <a:schemeClr val="bg1"/>
              </a:solidFill>
              <a:latin typeface="仿宋" panose="02010609060101010101" pitchFamily="49" charset="-122"/>
              <a:ea typeface="仿宋" panose="02010609060101010101" pitchFamily="49" charset="-122"/>
            </a:endParaRPr>
          </a:p>
          <a:p>
            <a:pPr defTabSz="2437765" eaLnBrk="0">
              <a:defRPr/>
            </a:pPr>
            <a:r>
              <a:rPr lang="zh-CN" altLang="en-US" dirty="0">
                <a:solidFill>
                  <a:schemeClr val="bg1"/>
                </a:solidFill>
                <a:latin typeface="仿宋" panose="02010609060101010101" pitchFamily="49" charset="-122"/>
                <a:ea typeface="仿宋" panose="02010609060101010101" pitchFamily="49" charset="-122"/>
              </a:rPr>
              <a:t>（二）在星级以上宾馆、酒店、夜总会、高尔夫球场等场所进行高消费；</a:t>
            </a:r>
          </a:p>
          <a:p>
            <a:pPr defTabSz="2437765" eaLnBrk="0">
              <a:defRPr/>
            </a:pPr>
            <a:r>
              <a:rPr lang="zh-CN" altLang="en-US" dirty="0">
                <a:solidFill>
                  <a:schemeClr val="bg1"/>
                </a:solidFill>
                <a:latin typeface="仿宋" panose="02010609060101010101" pitchFamily="49" charset="-122"/>
                <a:ea typeface="仿宋" panose="02010609060101010101" pitchFamily="49" charset="-122"/>
              </a:rPr>
              <a:t>（三）购买不动产或者新建、扩建、高档装修房屋；</a:t>
            </a:r>
          </a:p>
          <a:p>
            <a:pPr defTabSz="2437765" eaLnBrk="0">
              <a:defRPr/>
            </a:pPr>
            <a:r>
              <a:rPr lang="zh-CN" altLang="en-US" dirty="0">
                <a:solidFill>
                  <a:schemeClr val="bg1"/>
                </a:solidFill>
                <a:latin typeface="仿宋" panose="02010609060101010101" pitchFamily="49" charset="-122"/>
                <a:ea typeface="仿宋" panose="02010609060101010101" pitchFamily="49" charset="-122"/>
              </a:rPr>
              <a:t>（四）租赁高档写字楼、宾馆、公寓等场所办公；</a:t>
            </a:r>
          </a:p>
          <a:p>
            <a:pPr defTabSz="2437765" eaLnBrk="0">
              <a:defRPr/>
            </a:pPr>
            <a:r>
              <a:rPr lang="zh-CN" altLang="en-US" dirty="0">
                <a:solidFill>
                  <a:schemeClr val="bg1"/>
                </a:solidFill>
                <a:latin typeface="仿宋" panose="02010609060101010101" pitchFamily="49" charset="-122"/>
                <a:ea typeface="仿宋" panose="02010609060101010101" pitchFamily="49" charset="-122"/>
              </a:rPr>
              <a:t>（五）购买非经营必需车辆；</a:t>
            </a:r>
          </a:p>
          <a:p>
            <a:pPr defTabSz="2437765" eaLnBrk="0">
              <a:defRPr/>
            </a:pPr>
            <a:r>
              <a:rPr lang="zh-CN" altLang="en-US" dirty="0">
                <a:solidFill>
                  <a:schemeClr val="bg1"/>
                </a:solidFill>
                <a:latin typeface="仿宋" panose="02010609060101010101" pitchFamily="49" charset="-122"/>
                <a:ea typeface="仿宋" panose="02010609060101010101" pitchFamily="49" charset="-122"/>
              </a:rPr>
              <a:t>（六）旅游、度假；</a:t>
            </a:r>
          </a:p>
          <a:p>
            <a:pPr defTabSz="2437765" eaLnBrk="0">
              <a:defRPr/>
            </a:pPr>
            <a:r>
              <a:rPr lang="zh-CN" altLang="en-US" dirty="0">
                <a:solidFill>
                  <a:schemeClr val="bg1"/>
                </a:solidFill>
                <a:latin typeface="仿宋" panose="02010609060101010101" pitchFamily="49" charset="-122"/>
                <a:ea typeface="仿宋" panose="02010609060101010101" pitchFamily="49" charset="-122"/>
              </a:rPr>
              <a:t>（七）子女就读高收费私立学校；</a:t>
            </a:r>
          </a:p>
          <a:p>
            <a:pPr defTabSz="2437765" eaLnBrk="0">
              <a:defRPr/>
            </a:pPr>
            <a:r>
              <a:rPr lang="zh-CN" altLang="en-US" dirty="0">
                <a:solidFill>
                  <a:schemeClr val="bg1"/>
                </a:solidFill>
                <a:latin typeface="仿宋" panose="02010609060101010101" pitchFamily="49" charset="-122"/>
                <a:ea typeface="仿宋" panose="02010609060101010101" pitchFamily="49" charset="-122"/>
              </a:rPr>
              <a:t>（八）支付高额保费购买保险理财产品；</a:t>
            </a:r>
          </a:p>
          <a:p>
            <a:pPr defTabSz="2437765" eaLnBrk="0">
              <a:defRPr/>
            </a:pPr>
            <a:r>
              <a:rPr lang="zh-CN" altLang="en-US" dirty="0">
                <a:solidFill>
                  <a:schemeClr val="bg1"/>
                </a:solidFill>
                <a:latin typeface="仿宋" panose="02010609060101010101" pitchFamily="49" charset="-122"/>
                <a:ea typeface="仿宋" panose="02010609060101010101" pitchFamily="49" charset="-122"/>
              </a:rPr>
              <a:t>（九）乘坐</a:t>
            </a:r>
            <a:r>
              <a:rPr lang="en-US" altLang="zh-CN" dirty="0">
                <a:solidFill>
                  <a:srgbClr val="16CCC8"/>
                </a:solidFill>
                <a:latin typeface="仿宋" panose="02010609060101010101" pitchFamily="49" charset="-122"/>
                <a:ea typeface="仿宋" panose="02010609060101010101" pitchFamily="49" charset="-122"/>
              </a:rPr>
              <a:t>G</a:t>
            </a:r>
            <a:r>
              <a:rPr lang="zh-CN" altLang="en-US" dirty="0">
                <a:solidFill>
                  <a:srgbClr val="16CCC8"/>
                </a:solidFill>
                <a:latin typeface="仿宋" panose="02010609060101010101" pitchFamily="49" charset="-122"/>
                <a:ea typeface="仿宋" panose="02010609060101010101" pitchFamily="49" charset="-122"/>
              </a:rPr>
              <a:t>字头</a:t>
            </a:r>
            <a:r>
              <a:rPr lang="zh-CN" altLang="en-US" dirty="0">
                <a:solidFill>
                  <a:schemeClr val="bg1"/>
                </a:solidFill>
                <a:latin typeface="仿宋" panose="02010609060101010101" pitchFamily="49" charset="-122"/>
                <a:ea typeface="仿宋" panose="02010609060101010101" pitchFamily="49" charset="-122"/>
              </a:rPr>
              <a:t>动车组列车全部座位、其他动车组列车一等以上座位等其他非生活和工作必需的消费行为</a:t>
            </a:r>
          </a:p>
        </p:txBody>
      </p:sp>
      <p:sp>
        <p:nvSpPr>
          <p:cNvPr id="8" name="矩形 7"/>
          <p:cNvSpPr/>
          <p:nvPr/>
        </p:nvSpPr>
        <p:spPr>
          <a:xfrm>
            <a:off x="964344" y="1930267"/>
            <a:ext cx="7510071" cy="707886"/>
          </a:xfrm>
          <a:prstGeom prst="rect">
            <a:avLst/>
          </a:prstGeom>
        </p:spPr>
        <p:txBody>
          <a:bodyPr wrap="square">
            <a:spAutoFit/>
          </a:bodyPr>
          <a:lstStyle/>
          <a:p>
            <a:pPr algn="ctr" defTabSz="2437765" eaLnBrk="0">
              <a:lnSpc>
                <a:spcPct val="200000"/>
              </a:lnSpc>
              <a:defRPr/>
            </a:pPr>
            <a:r>
              <a:rPr lang="zh-CN" altLang="en-US" sz="2000" b="1" dirty="0">
                <a:solidFill>
                  <a:schemeClr val="bg1"/>
                </a:solidFill>
                <a:latin typeface="仿宋" panose="02010609060101010101" pitchFamily="49" charset="-122"/>
                <a:ea typeface="仿宋" panose="02010609060101010101" pitchFamily="49" charset="-122"/>
              </a:rPr>
              <a:t>最高人民法院</a:t>
            </a:r>
            <a:r>
              <a:rPr lang="en-US" altLang="zh-CN" sz="2000" b="1" dirty="0">
                <a:solidFill>
                  <a:schemeClr val="bg1"/>
                </a:solidFill>
                <a:latin typeface="仿宋" panose="02010609060101010101" pitchFamily="49" charset="-122"/>
                <a:ea typeface="仿宋" panose="02010609060101010101" pitchFamily="49" charset="-122"/>
              </a:rPr>
              <a:t>  </a:t>
            </a:r>
            <a:r>
              <a:rPr lang="zh-CN" altLang="en-US" sz="2000" b="1" dirty="0">
                <a:solidFill>
                  <a:schemeClr val="bg1"/>
                </a:solidFill>
                <a:latin typeface="仿宋" panose="02010609060101010101" pitchFamily="49" charset="-122"/>
                <a:ea typeface="仿宋" panose="02010609060101010101" pitchFamily="49" charset="-122"/>
              </a:rPr>
              <a:t>关于限制被执行人高消费及有关消费的若干规定</a:t>
            </a:r>
            <a:endParaRPr lang="en-US" altLang="zh-CN" sz="2000" b="1" dirty="0">
              <a:solidFill>
                <a:schemeClr val="bg1"/>
              </a:solidFill>
              <a:latin typeface="仿宋" panose="02010609060101010101" pitchFamily="49" charset="-122"/>
              <a:ea typeface="仿宋" panose="02010609060101010101" pitchFamily="49" charset="-122"/>
            </a:endParaRPr>
          </a:p>
        </p:txBody>
      </p:sp>
      <p:cxnSp>
        <p:nvCxnSpPr>
          <p:cNvPr id="10" name="直接连接符 9"/>
          <p:cNvCxnSpPr/>
          <p:nvPr/>
        </p:nvCxnSpPr>
        <p:spPr>
          <a:xfrm>
            <a:off x="939360" y="2655235"/>
            <a:ext cx="7315223" cy="0"/>
          </a:xfrm>
          <a:prstGeom prst="line">
            <a:avLst/>
          </a:prstGeom>
          <a:ln w="19050">
            <a:solidFill>
              <a:srgbClr val="16CCC8"/>
            </a:solidFill>
          </a:ln>
        </p:spPr>
        <p:style>
          <a:lnRef idx="1">
            <a:schemeClr val="accent1"/>
          </a:lnRef>
          <a:fillRef idx="0">
            <a:schemeClr val="accent1"/>
          </a:fillRef>
          <a:effectRef idx="0">
            <a:schemeClr val="accent1"/>
          </a:effectRef>
          <a:fontRef idx="minor">
            <a:schemeClr val="tx1"/>
          </a:fontRef>
        </p:style>
      </p:cxnSp>
      <p:pic>
        <p:nvPicPr>
          <p:cNvPr id="1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24741" y="1838144"/>
            <a:ext cx="2610306" cy="45457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图片 11"/>
          <p:cNvPicPr>
            <a:picLocks noChangeAspect="1"/>
          </p:cNvPicPr>
          <p:nvPr/>
        </p:nvPicPr>
        <p:blipFill rotWithShape="1">
          <a:blip r:embed="rId3"/>
          <a:srcRect l="1" t="3639" r="1147" b="9549"/>
          <a:stretch>
            <a:fillRect/>
          </a:stretch>
        </p:blipFill>
        <p:spPr>
          <a:xfrm>
            <a:off x="8924741" y="1838143"/>
            <a:ext cx="2615862" cy="454571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矩形 1"/>
          <p:cNvSpPr/>
          <p:nvPr/>
        </p:nvSpPr>
        <p:spPr>
          <a:xfrm>
            <a:off x="-15240" y="2953385"/>
            <a:ext cx="12222480" cy="3111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仿宋" panose="02010609060101010101" pitchFamily="49" charset="-122"/>
            </a:endParaRPr>
          </a:p>
        </p:txBody>
      </p:sp>
      <p:grpSp>
        <p:nvGrpSpPr>
          <p:cNvPr id="7" name="组合 6"/>
          <p:cNvGrpSpPr/>
          <p:nvPr/>
        </p:nvGrpSpPr>
        <p:grpSpPr>
          <a:xfrm>
            <a:off x="5381625" y="2394585"/>
            <a:ext cx="1427480" cy="1427480"/>
            <a:chOff x="8475" y="2260"/>
            <a:chExt cx="2248" cy="2248"/>
          </a:xfrm>
        </p:grpSpPr>
        <p:grpSp>
          <p:nvGrpSpPr>
            <p:cNvPr id="5" name="组合 4"/>
            <p:cNvGrpSpPr/>
            <p:nvPr/>
          </p:nvGrpSpPr>
          <p:grpSpPr>
            <a:xfrm>
              <a:off x="8475" y="2260"/>
              <a:ext cx="2248" cy="2248"/>
              <a:chOff x="8475" y="2260"/>
              <a:chExt cx="2248" cy="2248"/>
            </a:xfrm>
          </p:grpSpPr>
          <p:sp>
            <p:nvSpPr>
              <p:cNvPr id="3" name="椭圆 2"/>
              <p:cNvSpPr/>
              <p:nvPr/>
            </p:nvSpPr>
            <p:spPr>
              <a:xfrm>
                <a:off x="8475" y="2260"/>
                <a:ext cx="2249" cy="224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仿宋" panose="02010609060101010101" pitchFamily="49" charset="-122"/>
                </a:endParaRPr>
              </a:p>
            </p:txBody>
          </p:sp>
          <p:sp>
            <p:nvSpPr>
              <p:cNvPr id="4" name="椭圆 3"/>
              <p:cNvSpPr/>
              <p:nvPr/>
            </p:nvSpPr>
            <p:spPr>
              <a:xfrm>
                <a:off x="8645" y="2430"/>
                <a:ext cx="1910" cy="191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仿宋" panose="02010609060101010101" pitchFamily="49" charset="-122"/>
                </a:endParaRPr>
              </a:p>
            </p:txBody>
          </p:sp>
        </p:grpSp>
        <p:sp>
          <p:nvSpPr>
            <p:cNvPr id="6" name="男人"/>
            <p:cNvSpPr/>
            <p:nvPr/>
          </p:nvSpPr>
          <p:spPr bwMode="auto">
            <a:xfrm>
              <a:off x="9090" y="2875"/>
              <a:ext cx="1018" cy="1018"/>
            </a:xfrm>
            <a:custGeom>
              <a:avLst/>
              <a:gdLst>
                <a:gd name="T0" fmla="*/ 416334317 w 5965"/>
                <a:gd name="T1" fmla="*/ 75815881 h 5525"/>
                <a:gd name="T2" fmla="*/ 416538070 w 5965"/>
                <a:gd name="T3" fmla="*/ 102142015 h 5525"/>
                <a:gd name="T4" fmla="*/ 412968551 w 5965"/>
                <a:gd name="T5" fmla="*/ 149998739 h 5525"/>
                <a:gd name="T6" fmla="*/ 415008322 w 5965"/>
                <a:gd name="T7" fmla="*/ 163264210 h 5525"/>
                <a:gd name="T8" fmla="*/ 420413859 w 5965"/>
                <a:gd name="T9" fmla="*/ 173672291 h 5525"/>
                <a:gd name="T10" fmla="*/ 424493721 w 5965"/>
                <a:gd name="T11" fmla="*/ 190712788 h 5525"/>
                <a:gd name="T12" fmla="*/ 423983698 w 5965"/>
                <a:gd name="T13" fmla="*/ 209080215 h 5525"/>
                <a:gd name="T14" fmla="*/ 420107909 w 5965"/>
                <a:gd name="T15" fmla="*/ 229590285 h 5525"/>
                <a:gd name="T16" fmla="*/ 413478254 w 5965"/>
                <a:gd name="T17" fmla="*/ 244691987 h 5525"/>
                <a:gd name="T18" fmla="*/ 407766767 w 5965"/>
                <a:gd name="T19" fmla="*/ 249590096 h 5525"/>
                <a:gd name="T20" fmla="*/ 397465396 w 5965"/>
                <a:gd name="T21" fmla="*/ 255814496 h 5525"/>
                <a:gd name="T22" fmla="*/ 392671758 w 5965"/>
                <a:gd name="T23" fmla="*/ 263977690 h 5525"/>
                <a:gd name="T24" fmla="*/ 390020087 w 5965"/>
                <a:gd name="T25" fmla="*/ 284385517 h 5525"/>
                <a:gd name="T26" fmla="*/ 387878120 w 5965"/>
                <a:gd name="T27" fmla="*/ 299385614 h 5525"/>
                <a:gd name="T28" fmla="*/ 380840638 w 5965"/>
                <a:gd name="T29" fmla="*/ 311222230 h 5525"/>
                <a:gd name="T30" fmla="*/ 372681234 w 5965"/>
                <a:gd name="T31" fmla="*/ 324079365 h 5525"/>
                <a:gd name="T32" fmla="*/ 387878120 w 5965"/>
                <a:gd name="T33" fmla="*/ 335099630 h 5525"/>
                <a:gd name="T34" fmla="*/ 404502878 w 5965"/>
                <a:gd name="T35" fmla="*/ 367242149 h 5525"/>
                <a:gd name="T36" fmla="*/ 414090473 w 5965"/>
                <a:gd name="T37" fmla="*/ 377956321 h 5525"/>
                <a:gd name="T38" fmla="*/ 487932935 w 5965"/>
                <a:gd name="T39" fmla="*/ 405201051 h 5525"/>
                <a:gd name="T40" fmla="*/ 557083956 w 5965"/>
                <a:gd name="T41" fmla="*/ 433568224 h 5525"/>
                <a:gd name="T42" fmla="*/ 582786287 w 5965"/>
                <a:gd name="T43" fmla="*/ 444180473 h 5525"/>
                <a:gd name="T44" fmla="*/ 595535256 w 5965"/>
                <a:gd name="T45" fmla="*/ 453160019 h 5525"/>
                <a:gd name="T46" fmla="*/ 604816582 w 5965"/>
                <a:gd name="T47" fmla="*/ 465710742 h 5525"/>
                <a:gd name="T48" fmla="*/ 607774521 w 5965"/>
                <a:gd name="T49" fmla="*/ 515098245 h 5525"/>
                <a:gd name="T50" fmla="*/ 204073 w 5965"/>
                <a:gd name="T51" fmla="*/ 563771320 h 5525"/>
                <a:gd name="T52" fmla="*/ 1427872 w 5965"/>
                <a:gd name="T53" fmla="*/ 479588397 h 5525"/>
                <a:gd name="T54" fmla="*/ 6323706 w 5965"/>
                <a:gd name="T55" fmla="*/ 461017121 h 5525"/>
                <a:gd name="T56" fmla="*/ 16930707 w 5965"/>
                <a:gd name="T57" fmla="*/ 449792689 h 5525"/>
                <a:gd name="T58" fmla="*/ 30495968 w 5965"/>
                <a:gd name="T59" fmla="*/ 441629494 h 5525"/>
                <a:gd name="T60" fmla="*/ 67621272 w 5965"/>
                <a:gd name="T61" fmla="*/ 427751840 h 5525"/>
                <a:gd name="T62" fmla="*/ 156558744 w 5965"/>
                <a:gd name="T63" fmla="*/ 389895181 h 5525"/>
                <a:gd name="T64" fmla="*/ 196336039 w 5965"/>
                <a:gd name="T65" fmla="*/ 376425862 h 5525"/>
                <a:gd name="T66" fmla="*/ 207555259 w 5965"/>
                <a:gd name="T67" fmla="*/ 361425765 h 5525"/>
                <a:gd name="T68" fmla="*/ 232951320 w 5965"/>
                <a:gd name="T69" fmla="*/ 332038392 h 5525"/>
                <a:gd name="T70" fmla="*/ 227545783 w 5965"/>
                <a:gd name="T71" fmla="*/ 319283501 h 5525"/>
                <a:gd name="T72" fmla="*/ 219284183 w 5965"/>
                <a:gd name="T73" fmla="*/ 309487603 h 5525"/>
                <a:gd name="T74" fmla="*/ 211634801 w 5965"/>
                <a:gd name="T75" fmla="*/ 254079869 h 5525"/>
                <a:gd name="T76" fmla="*/ 201435626 w 5965"/>
                <a:gd name="T77" fmla="*/ 252038830 h 5525"/>
                <a:gd name="T78" fmla="*/ 194602217 w 5965"/>
                <a:gd name="T79" fmla="*/ 247549057 h 5525"/>
                <a:gd name="T80" fmla="*/ 188584461 w 5965"/>
                <a:gd name="T81" fmla="*/ 236324625 h 5525"/>
                <a:gd name="T82" fmla="*/ 183484873 w 5965"/>
                <a:gd name="T83" fmla="*/ 214284096 h 5525"/>
                <a:gd name="T84" fmla="*/ 180731007 w 5965"/>
                <a:gd name="T85" fmla="*/ 182651837 h 5525"/>
                <a:gd name="T86" fmla="*/ 183484873 w 5965"/>
                <a:gd name="T87" fmla="*/ 173978383 h 5525"/>
                <a:gd name="T88" fmla="*/ 188380388 w 5965"/>
                <a:gd name="T89" fmla="*/ 161325415 h 5525"/>
                <a:gd name="T90" fmla="*/ 186442494 w 5965"/>
                <a:gd name="T91" fmla="*/ 146325318 h 5525"/>
                <a:gd name="T92" fmla="*/ 182158878 w 5965"/>
                <a:gd name="T93" fmla="*/ 105101329 h 5525"/>
                <a:gd name="T94" fmla="*/ 185728718 w 5965"/>
                <a:gd name="T95" fmla="*/ 72550475 h 5525"/>
                <a:gd name="T96" fmla="*/ 195927893 w 5965"/>
                <a:gd name="T97" fmla="*/ 47856724 h 5525"/>
                <a:gd name="T98" fmla="*/ 211736678 w 5965"/>
                <a:gd name="T99" fmla="*/ 30203724 h 5525"/>
                <a:gd name="T100" fmla="*/ 231931275 w 5965"/>
                <a:gd name="T101" fmla="*/ 18979291 h 5525"/>
                <a:gd name="T102" fmla="*/ 260693422 w 5965"/>
                <a:gd name="T103" fmla="*/ 8367362 h 5525"/>
                <a:gd name="T104" fmla="*/ 283845639 w 5965"/>
                <a:gd name="T105" fmla="*/ 2346811 h 5525"/>
                <a:gd name="T106" fmla="*/ 309547969 w 5965"/>
                <a:gd name="T107" fmla="*/ 0 h 5525"/>
                <a:gd name="T108" fmla="*/ 336575975 w 5965"/>
                <a:gd name="T109" fmla="*/ 3469254 h 5525"/>
                <a:gd name="T110" fmla="*/ 364114003 w 5965"/>
                <a:gd name="T111" fmla="*/ 15305870 h 5525"/>
                <a:gd name="T112" fmla="*/ 399199536 w 5965"/>
                <a:gd name="T113" fmla="*/ 32550854 h 5525"/>
                <a:gd name="T114" fmla="*/ 407256744 w 5965"/>
                <a:gd name="T115" fmla="*/ 44081378 h 5525"/>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5965" h="5525">
                  <a:moveTo>
                    <a:pt x="4036" y="532"/>
                  </a:moveTo>
                  <a:lnTo>
                    <a:pt x="4036" y="532"/>
                  </a:lnTo>
                  <a:lnTo>
                    <a:pt x="4053" y="600"/>
                  </a:lnTo>
                  <a:lnTo>
                    <a:pt x="4065" y="654"/>
                  </a:lnTo>
                  <a:lnTo>
                    <a:pt x="4075" y="700"/>
                  </a:lnTo>
                  <a:lnTo>
                    <a:pt x="4082" y="743"/>
                  </a:lnTo>
                  <a:lnTo>
                    <a:pt x="4085" y="785"/>
                  </a:lnTo>
                  <a:lnTo>
                    <a:pt x="4088" y="833"/>
                  </a:lnTo>
                  <a:lnTo>
                    <a:pt x="4088" y="889"/>
                  </a:lnTo>
                  <a:lnTo>
                    <a:pt x="4087" y="959"/>
                  </a:lnTo>
                  <a:lnTo>
                    <a:pt x="4084" y="1001"/>
                  </a:lnTo>
                  <a:lnTo>
                    <a:pt x="4079" y="1065"/>
                  </a:lnTo>
                  <a:lnTo>
                    <a:pt x="4063" y="1229"/>
                  </a:lnTo>
                  <a:lnTo>
                    <a:pt x="4056" y="1316"/>
                  </a:lnTo>
                  <a:lnTo>
                    <a:pt x="4051" y="1398"/>
                  </a:lnTo>
                  <a:lnTo>
                    <a:pt x="4050" y="1436"/>
                  </a:lnTo>
                  <a:lnTo>
                    <a:pt x="4049" y="1470"/>
                  </a:lnTo>
                  <a:lnTo>
                    <a:pt x="4050" y="1499"/>
                  </a:lnTo>
                  <a:lnTo>
                    <a:pt x="4051" y="1523"/>
                  </a:lnTo>
                  <a:lnTo>
                    <a:pt x="4055" y="1555"/>
                  </a:lnTo>
                  <a:lnTo>
                    <a:pt x="4061" y="1580"/>
                  </a:lnTo>
                  <a:lnTo>
                    <a:pt x="4069" y="1600"/>
                  </a:lnTo>
                  <a:lnTo>
                    <a:pt x="4076" y="1619"/>
                  </a:lnTo>
                  <a:lnTo>
                    <a:pt x="4085" y="1636"/>
                  </a:lnTo>
                  <a:lnTo>
                    <a:pt x="4097" y="1655"/>
                  </a:lnTo>
                  <a:lnTo>
                    <a:pt x="4109" y="1676"/>
                  </a:lnTo>
                  <a:lnTo>
                    <a:pt x="4122" y="1702"/>
                  </a:lnTo>
                  <a:lnTo>
                    <a:pt x="4133" y="1727"/>
                  </a:lnTo>
                  <a:lnTo>
                    <a:pt x="4142" y="1754"/>
                  </a:lnTo>
                  <a:lnTo>
                    <a:pt x="4149" y="1782"/>
                  </a:lnTo>
                  <a:lnTo>
                    <a:pt x="4156" y="1811"/>
                  </a:lnTo>
                  <a:lnTo>
                    <a:pt x="4159" y="1840"/>
                  </a:lnTo>
                  <a:lnTo>
                    <a:pt x="4162" y="1869"/>
                  </a:lnTo>
                  <a:lnTo>
                    <a:pt x="4163" y="1899"/>
                  </a:lnTo>
                  <a:lnTo>
                    <a:pt x="4165" y="1929"/>
                  </a:lnTo>
                  <a:lnTo>
                    <a:pt x="4163" y="1959"/>
                  </a:lnTo>
                  <a:lnTo>
                    <a:pt x="4162" y="1989"/>
                  </a:lnTo>
                  <a:lnTo>
                    <a:pt x="4160" y="2018"/>
                  </a:lnTo>
                  <a:lnTo>
                    <a:pt x="4157" y="2049"/>
                  </a:lnTo>
                  <a:lnTo>
                    <a:pt x="4149" y="2104"/>
                  </a:lnTo>
                  <a:lnTo>
                    <a:pt x="4140" y="2158"/>
                  </a:lnTo>
                  <a:lnTo>
                    <a:pt x="4134" y="2187"/>
                  </a:lnTo>
                  <a:lnTo>
                    <a:pt x="4127" y="2218"/>
                  </a:lnTo>
                  <a:lnTo>
                    <a:pt x="4119" y="2250"/>
                  </a:lnTo>
                  <a:lnTo>
                    <a:pt x="4109" y="2283"/>
                  </a:lnTo>
                  <a:lnTo>
                    <a:pt x="4097" y="2315"/>
                  </a:lnTo>
                  <a:lnTo>
                    <a:pt x="4084" y="2345"/>
                  </a:lnTo>
                  <a:lnTo>
                    <a:pt x="4070" y="2373"/>
                  </a:lnTo>
                  <a:lnTo>
                    <a:pt x="4062" y="2387"/>
                  </a:lnTo>
                  <a:lnTo>
                    <a:pt x="4054" y="2398"/>
                  </a:lnTo>
                  <a:lnTo>
                    <a:pt x="4045" y="2410"/>
                  </a:lnTo>
                  <a:lnTo>
                    <a:pt x="4034" y="2420"/>
                  </a:lnTo>
                  <a:lnTo>
                    <a:pt x="4023" y="2430"/>
                  </a:lnTo>
                  <a:lnTo>
                    <a:pt x="4011" y="2438"/>
                  </a:lnTo>
                  <a:lnTo>
                    <a:pt x="3998" y="2446"/>
                  </a:lnTo>
                  <a:lnTo>
                    <a:pt x="3986" y="2452"/>
                  </a:lnTo>
                  <a:lnTo>
                    <a:pt x="3959" y="2467"/>
                  </a:lnTo>
                  <a:lnTo>
                    <a:pt x="3933" y="2480"/>
                  </a:lnTo>
                  <a:lnTo>
                    <a:pt x="3920" y="2488"/>
                  </a:lnTo>
                  <a:lnTo>
                    <a:pt x="3908" y="2497"/>
                  </a:lnTo>
                  <a:lnTo>
                    <a:pt x="3897" y="2507"/>
                  </a:lnTo>
                  <a:lnTo>
                    <a:pt x="3887" y="2517"/>
                  </a:lnTo>
                  <a:lnTo>
                    <a:pt x="3877" y="2529"/>
                  </a:lnTo>
                  <a:lnTo>
                    <a:pt x="3868" y="2544"/>
                  </a:lnTo>
                  <a:lnTo>
                    <a:pt x="3858" y="2565"/>
                  </a:lnTo>
                  <a:lnTo>
                    <a:pt x="3850" y="2587"/>
                  </a:lnTo>
                  <a:lnTo>
                    <a:pt x="3843" y="2611"/>
                  </a:lnTo>
                  <a:lnTo>
                    <a:pt x="3838" y="2634"/>
                  </a:lnTo>
                  <a:lnTo>
                    <a:pt x="3834" y="2659"/>
                  </a:lnTo>
                  <a:lnTo>
                    <a:pt x="3831" y="2684"/>
                  </a:lnTo>
                  <a:lnTo>
                    <a:pt x="3828" y="2736"/>
                  </a:lnTo>
                  <a:lnTo>
                    <a:pt x="3824" y="2787"/>
                  </a:lnTo>
                  <a:lnTo>
                    <a:pt x="3821" y="2837"/>
                  </a:lnTo>
                  <a:lnTo>
                    <a:pt x="3819" y="2863"/>
                  </a:lnTo>
                  <a:lnTo>
                    <a:pt x="3814" y="2887"/>
                  </a:lnTo>
                  <a:lnTo>
                    <a:pt x="3810" y="2911"/>
                  </a:lnTo>
                  <a:lnTo>
                    <a:pt x="3803" y="2934"/>
                  </a:lnTo>
                  <a:lnTo>
                    <a:pt x="3794" y="2959"/>
                  </a:lnTo>
                  <a:lnTo>
                    <a:pt x="3784" y="2980"/>
                  </a:lnTo>
                  <a:lnTo>
                    <a:pt x="3773" y="3000"/>
                  </a:lnTo>
                  <a:lnTo>
                    <a:pt x="3761" y="3018"/>
                  </a:lnTo>
                  <a:lnTo>
                    <a:pt x="3747" y="3035"/>
                  </a:lnTo>
                  <a:lnTo>
                    <a:pt x="3734" y="3050"/>
                  </a:lnTo>
                  <a:lnTo>
                    <a:pt x="3708" y="3081"/>
                  </a:lnTo>
                  <a:lnTo>
                    <a:pt x="3696" y="3098"/>
                  </a:lnTo>
                  <a:lnTo>
                    <a:pt x="3684" y="3115"/>
                  </a:lnTo>
                  <a:lnTo>
                    <a:pt x="3673" y="3133"/>
                  </a:lnTo>
                  <a:lnTo>
                    <a:pt x="3663" y="3153"/>
                  </a:lnTo>
                  <a:lnTo>
                    <a:pt x="3654" y="3176"/>
                  </a:lnTo>
                  <a:lnTo>
                    <a:pt x="3647" y="3201"/>
                  </a:lnTo>
                  <a:lnTo>
                    <a:pt x="3643" y="3229"/>
                  </a:lnTo>
                  <a:lnTo>
                    <a:pt x="3640" y="3261"/>
                  </a:lnTo>
                  <a:lnTo>
                    <a:pt x="3803" y="3284"/>
                  </a:lnTo>
                  <a:lnTo>
                    <a:pt x="3852" y="3389"/>
                  </a:lnTo>
                  <a:lnTo>
                    <a:pt x="3881" y="3449"/>
                  </a:lnTo>
                  <a:lnTo>
                    <a:pt x="3914" y="3511"/>
                  </a:lnTo>
                  <a:lnTo>
                    <a:pt x="3930" y="3542"/>
                  </a:lnTo>
                  <a:lnTo>
                    <a:pt x="3948" y="3571"/>
                  </a:lnTo>
                  <a:lnTo>
                    <a:pt x="3966" y="3599"/>
                  </a:lnTo>
                  <a:lnTo>
                    <a:pt x="3985" y="3626"/>
                  </a:lnTo>
                  <a:lnTo>
                    <a:pt x="4003" y="3649"/>
                  </a:lnTo>
                  <a:lnTo>
                    <a:pt x="4022" y="3670"/>
                  </a:lnTo>
                  <a:lnTo>
                    <a:pt x="4041" y="3689"/>
                  </a:lnTo>
                  <a:lnTo>
                    <a:pt x="4051" y="3697"/>
                  </a:lnTo>
                  <a:lnTo>
                    <a:pt x="4060" y="3704"/>
                  </a:lnTo>
                  <a:lnTo>
                    <a:pt x="4316" y="3774"/>
                  </a:lnTo>
                  <a:lnTo>
                    <a:pt x="4431" y="3821"/>
                  </a:lnTo>
                  <a:lnTo>
                    <a:pt x="4547" y="3870"/>
                  </a:lnTo>
                  <a:lnTo>
                    <a:pt x="4784" y="3971"/>
                  </a:lnTo>
                  <a:lnTo>
                    <a:pt x="5020" y="4073"/>
                  </a:lnTo>
                  <a:lnTo>
                    <a:pt x="5251" y="4171"/>
                  </a:lnTo>
                  <a:lnTo>
                    <a:pt x="5302" y="4192"/>
                  </a:lnTo>
                  <a:lnTo>
                    <a:pt x="5356" y="4211"/>
                  </a:lnTo>
                  <a:lnTo>
                    <a:pt x="5462" y="4249"/>
                  </a:lnTo>
                  <a:lnTo>
                    <a:pt x="5514" y="4267"/>
                  </a:lnTo>
                  <a:lnTo>
                    <a:pt x="5567" y="4287"/>
                  </a:lnTo>
                  <a:lnTo>
                    <a:pt x="5617" y="4307"/>
                  </a:lnTo>
                  <a:lnTo>
                    <a:pt x="5666" y="4328"/>
                  </a:lnTo>
                  <a:lnTo>
                    <a:pt x="5691" y="4341"/>
                  </a:lnTo>
                  <a:lnTo>
                    <a:pt x="5714" y="4353"/>
                  </a:lnTo>
                  <a:lnTo>
                    <a:pt x="5736" y="4365"/>
                  </a:lnTo>
                  <a:lnTo>
                    <a:pt x="5759" y="4379"/>
                  </a:lnTo>
                  <a:lnTo>
                    <a:pt x="5780" y="4393"/>
                  </a:lnTo>
                  <a:lnTo>
                    <a:pt x="5800" y="4408"/>
                  </a:lnTo>
                  <a:lnTo>
                    <a:pt x="5820" y="4424"/>
                  </a:lnTo>
                  <a:lnTo>
                    <a:pt x="5839" y="4441"/>
                  </a:lnTo>
                  <a:lnTo>
                    <a:pt x="5857" y="4459"/>
                  </a:lnTo>
                  <a:lnTo>
                    <a:pt x="5874" y="4477"/>
                  </a:lnTo>
                  <a:lnTo>
                    <a:pt x="5889" y="4497"/>
                  </a:lnTo>
                  <a:lnTo>
                    <a:pt x="5904" y="4518"/>
                  </a:lnTo>
                  <a:lnTo>
                    <a:pt x="5917" y="4540"/>
                  </a:lnTo>
                  <a:lnTo>
                    <a:pt x="5930" y="4564"/>
                  </a:lnTo>
                  <a:lnTo>
                    <a:pt x="5942" y="4588"/>
                  </a:lnTo>
                  <a:lnTo>
                    <a:pt x="5952" y="4615"/>
                  </a:lnTo>
                  <a:lnTo>
                    <a:pt x="5952" y="4700"/>
                  </a:lnTo>
                  <a:lnTo>
                    <a:pt x="5954" y="4804"/>
                  </a:lnTo>
                  <a:lnTo>
                    <a:pt x="5959" y="5048"/>
                  </a:lnTo>
                  <a:lnTo>
                    <a:pt x="5963" y="5176"/>
                  </a:lnTo>
                  <a:lnTo>
                    <a:pt x="5965" y="5302"/>
                  </a:lnTo>
                  <a:lnTo>
                    <a:pt x="5965" y="5420"/>
                  </a:lnTo>
                  <a:lnTo>
                    <a:pt x="5965" y="5525"/>
                  </a:lnTo>
                  <a:lnTo>
                    <a:pt x="2" y="5525"/>
                  </a:lnTo>
                  <a:lnTo>
                    <a:pt x="0" y="5420"/>
                  </a:lnTo>
                  <a:lnTo>
                    <a:pt x="2" y="5302"/>
                  </a:lnTo>
                  <a:lnTo>
                    <a:pt x="4" y="5176"/>
                  </a:lnTo>
                  <a:lnTo>
                    <a:pt x="6" y="5048"/>
                  </a:lnTo>
                  <a:lnTo>
                    <a:pt x="12" y="4804"/>
                  </a:lnTo>
                  <a:lnTo>
                    <a:pt x="14" y="4700"/>
                  </a:lnTo>
                  <a:lnTo>
                    <a:pt x="15" y="4615"/>
                  </a:lnTo>
                  <a:lnTo>
                    <a:pt x="25" y="4588"/>
                  </a:lnTo>
                  <a:lnTo>
                    <a:pt x="36" y="4564"/>
                  </a:lnTo>
                  <a:lnTo>
                    <a:pt x="48" y="4540"/>
                  </a:lnTo>
                  <a:lnTo>
                    <a:pt x="62" y="4518"/>
                  </a:lnTo>
                  <a:lnTo>
                    <a:pt x="77" y="4497"/>
                  </a:lnTo>
                  <a:lnTo>
                    <a:pt x="93" y="4477"/>
                  </a:lnTo>
                  <a:lnTo>
                    <a:pt x="110" y="4459"/>
                  </a:lnTo>
                  <a:lnTo>
                    <a:pt x="128" y="4441"/>
                  </a:lnTo>
                  <a:lnTo>
                    <a:pt x="147" y="4424"/>
                  </a:lnTo>
                  <a:lnTo>
                    <a:pt x="166" y="4408"/>
                  </a:lnTo>
                  <a:lnTo>
                    <a:pt x="187" y="4393"/>
                  </a:lnTo>
                  <a:lnTo>
                    <a:pt x="208" y="4379"/>
                  </a:lnTo>
                  <a:lnTo>
                    <a:pt x="230" y="4365"/>
                  </a:lnTo>
                  <a:lnTo>
                    <a:pt x="253" y="4353"/>
                  </a:lnTo>
                  <a:lnTo>
                    <a:pt x="276" y="4341"/>
                  </a:lnTo>
                  <a:lnTo>
                    <a:pt x="299" y="4328"/>
                  </a:lnTo>
                  <a:lnTo>
                    <a:pt x="349" y="4307"/>
                  </a:lnTo>
                  <a:lnTo>
                    <a:pt x="400" y="4287"/>
                  </a:lnTo>
                  <a:lnTo>
                    <a:pt x="451" y="4267"/>
                  </a:lnTo>
                  <a:lnTo>
                    <a:pt x="505" y="4249"/>
                  </a:lnTo>
                  <a:lnTo>
                    <a:pt x="611" y="4211"/>
                  </a:lnTo>
                  <a:lnTo>
                    <a:pt x="663" y="4192"/>
                  </a:lnTo>
                  <a:lnTo>
                    <a:pt x="716" y="4171"/>
                  </a:lnTo>
                  <a:lnTo>
                    <a:pt x="945" y="4073"/>
                  </a:lnTo>
                  <a:lnTo>
                    <a:pt x="1183" y="3971"/>
                  </a:lnTo>
                  <a:lnTo>
                    <a:pt x="1419" y="3870"/>
                  </a:lnTo>
                  <a:lnTo>
                    <a:pt x="1535" y="3821"/>
                  </a:lnTo>
                  <a:lnTo>
                    <a:pt x="1649" y="3774"/>
                  </a:lnTo>
                  <a:lnTo>
                    <a:pt x="1906" y="3704"/>
                  </a:lnTo>
                  <a:lnTo>
                    <a:pt x="1916" y="3697"/>
                  </a:lnTo>
                  <a:lnTo>
                    <a:pt x="1925" y="3689"/>
                  </a:lnTo>
                  <a:lnTo>
                    <a:pt x="1944" y="3670"/>
                  </a:lnTo>
                  <a:lnTo>
                    <a:pt x="1963" y="3649"/>
                  </a:lnTo>
                  <a:lnTo>
                    <a:pt x="1982" y="3626"/>
                  </a:lnTo>
                  <a:lnTo>
                    <a:pt x="1999" y="3599"/>
                  </a:lnTo>
                  <a:lnTo>
                    <a:pt x="2017" y="3571"/>
                  </a:lnTo>
                  <a:lnTo>
                    <a:pt x="2035" y="3542"/>
                  </a:lnTo>
                  <a:lnTo>
                    <a:pt x="2052" y="3511"/>
                  </a:lnTo>
                  <a:lnTo>
                    <a:pt x="2084" y="3449"/>
                  </a:lnTo>
                  <a:lnTo>
                    <a:pt x="2114" y="3389"/>
                  </a:lnTo>
                  <a:lnTo>
                    <a:pt x="2162" y="3284"/>
                  </a:lnTo>
                  <a:lnTo>
                    <a:pt x="2284" y="3254"/>
                  </a:lnTo>
                  <a:lnTo>
                    <a:pt x="2278" y="3228"/>
                  </a:lnTo>
                  <a:lnTo>
                    <a:pt x="2272" y="3203"/>
                  </a:lnTo>
                  <a:lnTo>
                    <a:pt x="2263" y="3182"/>
                  </a:lnTo>
                  <a:lnTo>
                    <a:pt x="2253" y="3162"/>
                  </a:lnTo>
                  <a:lnTo>
                    <a:pt x="2243" y="3145"/>
                  </a:lnTo>
                  <a:lnTo>
                    <a:pt x="2231" y="3129"/>
                  </a:lnTo>
                  <a:lnTo>
                    <a:pt x="2220" y="3115"/>
                  </a:lnTo>
                  <a:lnTo>
                    <a:pt x="2208" y="3100"/>
                  </a:lnTo>
                  <a:lnTo>
                    <a:pt x="2183" y="3075"/>
                  </a:lnTo>
                  <a:lnTo>
                    <a:pt x="2172" y="3061"/>
                  </a:lnTo>
                  <a:lnTo>
                    <a:pt x="2160" y="3048"/>
                  </a:lnTo>
                  <a:lnTo>
                    <a:pt x="2150" y="3033"/>
                  </a:lnTo>
                  <a:lnTo>
                    <a:pt x="2139" y="3017"/>
                  </a:lnTo>
                  <a:lnTo>
                    <a:pt x="2130" y="3000"/>
                  </a:lnTo>
                  <a:lnTo>
                    <a:pt x="2122" y="2981"/>
                  </a:lnTo>
                  <a:lnTo>
                    <a:pt x="2075" y="2490"/>
                  </a:lnTo>
                  <a:lnTo>
                    <a:pt x="2074" y="2491"/>
                  </a:lnTo>
                  <a:lnTo>
                    <a:pt x="2071" y="2491"/>
                  </a:lnTo>
                  <a:lnTo>
                    <a:pt x="2059" y="2490"/>
                  </a:lnTo>
                  <a:lnTo>
                    <a:pt x="2040" y="2487"/>
                  </a:lnTo>
                  <a:lnTo>
                    <a:pt x="2018" y="2481"/>
                  </a:lnTo>
                  <a:lnTo>
                    <a:pt x="1975" y="2470"/>
                  </a:lnTo>
                  <a:lnTo>
                    <a:pt x="1959" y="2465"/>
                  </a:lnTo>
                  <a:lnTo>
                    <a:pt x="1949" y="2460"/>
                  </a:lnTo>
                  <a:lnTo>
                    <a:pt x="1935" y="2450"/>
                  </a:lnTo>
                  <a:lnTo>
                    <a:pt x="1921" y="2439"/>
                  </a:lnTo>
                  <a:lnTo>
                    <a:pt x="1908" y="2426"/>
                  </a:lnTo>
                  <a:lnTo>
                    <a:pt x="1897" y="2410"/>
                  </a:lnTo>
                  <a:lnTo>
                    <a:pt x="1886" y="2394"/>
                  </a:lnTo>
                  <a:lnTo>
                    <a:pt x="1876" y="2377"/>
                  </a:lnTo>
                  <a:lnTo>
                    <a:pt x="1866" y="2358"/>
                  </a:lnTo>
                  <a:lnTo>
                    <a:pt x="1857" y="2337"/>
                  </a:lnTo>
                  <a:lnTo>
                    <a:pt x="1849" y="2316"/>
                  </a:lnTo>
                  <a:lnTo>
                    <a:pt x="1841" y="2295"/>
                  </a:lnTo>
                  <a:lnTo>
                    <a:pt x="1834" y="2273"/>
                  </a:lnTo>
                  <a:lnTo>
                    <a:pt x="1828" y="2249"/>
                  </a:lnTo>
                  <a:lnTo>
                    <a:pt x="1817" y="2200"/>
                  </a:lnTo>
                  <a:lnTo>
                    <a:pt x="1806" y="2151"/>
                  </a:lnTo>
                  <a:lnTo>
                    <a:pt x="1799" y="2100"/>
                  </a:lnTo>
                  <a:lnTo>
                    <a:pt x="1793" y="2050"/>
                  </a:lnTo>
                  <a:lnTo>
                    <a:pt x="1787" y="2000"/>
                  </a:lnTo>
                  <a:lnTo>
                    <a:pt x="1784" y="1952"/>
                  </a:lnTo>
                  <a:lnTo>
                    <a:pt x="1777" y="1863"/>
                  </a:lnTo>
                  <a:lnTo>
                    <a:pt x="1772" y="1790"/>
                  </a:lnTo>
                  <a:lnTo>
                    <a:pt x="1772" y="1775"/>
                  </a:lnTo>
                  <a:lnTo>
                    <a:pt x="1774" y="1762"/>
                  </a:lnTo>
                  <a:lnTo>
                    <a:pt x="1779" y="1747"/>
                  </a:lnTo>
                  <a:lnTo>
                    <a:pt x="1784" y="1734"/>
                  </a:lnTo>
                  <a:lnTo>
                    <a:pt x="1791" y="1720"/>
                  </a:lnTo>
                  <a:lnTo>
                    <a:pt x="1799" y="1705"/>
                  </a:lnTo>
                  <a:lnTo>
                    <a:pt x="1815" y="1674"/>
                  </a:lnTo>
                  <a:lnTo>
                    <a:pt x="1823" y="1657"/>
                  </a:lnTo>
                  <a:lnTo>
                    <a:pt x="1831" y="1640"/>
                  </a:lnTo>
                  <a:lnTo>
                    <a:pt x="1838" y="1621"/>
                  </a:lnTo>
                  <a:lnTo>
                    <a:pt x="1842" y="1602"/>
                  </a:lnTo>
                  <a:lnTo>
                    <a:pt x="1847" y="1581"/>
                  </a:lnTo>
                  <a:lnTo>
                    <a:pt x="1848" y="1559"/>
                  </a:lnTo>
                  <a:lnTo>
                    <a:pt x="1847" y="1536"/>
                  </a:lnTo>
                  <a:lnTo>
                    <a:pt x="1844" y="1523"/>
                  </a:lnTo>
                  <a:lnTo>
                    <a:pt x="1842" y="1510"/>
                  </a:lnTo>
                  <a:lnTo>
                    <a:pt x="1828" y="1434"/>
                  </a:lnTo>
                  <a:lnTo>
                    <a:pt x="1814" y="1360"/>
                  </a:lnTo>
                  <a:lnTo>
                    <a:pt x="1804" y="1290"/>
                  </a:lnTo>
                  <a:lnTo>
                    <a:pt x="1796" y="1221"/>
                  </a:lnTo>
                  <a:lnTo>
                    <a:pt x="1791" y="1155"/>
                  </a:lnTo>
                  <a:lnTo>
                    <a:pt x="1787" y="1092"/>
                  </a:lnTo>
                  <a:lnTo>
                    <a:pt x="1786" y="1030"/>
                  </a:lnTo>
                  <a:lnTo>
                    <a:pt x="1786" y="971"/>
                  </a:lnTo>
                  <a:lnTo>
                    <a:pt x="1790" y="915"/>
                  </a:lnTo>
                  <a:lnTo>
                    <a:pt x="1794" y="861"/>
                  </a:lnTo>
                  <a:lnTo>
                    <a:pt x="1802" y="808"/>
                  </a:lnTo>
                  <a:lnTo>
                    <a:pt x="1810" y="759"/>
                  </a:lnTo>
                  <a:lnTo>
                    <a:pt x="1821" y="711"/>
                  </a:lnTo>
                  <a:lnTo>
                    <a:pt x="1833" y="666"/>
                  </a:lnTo>
                  <a:lnTo>
                    <a:pt x="1848" y="622"/>
                  </a:lnTo>
                  <a:lnTo>
                    <a:pt x="1863" y="581"/>
                  </a:lnTo>
                  <a:lnTo>
                    <a:pt x="1881" y="542"/>
                  </a:lnTo>
                  <a:lnTo>
                    <a:pt x="1900" y="504"/>
                  </a:lnTo>
                  <a:lnTo>
                    <a:pt x="1921" y="469"/>
                  </a:lnTo>
                  <a:lnTo>
                    <a:pt x="1944" y="436"/>
                  </a:lnTo>
                  <a:lnTo>
                    <a:pt x="1967" y="403"/>
                  </a:lnTo>
                  <a:lnTo>
                    <a:pt x="1993" y="374"/>
                  </a:lnTo>
                  <a:lnTo>
                    <a:pt x="2020" y="347"/>
                  </a:lnTo>
                  <a:lnTo>
                    <a:pt x="2047" y="320"/>
                  </a:lnTo>
                  <a:lnTo>
                    <a:pt x="2076" y="296"/>
                  </a:lnTo>
                  <a:lnTo>
                    <a:pt x="2107" y="274"/>
                  </a:lnTo>
                  <a:lnTo>
                    <a:pt x="2138" y="253"/>
                  </a:lnTo>
                  <a:lnTo>
                    <a:pt x="2170" y="234"/>
                  </a:lnTo>
                  <a:lnTo>
                    <a:pt x="2204" y="216"/>
                  </a:lnTo>
                  <a:lnTo>
                    <a:pt x="2239" y="200"/>
                  </a:lnTo>
                  <a:lnTo>
                    <a:pt x="2274" y="186"/>
                  </a:lnTo>
                  <a:lnTo>
                    <a:pt x="2311" y="174"/>
                  </a:lnTo>
                  <a:lnTo>
                    <a:pt x="2364" y="151"/>
                  </a:lnTo>
                  <a:lnTo>
                    <a:pt x="2423" y="129"/>
                  </a:lnTo>
                  <a:lnTo>
                    <a:pt x="2488" y="105"/>
                  </a:lnTo>
                  <a:lnTo>
                    <a:pt x="2556" y="82"/>
                  </a:lnTo>
                  <a:lnTo>
                    <a:pt x="2592" y="71"/>
                  </a:lnTo>
                  <a:lnTo>
                    <a:pt x="2627" y="60"/>
                  </a:lnTo>
                  <a:lnTo>
                    <a:pt x="2665" y="50"/>
                  </a:lnTo>
                  <a:lnTo>
                    <a:pt x="2703" y="40"/>
                  </a:lnTo>
                  <a:lnTo>
                    <a:pt x="2742" y="31"/>
                  </a:lnTo>
                  <a:lnTo>
                    <a:pt x="2783" y="23"/>
                  </a:lnTo>
                  <a:lnTo>
                    <a:pt x="2823" y="16"/>
                  </a:lnTo>
                  <a:lnTo>
                    <a:pt x="2864" y="11"/>
                  </a:lnTo>
                  <a:lnTo>
                    <a:pt x="2906" y="5"/>
                  </a:lnTo>
                  <a:lnTo>
                    <a:pt x="2949" y="2"/>
                  </a:lnTo>
                  <a:lnTo>
                    <a:pt x="2991" y="0"/>
                  </a:lnTo>
                  <a:lnTo>
                    <a:pt x="3035" y="0"/>
                  </a:lnTo>
                  <a:lnTo>
                    <a:pt x="3078" y="1"/>
                  </a:lnTo>
                  <a:lnTo>
                    <a:pt x="3122" y="3"/>
                  </a:lnTo>
                  <a:lnTo>
                    <a:pt x="3166" y="9"/>
                  </a:lnTo>
                  <a:lnTo>
                    <a:pt x="3211" y="14"/>
                  </a:lnTo>
                  <a:lnTo>
                    <a:pt x="3255" y="23"/>
                  </a:lnTo>
                  <a:lnTo>
                    <a:pt x="3300" y="34"/>
                  </a:lnTo>
                  <a:lnTo>
                    <a:pt x="3346" y="47"/>
                  </a:lnTo>
                  <a:lnTo>
                    <a:pt x="3390" y="62"/>
                  </a:lnTo>
                  <a:lnTo>
                    <a:pt x="3435" y="80"/>
                  </a:lnTo>
                  <a:lnTo>
                    <a:pt x="3481" y="101"/>
                  </a:lnTo>
                  <a:lnTo>
                    <a:pt x="3525" y="123"/>
                  </a:lnTo>
                  <a:lnTo>
                    <a:pt x="3570" y="150"/>
                  </a:lnTo>
                  <a:lnTo>
                    <a:pt x="3688" y="260"/>
                  </a:lnTo>
                  <a:lnTo>
                    <a:pt x="3879" y="292"/>
                  </a:lnTo>
                  <a:lnTo>
                    <a:pt x="3888" y="297"/>
                  </a:lnTo>
                  <a:lnTo>
                    <a:pt x="3897" y="304"/>
                  </a:lnTo>
                  <a:lnTo>
                    <a:pt x="3914" y="319"/>
                  </a:lnTo>
                  <a:lnTo>
                    <a:pt x="3929" y="335"/>
                  </a:lnTo>
                  <a:lnTo>
                    <a:pt x="3944" y="353"/>
                  </a:lnTo>
                  <a:lnTo>
                    <a:pt x="3958" y="372"/>
                  </a:lnTo>
                  <a:lnTo>
                    <a:pt x="3971" y="392"/>
                  </a:lnTo>
                  <a:lnTo>
                    <a:pt x="3983" y="412"/>
                  </a:lnTo>
                  <a:lnTo>
                    <a:pt x="3993" y="432"/>
                  </a:lnTo>
                  <a:lnTo>
                    <a:pt x="4012" y="470"/>
                  </a:lnTo>
                  <a:lnTo>
                    <a:pt x="4025" y="502"/>
                  </a:lnTo>
                  <a:lnTo>
                    <a:pt x="4036" y="532"/>
                  </a:lnTo>
                  <a:close/>
                </a:path>
              </a:pathLst>
            </a:custGeom>
            <a:solidFill>
              <a:schemeClr val="tx1"/>
            </a:solidFill>
            <a:ln>
              <a:noFill/>
            </a:ln>
            <a:extLst>
              <a:ext uri="{91240B29-F687-4F45-9708-019B960494DF}">
                <a14:hiddenLine xmlns:a14="http://schemas.microsoft.com/office/drawing/2010/main" w="9525">
                  <a:solidFill>
                    <a:srgbClr val="000000"/>
                  </a:solidFill>
                  <a:round/>
                </a14:hiddenLine>
              </a:ext>
            </a:extLst>
          </p:spPr>
          <p:txBody>
            <a:bodyPr anchor="ctr"/>
            <a:lstStyle>
              <a:defPPr>
                <a:defRPr lang="zh-CN"/>
              </a:defPPr>
              <a:lvl1pPr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endParaRPr lang="zh-CN" altLang="en-US" dirty="0">
                <a:ea typeface="仿宋" panose="02010609060101010101" pitchFamily="49" charset="-122"/>
              </a:endParaRPr>
            </a:p>
          </p:txBody>
        </p:sp>
      </p:grpSp>
      <p:sp>
        <p:nvSpPr>
          <p:cNvPr id="8" name="文本框 7"/>
          <p:cNvSpPr txBox="1"/>
          <p:nvPr/>
        </p:nvSpPr>
        <p:spPr>
          <a:xfrm>
            <a:off x="4819650" y="1410970"/>
            <a:ext cx="2552700" cy="645160"/>
          </a:xfrm>
          <a:prstGeom prst="rect">
            <a:avLst/>
          </a:prstGeom>
          <a:noFill/>
        </p:spPr>
        <p:txBody>
          <a:bodyPr wrap="square" rtlCol="0">
            <a:spAutoFit/>
          </a:bodyPr>
          <a:lstStyle/>
          <a:p>
            <a:pPr algn="ctr"/>
            <a:r>
              <a:rPr lang="en-US" altLang="zh-CN" sz="3600" b="1" dirty="0">
                <a:solidFill>
                  <a:schemeClr val="bg1"/>
                </a:solidFill>
                <a:latin typeface="仿宋" panose="02010609060101010101" pitchFamily="49" charset="-122"/>
                <a:ea typeface="仿宋" panose="02010609060101010101" pitchFamily="49" charset="-122"/>
              </a:rPr>
              <a:t>PART </a:t>
            </a:r>
            <a:r>
              <a:rPr lang="en-US" altLang="zh-CN" sz="3600" b="1" dirty="0" smtClean="0">
                <a:solidFill>
                  <a:schemeClr val="bg1"/>
                </a:solidFill>
                <a:latin typeface="仿宋" panose="02010609060101010101" pitchFamily="49" charset="-122"/>
                <a:ea typeface="仿宋" panose="02010609060101010101" pitchFamily="49" charset="-122"/>
              </a:rPr>
              <a:t>2</a:t>
            </a:r>
            <a:endParaRPr lang="en-US" altLang="zh-CN" sz="3600" b="1" dirty="0">
              <a:solidFill>
                <a:schemeClr val="bg1"/>
              </a:solidFill>
              <a:latin typeface="仿宋" panose="02010609060101010101" pitchFamily="49" charset="-122"/>
              <a:ea typeface="仿宋" panose="02010609060101010101" pitchFamily="49" charset="-122"/>
            </a:endParaRPr>
          </a:p>
        </p:txBody>
      </p:sp>
      <p:sp>
        <p:nvSpPr>
          <p:cNvPr id="28" name="文本框 27"/>
          <p:cNvSpPr txBox="1"/>
          <p:nvPr/>
        </p:nvSpPr>
        <p:spPr>
          <a:xfrm>
            <a:off x="2976747" y="3996065"/>
            <a:ext cx="6237236" cy="1384995"/>
          </a:xfrm>
          <a:prstGeom prst="rect">
            <a:avLst/>
          </a:prstGeom>
          <a:noFill/>
        </p:spPr>
        <p:txBody>
          <a:bodyPr wrap="square" rtlCol="0">
            <a:spAutoFit/>
          </a:bodyPr>
          <a:lstStyle/>
          <a:p>
            <a:pPr algn="ctr">
              <a:lnSpc>
                <a:spcPct val="150000"/>
              </a:lnSpc>
              <a:defRPr/>
            </a:pPr>
            <a:r>
              <a:rPr lang="zh-CN" altLang="en-US" sz="2800" b="1" u="sng" kern="0" dirty="0">
                <a:solidFill>
                  <a:schemeClr val="bg1"/>
                </a:solidFill>
                <a:latin typeface="仿宋" panose="02010609060101010101" pitchFamily="49" charset="-122"/>
                <a:ea typeface="仿宋" panose="02010609060101010101" pitchFamily="49" charset="-122"/>
              </a:rPr>
              <a:t>自然人</a:t>
            </a:r>
            <a:r>
              <a:rPr lang="en-US" altLang="zh-CN" sz="2800" b="1" u="sng" kern="0" dirty="0">
                <a:solidFill>
                  <a:schemeClr val="bg1"/>
                </a:solidFill>
                <a:latin typeface="仿宋" panose="02010609060101010101" pitchFamily="49" charset="-122"/>
                <a:ea typeface="仿宋" panose="02010609060101010101" pitchFamily="49" charset="-122"/>
              </a:rPr>
              <a:t>app</a:t>
            </a:r>
            <a:r>
              <a:rPr lang="zh-CN" altLang="en-US" sz="2800" b="1" u="sng" kern="0" dirty="0">
                <a:solidFill>
                  <a:schemeClr val="bg1"/>
                </a:solidFill>
                <a:latin typeface="仿宋" panose="02010609060101010101" pitchFamily="49" charset="-122"/>
                <a:ea typeface="仿宋" panose="02010609060101010101" pitchFamily="49" charset="-122"/>
              </a:rPr>
              <a:t>端自行</a:t>
            </a:r>
            <a:r>
              <a:rPr lang="zh-CN" altLang="en-US" sz="2800" b="1" u="sng" kern="0" dirty="0" smtClean="0">
                <a:solidFill>
                  <a:schemeClr val="bg1"/>
                </a:solidFill>
                <a:latin typeface="仿宋" panose="02010609060101010101" pitchFamily="49" charset="-122"/>
                <a:ea typeface="仿宋" panose="02010609060101010101" pitchFamily="49" charset="-122"/>
              </a:rPr>
              <a:t>申报</a:t>
            </a:r>
            <a:endParaRPr lang="en-US" altLang="zh-CN" sz="2800" b="1" u="sng" kern="0" dirty="0" smtClean="0">
              <a:solidFill>
                <a:schemeClr val="bg1"/>
              </a:solidFill>
              <a:latin typeface="仿宋" panose="02010609060101010101" pitchFamily="49" charset="-122"/>
              <a:ea typeface="仿宋" panose="02010609060101010101" pitchFamily="49" charset="-122"/>
            </a:endParaRPr>
          </a:p>
          <a:p>
            <a:pPr algn="ctr">
              <a:lnSpc>
                <a:spcPct val="150000"/>
              </a:lnSpc>
              <a:defRPr/>
            </a:pPr>
            <a:r>
              <a:rPr lang="zh-CN" altLang="en-US" sz="2800" b="1" u="sng" kern="0" dirty="0" smtClean="0">
                <a:solidFill>
                  <a:schemeClr val="bg1"/>
                </a:solidFill>
                <a:latin typeface="仿宋" panose="02010609060101010101" pitchFamily="49" charset="-122"/>
                <a:ea typeface="仿宋" panose="02010609060101010101" pitchFamily="49" charset="-122"/>
              </a:rPr>
              <a:t>实际</a:t>
            </a:r>
            <a:r>
              <a:rPr lang="zh-CN" altLang="en-US" sz="2800" b="1" u="sng" kern="0" dirty="0">
                <a:solidFill>
                  <a:schemeClr val="bg1"/>
                </a:solidFill>
                <a:latin typeface="仿宋" panose="02010609060101010101" pitchFamily="49" charset="-122"/>
                <a:ea typeface="仿宋" panose="02010609060101010101" pitchFamily="49" charset="-122"/>
              </a:rPr>
              <a:t>操作介绍</a:t>
            </a:r>
            <a:endParaRPr lang="en-US" altLang="zh-CN" sz="2800" b="1" u="sng" kern="0" dirty="0">
              <a:solidFill>
                <a:schemeClr val="bg1"/>
              </a:solidFill>
              <a:latin typeface="仿宋" panose="02010609060101010101" pitchFamily="49" charset="-122"/>
              <a:ea typeface="仿宋" panose="02010609060101010101" pitchFamily="49"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500" fill="hold"/>
                                        <p:tgtEl>
                                          <p:spTgt spid="7"/>
                                        </p:tgtEl>
                                        <p:attrNameLst>
                                          <p:attrName>ppt_w</p:attrName>
                                        </p:attrNameLst>
                                      </p:cBhvr>
                                      <p:tavLst>
                                        <p:tav tm="0">
                                          <p:val>
                                            <p:fltVal val="0"/>
                                          </p:val>
                                        </p:tav>
                                        <p:tav tm="100000">
                                          <p:val>
                                            <p:strVal val="#ppt_w"/>
                                          </p:val>
                                        </p:tav>
                                      </p:tavLst>
                                    </p:anim>
                                    <p:anim calcmode="lin" valueType="num">
                                      <p:cBhvr>
                                        <p:cTn id="12" dur="500" fill="hold"/>
                                        <p:tgtEl>
                                          <p:spTgt spid="7"/>
                                        </p:tgtEl>
                                        <p:attrNameLst>
                                          <p:attrName>ppt_h</p:attrName>
                                        </p:attrNameLst>
                                      </p:cBhvr>
                                      <p:tavLst>
                                        <p:tav tm="0">
                                          <p:val>
                                            <p:fltVal val="0"/>
                                          </p:val>
                                        </p:tav>
                                        <p:tav tm="100000">
                                          <p:val>
                                            <p:strVal val="#ppt_h"/>
                                          </p:val>
                                        </p:tav>
                                      </p:tavLst>
                                    </p:anim>
                                    <p:animEffect transition="in" filter="fade">
                                      <p:cBhvr>
                                        <p:cTn id="13" dur="500"/>
                                        <p:tgtEl>
                                          <p:spTgt spid="7"/>
                                        </p:tgtEl>
                                      </p:cBhvr>
                                    </p:animEffect>
                                  </p:childTnLst>
                                </p:cTn>
                              </p:par>
                            </p:childTnLst>
                          </p:cTn>
                        </p:par>
                        <p:par>
                          <p:cTn id="14" fill="hold">
                            <p:stCondLst>
                              <p:cond delay="1000"/>
                            </p:stCondLst>
                            <p:childTnLst>
                              <p:par>
                                <p:cTn id="15" presetID="53" presetClass="entr" presetSubtype="16" fill="hold" grpId="0" nodeType="after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childTnLst>
                          </p:cTn>
                        </p:par>
                        <p:par>
                          <p:cTn id="20" fill="hold">
                            <p:stCondLst>
                              <p:cond delay="1500"/>
                            </p:stCondLst>
                            <p:childTnLst>
                              <p:par>
                                <p:cTn id="21" presetID="49" presetClass="entr" presetSubtype="0" decel="100000" fill="hold" grpId="0" nodeType="afterEffect">
                                  <p:stCondLst>
                                    <p:cond delay="0"/>
                                  </p:stCondLst>
                                  <p:childTnLst>
                                    <p:set>
                                      <p:cBhvr>
                                        <p:cTn id="22" dur="1" fill="hold">
                                          <p:stCondLst>
                                            <p:cond delay="0"/>
                                          </p:stCondLst>
                                        </p:cTn>
                                        <p:tgtEl>
                                          <p:spTgt spid="28"/>
                                        </p:tgtEl>
                                        <p:attrNameLst>
                                          <p:attrName>style.visibility</p:attrName>
                                        </p:attrNameLst>
                                      </p:cBhvr>
                                      <p:to>
                                        <p:strVal val="visible"/>
                                      </p:to>
                                    </p:set>
                                    <p:anim calcmode="lin" valueType="num">
                                      <p:cBhvr>
                                        <p:cTn id="23" dur="500" fill="hold"/>
                                        <p:tgtEl>
                                          <p:spTgt spid="28"/>
                                        </p:tgtEl>
                                        <p:attrNameLst>
                                          <p:attrName>ppt_w</p:attrName>
                                        </p:attrNameLst>
                                      </p:cBhvr>
                                      <p:tavLst>
                                        <p:tav tm="0">
                                          <p:val>
                                            <p:fltVal val="0"/>
                                          </p:val>
                                        </p:tav>
                                        <p:tav tm="100000">
                                          <p:val>
                                            <p:strVal val="#ppt_w"/>
                                          </p:val>
                                        </p:tav>
                                      </p:tavLst>
                                    </p:anim>
                                    <p:anim calcmode="lin" valueType="num">
                                      <p:cBhvr>
                                        <p:cTn id="24" dur="500" fill="hold"/>
                                        <p:tgtEl>
                                          <p:spTgt spid="28"/>
                                        </p:tgtEl>
                                        <p:attrNameLst>
                                          <p:attrName>ppt_h</p:attrName>
                                        </p:attrNameLst>
                                      </p:cBhvr>
                                      <p:tavLst>
                                        <p:tav tm="0">
                                          <p:val>
                                            <p:fltVal val="0"/>
                                          </p:val>
                                        </p:tav>
                                        <p:tav tm="100000">
                                          <p:val>
                                            <p:strVal val="#ppt_h"/>
                                          </p:val>
                                        </p:tav>
                                      </p:tavLst>
                                    </p:anim>
                                    <p:anim calcmode="lin" valueType="num">
                                      <p:cBhvr>
                                        <p:cTn id="25" dur="500" fill="hold"/>
                                        <p:tgtEl>
                                          <p:spTgt spid="28"/>
                                        </p:tgtEl>
                                        <p:attrNameLst>
                                          <p:attrName>style.rotation</p:attrName>
                                        </p:attrNameLst>
                                      </p:cBhvr>
                                      <p:tavLst>
                                        <p:tav tm="0">
                                          <p:val>
                                            <p:fltVal val="360"/>
                                          </p:val>
                                        </p:tav>
                                        <p:tav tm="100000">
                                          <p:val>
                                            <p:fltVal val="0"/>
                                          </p:val>
                                        </p:tav>
                                      </p:tavLst>
                                    </p:anim>
                                    <p:animEffect transition="in" filter="fade">
                                      <p:cBhvr>
                                        <p:cTn id="26"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p:bldP spid="28" grpId="0"/>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TextBox 75"/>
          <p:cNvSpPr txBox="1"/>
          <p:nvPr/>
        </p:nvSpPr>
        <p:spPr>
          <a:xfrm>
            <a:off x="509010" y="529102"/>
            <a:ext cx="6661539" cy="523220"/>
          </a:xfrm>
          <a:prstGeom prst="rect">
            <a:avLst/>
          </a:prstGeom>
          <a:noFill/>
        </p:spPr>
        <p:txBody>
          <a:bodyPr wrap="square" rtlCol="0" anchor="b">
            <a:spAutoFit/>
          </a:bodyPr>
          <a:lstStyle/>
          <a:p>
            <a:r>
              <a:rPr lang="zh-CN" altLang="en-US" sz="2800" b="1" dirty="0">
                <a:solidFill>
                  <a:schemeClr val="bg1"/>
                </a:solidFill>
                <a:latin typeface="仿宋" panose="02010609060101010101" pitchFamily="49" charset="-122"/>
                <a:ea typeface="仿宋" panose="02010609060101010101" pitchFamily="49" charset="-122"/>
              </a:rPr>
              <a:t>一、个人所得税</a:t>
            </a:r>
            <a:r>
              <a:rPr lang="en-US" altLang="zh-CN" sz="2800" b="1" dirty="0">
                <a:solidFill>
                  <a:schemeClr val="bg1"/>
                </a:solidFill>
                <a:latin typeface="仿宋" panose="02010609060101010101" pitchFamily="49" charset="-122"/>
                <a:ea typeface="仿宋" panose="02010609060101010101" pitchFamily="49" charset="-122"/>
              </a:rPr>
              <a:t>APP</a:t>
            </a:r>
            <a:r>
              <a:rPr lang="zh-CN" altLang="en-US" sz="2800" b="1" dirty="0">
                <a:solidFill>
                  <a:schemeClr val="bg1"/>
                </a:solidFill>
                <a:latin typeface="仿宋" panose="02010609060101010101" pitchFamily="49" charset="-122"/>
                <a:ea typeface="仿宋" panose="02010609060101010101" pitchFamily="49" charset="-122"/>
              </a:rPr>
              <a:t>操作演示</a:t>
            </a:r>
            <a:r>
              <a:rPr lang="en-US" altLang="zh-CN" sz="2800" b="1" dirty="0">
                <a:solidFill>
                  <a:schemeClr val="bg1"/>
                </a:solidFill>
                <a:latin typeface="仿宋" panose="02010609060101010101" pitchFamily="49" charset="-122"/>
                <a:ea typeface="仿宋" panose="02010609060101010101" pitchFamily="49" charset="-122"/>
              </a:rPr>
              <a:t>—</a:t>
            </a:r>
            <a:r>
              <a:rPr lang="zh-CN" altLang="en-US" sz="2800" b="1" dirty="0">
                <a:solidFill>
                  <a:schemeClr val="bg1"/>
                </a:solidFill>
                <a:latin typeface="仿宋" panose="02010609060101010101" pitchFamily="49" charset="-122"/>
                <a:ea typeface="仿宋" panose="02010609060101010101" pitchFamily="49" charset="-122"/>
              </a:rPr>
              <a:t>基础篇</a:t>
            </a:r>
          </a:p>
        </p:txBody>
      </p:sp>
      <p:sp>
        <p:nvSpPr>
          <p:cNvPr id="9" name="矩形 8"/>
          <p:cNvSpPr/>
          <p:nvPr/>
        </p:nvSpPr>
        <p:spPr>
          <a:xfrm>
            <a:off x="1036819" y="1177065"/>
            <a:ext cx="4634460" cy="412613"/>
          </a:xfrm>
          <a:prstGeom prst="rect">
            <a:avLst/>
          </a:prstGeom>
        </p:spPr>
        <p:txBody>
          <a:bodyPr wrap="square">
            <a:spAutoFit/>
          </a:bodyPr>
          <a:lstStyle/>
          <a:p>
            <a:pPr>
              <a:lnSpc>
                <a:spcPct val="120000"/>
              </a:lnSpc>
              <a:buSzPct val="100000"/>
            </a:pPr>
            <a:r>
              <a:rPr lang="en-US" altLang="zh-CN" sz="2000" b="1" dirty="0">
                <a:solidFill>
                  <a:srgbClr val="16CCC8"/>
                </a:solidFill>
                <a:latin typeface="仿宋" panose="02010609060101010101" pitchFamily="49" charset="-122"/>
                <a:ea typeface="仿宋" panose="02010609060101010101" pitchFamily="49" charset="-122"/>
                <a:sym typeface="微软雅黑" panose="020B0503020204020204" charset="-122"/>
              </a:rPr>
              <a:t>Step1 </a:t>
            </a:r>
            <a:r>
              <a:rPr lang="zh-CN" altLang="en-US" sz="2000" b="1" dirty="0" smtClean="0">
                <a:solidFill>
                  <a:srgbClr val="16CCC8"/>
                </a:solidFill>
                <a:latin typeface="仿宋" panose="02010609060101010101" pitchFamily="49" charset="-122"/>
                <a:ea typeface="仿宋" panose="02010609060101010101" pitchFamily="49" charset="-122"/>
                <a:sym typeface="微软雅黑" panose="020B0503020204020204" charset="-122"/>
              </a:rPr>
              <a:t>个税</a:t>
            </a:r>
            <a:r>
              <a:rPr lang="en-US" altLang="zh-CN" sz="2000" b="1" dirty="0" smtClean="0">
                <a:solidFill>
                  <a:srgbClr val="16CCC8"/>
                </a:solidFill>
                <a:latin typeface="仿宋" panose="02010609060101010101" pitchFamily="49" charset="-122"/>
                <a:ea typeface="仿宋" panose="02010609060101010101" pitchFamily="49" charset="-122"/>
                <a:sym typeface="微软雅黑" panose="020B0503020204020204" charset="-122"/>
              </a:rPr>
              <a:t>APP</a:t>
            </a:r>
            <a:r>
              <a:rPr lang="zh-CN" altLang="en-US" sz="2000" b="1" dirty="0" smtClean="0">
                <a:solidFill>
                  <a:srgbClr val="16CCC8"/>
                </a:solidFill>
                <a:latin typeface="仿宋" panose="02010609060101010101" pitchFamily="49" charset="-122"/>
                <a:ea typeface="仿宋" panose="02010609060101010101" pitchFamily="49" charset="-122"/>
                <a:sym typeface="微软雅黑" panose="020B0503020204020204" charset="-122"/>
              </a:rPr>
              <a:t>下载方式</a:t>
            </a:r>
            <a:endParaRPr lang="zh-CN" altLang="en-US" sz="2000" b="1" dirty="0">
              <a:solidFill>
                <a:srgbClr val="16CCC8"/>
              </a:solidFill>
              <a:latin typeface="仿宋" panose="02010609060101010101" pitchFamily="49" charset="-122"/>
              <a:ea typeface="仿宋" panose="02010609060101010101" pitchFamily="49" charset="-122"/>
              <a:sym typeface="微软雅黑" panose="020B0503020204020204" charset="-122"/>
            </a:endParaRPr>
          </a:p>
        </p:txBody>
      </p:sp>
      <p:sp>
        <p:nvSpPr>
          <p:cNvPr id="2" name="文本框 1"/>
          <p:cNvSpPr txBox="1"/>
          <p:nvPr/>
        </p:nvSpPr>
        <p:spPr>
          <a:xfrm>
            <a:off x="6871856" y="2576943"/>
            <a:ext cx="4452636" cy="2677656"/>
          </a:xfrm>
          <a:prstGeom prst="rect">
            <a:avLst/>
          </a:prstGeom>
          <a:noFill/>
        </p:spPr>
        <p:txBody>
          <a:bodyPr wrap="square" rtlCol="0">
            <a:spAutoFit/>
          </a:bodyPr>
          <a:lstStyle/>
          <a:p>
            <a:r>
              <a:rPr lang="en-US" altLang="zh-CN" sz="2400" b="1" dirty="0">
                <a:solidFill>
                  <a:schemeClr val="bg1"/>
                </a:solidFill>
                <a:latin typeface="仿宋" panose="02010609060101010101" pitchFamily="49" charset="-122"/>
                <a:ea typeface="仿宋" panose="02010609060101010101" pitchFamily="49" charset="-122"/>
              </a:rPr>
              <a:t>【</a:t>
            </a:r>
            <a:r>
              <a:rPr lang="zh-CN" altLang="en-US" sz="2400" b="1" dirty="0">
                <a:solidFill>
                  <a:schemeClr val="bg1"/>
                </a:solidFill>
                <a:latin typeface="仿宋" panose="02010609060101010101" pitchFamily="49" charset="-122"/>
                <a:ea typeface="仿宋" panose="02010609060101010101" pitchFamily="49" charset="-122"/>
              </a:rPr>
              <a:t>小贴士：个人所得税</a:t>
            </a:r>
            <a:r>
              <a:rPr lang="en-US" altLang="zh-CN" sz="2400" b="1" dirty="0">
                <a:solidFill>
                  <a:schemeClr val="bg1"/>
                </a:solidFill>
                <a:latin typeface="仿宋" panose="02010609060101010101" pitchFamily="49" charset="-122"/>
                <a:ea typeface="仿宋" panose="02010609060101010101" pitchFamily="49" charset="-122"/>
              </a:rPr>
              <a:t>APP</a:t>
            </a:r>
            <a:r>
              <a:rPr lang="zh-CN" altLang="en-US" sz="2400" b="1" dirty="0">
                <a:solidFill>
                  <a:schemeClr val="bg1"/>
                </a:solidFill>
                <a:latin typeface="仿宋" panose="02010609060101010101" pitchFamily="49" charset="-122"/>
                <a:ea typeface="仿宋" panose="02010609060101010101" pitchFamily="49" charset="-122"/>
              </a:rPr>
              <a:t>下载</a:t>
            </a:r>
            <a:r>
              <a:rPr lang="en-US" altLang="zh-CN" sz="2400" b="1" dirty="0">
                <a:solidFill>
                  <a:schemeClr val="bg1"/>
                </a:solidFill>
                <a:latin typeface="仿宋" panose="02010609060101010101" pitchFamily="49" charset="-122"/>
                <a:ea typeface="仿宋" panose="02010609060101010101" pitchFamily="49" charset="-122"/>
              </a:rPr>
              <a:t>】 </a:t>
            </a:r>
            <a:endParaRPr lang="zh-CN" altLang="en-US" sz="2400" dirty="0">
              <a:solidFill>
                <a:schemeClr val="bg1"/>
              </a:solidFill>
              <a:latin typeface="仿宋" panose="02010609060101010101" pitchFamily="49" charset="-122"/>
              <a:ea typeface="仿宋" panose="02010609060101010101" pitchFamily="49" charset="-122"/>
            </a:endParaRPr>
          </a:p>
          <a:p>
            <a:r>
              <a:rPr lang="zh-CN" altLang="en-US" sz="2400" dirty="0">
                <a:solidFill>
                  <a:schemeClr val="bg1"/>
                </a:solidFill>
                <a:latin typeface="仿宋" panose="02010609060101010101" pitchFamily="49" charset="-122"/>
                <a:ea typeface="仿宋" panose="02010609060101010101" pitchFamily="49" charset="-122"/>
              </a:rPr>
              <a:t>您可在各大主流手机应用市场搜索国家税务总局发布的“个人所得税”并下载安装（请认准正版</a:t>
            </a:r>
            <a:r>
              <a:rPr lang="zh-CN" altLang="en-US" sz="2400" dirty="0" smtClean="0">
                <a:solidFill>
                  <a:schemeClr val="bg1"/>
                </a:solidFill>
                <a:latin typeface="仿宋" panose="02010609060101010101" pitchFamily="49" charset="-122"/>
                <a:ea typeface="仿宋" panose="02010609060101010101" pitchFamily="49" charset="-122"/>
              </a:rPr>
              <a:t>图标    ）</a:t>
            </a:r>
            <a:r>
              <a:rPr lang="zh-CN" altLang="en-US" sz="2400" dirty="0">
                <a:solidFill>
                  <a:schemeClr val="bg1"/>
                </a:solidFill>
                <a:latin typeface="仿宋" panose="02010609060101010101" pitchFamily="49" charset="-122"/>
                <a:ea typeface="仿宋" panose="02010609060101010101" pitchFamily="49" charset="-122"/>
              </a:rPr>
              <a:t>。您还可以登录国家税务总局、自然人电子税务局，扫码下载。 </a:t>
            </a:r>
          </a:p>
        </p:txBody>
      </p:sp>
      <p:pic>
        <p:nvPicPr>
          <p:cNvPr id="3"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39103" y="1899202"/>
            <a:ext cx="4626170" cy="4750506"/>
          </a:xfrm>
          <a:prstGeom prst="rect">
            <a:avLst/>
          </a:prstGeom>
        </p:spPr>
      </p:pic>
      <p:pic>
        <p:nvPicPr>
          <p:cNvPr id="5" name="图片 4"/>
          <p:cNvPicPr>
            <a:picLocks noChangeAspect="1"/>
          </p:cNvPicPr>
          <p:nvPr/>
        </p:nvPicPr>
        <p:blipFill>
          <a:blip r:embed="rId3"/>
          <a:stretch>
            <a:fillRect/>
          </a:stretch>
        </p:blipFill>
        <p:spPr>
          <a:xfrm>
            <a:off x="7811365" y="4074430"/>
            <a:ext cx="323850" cy="400050"/>
          </a:xfrm>
          <a:prstGeom prst="rect">
            <a:avLst/>
          </a:prstGeo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图片 441" descr="C:\Users\y\Desktop\微信图片_20190124184258.png微信图片_20190124184258"/>
          <p:cNvPicPr/>
          <p:nvPr/>
        </p:nvPicPr>
        <p:blipFill>
          <a:blip r:embed="rId2" cstate="print"/>
          <a:stretch>
            <a:fillRect/>
          </a:stretch>
        </p:blipFill>
        <p:spPr>
          <a:xfrm>
            <a:off x="1129871" y="1895959"/>
            <a:ext cx="2613025" cy="4609293"/>
          </a:xfrm>
          <a:prstGeom prst="rect">
            <a:avLst/>
          </a:prstGeom>
          <a:noFill/>
          <a:ln w="9525" cap="flat" cmpd="sng">
            <a:solidFill>
              <a:srgbClr val="BFBFBF"/>
            </a:solidFill>
            <a:prstDash val="solid"/>
            <a:miter/>
            <a:headEnd type="none" w="med" len="med"/>
            <a:tailEnd type="none" w="med" len="med"/>
          </a:ln>
        </p:spPr>
      </p:pic>
      <p:pic>
        <p:nvPicPr>
          <p:cNvPr id="4" name="图片 444" descr="F:\赵春涛\操作手册\1月1上线\1操作手册\给甲方评审版\12.20\APP截图\登录界面.jpg登录界面"/>
          <p:cNvPicPr/>
          <p:nvPr/>
        </p:nvPicPr>
        <p:blipFill>
          <a:blip r:embed="rId3" cstate="print"/>
          <a:stretch>
            <a:fillRect/>
          </a:stretch>
        </p:blipFill>
        <p:spPr>
          <a:xfrm>
            <a:off x="3981889" y="1895959"/>
            <a:ext cx="2613025" cy="4599682"/>
          </a:xfrm>
          <a:prstGeom prst="rect">
            <a:avLst/>
          </a:prstGeom>
          <a:noFill/>
          <a:ln w="9525" cap="flat" cmpd="sng">
            <a:solidFill>
              <a:srgbClr val="BFBFBF"/>
            </a:solidFill>
            <a:prstDash val="solid"/>
            <a:miter/>
            <a:headEnd type="none" w="med" len="med"/>
            <a:tailEnd type="none" w="med" len="med"/>
          </a:ln>
        </p:spPr>
      </p:pic>
      <p:sp>
        <p:nvSpPr>
          <p:cNvPr id="6" name="文本框 5"/>
          <p:cNvSpPr txBox="1"/>
          <p:nvPr/>
        </p:nvSpPr>
        <p:spPr>
          <a:xfrm>
            <a:off x="1360493" y="3987322"/>
            <a:ext cx="2184400" cy="400110"/>
          </a:xfrm>
          <a:prstGeom prst="rect">
            <a:avLst/>
          </a:prstGeom>
          <a:noFill/>
        </p:spPr>
        <p:txBody>
          <a:bodyPr wrap="square" rtlCol="0">
            <a:spAutoFit/>
          </a:bodyPr>
          <a:lstStyle/>
          <a:p>
            <a:r>
              <a:rPr lang="zh-CN" altLang="en-US" sz="2000" b="1" dirty="0">
                <a:solidFill>
                  <a:srgbClr val="16CCC8"/>
                </a:solidFill>
                <a:latin typeface="仿宋" panose="02010609060101010101" pitchFamily="49" charset="-122"/>
                <a:ea typeface="仿宋" panose="02010609060101010101" pitchFamily="49" charset="-122"/>
              </a:rPr>
              <a:t>步骤①实名注册</a:t>
            </a:r>
          </a:p>
        </p:txBody>
      </p:sp>
      <p:sp>
        <p:nvSpPr>
          <p:cNvPr id="7" name="文本框 6"/>
          <p:cNvSpPr txBox="1"/>
          <p:nvPr/>
        </p:nvSpPr>
        <p:spPr>
          <a:xfrm>
            <a:off x="4179893" y="3974622"/>
            <a:ext cx="2184400" cy="400110"/>
          </a:xfrm>
          <a:prstGeom prst="rect">
            <a:avLst/>
          </a:prstGeom>
          <a:noFill/>
        </p:spPr>
        <p:txBody>
          <a:bodyPr wrap="square" rtlCol="0">
            <a:spAutoFit/>
          </a:bodyPr>
          <a:lstStyle/>
          <a:p>
            <a:r>
              <a:rPr lang="zh-CN" altLang="en-US" sz="2000" b="1" dirty="0">
                <a:solidFill>
                  <a:srgbClr val="16CCC8"/>
                </a:solidFill>
                <a:latin typeface="仿宋" panose="02010609060101010101" pitchFamily="49" charset="-122"/>
                <a:ea typeface="仿宋" panose="02010609060101010101" pitchFamily="49" charset="-122"/>
              </a:rPr>
              <a:t>步骤②登录软件</a:t>
            </a:r>
          </a:p>
        </p:txBody>
      </p:sp>
      <p:sp>
        <p:nvSpPr>
          <p:cNvPr id="8" name="TextBox 75"/>
          <p:cNvSpPr txBox="1"/>
          <p:nvPr/>
        </p:nvSpPr>
        <p:spPr>
          <a:xfrm>
            <a:off x="509010" y="529102"/>
            <a:ext cx="6661539" cy="523220"/>
          </a:xfrm>
          <a:prstGeom prst="rect">
            <a:avLst/>
          </a:prstGeom>
          <a:noFill/>
        </p:spPr>
        <p:txBody>
          <a:bodyPr wrap="square" rtlCol="0" anchor="b">
            <a:spAutoFit/>
          </a:bodyPr>
          <a:lstStyle/>
          <a:p>
            <a:r>
              <a:rPr lang="zh-CN" altLang="en-US" sz="2800" b="1" dirty="0">
                <a:solidFill>
                  <a:schemeClr val="bg1"/>
                </a:solidFill>
                <a:latin typeface="仿宋" panose="02010609060101010101" pitchFamily="49" charset="-122"/>
                <a:ea typeface="仿宋" panose="02010609060101010101" pitchFamily="49" charset="-122"/>
              </a:rPr>
              <a:t>一、个人所得税</a:t>
            </a:r>
            <a:r>
              <a:rPr lang="en-US" altLang="zh-CN" sz="2800" b="1" dirty="0">
                <a:solidFill>
                  <a:schemeClr val="bg1"/>
                </a:solidFill>
                <a:latin typeface="仿宋" panose="02010609060101010101" pitchFamily="49" charset="-122"/>
                <a:ea typeface="仿宋" panose="02010609060101010101" pitchFamily="49" charset="-122"/>
              </a:rPr>
              <a:t>APP</a:t>
            </a:r>
            <a:r>
              <a:rPr lang="zh-CN" altLang="en-US" sz="2800" b="1" dirty="0">
                <a:solidFill>
                  <a:schemeClr val="bg1"/>
                </a:solidFill>
                <a:latin typeface="仿宋" panose="02010609060101010101" pitchFamily="49" charset="-122"/>
                <a:ea typeface="仿宋" panose="02010609060101010101" pitchFamily="49" charset="-122"/>
              </a:rPr>
              <a:t>操作演示</a:t>
            </a:r>
            <a:r>
              <a:rPr lang="en-US" altLang="zh-CN" sz="2800" b="1" dirty="0">
                <a:solidFill>
                  <a:schemeClr val="bg1"/>
                </a:solidFill>
                <a:latin typeface="仿宋" panose="02010609060101010101" pitchFamily="49" charset="-122"/>
                <a:ea typeface="仿宋" panose="02010609060101010101" pitchFamily="49" charset="-122"/>
              </a:rPr>
              <a:t>—</a:t>
            </a:r>
            <a:r>
              <a:rPr lang="zh-CN" altLang="en-US" sz="2800" b="1" dirty="0">
                <a:solidFill>
                  <a:schemeClr val="bg1"/>
                </a:solidFill>
                <a:latin typeface="仿宋" panose="02010609060101010101" pitchFamily="49" charset="-122"/>
                <a:ea typeface="仿宋" panose="02010609060101010101" pitchFamily="49" charset="-122"/>
              </a:rPr>
              <a:t>基础篇</a:t>
            </a:r>
          </a:p>
        </p:txBody>
      </p:sp>
      <p:sp>
        <p:nvSpPr>
          <p:cNvPr id="9" name="矩形 8"/>
          <p:cNvSpPr/>
          <p:nvPr/>
        </p:nvSpPr>
        <p:spPr>
          <a:xfrm>
            <a:off x="1036819" y="1177065"/>
            <a:ext cx="4634460" cy="412613"/>
          </a:xfrm>
          <a:prstGeom prst="rect">
            <a:avLst/>
          </a:prstGeom>
        </p:spPr>
        <p:txBody>
          <a:bodyPr wrap="square">
            <a:spAutoFit/>
          </a:bodyPr>
          <a:lstStyle/>
          <a:p>
            <a:pPr>
              <a:lnSpc>
                <a:spcPct val="120000"/>
              </a:lnSpc>
              <a:buSzPct val="100000"/>
            </a:pPr>
            <a:r>
              <a:rPr lang="en-US" altLang="zh-CN" sz="2000" b="1" dirty="0">
                <a:solidFill>
                  <a:srgbClr val="16CCC8"/>
                </a:solidFill>
                <a:latin typeface="仿宋" panose="02010609060101010101" pitchFamily="49" charset="-122"/>
                <a:ea typeface="仿宋" panose="02010609060101010101" pitchFamily="49" charset="-122"/>
                <a:sym typeface="微软雅黑" panose="020B0503020204020204" charset="-122"/>
              </a:rPr>
              <a:t>Step1 </a:t>
            </a:r>
            <a:r>
              <a:rPr lang="zh-CN" altLang="en-US" sz="2000" b="1" dirty="0">
                <a:solidFill>
                  <a:srgbClr val="16CCC8"/>
                </a:solidFill>
                <a:latin typeface="仿宋" panose="02010609060101010101" pitchFamily="49" charset="-122"/>
                <a:ea typeface="仿宋" panose="02010609060101010101" pitchFamily="49" charset="-122"/>
                <a:sym typeface="微软雅黑" panose="020B0503020204020204" charset="-122"/>
              </a:rPr>
              <a:t>实名注册并登陆</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图片 3"/>
          <p:cNvPicPr>
            <a:picLocks noChangeAspect="1"/>
          </p:cNvPicPr>
          <p:nvPr/>
        </p:nvPicPr>
        <p:blipFill>
          <a:blip r:embed="rId2"/>
          <a:stretch>
            <a:fillRect/>
          </a:stretch>
        </p:blipFill>
        <p:spPr>
          <a:xfrm>
            <a:off x="1081151" y="1839133"/>
            <a:ext cx="2359558" cy="4709160"/>
          </a:xfrm>
          <a:prstGeom prst="rect">
            <a:avLst/>
          </a:prstGeom>
        </p:spPr>
      </p:pic>
      <p:pic>
        <p:nvPicPr>
          <p:cNvPr id="5" name="图片 4"/>
          <p:cNvPicPr>
            <a:picLocks noChangeAspect="1"/>
          </p:cNvPicPr>
          <p:nvPr/>
        </p:nvPicPr>
        <p:blipFill>
          <a:blip r:embed="rId3"/>
          <a:stretch>
            <a:fillRect/>
          </a:stretch>
        </p:blipFill>
        <p:spPr>
          <a:xfrm>
            <a:off x="3643181" y="1839133"/>
            <a:ext cx="2802739" cy="2731784"/>
          </a:xfrm>
          <a:prstGeom prst="rect">
            <a:avLst/>
          </a:prstGeom>
        </p:spPr>
      </p:pic>
      <p:pic>
        <p:nvPicPr>
          <p:cNvPr id="6" name="图片 5"/>
          <p:cNvPicPr>
            <a:picLocks noChangeAspect="1"/>
          </p:cNvPicPr>
          <p:nvPr/>
        </p:nvPicPr>
        <p:blipFill>
          <a:blip r:embed="rId4"/>
          <a:stretch>
            <a:fillRect/>
          </a:stretch>
        </p:blipFill>
        <p:spPr>
          <a:xfrm>
            <a:off x="3701461" y="4639702"/>
            <a:ext cx="2809711" cy="1902779"/>
          </a:xfrm>
          <a:prstGeom prst="rect">
            <a:avLst/>
          </a:prstGeom>
        </p:spPr>
      </p:pic>
      <p:pic>
        <p:nvPicPr>
          <p:cNvPr id="7" name="图片 460" descr="F:\赵春涛\操作手册\1月1上线\1操作手册\给甲方评审版\12.20\APP截图\修改密码.jpg修改密码"/>
          <p:cNvPicPr preferRelativeResize="0"/>
          <p:nvPr/>
        </p:nvPicPr>
        <p:blipFill>
          <a:blip r:embed="rId5" cstate="print"/>
          <a:stretch>
            <a:fillRect/>
          </a:stretch>
        </p:blipFill>
        <p:spPr>
          <a:xfrm>
            <a:off x="6779811" y="1839133"/>
            <a:ext cx="2356334" cy="3078997"/>
          </a:xfrm>
          <a:prstGeom prst="rect">
            <a:avLst/>
          </a:prstGeom>
          <a:noFill/>
          <a:ln w="9525" cap="flat" cmpd="sng">
            <a:solidFill>
              <a:srgbClr val="BFBFBF"/>
            </a:solidFill>
            <a:prstDash val="solid"/>
            <a:miter/>
            <a:headEnd type="none" w="med" len="med"/>
            <a:tailEnd type="none" w="med" len="med"/>
          </a:ln>
        </p:spPr>
      </p:pic>
      <p:sp>
        <p:nvSpPr>
          <p:cNvPr id="8" name="矩形: 圆角 7"/>
          <p:cNvSpPr/>
          <p:nvPr/>
        </p:nvSpPr>
        <p:spPr>
          <a:xfrm>
            <a:off x="3643181" y="3301042"/>
            <a:ext cx="2742121" cy="40011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16CCC8"/>
              </a:solidFill>
              <a:latin typeface="仿宋" panose="02010609060101010101" pitchFamily="49" charset="-122"/>
              <a:ea typeface="仿宋" panose="02010609060101010101" pitchFamily="49" charset="-122"/>
            </a:endParaRPr>
          </a:p>
        </p:txBody>
      </p:sp>
      <p:sp>
        <p:nvSpPr>
          <p:cNvPr id="9" name="文本框 8"/>
          <p:cNvSpPr txBox="1"/>
          <p:nvPr/>
        </p:nvSpPr>
        <p:spPr>
          <a:xfrm>
            <a:off x="1826887" y="4593342"/>
            <a:ext cx="2184400" cy="707886"/>
          </a:xfrm>
          <a:prstGeom prst="rect">
            <a:avLst/>
          </a:prstGeom>
          <a:noFill/>
        </p:spPr>
        <p:txBody>
          <a:bodyPr wrap="square" rtlCol="0">
            <a:spAutoFit/>
          </a:bodyPr>
          <a:lstStyle/>
          <a:p>
            <a:r>
              <a:rPr lang="zh-CN" altLang="en-US" sz="2000" b="1" dirty="0">
                <a:solidFill>
                  <a:srgbClr val="16CCC8"/>
                </a:solidFill>
                <a:latin typeface="仿宋" panose="02010609060101010101" pitchFamily="49" charset="-122"/>
                <a:ea typeface="仿宋" panose="02010609060101010101" pitchFamily="49" charset="-122"/>
              </a:rPr>
              <a:t>步骤①</a:t>
            </a:r>
            <a:endParaRPr lang="en-US" altLang="zh-CN" sz="2000" b="1" dirty="0">
              <a:solidFill>
                <a:srgbClr val="16CCC8"/>
              </a:solidFill>
              <a:latin typeface="仿宋" panose="02010609060101010101" pitchFamily="49" charset="-122"/>
              <a:ea typeface="仿宋" panose="02010609060101010101" pitchFamily="49" charset="-122"/>
            </a:endParaRPr>
          </a:p>
          <a:p>
            <a:r>
              <a:rPr lang="zh-CN" altLang="en-US" sz="2000" b="1" dirty="0">
                <a:solidFill>
                  <a:srgbClr val="16CCC8"/>
                </a:solidFill>
                <a:latin typeface="仿宋" panose="02010609060101010101" pitchFamily="49" charset="-122"/>
                <a:ea typeface="仿宋" panose="02010609060101010101" pitchFamily="49" charset="-122"/>
              </a:rPr>
              <a:t>进入安全中心</a:t>
            </a:r>
          </a:p>
        </p:txBody>
      </p:sp>
      <p:sp>
        <p:nvSpPr>
          <p:cNvPr id="10" name="文本框 9"/>
          <p:cNvSpPr txBox="1"/>
          <p:nvPr/>
        </p:nvSpPr>
        <p:spPr>
          <a:xfrm>
            <a:off x="4463992" y="3301042"/>
            <a:ext cx="2184400" cy="400110"/>
          </a:xfrm>
          <a:prstGeom prst="rect">
            <a:avLst/>
          </a:prstGeom>
          <a:noFill/>
        </p:spPr>
        <p:txBody>
          <a:bodyPr wrap="square" rtlCol="0">
            <a:spAutoFit/>
          </a:bodyPr>
          <a:lstStyle/>
          <a:p>
            <a:r>
              <a:rPr lang="zh-CN" altLang="en-US" sz="2000" b="1" dirty="0">
                <a:solidFill>
                  <a:srgbClr val="16CCC8"/>
                </a:solidFill>
                <a:latin typeface="仿宋" panose="02010609060101010101" pitchFamily="49" charset="-122"/>
                <a:ea typeface="仿宋" panose="02010609060101010101" pitchFamily="49" charset="-122"/>
              </a:rPr>
              <a:t>步骤②选择项目</a:t>
            </a:r>
          </a:p>
        </p:txBody>
      </p:sp>
      <p:sp>
        <p:nvSpPr>
          <p:cNvPr id="11" name="文本框 10"/>
          <p:cNvSpPr txBox="1"/>
          <p:nvPr/>
        </p:nvSpPr>
        <p:spPr>
          <a:xfrm>
            <a:off x="4510222" y="5403506"/>
            <a:ext cx="2743200" cy="400110"/>
          </a:xfrm>
          <a:prstGeom prst="rect">
            <a:avLst/>
          </a:prstGeom>
          <a:noFill/>
        </p:spPr>
        <p:txBody>
          <a:bodyPr wrap="square" rtlCol="0">
            <a:spAutoFit/>
          </a:bodyPr>
          <a:lstStyle/>
          <a:p>
            <a:r>
              <a:rPr lang="zh-CN" altLang="en-US" sz="2000" b="1" dirty="0">
                <a:solidFill>
                  <a:srgbClr val="16CCC8"/>
                </a:solidFill>
                <a:latin typeface="仿宋" panose="02010609060101010101" pitchFamily="49" charset="-122"/>
                <a:ea typeface="仿宋" panose="02010609060101010101" pitchFamily="49" charset="-122"/>
              </a:rPr>
              <a:t>步骤③验证通过</a:t>
            </a:r>
          </a:p>
        </p:txBody>
      </p:sp>
      <p:sp>
        <p:nvSpPr>
          <p:cNvPr id="12" name="文本框 11"/>
          <p:cNvSpPr txBox="1"/>
          <p:nvPr/>
        </p:nvSpPr>
        <p:spPr>
          <a:xfrm>
            <a:off x="7030044" y="4095212"/>
            <a:ext cx="2184400" cy="400110"/>
          </a:xfrm>
          <a:prstGeom prst="rect">
            <a:avLst/>
          </a:prstGeom>
          <a:noFill/>
        </p:spPr>
        <p:txBody>
          <a:bodyPr wrap="square" rtlCol="0">
            <a:spAutoFit/>
          </a:bodyPr>
          <a:lstStyle/>
          <a:p>
            <a:r>
              <a:rPr lang="zh-CN" altLang="en-US" sz="2000" b="1" dirty="0">
                <a:solidFill>
                  <a:srgbClr val="16CCC8"/>
                </a:solidFill>
                <a:latin typeface="仿宋" panose="02010609060101010101" pitchFamily="49" charset="-122"/>
                <a:ea typeface="仿宋" panose="02010609060101010101" pitchFamily="49" charset="-122"/>
              </a:rPr>
              <a:t>步骤④修改信息</a:t>
            </a:r>
          </a:p>
        </p:txBody>
      </p:sp>
      <p:sp>
        <p:nvSpPr>
          <p:cNvPr id="14" name="矩形 13"/>
          <p:cNvSpPr/>
          <p:nvPr/>
        </p:nvSpPr>
        <p:spPr>
          <a:xfrm>
            <a:off x="1036819" y="1177065"/>
            <a:ext cx="4634460" cy="412613"/>
          </a:xfrm>
          <a:prstGeom prst="rect">
            <a:avLst/>
          </a:prstGeom>
        </p:spPr>
        <p:txBody>
          <a:bodyPr wrap="square">
            <a:spAutoFit/>
          </a:bodyPr>
          <a:lstStyle/>
          <a:p>
            <a:pPr>
              <a:lnSpc>
                <a:spcPct val="120000"/>
              </a:lnSpc>
              <a:buSzPct val="100000"/>
            </a:pPr>
            <a:r>
              <a:rPr lang="en-US" altLang="zh-CN" sz="2000" b="1" dirty="0">
                <a:solidFill>
                  <a:srgbClr val="16CCC8"/>
                </a:solidFill>
                <a:latin typeface="仿宋" panose="02010609060101010101" pitchFamily="49" charset="-122"/>
                <a:ea typeface="仿宋" panose="02010609060101010101" pitchFamily="49" charset="-122"/>
                <a:sym typeface="微软雅黑" panose="020B0503020204020204" charset="-122"/>
              </a:rPr>
              <a:t>Step2 </a:t>
            </a:r>
            <a:r>
              <a:rPr lang="zh-CN" altLang="en-US" sz="2000" b="1" dirty="0">
                <a:solidFill>
                  <a:srgbClr val="16CCC8"/>
                </a:solidFill>
                <a:latin typeface="仿宋" panose="02010609060101010101" pitchFamily="49" charset="-122"/>
                <a:ea typeface="仿宋" panose="02010609060101010101" pitchFamily="49" charset="-122"/>
                <a:sym typeface="微软雅黑" panose="020B0503020204020204" charset="-122"/>
              </a:rPr>
              <a:t>修改绑定手机及密码</a:t>
            </a:r>
          </a:p>
        </p:txBody>
      </p:sp>
      <p:sp>
        <p:nvSpPr>
          <p:cNvPr id="15" name="TextBox 75"/>
          <p:cNvSpPr txBox="1"/>
          <p:nvPr/>
        </p:nvSpPr>
        <p:spPr>
          <a:xfrm>
            <a:off x="509010" y="529102"/>
            <a:ext cx="6661539" cy="523220"/>
          </a:xfrm>
          <a:prstGeom prst="rect">
            <a:avLst/>
          </a:prstGeom>
          <a:noFill/>
        </p:spPr>
        <p:txBody>
          <a:bodyPr wrap="square" rtlCol="0" anchor="b">
            <a:spAutoFit/>
          </a:bodyPr>
          <a:lstStyle/>
          <a:p>
            <a:r>
              <a:rPr lang="zh-CN" altLang="en-US" sz="2800" b="1" dirty="0">
                <a:solidFill>
                  <a:schemeClr val="bg1"/>
                </a:solidFill>
                <a:latin typeface="仿宋" panose="02010609060101010101" pitchFamily="49" charset="-122"/>
                <a:ea typeface="仿宋" panose="02010609060101010101" pitchFamily="49" charset="-122"/>
              </a:rPr>
              <a:t>一、个人所得税</a:t>
            </a:r>
            <a:r>
              <a:rPr lang="en-US" altLang="zh-CN" sz="2800" b="1" dirty="0">
                <a:solidFill>
                  <a:schemeClr val="bg1"/>
                </a:solidFill>
                <a:latin typeface="仿宋" panose="02010609060101010101" pitchFamily="49" charset="-122"/>
                <a:ea typeface="仿宋" panose="02010609060101010101" pitchFamily="49" charset="-122"/>
              </a:rPr>
              <a:t>APP</a:t>
            </a:r>
            <a:r>
              <a:rPr lang="zh-CN" altLang="en-US" sz="2800" b="1" dirty="0">
                <a:solidFill>
                  <a:schemeClr val="bg1"/>
                </a:solidFill>
                <a:latin typeface="仿宋" panose="02010609060101010101" pitchFamily="49" charset="-122"/>
                <a:ea typeface="仿宋" panose="02010609060101010101" pitchFamily="49" charset="-122"/>
              </a:rPr>
              <a:t>操作演示</a:t>
            </a:r>
            <a:r>
              <a:rPr lang="en-US" altLang="zh-CN" sz="2800" b="1" dirty="0">
                <a:solidFill>
                  <a:schemeClr val="bg1"/>
                </a:solidFill>
                <a:latin typeface="仿宋" panose="02010609060101010101" pitchFamily="49" charset="-122"/>
                <a:ea typeface="仿宋" panose="02010609060101010101" pitchFamily="49" charset="-122"/>
              </a:rPr>
              <a:t>—</a:t>
            </a:r>
            <a:r>
              <a:rPr lang="zh-CN" altLang="en-US" sz="2800" b="1" dirty="0">
                <a:solidFill>
                  <a:schemeClr val="bg1"/>
                </a:solidFill>
                <a:latin typeface="仿宋" panose="02010609060101010101" pitchFamily="49" charset="-122"/>
                <a:ea typeface="仿宋" panose="02010609060101010101" pitchFamily="49" charset="-122"/>
              </a:rPr>
              <a:t>基础篇</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图片 8"/>
          <p:cNvPicPr>
            <a:picLocks noChangeAspect="1"/>
          </p:cNvPicPr>
          <p:nvPr/>
        </p:nvPicPr>
        <p:blipFill>
          <a:blip r:embed="rId3"/>
          <a:stretch>
            <a:fillRect/>
          </a:stretch>
        </p:blipFill>
        <p:spPr>
          <a:xfrm>
            <a:off x="1138507" y="1890499"/>
            <a:ext cx="2287867" cy="2046530"/>
          </a:xfrm>
          <a:prstGeom prst="rect">
            <a:avLst/>
          </a:prstGeom>
        </p:spPr>
      </p:pic>
      <p:pic>
        <p:nvPicPr>
          <p:cNvPr id="10" name="图片 9"/>
          <p:cNvPicPr>
            <a:picLocks noChangeAspect="1"/>
          </p:cNvPicPr>
          <p:nvPr/>
        </p:nvPicPr>
        <p:blipFill>
          <a:blip r:embed="rId4"/>
          <a:stretch>
            <a:fillRect/>
          </a:stretch>
        </p:blipFill>
        <p:spPr>
          <a:xfrm>
            <a:off x="1131666" y="4049609"/>
            <a:ext cx="2301550" cy="2481206"/>
          </a:xfrm>
          <a:prstGeom prst="rect">
            <a:avLst/>
          </a:prstGeom>
        </p:spPr>
      </p:pic>
      <p:pic>
        <p:nvPicPr>
          <p:cNvPr id="11" name="图片 10"/>
          <p:cNvPicPr>
            <a:picLocks noChangeAspect="1"/>
          </p:cNvPicPr>
          <p:nvPr/>
        </p:nvPicPr>
        <p:blipFill>
          <a:blip r:embed="rId5"/>
          <a:stretch>
            <a:fillRect/>
          </a:stretch>
        </p:blipFill>
        <p:spPr>
          <a:xfrm>
            <a:off x="3852457" y="1890500"/>
            <a:ext cx="2317713" cy="4640316"/>
          </a:xfrm>
          <a:prstGeom prst="rect">
            <a:avLst/>
          </a:prstGeom>
        </p:spPr>
      </p:pic>
      <p:sp>
        <p:nvSpPr>
          <p:cNvPr id="7" name="文本框 6"/>
          <p:cNvSpPr txBox="1"/>
          <p:nvPr/>
        </p:nvSpPr>
        <p:spPr>
          <a:xfrm>
            <a:off x="1757161" y="2640738"/>
            <a:ext cx="1778000" cy="707886"/>
          </a:xfrm>
          <a:prstGeom prst="rect">
            <a:avLst/>
          </a:prstGeom>
          <a:noFill/>
        </p:spPr>
        <p:txBody>
          <a:bodyPr wrap="square" rtlCol="0">
            <a:spAutoFit/>
          </a:bodyPr>
          <a:lstStyle/>
          <a:p>
            <a:r>
              <a:rPr lang="zh-CN" altLang="en-US" sz="2000" b="1" dirty="0">
                <a:solidFill>
                  <a:srgbClr val="16CCC8"/>
                </a:solidFill>
                <a:latin typeface="仿宋" panose="02010609060101010101" pitchFamily="49" charset="-122"/>
                <a:ea typeface="仿宋" panose="02010609060101010101" pitchFamily="49" charset="-122"/>
              </a:rPr>
              <a:t>步骤①</a:t>
            </a:r>
            <a:endParaRPr lang="en-US" altLang="zh-CN" sz="2000" b="1" dirty="0">
              <a:solidFill>
                <a:srgbClr val="16CCC8"/>
              </a:solidFill>
              <a:latin typeface="仿宋" panose="02010609060101010101" pitchFamily="49" charset="-122"/>
              <a:ea typeface="仿宋" panose="02010609060101010101" pitchFamily="49" charset="-122"/>
            </a:endParaRPr>
          </a:p>
          <a:p>
            <a:r>
              <a:rPr lang="zh-CN" altLang="en-US" sz="2000" b="1" dirty="0">
                <a:solidFill>
                  <a:srgbClr val="16CCC8"/>
                </a:solidFill>
                <a:latin typeface="仿宋" panose="02010609060101010101" pitchFamily="49" charset="-122"/>
                <a:ea typeface="仿宋" panose="02010609060101010101" pitchFamily="49" charset="-122"/>
              </a:rPr>
              <a:t>进入个人中心</a:t>
            </a:r>
          </a:p>
        </p:txBody>
      </p:sp>
      <p:sp>
        <p:nvSpPr>
          <p:cNvPr id="8" name="文本框 7"/>
          <p:cNvSpPr txBox="1"/>
          <p:nvPr/>
        </p:nvSpPr>
        <p:spPr>
          <a:xfrm>
            <a:off x="1752244" y="4513881"/>
            <a:ext cx="2184400" cy="707886"/>
          </a:xfrm>
          <a:prstGeom prst="rect">
            <a:avLst/>
          </a:prstGeom>
          <a:noFill/>
        </p:spPr>
        <p:txBody>
          <a:bodyPr wrap="square" rtlCol="0">
            <a:spAutoFit/>
          </a:bodyPr>
          <a:lstStyle/>
          <a:p>
            <a:r>
              <a:rPr lang="zh-CN" altLang="en-US" sz="2000" b="1" dirty="0">
                <a:solidFill>
                  <a:srgbClr val="16CCC8"/>
                </a:solidFill>
                <a:latin typeface="仿宋" panose="02010609060101010101" pitchFamily="49" charset="-122"/>
                <a:ea typeface="仿宋" panose="02010609060101010101" pitchFamily="49" charset="-122"/>
              </a:rPr>
              <a:t>步骤②</a:t>
            </a:r>
            <a:endParaRPr lang="en-US" altLang="zh-CN" sz="2000" b="1" dirty="0">
              <a:solidFill>
                <a:srgbClr val="16CCC8"/>
              </a:solidFill>
              <a:latin typeface="仿宋" panose="02010609060101010101" pitchFamily="49" charset="-122"/>
              <a:ea typeface="仿宋" panose="02010609060101010101" pitchFamily="49" charset="-122"/>
            </a:endParaRPr>
          </a:p>
          <a:p>
            <a:r>
              <a:rPr lang="zh-CN" altLang="en-US" sz="2000" b="1" dirty="0">
                <a:solidFill>
                  <a:srgbClr val="16CCC8"/>
                </a:solidFill>
                <a:latin typeface="仿宋" panose="02010609060101010101" pitchFamily="49" charset="-122"/>
                <a:ea typeface="仿宋" panose="02010609060101010101" pitchFamily="49" charset="-122"/>
              </a:rPr>
              <a:t>增加人员信息</a:t>
            </a:r>
          </a:p>
        </p:txBody>
      </p:sp>
      <p:sp>
        <p:nvSpPr>
          <p:cNvPr id="12" name="文本框 11"/>
          <p:cNvSpPr txBox="1"/>
          <p:nvPr/>
        </p:nvSpPr>
        <p:spPr>
          <a:xfrm>
            <a:off x="4203344" y="5290212"/>
            <a:ext cx="2184400" cy="707886"/>
          </a:xfrm>
          <a:prstGeom prst="rect">
            <a:avLst/>
          </a:prstGeom>
          <a:noFill/>
        </p:spPr>
        <p:txBody>
          <a:bodyPr wrap="square" rtlCol="0">
            <a:spAutoFit/>
          </a:bodyPr>
          <a:lstStyle/>
          <a:p>
            <a:r>
              <a:rPr lang="zh-CN" altLang="en-US" sz="2000" b="1" dirty="0">
                <a:solidFill>
                  <a:srgbClr val="16CCC8"/>
                </a:solidFill>
                <a:latin typeface="仿宋" panose="02010609060101010101" pitchFamily="49" charset="-122"/>
                <a:ea typeface="仿宋" panose="02010609060101010101" pitchFamily="49" charset="-122"/>
              </a:rPr>
              <a:t>步骤③</a:t>
            </a:r>
            <a:endParaRPr lang="en-US" altLang="zh-CN" sz="2000" b="1" dirty="0">
              <a:solidFill>
                <a:srgbClr val="16CCC8"/>
              </a:solidFill>
              <a:latin typeface="仿宋" panose="02010609060101010101" pitchFamily="49" charset="-122"/>
              <a:ea typeface="仿宋" panose="02010609060101010101" pitchFamily="49" charset="-122"/>
            </a:endParaRPr>
          </a:p>
          <a:p>
            <a:r>
              <a:rPr lang="zh-CN" altLang="en-US" sz="2000" b="1" dirty="0">
                <a:solidFill>
                  <a:srgbClr val="16CCC8"/>
                </a:solidFill>
                <a:latin typeface="仿宋" panose="02010609060101010101" pitchFamily="49" charset="-122"/>
                <a:ea typeface="仿宋" panose="02010609060101010101" pitchFamily="49" charset="-122"/>
              </a:rPr>
              <a:t>录入信息总览</a:t>
            </a:r>
          </a:p>
        </p:txBody>
      </p:sp>
      <p:sp>
        <p:nvSpPr>
          <p:cNvPr id="14" name="矩形 13"/>
          <p:cNvSpPr/>
          <p:nvPr/>
        </p:nvSpPr>
        <p:spPr>
          <a:xfrm>
            <a:off x="1036819" y="1177065"/>
            <a:ext cx="4634460" cy="412613"/>
          </a:xfrm>
          <a:prstGeom prst="rect">
            <a:avLst/>
          </a:prstGeom>
        </p:spPr>
        <p:txBody>
          <a:bodyPr wrap="square">
            <a:spAutoFit/>
          </a:bodyPr>
          <a:lstStyle/>
          <a:p>
            <a:pPr>
              <a:lnSpc>
                <a:spcPct val="120000"/>
              </a:lnSpc>
              <a:buSzPct val="100000"/>
            </a:pPr>
            <a:r>
              <a:rPr lang="en-US" altLang="zh-CN" sz="2000" b="1" dirty="0">
                <a:solidFill>
                  <a:srgbClr val="16CCC8"/>
                </a:solidFill>
                <a:latin typeface="仿宋" panose="02010609060101010101" pitchFamily="49" charset="-122"/>
                <a:ea typeface="仿宋" panose="02010609060101010101" pitchFamily="49" charset="-122"/>
                <a:sym typeface="微软雅黑" panose="020B0503020204020204" charset="-122"/>
              </a:rPr>
              <a:t>Step3 </a:t>
            </a:r>
            <a:r>
              <a:rPr lang="zh-CN" altLang="en-US" sz="2000" b="1" dirty="0">
                <a:solidFill>
                  <a:srgbClr val="16CCC8"/>
                </a:solidFill>
                <a:latin typeface="仿宋" panose="02010609060101010101" pitchFamily="49" charset="-122"/>
                <a:ea typeface="仿宋" panose="02010609060101010101" pitchFamily="49" charset="-122"/>
                <a:sym typeface="微软雅黑" panose="020B0503020204020204" charset="-122"/>
              </a:rPr>
              <a:t>家庭成员信息完善</a:t>
            </a:r>
          </a:p>
        </p:txBody>
      </p:sp>
      <p:sp>
        <p:nvSpPr>
          <p:cNvPr id="15" name="TextBox 75"/>
          <p:cNvSpPr txBox="1"/>
          <p:nvPr/>
        </p:nvSpPr>
        <p:spPr>
          <a:xfrm>
            <a:off x="509010" y="529102"/>
            <a:ext cx="6661539" cy="523220"/>
          </a:xfrm>
          <a:prstGeom prst="rect">
            <a:avLst/>
          </a:prstGeom>
          <a:noFill/>
        </p:spPr>
        <p:txBody>
          <a:bodyPr wrap="square" rtlCol="0" anchor="b">
            <a:spAutoFit/>
          </a:bodyPr>
          <a:lstStyle/>
          <a:p>
            <a:r>
              <a:rPr lang="zh-CN" altLang="en-US" sz="2800" b="1" dirty="0">
                <a:solidFill>
                  <a:schemeClr val="bg1"/>
                </a:solidFill>
                <a:latin typeface="仿宋" panose="02010609060101010101" pitchFamily="49" charset="-122"/>
                <a:ea typeface="仿宋" panose="02010609060101010101" pitchFamily="49" charset="-122"/>
              </a:rPr>
              <a:t>一、个人所得税</a:t>
            </a:r>
            <a:r>
              <a:rPr lang="en-US" altLang="zh-CN" sz="2800" b="1" dirty="0">
                <a:solidFill>
                  <a:schemeClr val="bg1"/>
                </a:solidFill>
                <a:latin typeface="仿宋" panose="02010609060101010101" pitchFamily="49" charset="-122"/>
                <a:ea typeface="仿宋" panose="02010609060101010101" pitchFamily="49" charset="-122"/>
              </a:rPr>
              <a:t>APP</a:t>
            </a:r>
            <a:r>
              <a:rPr lang="zh-CN" altLang="en-US" sz="2800" b="1" dirty="0">
                <a:solidFill>
                  <a:schemeClr val="bg1"/>
                </a:solidFill>
                <a:latin typeface="仿宋" panose="02010609060101010101" pitchFamily="49" charset="-122"/>
                <a:ea typeface="仿宋" panose="02010609060101010101" pitchFamily="49" charset="-122"/>
              </a:rPr>
              <a:t>操作演示</a:t>
            </a:r>
            <a:r>
              <a:rPr lang="en-US" altLang="zh-CN" sz="2800" b="1" dirty="0">
                <a:solidFill>
                  <a:schemeClr val="bg1"/>
                </a:solidFill>
                <a:latin typeface="仿宋" panose="02010609060101010101" pitchFamily="49" charset="-122"/>
                <a:ea typeface="仿宋" panose="02010609060101010101" pitchFamily="49" charset="-122"/>
              </a:rPr>
              <a:t>—</a:t>
            </a:r>
            <a:r>
              <a:rPr lang="zh-CN" altLang="en-US" sz="2800" b="1" dirty="0">
                <a:solidFill>
                  <a:schemeClr val="bg1"/>
                </a:solidFill>
                <a:latin typeface="仿宋" panose="02010609060101010101" pitchFamily="49" charset="-122"/>
                <a:ea typeface="仿宋" panose="02010609060101010101" pitchFamily="49" charset="-122"/>
              </a:rPr>
              <a:t>基础篇</a:t>
            </a:r>
          </a:p>
        </p:txBody>
      </p:sp>
      <p:sp>
        <p:nvSpPr>
          <p:cNvPr id="2" name="矩形 1"/>
          <p:cNvSpPr/>
          <p:nvPr/>
        </p:nvSpPr>
        <p:spPr>
          <a:xfrm>
            <a:off x="1131666" y="1890500"/>
            <a:ext cx="2301550" cy="54496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stretch>
            <a:fillRect/>
          </a:stretch>
        </p:blipFill>
        <p:spPr>
          <a:xfrm>
            <a:off x="1204135" y="1795539"/>
            <a:ext cx="3186841" cy="4719751"/>
          </a:xfrm>
          <a:prstGeom prst="rect">
            <a:avLst/>
          </a:prstGeom>
        </p:spPr>
      </p:pic>
      <p:pic>
        <p:nvPicPr>
          <p:cNvPr id="5" name="图片 4"/>
          <p:cNvPicPr>
            <a:picLocks noChangeAspect="1"/>
          </p:cNvPicPr>
          <p:nvPr/>
        </p:nvPicPr>
        <p:blipFill>
          <a:blip r:embed="rId4"/>
          <a:stretch>
            <a:fillRect/>
          </a:stretch>
        </p:blipFill>
        <p:spPr>
          <a:xfrm>
            <a:off x="4852009" y="1832372"/>
            <a:ext cx="3581445" cy="1896504"/>
          </a:xfrm>
          <a:prstGeom prst="rect">
            <a:avLst/>
          </a:prstGeom>
        </p:spPr>
      </p:pic>
      <p:pic>
        <p:nvPicPr>
          <p:cNvPr id="6" name="图片 5"/>
          <p:cNvPicPr>
            <a:picLocks noChangeAspect="1"/>
          </p:cNvPicPr>
          <p:nvPr/>
        </p:nvPicPr>
        <p:blipFill>
          <a:blip r:embed="rId5"/>
          <a:stretch>
            <a:fillRect/>
          </a:stretch>
        </p:blipFill>
        <p:spPr>
          <a:xfrm>
            <a:off x="4852009" y="3875377"/>
            <a:ext cx="3581445" cy="1397821"/>
          </a:xfrm>
          <a:prstGeom prst="rect">
            <a:avLst/>
          </a:prstGeom>
        </p:spPr>
      </p:pic>
      <p:pic>
        <p:nvPicPr>
          <p:cNvPr id="7" name="图片 6"/>
          <p:cNvPicPr>
            <a:picLocks noChangeAspect="1"/>
          </p:cNvPicPr>
          <p:nvPr/>
        </p:nvPicPr>
        <p:blipFill>
          <a:blip r:embed="rId6"/>
          <a:stretch>
            <a:fillRect/>
          </a:stretch>
        </p:blipFill>
        <p:spPr>
          <a:xfrm>
            <a:off x="4852009" y="5419699"/>
            <a:ext cx="3581445" cy="1095590"/>
          </a:xfrm>
          <a:prstGeom prst="rect">
            <a:avLst/>
          </a:prstGeom>
        </p:spPr>
      </p:pic>
      <p:sp>
        <p:nvSpPr>
          <p:cNvPr id="8" name="文本框 7"/>
          <p:cNvSpPr txBox="1"/>
          <p:nvPr/>
        </p:nvSpPr>
        <p:spPr>
          <a:xfrm>
            <a:off x="2143161" y="4092414"/>
            <a:ext cx="1993900" cy="707886"/>
          </a:xfrm>
          <a:prstGeom prst="rect">
            <a:avLst/>
          </a:prstGeom>
          <a:noFill/>
        </p:spPr>
        <p:txBody>
          <a:bodyPr wrap="square" rtlCol="0">
            <a:spAutoFit/>
          </a:bodyPr>
          <a:lstStyle/>
          <a:p>
            <a:r>
              <a:rPr lang="zh-CN" altLang="en-US" sz="2000" b="1" dirty="0">
                <a:solidFill>
                  <a:srgbClr val="16CCC8"/>
                </a:solidFill>
                <a:latin typeface="仿宋" panose="02010609060101010101" pitchFamily="49" charset="-122"/>
                <a:ea typeface="仿宋" panose="02010609060101010101" pitchFamily="49" charset="-122"/>
              </a:rPr>
              <a:t>步骤①</a:t>
            </a:r>
            <a:endParaRPr lang="en-US" altLang="zh-CN" sz="2000" b="1" dirty="0">
              <a:solidFill>
                <a:srgbClr val="16CCC8"/>
              </a:solidFill>
              <a:latin typeface="仿宋" panose="02010609060101010101" pitchFamily="49" charset="-122"/>
              <a:ea typeface="仿宋" panose="02010609060101010101" pitchFamily="49" charset="-122"/>
            </a:endParaRPr>
          </a:p>
          <a:p>
            <a:r>
              <a:rPr lang="zh-CN" altLang="en-US" sz="2000" b="1" dirty="0">
                <a:solidFill>
                  <a:srgbClr val="16CCC8"/>
                </a:solidFill>
                <a:latin typeface="仿宋" panose="02010609060101010101" pitchFamily="49" charset="-122"/>
                <a:ea typeface="仿宋" panose="02010609060101010101" pitchFamily="49" charset="-122"/>
              </a:rPr>
              <a:t>添加银行卡信息</a:t>
            </a:r>
          </a:p>
        </p:txBody>
      </p:sp>
      <p:sp>
        <p:nvSpPr>
          <p:cNvPr id="9" name="文本框 8"/>
          <p:cNvSpPr txBox="1"/>
          <p:nvPr/>
        </p:nvSpPr>
        <p:spPr>
          <a:xfrm>
            <a:off x="6819900" y="4446357"/>
            <a:ext cx="1727200" cy="707886"/>
          </a:xfrm>
          <a:prstGeom prst="rect">
            <a:avLst/>
          </a:prstGeom>
          <a:noFill/>
        </p:spPr>
        <p:txBody>
          <a:bodyPr wrap="square" rtlCol="0">
            <a:spAutoFit/>
          </a:bodyPr>
          <a:lstStyle/>
          <a:p>
            <a:r>
              <a:rPr lang="zh-CN" altLang="en-US" sz="2000" b="1" dirty="0">
                <a:solidFill>
                  <a:srgbClr val="16CCC8"/>
                </a:solidFill>
                <a:latin typeface="仿宋" panose="02010609060101010101" pitchFamily="49" charset="-122"/>
                <a:ea typeface="仿宋" panose="02010609060101010101" pitchFamily="49" charset="-122"/>
              </a:rPr>
              <a:t>步骤②</a:t>
            </a:r>
            <a:endParaRPr lang="en-US" altLang="zh-CN" sz="2000" b="1" dirty="0">
              <a:solidFill>
                <a:srgbClr val="16CCC8"/>
              </a:solidFill>
              <a:latin typeface="仿宋" panose="02010609060101010101" pitchFamily="49" charset="-122"/>
              <a:ea typeface="仿宋" panose="02010609060101010101" pitchFamily="49" charset="-122"/>
            </a:endParaRPr>
          </a:p>
          <a:p>
            <a:r>
              <a:rPr lang="zh-CN" altLang="en-US" sz="2000" b="1" dirty="0">
                <a:solidFill>
                  <a:srgbClr val="16CCC8"/>
                </a:solidFill>
                <a:latin typeface="仿宋" panose="02010609060101010101" pitchFamily="49" charset="-122"/>
                <a:ea typeface="仿宋" panose="02010609060101010101" pitchFamily="49" charset="-122"/>
              </a:rPr>
              <a:t>核验状态查询</a:t>
            </a:r>
          </a:p>
        </p:txBody>
      </p:sp>
      <p:sp>
        <p:nvSpPr>
          <p:cNvPr id="11" name="矩形 10"/>
          <p:cNvSpPr/>
          <p:nvPr/>
        </p:nvSpPr>
        <p:spPr>
          <a:xfrm>
            <a:off x="1036819" y="1177065"/>
            <a:ext cx="4634460" cy="412613"/>
          </a:xfrm>
          <a:prstGeom prst="rect">
            <a:avLst/>
          </a:prstGeom>
        </p:spPr>
        <p:txBody>
          <a:bodyPr wrap="square">
            <a:spAutoFit/>
          </a:bodyPr>
          <a:lstStyle/>
          <a:p>
            <a:pPr>
              <a:lnSpc>
                <a:spcPct val="120000"/>
              </a:lnSpc>
              <a:buSzPct val="100000"/>
            </a:pPr>
            <a:r>
              <a:rPr lang="en-US" altLang="zh-CN" sz="2000" b="1" dirty="0">
                <a:solidFill>
                  <a:srgbClr val="16CCC8"/>
                </a:solidFill>
                <a:latin typeface="仿宋" panose="02010609060101010101" pitchFamily="49" charset="-122"/>
                <a:ea typeface="仿宋" panose="02010609060101010101" pitchFamily="49" charset="-122"/>
                <a:sym typeface="微软雅黑" panose="020B0503020204020204" charset="-122"/>
              </a:rPr>
              <a:t>Step4 </a:t>
            </a:r>
            <a:r>
              <a:rPr lang="zh-CN" altLang="en-US" sz="2000" b="1" dirty="0">
                <a:solidFill>
                  <a:srgbClr val="16CCC8"/>
                </a:solidFill>
                <a:latin typeface="仿宋" panose="02010609060101010101" pitchFamily="49" charset="-122"/>
                <a:ea typeface="仿宋" panose="02010609060101010101" pitchFamily="49" charset="-122"/>
                <a:sym typeface="微软雅黑" panose="020B0503020204020204" charset="-122"/>
              </a:rPr>
              <a:t>银行账户信息完善</a:t>
            </a:r>
          </a:p>
        </p:txBody>
      </p:sp>
      <p:sp>
        <p:nvSpPr>
          <p:cNvPr id="12" name="TextBox 75"/>
          <p:cNvSpPr txBox="1"/>
          <p:nvPr/>
        </p:nvSpPr>
        <p:spPr>
          <a:xfrm>
            <a:off x="509010" y="529102"/>
            <a:ext cx="6661539" cy="523220"/>
          </a:xfrm>
          <a:prstGeom prst="rect">
            <a:avLst/>
          </a:prstGeom>
          <a:noFill/>
        </p:spPr>
        <p:txBody>
          <a:bodyPr wrap="square" rtlCol="0" anchor="b">
            <a:spAutoFit/>
          </a:bodyPr>
          <a:lstStyle/>
          <a:p>
            <a:r>
              <a:rPr lang="zh-CN" altLang="en-US" sz="2800" b="1" dirty="0">
                <a:solidFill>
                  <a:schemeClr val="bg1"/>
                </a:solidFill>
                <a:latin typeface="仿宋" panose="02010609060101010101" pitchFamily="49" charset="-122"/>
                <a:ea typeface="仿宋" panose="02010609060101010101" pitchFamily="49" charset="-122"/>
              </a:rPr>
              <a:t>一、个人所得税</a:t>
            </a:r>
            <a:r>
              <a:rPr lang="en-US" altLang="zh-CN" sz="2800" b="1" dirty="0">
                <a:solidFill>
                  <a:schemeClr val="bg1"/>
                </a:solidFill>
                <a:latin typeface="仿宋" panose="02010609060101010101" pitchFamily="49" charset="-122"/>
                <a:ea typeface="仿宋" panose="02010609060101010101" pitchFamily="49" charset="-122"/>
              </a:rPr>
              <a:t>APP</a:t>
            </a:r>
            <a:r>
              <a:rPr lang="zh-CN" altLang="en-US" sz="2800" b="1" dirty="0">
                <a:solidFill>
                  <a:schemeClr val="bg1"/>
                </a:solidFill>
                <a:latin typeface="仿宋" panose="02010609060101010101" pitchFamily="49" charset="-122"/>
                <a:ea typeface="仿宋" panose="02010609060101010101" pitchFamily="49" charset="-122"/>
              </a:rPr>
              <a:t>操作演示</a:t>
            </a:r>
            <a:r>
              <a:rPr lang="en-US" altLang="zh-CN" sz="2800" b="1" dirty="0">
                <a:solidFill>
                  <a:schemeClr val="bg1"/>
                </a:solidFill>
                <a:latin typeface="仿宋" panose="02010609060101010101" pitchFamily="49" charset="-122"/>
                <a:ea typeface="仿宋" panose="02010609060101010101" pitchFamily="49" charset="-122"/>
              </a:rPr>
              <a:t>—</a:t>
            </a:r>
            <a:r>
              <a:rPr lang="zh-CN" altLang="en-US" sz="2800" b="1" dirty="0">
                <a:solidFill>
                  <a:schemeClr val="bg1"/>
                </a:solidFill>
                <a:latin typeface="仿宋" panose="02010609060101010101" pitchFamily="49" charset="-122"/>
                <a:ea typeface="仿宋" panose="02010609060101010101" pitchFamily="49" charset="-122"/>
              </a:rPr>
              <a:t>基础篇</a:t>
            </a:r>
          </a:p>
        </p:txBody>
      </p:sp>
      <p:sp>
        <p:nvSpPr>
          <p:cNvPr id="2" name="圆角矩形 1"/>
          <p:cNvSpPr/>
          <p:nvPr/>
        </p:nvSpPr>
        <p:spPr>
          <a:xfrm>
            <a:off x="2286000" y="3490546"/>
            <a:ext cx="633046" cy="23833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0" name="文本框 29"/>
          <p:cNvSpPr txBox="1"/>
          <p:nvPr/>
        </p:nvSpPr>
        <p:spPr>
          <a:xfrm>
            <a:off x="1376631" y="808037"/>
            <a:ext cx="298196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3200" b="0" i="0" u="none" strike="noStrike" kern="1200" cap="none" spc="0" normalizeH="0" baseline="0" noProof="0" dirty="0">
                <a:solidFill>
                  <a:schemeClr val="bg1"/>
                </a:solidFill>
                <a:effectLst>
                  <a:outerShdw blurRad="38100" dist="19050" dir="2700000" algn="tl" rotWithShape="0">
                    <a:schemeClr val="dk1">
                      <a:alpha val="40000"/>
                    </a:schemeClr>
                  </a:outerShdw>
                </a:effectLst>
                <a:uLnTx/>
                <a:uFillTx/>
                <a:latin typeface="仿宋" panose="02010609060101010101" pitchFamily="49" charset="-122"/>
                <a:ea typeface="仿宋" panose="02010609060101010101" pitchFamily="49" charset="-122"/>
                <a:cs typeface="+mn-cs"/>
              </a:rPr>
              <a:t>目 录 </a:t>
            </a:r>
            <a:r>
              <a:rPr kumimoji="0" lang="en-US" altLang="zh-CN" sz="3200" b="0" i="0" u="none" strike="noStrike" kern="1200" cap="none" spc="0" normalizeH="0" baseline="0" noProof="0" dirty="0">
                <a:solidFill>
                  <a:schemeClr val="bg1"/>
                </a:solidFill>
                <a:effectLst>
                  <a:outerShdw blurRad="38100" dist="19050" dir="2700000" algn="tl" rotWithShape="0">
                    <a:schemeClr val="dk1">
                      <a:alpha val="40000"/>
                    </a:schemeClr>
                  </a:outerShdw>
                </a:effectLst>
                <a:uLnTx/>
                <a:uFillTx/>
                <a:latin typeface="仿宋" panose="02010609060101010101" pitchFamily="49" charset="-122"/>
                <a:ea typeface="仿宋" panose="02010609060101010101" pitchFamily="49" charset="-122"/>
                <a:cs typeface="+mn-cs"/>
              </a:rPr>
              <a:t>/ </a:t>
            </a:r>
            <a:r>
              <a:rPr kumimoji="0" lang="en-US" altLang="zh-CN" sz="2000" b="0" i="0" u="none" strike="noStrike" kern="1200" cap="none" spc="0" normalizeH="0" baseline="0" noProof="0" dirty="0">
                <a:solidFill>
                  <a:schemeClr val="bg1"/>
                </a:solidFill>
                <a:effectLst>
                  <a:outerShdw blurRad="38100" dist="19050" dir="2700000" algn="tl" rotWithShape="0">
                    <a:schemeClr val="dk1">
                      <a:alpha val="40000"/>
                    </a:schemeClr>
                  </a:outerShdw>
                </a:effectLst>
                <a:uLnTx/>
                <a:uFillTx/>
                <a:latin typeface="仿宋" panose="02010609060101010101" pitchFamily="49" charset="-122"/>
                <a:ea typeface="仿宋" panose="02010609060101010101" pitchFamily="49" charset="-122"/>
                <a:cs typeface="+mn-cs"/>
              </a:rPr>
              <a:t>CONTENTS</a:t>
            </a:r>
          </a:p>
        </p:txBody>
      </p:sp>
      <p:sp>
        <p:nvSpPr>
          <p:cNvPr id="6" name="文本框 5"/>
          <p:cNvSpPr txBox="1"/>
          <p:nvPr/>
        </p:nvSpPr>
        <p:spPr>
          <a:xfrm>
            <a:off x="1438226" y="1998086"/>
            <a:ext cx="1429385" cy="64516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defRPr/>
            </a:pPr>
            <a:r>
              <a:rPr kumimoji="0" lang="en-US" altLang="zh-CN" sz="1800" b="1" i="0" u="none" strike="noStrike" kern="1200" cap="none" spc="0" normalizeH="0" baseline="0" noProof="0" dirty="0">
                <a:solidFill>
                  <a:schemeClr val="bg1"/>
                </a:solidFill>
                <a:effectLst>
                  <a:outerShdw blurRad="38100" dist="19050" dir="2700000" algn="tl" rotWithShape="0">
                    <a:schemeClr val="dk1">
                      <a:alpha val="40000"/>
                    </a:schemeClr>
                  </a:outerShdw>
                </a:effectLst>
                <a:uLnTx/>
                <a:uFillTx/>
                <a:latin typeface="仿宋" panose="02010609060101010101" pitchFamily="49" charset="-122"/>
                <a:ea typeface="仿宋" panose="02010609060101010101" pitchFamily="49" charset="-122"/>
                <a:cs typeface="+mn-cs"/>
                <a:sym typeface="+mn-ea"/>
              </a:rPr>
              <a:t>PART</a:t>
            </a:r>
            <a:r>
              <a:rPr kumimoji="0" lang="en-US" altLang="zh-CN" sz="1800" b="0" i="0" u="none" strike="noStrike" kern="1200" cap="none" spc="0" normalizeH="0" baseline="0" noProof="0" dirty="0">
                <a:solidFill>
                  <a:schemeClr val="bg1"/>
                </a:solidFill>
                <a:effectLst>
                  <a:outerShdw blurRad="38100" dist="19050" dir="2700000" algn="tl" rotWithShape="0">
                    <a:schemeClr val="dk1">
                      <a:alpha val="40000"/>
                    </a:schemeClr>
                  </a:outerShdw>
                </a:effectLst>
                <a:uLnTx/>
                <a:uFillTx/>
                <a:latin typeface="仿宋" panose="02010609060101010101" pitchFamily="49" charset="-122"/>
                <a:ea typeface="仿宋" panose="02010609060101010101" pitchFamily="49" charset="-122"/>
                <a:cs typeface="+mn-cs"/>
                <a:sym typeface="+mn-ea"/>
              </a:rPr>
              <a:t> </a:t>
            </a:r>
            <a:r>
              <a:rPr kumimoji="0" lang="en-US" altLang="zh-CN" sz="3600" b="0" i="0" u="none" strike="noStrike" kern="1200" cap="none" spc="0" normalizeH="0" baseline="0" noProof="0" dirty="0">
                <a:solidFill>
                  <a:schemeClr val="bg1"/>
                </a:solidFill>
                <a:effectLst>
                  <a:outerShdw blurRad="38100" dist="19050" dir="2700000" algn="tl" rotWithShape="0">
                    <a:schemeClr val="dk1">
                      <a:alpha val="40000"/>
                    </a:schemeClr>
                  </a:outerShdw>
                </a:effectLst>
                <a:uLnTx/>
                <a:uFillTx/>
                <a:latin typeface="仿宋" panose="02010609060101010101" pitchFamily="49" charset="-122"/>
                <a:ea typeface="仿宋" panose="02010609060101010101" pitchFamily="49" charset="-122"/>
                <a:cs typeface="+mn-cs"/>
              </a:rPr>
              <a:t>01</a:t>
            </a:r>
          </a:p>
        </p:txBody>
      </p:sp>
      <p:sp>
        <p:nvSpPr>
          <p:cNvPr id="19" name="文本框 18"/>
          <p:cNvSpPr txBox="1"/>
          <p:nvPr/>
        </p:nvSpPr>
        <p:spPr>
          <a:xfrm>
            <a:off x="3257634" y="2243136"/>
            <a:ext cx="5031260" cy="400110"/>
          </a:xfrm>
          <a:prstGeom prst="rect">
            <a:avLst/>
          </a:prstGeom>
          <a:noFill/>
        </p:spPr>
        <p:txBody>
          <a:bodyPr wrap="square" rtlCol="0">
            <a:spAutoFit/>
          </a:bodyPr>
          <a:lstStyle/>
          <a:p>
            <a:pPr lvl="0">
              <a:defRPr/>
            </a:pPr>
            <a:r>
              <a:rPr lang="zh-CN" altLang="en-US" sz="2000" b="1" dirty="0">
                <a:solidFill>
                  <a:schemeClr val="bg1"/>
                </a:solidFill>
                <a:latin typeface="仿宋" panose="02010609060101010101" pitchFamily="49" charset="-122"/>
                <a:ea typeface="仿宋" panose="02010609060101010101" pitchFamily="49" charset="-122"/>
                <a:sym typeface="+mn-ea"/>
              </a:rPr>
              <a:t>个人所得税汇算清缴政策</a:t>
            </a:r>
            <a:r>
              <a:rPr lang="zh-CN" altLang="en-US" sz="2000" b="1" dirty="0" smtClean="0">
                <a:solidFill>
                  <a:schemeClr val="bg1"/>
                </a:solidFill>
                <a:latin typeface="仿宋" panose="02010609060101010101" pitchFamily="49" charset="-122"/>
                <a:ea typeface="仿宋" panose="02010609060101010101" pitchFamily="49" charset="-122"/>
                <a:sym typeface="+mn-ea"/>
              </a:rPr>
              <a:t>解读</a:t>
            </a:r>
            <a:endParaRPr lang="zh-CN" altLang="en-US" sz="2000" b="1" dirty="0">
              <a:solidFill>
                <a:schemeClr val="bg1"/>
              </a:solidFill>
              <a:latin typeface="仿宋" panose="02010609060101010101" pitchFamily="49" charset="-122"/>
              <a:ea typeface="仿宋" panose="02010609060101010101" pitchFamily="49" charset="-122"/>
              <a:sym typeface="+mn-ea"/>
            </a:endParaRPr>
          </a:p>
        </p:txBody>
      </p:sp>
      <p:sp>
        <p:nvSpPr>
          <p:cNvPr id="11" name="文本框 10"/>
          <p:cNvSpPr txBox="1"/>
          <p:nvPr/>
        </p:nvSpPr>
        <p:spPr>
          <a:xfrm>
            <a:off x="1438226" y="3248520"/>
            <a:ext cx="1429385" cy="64516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defRPr/>
            </a:pPr>
            <a:r>
              <a:rPr kumimoji="0" lang="en-US" altLang="zh-CN" sz="1800" b="1" i="0" u="none" strike="noStrike" kern="1200" cap="none" spc="0" normalizeH="0" baseline="0" noProof="0" dirty="0">
                <a:ln>
                  <a:noFill/>
                </a:ln>
                <a:solidFill>
                  <a:schemeClr val="bg1"/>
                </a:solidFill>
                <a:effectLst/>
                <a:uLnTx/>
                <a:uFillTx/>
                <a:latin typeface="仿宋" panose="02010609060101010101" pitchFamily="49" charset="-122"/>
                <a:ea typeface="仿宋" panose="02010609060101010101" pitchFamily="49" charset="-122"/>
                <a:cs typeface="+mn-cs"/>
                <a:sym typeface="+mn-ea"/>
              </a:rPr>
              <a:t>PART</a:t>
            </a:r>
            <a:r>
              <a:rPr kumimoji="0" lang="en-US" altLang="zh-CN" sz="1800" b="0" i="0" u="none" strike="noStrike" kern="1200" cap="none" spc="0" normalizeH="0" baseline="0" noProof="0" dirty="0">
                <a:ln>
                  <a:noFill/>
                </a:ln>
                <a:solidFill>
                  <a:schemeClr val="bg1"/>
                </a:solidFill>
                <a:effectLst/>
                <a:uLnTx/>
                <a:uFillTx/>
                <a:latin typeface="仿宋" panose="02010609060101010101" pitchFamily="49" charset="-122"/>
                <a:ea typeface="仿宋" panose="02010609060101010101" pitchFamily="49" charset="-122"/>
                <a:cs typeface="+mn-cs"/>
                <a:sym typeface="+mn-ea"/>
              </a:rPr>
              <a:t> </a:t>
            </a:r>
            <a:r>
              <a:rPr kumimoji="0" lang="en-US" altLang="zh-CN" sz="3600" b="0" i="0" u="none" strike="noStrike" kern="1200" cap="none" spc="0" normalizeH="0" baseline="0" noProof="0" dirty="0">
                <a:ln>
                  <a:noFill/>
                </a:ln>
                <a:solidFill>
                  <a:schemeClr val="bg1"/>
                </a:solidFill>
                <a:effectLst/>
                <a:uLnTx/>
                <a:uFillTx/>
                <a:latin typeface="仿宋" panose="02010609060101010101" pitchFamily="49" charset="-122"/>
                <a:ea typeface="仿宋" panose="02010609060101010101" pitchFamily="49" charset="-122"/>
                <a:cs typeface="+mn-cs"/>
              </a:rPr>
              <a:t>02</a:t>
            </a:r>
          </a:p>
        </p:txBody>
      </p:sp>
      <p:sp>
        <p:nvSpPr>
          <p:cNvPr id="12" name="文本框 11"/>
          <p:cNvSpPr txBox="1"/>
          <p:nvPr/>
        </p:nvSpPr>
        <p:spPr>
          <a:xfrm>
            <a:off x="3257634" y="3493570"/>
            <a:ext cx="503126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000" b="1" i="0" u="none" strike="noStrike" kern="1200" cap="none" spc="0" normalizeH="0" baseline="0" noProof="0" dirty="0">
                <a:solidFill>
                  <a:schemeClr val="bg1"/>
                </a:solidFill>
                <a:effectLst>
                  <a:outerShdw blurRad="38100" dist="19050" dir="2700000" algn="tl" rotWithShape="0">
                    <a:schemeClr val="dk1">
                      <a:alpha val="40000"/>
                    </a:schemeClr>
                  </a:outerShdw>
                </a:effectLst>
                <a:uLnTx/>
                <a:uFillTx/>
                <a:latin typeface="仿宋" panose="02010609060101010101" pitchFamily="49" charset="-122"/>
                <a:ea typeface="仿宋" panose="02010609060101010101" pitchFamily="49" charset="-122"/>
                <a:cs typeface="+mn-cs"/>
                <a:sym typeface="+mn-ea"/>
              </a:rPr>
              <a:t>汇算清缴软件实际操作演示</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left)">
                                      <p:cBhvr>
                                        <p:cTn id="7" dur="500"/>
                                        <p:tgtEl>
                                          <p:spTgt spid="30"/>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ppt_w</p:attrName>
                                        </p:attrNameLst>
                                      </p:cBhvr>
                                      <p:tavLst>
                                        <p:tav tm="0">
                                          <p:val>
                                            <p:fltVal val="0"/>
                                          </p:val>
                                        </p:tav>
                                        <p:tav tm="100000">
                                          <p:val>
                                            <p:strVal val="#ppt_w"/>
                                          </p:val>
                                        </p:tav>
                                      </p:tavLst>
                                    </p:anim>
                                    <p:anim calcmode="lin" valueType="num">
                                      <p:cBhvr>
                                        <p:cTn id="12" dur="500" fill="hold"/>
                                        <p:tgtEl>
                                          <p:spTgt spid="6"/>
                                        </p:tgtEl>
                                        <p:attrNameLst>
                                          <p:attrName>ppt_h</p:attrName>
                                        </p:attrNameLst>
                                      </p:cBhvr>
                                      <p:tavLst>
                                        <p:tav tm="0">
                                          <p:val>
                                            <p:fltVal val="0"/>
                                          </p:val>
                                        </p:tav>
                                        <p:tav tm="100000">
                                          <p:val>
                                            <p:strVal val="#ppt_h"/>
                                          </p:val>
                                        </p:tav>
                                      </p:tavLst>
                                    </p:anim>
                                    <p:animEffect transition="in" filter="fade">
                                      <p:cBhvr>
                                        <p:cTn id="13" dur="500"/>
                                        <p:tgtEl>
                                          <p:spTgt spid="6"/>
                                        </p:tgtEl>
                                      </p:cBhvr>
                                    </p:animEffect>
                                  </p:childTnLst>
                                </p:cTn>
                              </p:par>
                            </p:childTnLst>
                          </p:cTn>
                        </p:par>
                        <p:par>
                          <p:cTn id="14" fill="hold">
                            <p:stCondLst>
                              <p:cond delay="1000"/>
                            </p:stCondLst>
                            <p:childTnLst>
                              <p:par>
                                <p:cTn id="15" presetID="29" presetClass="entr" presetSubtype="0" fill="hold" grpId="0" nodeType="after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p:cTn id="17" dur="500" fill="hold"/>
                                        <p:tgtEl>
                                          <p:spTgt spid="19"/>
                                        </p:tgtEl>
                                        <p:attrNameLst>
                                          <p:attrName>ppt_x</p:attrName>
                                        </p:attrNameLst>
                                      </p:cBhvr>
                                      <p:tavLst>
                                        <p:tav tm="0">
                                          <p:val>
                                            <p:strVal val="#ppt_x-.2"/>
                                          </p:val>
                                        </p:tav>
                                        <p:tav tm="100000">
                                          <p:val>
                                            <p:strVal val="#ppt_x"/>
                                          </p:val>
                                        </p:tav>
                                      </p:tavLst>
                                    </p:anim>
                                    <p:anim calcmode="lin" valueType="num">
                                      <p:cBhvr>
                                        <p:cTn id="18" dur="500" fill="hold"/>
                                        <p:tgtEl>
                                          <p:spTgt spid="19"/>
                                        </p:tgtEl>
                                        <p:attrNameLst>
                                          <p:attrName>ppt_y</p:attrName>
                                        </p:attrNameLst>
                                      </p:cBhvr>
                                      <p:tavLst>
                                        <p:tav tm="0">
                                          <p:val>
                                            <p:strVal val="#ppt_y"/>
                                          </p:val>
                                        </p:tav>
                                        <p:tav tm="100000">
                                          <p:val>
                                            <p:strVal val="#ppt_y"/>
                                          </p:val>
                                        </p:tav>
                                      </p:tavLst>
                                    </p:anim>
                                    <p:animEffect transition="in" filter="wipe(right)" prLst="gradientSize: 0.1">
                                      <p:cBhvr>
                                        <p:cTn id="19" dur="500"/>
                                        <p:tgtEl>
                                          <p:spTgt spid="19"/>
                                        </p:tgtEl>
                                      </p:cBhvr>
                                    </p:animEffect>
                                  </p:childTnLst>
                                </p:cTn>
                              </p:par>
                            </p:childTnLst>
                          </p:cTn>
                        </p:par>
                        <p:par>
                          <p:cTn id="20" fill="hold">
                            <p:stCondLst>
                              <p:cond delay="1500"/>
                            </p:stCondLst>
                            <p:childTnLst>
                              <p:par>
                                <p:cTn id="21" presetID="53" presetClass="entr" presetSubtype="16" fill="hold" grpId="0" nodeType="after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p:cTn id="23" dur="500" fill="hold"/>
                                        <p:tgtEl>
                                          <p:spTgt spid="11"/>
                                        </p:tgtEl>
                                        <p:attrNameLst>
                                          <p:attrName>ppt_w</p:attrName>
                                        </p:attrNameLst>
                                      </p:cBhvr>
                                      <p:tavLst>
                                        <p:tav tm="0">
                                          <p:val>
                                            <p:fltVal val="0"/>
                                          </p:val>
                                        </p:tav>
                                        <p:tav tm="100000">
                                          <p:val>
                                            <p:strVal val="#ppt_w"/>
                                          </p:val>
                                        </p:tav>
                                      </p:tavLst>
                                    </p:anim>
                                    <p:anim calcmode="lin" valueType="num">
                                      <p:cBhvr>
                                        <p:cTn id="24" dur="500" fill="hold"/>
                                        <p:tgtEl>
                                          <p:spTgt spid="11"/>
                                        </p:tgtEl>
                                        <p:attrNameLst>
                                          <p:attrName>ppt_h</p:attrName>
                                        </p:attrNameLst>
                                      </p:cBhvr>
                                      <p:tavLst>
                                        <p:tav tm="0">
                                          <p:val>
                                            <p:fltVal val="0"/>
                                          </p:val>
                                        </p:tav>
                                        <p:tav tm="100000">
                                          <p:val>
                                            <p:strVal val="#ppt_h"/>
                                          </p:val>
                                        </p:tav>
                                      </p:tavLst>
                                    </p:anim>
                                    <p:animEffect transition="in" filter="fade">
                                      <p:cBhvr>
                                        <p:cTn id="25" dur="500"/>
                                        <p:tgtEl>
                                          <p:spTgt spid="11"/>
                                        </p:tgtEl>
                                      </p:cBhvr>
                                    </p:animEffect>
                                  </p:childTnLst>
                                </p:cTn>
                              </p:par>
                            </p:childTnLst>
                          </p:cTn>
                        </p:par>
                        <p:par>
                          <p:cTn id="26" fill="hold">
                            <p:stCondLst>
                              <p:cond delay="2000"/>
                            </p:stCondLst>
                            <p:childTnLst>
                              <p:par>
                                <p:cTn id="27" presetID="29" presetClass="entr" presetSubtype="0" fill="hold" grpId="0" nodeType="after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p:cTn id="29" dur="500" fill="hold"/>
                                        <p:tgtEl>
                                          <p:spTgt spid="12"/>
                                        </p:tgtEl>
                                        <p:attrNameLst>
                                          <p:attrName>ppt_x</p:attrName>
                                        </p:attrNameLst>
                                      </p:cBhvr>
                                      <p:tavLst>
                                        <p:tav tm="0">
                                          <p:val>
                                            <p:strVal val="#ppt_x-.2"/>
                                          </p:val>
                                        </p:tav>
                                        <p:tav tm="100000">
                                          <p:val>
                                            <p:strVal val="#ppt_x"/>
                                          </p:val>
                                        </p:tav>
                                      </p:tavLst>
                                    </p:anim>
                                    <p:anim calcmode="lin" valueType="num">
                                      <p:cBhvr>
                                        <p:cTn id="30" dur="500" fill="hold"/>
                                        <p:tgtEl>
                                          <p:spTgt spid="12"/>
                                        </p:tgtEl>
                                        <p:attrNameLst>
                                          <p:attrName>ppt_y</p:attrName>
                                        </p:attrNameLst>
                                      </p:cBhvr>
                                      <p:tavLst>
                                        <p:tav tm="0">
                                          <p:val>
                                            <p:strVal val="#ppt_y"/>
                                          </p:val>
                                        </p:tav>
                                        <p:tav tm="100000">
                                          <p:val>
                                            <p:strVal val="#ppt_y"/>
                                          </p:val>
                                        </p:tav>
                                      </p:tavLst>
                                    </p:anim>
                                    <p:animEffect transition="in" filter="wipe(right)" prLst="gradientSize: 0.1">
                                      <p:cBhvr>
                                        <p:cTn id="3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6" grpId="0"/>
      <p:bldP spid="19" grpId="0"/>
      <p:bldP spid="11" grpId="0"/>
      <p:bldP spid="12" grpId="0"/>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xtBox 75"/>
          <p:cNvSpPr txBox="1"/>
          <p:nvPr/>
        </p:nvSpPr>
        <p:spPr>
          <a:xfrm>
            <a:off x="190356" y="200175"/>
            <a:ext cx="8967499" cy="523220"/>
          </a:xfrm>
          <a:prstGeom prst="rect">
            <a:avLst/>
          </a:prstGeom>
          <a:noFill/>
        </p:spPr>
        <p:txBody>
          <a:bodyPr wrap="square" rtlCol="0" anchor="b">
            <a:spAutoFit/>
          </a:bodyPr>
          <a:lstStyle/>
          <a:p>
            <a:r>
              <a:rPr lang="zh-CN" altLang="en-US" sz="2800" b="1" dirty="0" smtClean="0">
                <a:solidFill>
                  <a:schemeClr val="bg1"/>
                </a:solidFill>
                <a:latin typeface="仿宋" panose="02010609060101010101" pitchFamily="49" charset="-122"/>
                <a:ea typeface="仿宋" panose="02010609060101010101" pitchFamily="49" charset="-122"/>
              </a:rPr>
              <a:t>二、</a:t>
            </a:r>
            <a:r>
              <a:rPr lang="zh-CN" altLang="en-US" sz="2800" b="1" dirty="0">
                <a:solidFill>
                  <a:schemeClr val="bg1"/>
                </a:solidFill>
                <a:latin typeface="仿宋" panose="02010609060101010101" pitchFamily="49" charset="-122"/>
                <a:ea typeface="仿宋" panose="02010609060101010101" pitchFamily="49" charset="-122"/>
              </a:rPr>
              <a:t>个人所得税</a:t>
            </a:r>
            <a:r>
              <a:rPr lang="en-US" altLang="zh-CN" sz="2800" b="1" dirty="0">
                <a:solidFill>
                  <a:schemeClr val="bg1"/>
                </a:solidFill>
                <a:latin typeface="仿宋" panose="02010609060101010101" pitchFamily="49" charset="-122"/>
                <a:ea typeface="仿宋" panose="02010609060101010101" pitchFamily="49" charset="-122"/>
              </a:rPr>
              <a:t>APP</a:t>
            </a:r>
            <a:r>
              <a:rPr lang="zh-CN" altLang="en-US" sz="2800" b="1" dirty="0" smtClean="0">
                <a:solidFill>
                  <a:schemeClr val="bg1"/>
                </a:solidFill>
                <a:latin typeface="仿宋" panose="02010609060101010101" pitchFamily="49" charset="-122"/>
                <a:ea typeface="仿宋" panose="02010609060101010101" pitchFamily="49" charset="-122"/>
              </a:rPr>
              <a:t>操作演示</a:t>
            </a:r>
            <a:r>
              <a:rPr lang="en-US" altLang="zh-CN" sz="2800" b="1" dirty="0" smtClean="0">
                <a:solidFill>
                  <a:schemeClr val="bg1"/>
                </a:solidFill>
                <a:latin typeface="仿宋" panose="02010609060101010101" pitchFamily="49" charset="-122"/>
                <a:ea typeface="仿宋" panose="02010609060101010101" pitchFamily="49" charset="-122"/>
              </a:rPr>
              <a:t>-</a:t>
            </a:r>
            <a:r>
              <a:rPr lang="zh-CN" altLang="en-US" sz="2800" b="1" dirty="0" smtClean="0">
                <a:solidFill>
                  <a:schemeClr val="bg1"/>
                </a:solidFill>
                <a:latin typeface="仿宋" panose="02010609060101010101" pitchFamily="49" charset="-122"/>
                <a:ea typeface="仿宋" panose="02010609060101010101" pitchFamily="49" charset="-122"/>
              </a:rPr>
              <a:t>专项附加扣除信息填报</a:t>
            </a:r>
            <a:endParaRPr lang="zh-CN" altLang="en-US" sz="2800" b="1" dirty="0">
              <a:solidFill>
                <a:schemeClr val="bg1"/>
              </a:solidFill>
              <a:latin typeface="仿宋" panose="02010609060101010101" pitchFamily="49" charset="-122"/>
              <a:ea typeface="仿宋" panose="02010609060101010101" pitchFamily="49" charset="-122"/>
            </a:endParaRPr>
          </a:p>
        </p:txBody>
      </p:sp>
      <p:pic>
        <p:nvPicPr>
          <p:cNvPr id="2" name="图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8632" y="923192"/>
            <a:ext cx="2754582" cy="5284176"/>
          </a:xfrm>
          <a:prstGeom prst="rect">
            <a:avLst/>
          </a:prstGeom>
        </p:spPr>
      </p:pic>
      <p:sp>
        <p:nvSpPr>
          <p:cNvPr id="9" name="文本框 8"/>
          <p:cNvSpPr txBox="1"/>
          <p:nvPr/>
        </p:nvSpPr>
        <p:spPr>
          <a:xfrm>
            <a:off x="7344045" y="1599228"/>
            <a:ext cx="3627620" cy="3000821"/>
          </a:xfrm>
          <a:prstGeom prst="rect">
            <a:avLst/>
          </a:prstGeom>
          <a:noFill/>
          <a:ln>
            <a:noFill/>
          </a:ln>
        </p:spPr>
        <p:txBody>
          <a:bodyPr wrap="square" rtlCol="0">
            <a:spAutoFit/>
          </a:bodyPr>
          <a:lstStyle/>
          <a:p>
            <a:pPr>
              <a:lnSpc>
                <a:spcPct val="150000"/>
              </a:lnSpc>
            </a:pPr>
            <a:r>
              <a:rPr lang="zh-CN" altLang="en-US" dirty="0">
                <a:solidFill>
                  <a:schemeClr val="bg1"/>
                </a:solidFill>
                <a:latin typeface="仿宋" panose="02010609060101010101" pitchFamily="49" charset="-122"/>
                <a:ea typeface="仿宋" panose="02010609060101010101" pitchFamily="49" charset="-122"/>
                <a:cs typeface="阿里巴巴普惠体 R" panose="00020600040101010101" pitchFamily="18" charset="-122"/>
              </a:rPr>
              <a:t>在首页</a:t>
            </a:r>
            <a:r>
              <a:rPr lang="en-US" altLang="zh-CN" dirty="0">
                <a:solidFill>
                  <a:schemeClr val="bg1"/>
                </a:solidFill>
                <a:latin typeface="仿宋" panose="02010609060101010101" pitchFamily="49" charset="-122"/>
                <a:ea typeface="仿宋" panose="02010609060101010101" pitchFamily="49" charset="-122"/>
                <a:cs typeface="阿里巴巴普惠体 R" panose="00020600040101010101" pitchFamily="18" charset="-122"/>
              </a:rPr>
              <a:t>【</a:t>
            </a:r>
            <a:r>
              <a:rPr lang="zh-CN" altLang="en-US" dirty="0">
                <a:solidFill>
                  <a:schemeClr val="bg1"/>
                </a:solidFill>
                <a:latin typeface="仿宋" panose="02010609060101010101" pitchFamily="49" charset="-122"/>
                <a:ea typeface="仿宋" panose="02010609060101010101" pitchFamily="49" charset="-122"/>
                <a:cs typeface="阿里巴巴普惠体 R" panose="00020600040101010101" pitchFamily="18" charset="-122"/>
              </a:rPr>
              <a:t>常用业务</a:t>
            </a:r>
            <a:r>
              <a:rPr lang="en-US" altLang="zh-CN" dirty="0">
                <a:solidFill>
                  <a:schemeClr val="bg1"/>
                </a:solidFill>
                <a:latin typeface="仿宋" panose="02010609060101010101" pitchFamily="49" charset="-122"/>
                <a:ea typeface="仿宋" panose="02010609060101010101" pitchFamily="49" charset="-122"/>
                <a:cs typeface="阿里巴巴普惠体 R" panose="00020600040101010101" pitchFamily="18" charset="-122"/>
              </a:rPr>
              <a:t>】</a:t>
            </a:r>
            <a:r>
              <a:rPr lang="zh-CN" altLang="en-US" dirty="0">
                <a:solidFill>
                  <a:schemeClr val="bg1"/>
                </a:solidFill>
                <a:latin typeface="仿宋" panose="02010609060101010101" pitchFamily="49" charset="-122"/>
                <a:ea typeface="仿宋" panose="02010609060101010101" pitchFamily="49" charset="-122"/>
                <a:cs typeface="阿里巴巴普惠体 R" panose="00020600040101010101" pitchFamily="18" charset="-122"/>
              </a:rPr>
              <a:t>中点击</a:t>
            </a:r>
            <a:r>
              <a:rPr lang="en-US" altLang="zh-CN" dirty="0">
                <a:solidFill>
                  <a:schemeClr val="bg1"/>
                </a:solidFill>
                <a:latin typeface="仿宋" panose="02010609060101010101" pitchFamily="49" charset="-122"/>
                <a:ea typeface="仿宋" panose="02010609060101010101" pitchFamily="49" charset="-122"/>
                <a:cs typeface="阿里巴巴普惠体 R" panose="00020600040101010101" pitchFamily="18" charset="-122"/>
              </a:rPr>
              <a:t>【</a:t>
            </a:r>
            <a:r>
              <a:rPr lang="zh-CN" altLang="en-US" dirty="0">
                <a:solidFill>
                  <a:schemeClr val="bg1"/>
                </a:solidFill>
                <a:latin typeface="仿宋" panose="02010609060101010101" pitchFamily="49" charset="-122"/>
                <a:ea typeface="仿宋" panose="02010609060101010101" pitchFamily="49" charset="-122"/>
                <a:cs typeface="阿里巴巴普惠体 R" panose="00020600040101010101" pitchFamily="18" charset="-122"/>
              </a:rPr>
              <a:t>专项附加扣除填报</a:t>
            </a:r>
            <a:r>
              <a:rPr lang="en-US" altLang="zh-CN" dirty="0" smtClean="0">
                <a:solidFill>
                  <a:schemeClr val="bg1"/>
                </a:solidFill>
                <a:latin typeface="仿宋" panose="02010609060101010101" pitchFamily="49" charset="-122"/>
                <a:ea typeface="仿宋" panose="02010609060101010101" pitchFamily="49" charset="-122"/>
                <a:cs typeface="阿里巴巴普惠体 R" panose="00020600040101010101" pitchFamily="18" charset="-122"/>
              </a:rPr>
              <a:t>】</a:t>
            </a:r>
            <a:r>
              <a:rPr lang="zh-CN" altLang="en-US" dirty="0" smtClean="0">
                <a:solidFill>
                  <a:schemeClr val="bg1"/>
                </a:solidFill>
                <a:latin typeface="仿宋" panose="02010609060101010101" pitchFamily="49" charset="-122"/>
                <a:ea typeface="仿宋" panose="02010609060101010101" pitchFamily="49" charset="-122"/>
                <a:cs typeface="阿里巴巴普惠体 R" panose="00020600040101010101" pitchFamily="18" charset="-122"/>
              </a:rPr>
              <a:t>，选择</a:t>
            </a:r>
            <a:r>
              <a:rPr lang="zh-CN" altLang="en-US" dirty="0">
                <a:solidFill>
                  <a:schemeClr val="bg1"/>
                </a:solidFill>
                <a:latin typeface="仿宋" panose="02010609060101010101" pitchFamily="49" charset="-122"/>
                <a:ea typeface="仿宋" panose="02010609060101010101" pitchFamily="49" charset="-122"/>
                <a:cs typeface="阿里巴巴普惠体 R" panose="00020600040101010101" pitchFamily="18" charset="-122"/>
              </a:rPr>
              <a:t>扣除年度</a:t>
            </a:r>
            <a:r>
              <a:rPr lang="zh-CN" altLang="en-US" dirty="0" smtClean="0">
                <a:solidFill>
                  <a:schemeClr val="bg1"/>
                </a:solidFill>
                <a:latin typeface="仿宋" panose="02010609060101010101" pitchFamily="49" charset="-122"/>
                <a:ea typeface="仿宋" panose="02010609060101010101" pitchFamily="49" charset="-122"/>
                <a:cs typeface="阿里巴巴普惠体 R" panose="00020600040101010101" pitchFamily="18" charset="-122"/>
              </a:rPr>
              <a:t>（</a:t>
            </a:r>
            <a:r>
              <a:rPr lang="en-US" altLang="zh-CN" dirty="0" smtClean="0">
                <a:solidFill>
                  <a:schemeClr val="bg1"/>
                </a:solidFill>
                <a:latin typeface="仿宋" panose="02010609060101010101" pitchFamily="49" charset="-122"/>
                <a:ea typeface="仿宋" panose="02010609060101010101" pitchFamily="49" charset="-122"/>
                <a:cs typeface="阿里巴巴普惠体 R" panose="00020600040101010101" pitchFamily="18" charset="-122"/>
              </a:rPr>
              <a:t>2024</a:t>
            </a:r>
            <a:r>
              <a:rPr lang="zh-CN" altLang="en-US" dirty="0" smtClean="0">
                <a:solidFill>
                  <a:schemeClr val="bg1"/>
                </a:solidFill>
                <a:latin typeface="仿宋" panose="02010609060101010101" pitchFamily="49" charset="-122"/>
                <a:ea typeface="仿宋" panose="02010609060101010101" pitchFamily="49" charset="-122"/>
                <a:cs typeface="阿里巴巴普惠体 R" panose="00020600040101010101" pitchFamily="18" charset="-122"/>
              </a:rPr>
              <a:t>年</a:t>
            </a:r>
            <a:r>
              <a:rPr lang="zh-CN" altLang="en-US" dirty="0" smtClean="0">
                <a:solidFill>
                  <a:schemeClr val="bg1"/>
                </a:solidFill>
                <a:latin typeface="仿宋" panose="02010609060101010101" pitchFamily="49" charset="-122"/>
                <a:ea typeface="仿宋" panose="02010609060101010101" pitchFamily="49" charset="-122"/>
                <a:cs typeface="阿里巴巴普惠体 R" panose="00020600040101010101" pitchFamily="18" charset="-122"/>
              </a:rPr>
              <a:t>），</a:t>
            </a:r>
            <a:r>
              <a:rPr lang="zh-CN" altLang="en-US" dirty="0">
                <a:solidFill>
                  <a:schemeClr val="bg1"/>
                </a:solidFill>
                <a:latin typeface="仿宋" panose="02010609060101010101" pitchFamily="49" charset="-122"/>
                <a:ea typeface="仿宋" panose="02010609060101010101" pitchFamily="49" charset="-122"/>
                <a:cs typeface="阿里巴巴普惠体 R" panose="00020600040101010101" pitchFamily="18" charset="-122"/>
              </a:rPr>
              <a:t>再根据您在该年度实际情况选择相应的专项附加扣除类型进行填报</a:t>
            </a:r>
            <a:r>
              <a:rPr lang="zh-CN" altLang="en-US" dirty="0" smtClean="0">
                <a:solidFill>
                  <a:schemeClr val="bg1"/>
                </a:solidFill>
                <a:latin typeface="仿宋" panose="02010609060101010101" pitchFamily="49" charset="-122"/>
                <a:ea typeface="仿宋" panose="02010609060101010101" pitchFamily="49" charset="-122"/>
                <a:cs typeface="阿里巴巴普惠体 R" panose="00020600040101010101" pitchFamily="18" charset="-122"/>
              </a:rPr>
              <a:t>。</a:t>
            </a:r>
            <a:r>
              <a:rPr lang="zh-CN" altLang="en-US" dirty="0">
                <a:solidFill>
                  <a:schemeClr val="bg1"/>
                </a:solidFill>
                <a:latin typeface="仿宋" panose="02010609060101010101" pitchFamily="49" charset="-122"/>
                <a:ea typeface="仿宋" panose="02010609060101010101" pitchFamily="49" charset="-122"/>
                <a:cs typeface="阿里巴巴普惠体 R" panose="00020600040101010101" pitchFamily="18" charset="-122"/>
              </a:rPr>
              <a:t>在选择申报方式时请记得选择</a:t>
            </a:r>
            <a:r>
              <a:rPr lang="zh-CN" altLang="en-US" b="1" dirty="0">
                <a:solidFill>
                  <a:schemeClr val="bg1"/>
                </a:solidFill>
                <a:latin typeface="仿宋" panose="02010609060101010101" pitchFamily="49" charset="-122"/>
                <a:ea typeface="仿宋" panose="02010609060101010101" pitchFamily="49" charset="-122"/>
                <a:cs typeface="阿里巴巴普惠体 R" panose="00020600040101010101" pitchFamily="18" charset="-122"/>
              </a:rPr>
              <a:t>综合所得年度自行</a:t>
            </a:r>
            <a:r>
              <a:rPr lang="zh-CN" altLang="en-US" b="1" dirty="0" smtClean="0">
                <a:solidFill>
                  <a:schemeClr val="bg1"/>
                </a:solidFill>
                <a:latin typeface="仿宋" panose="02010609060101010101" pitchFamily="49" charset="-122"/>
                <a:ea typeface="仿宋" panose="02010609060101010101" pitchFamily="49" charset="-122"/>
                <a:cs typeface="阿里巴巴普惠体 R" panose="00020600040101010101" pitchFamily="18" charset="-122"/>
              </a:rPr>
              <a:t>申报</a:t>
            </a:r>
            <a:r>
              <a:rPr lang="zh-CN" altLang="en-US" dirty="0">
                <a:solidFill>
                  <a:schemeClr val="bg1"/>
                </a:solidFill>
                <a:latin typeface="仿宋" panose="02010609060101010101" pitchFamily="49" charset="-122"/>
                <a:ea typeface="仿宋" panose="02010609060101010101" pitchFamily="49" charset="-122"/>
                <a:cs typeface="阿里巴巴普惠体 R" panose="00020600040101010101" pitchFamily="18" charset="-122"/>
              </a:rPr>
              <a:t>。</a:t>
            </a:r>
          </a:p>
          <a:p>
            <a:pPr>
              <a:lnSpc>
                <a:spcPct val="150000"/>
              </a:lnSpc>
            </a:pPr>
            <a:endParaRPr lang="zh-CN" altLang="en-US" dirty="0">
              <a:solidFill>
                <a:schemeClr val="bg1"/>
              </a:solidFill>
              <a:latin typeface="仿宋" panose="02010609060101010101" pitchFamily="49" charset="-122"/>
              <a:ea typeface="仿宋" panose="02010609060101010101" pitchFamily="49" charset="-122"/>
              <a:cs typeface="阿里巴巴普惠体 R" panose="00020600040101010101" pitchFamily="18" charset="-122"/>
            </a:endParaRPr>
          </a:p>
        </p:txBody>
      </p:sp>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66291" y="923192"/>
            <a:ext cx="2925249" cy="5284176"/>
          </a:xfrm>
          <a:prstGeom prst="rect">
            <a:avLst/>
          </a:prstGeom>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 name="TextBox 75"/>
          <p:cNvSpPr txBox="1"/>
          <p:nvPr/>
        </p:nvSpPr>
        <p:spPr>
          <a:xfrm>
            <a:off x="315046" y="328022"/>
            <a:ext cx="9022917" cy="523220"/>
          </a:xfrm>
          <a:prstGeom prst="rect">
            <a:avLst/>
          </a:prstGeom>
          <a:noFill/>
        </p:spPr>
        <p:txBody>
          <a:bodyPr wrap="square" rtlCol="0" anchor="b">
            <a:spAutoFit/>
          </a:bodyPr>
          <a:lstStyle/>
          <a:p>
            <a:r>
              <a:rPr lang="zh-CN" altLang="en-US" sz="2800" b="1" dirty="0" smtClean="0">
                <a:solidFill>
                  <a:schemeClr val="bg1"/>
                </a:solidFill>
                <a:latin typeface="仿宋" panose="02010609060101010101" pitchFamily="49" charset="-122"/>
                <a:ea typeface="仿宋" panose="02010609060101010101" pitchFamily="49" charset="-122"/>
              </a:rPr>
              <a:t>二、</a:t>
            </a:r>
            <a:r>
              <a:rPr lang="zh-CN" altLang="en-US" sz="2800" b="1" dirty="0">
                <a:solidFill>
                  <a:schemeClr val="bg1"/>
                </a:solidFill>
                <a:latin typeface="仿宋" panose="02010609060101010101" pitchFamily="49" charset="-122"/>
                <a:ea typeface="仿宋" panose="02010609060101010101" pitchFamily="49" charset="-122"/>
              </a:rPr>
              <a:t>个人所得税</a:t>
            </a:r>
            <a:r>
              <a:rPr lang="en-US" altLang="zh-CN" sz="2800" b="1" dirty="0">
                <a:solidFill>
                  <a:schemeClr val="bg1"/>
                </a:solidFill>
                <a:latin typeface="仿宋" panose="02010609060101010101" pitchFamily="49" charset="-122"/>
                <a:ea typeface="仿宋" panose="02010609060101010101" pitchFamily="49" charset="-122"/>
              </a:rPr>
              <a:t>APP</a:t>
            </a:r>
            <a:r>
              <a:rPr lang="zh-CN" altLang="en-US" sz="2800" b="1" dirty="0">
                <a:solidFill>
                  <a:schemeClr val="bg1"/>
                </a:solidFill>
                <a:latin typeface="仿宋" panose="02010609060101010101" pitchFamily="49" charset="-122"/>
                <a:ea typeface="仿宋" panose="02010609060101010101" pitchFamily="49" charset="-122"/>
              </a:rPr>
              <a:t>操作演示</a:t>
            </a:r>
            <a:r>
              <a:rPr lang="en-US" altLang="zh-CN" sz="2800" b="1" dirty="0">
                <a:solidFill>
                  <a:schemeClr val="bg1"/>
                </a:solidFill>
                <a:latin typeface="仿宋" panose="02010609060101010101" pitchFamily="49" charset="-122"/>
                <a:ea typeface="仿宋" panose="02010609060101010101" pitchFamily="49" charset="-122"/>
              </a:rPr>
              <a:t>-</a:t>
            </a:r>
            <a:r>
              <a:rPr lang="zh-CN" altLang="en-US" sz="2800" b="1" dirty="0">
                <a:solidFill>
                  <a:schemeClr val="bg1"/>
                </a:solidFill>
                <a:latin typeface="仿宋" panose="02010609060101010101" pitchFamily="49" charset="-122"/>
                <a:ea typeface="仿宋" panose="02010609060101010101" pitchFamily="49" charset="-122"/>
              </a:rPr>
              <a:t>专项附加扣除信息填报</a:t>
            </a:r>
          </a:p>
        </p:txBody>
      </p:sp>
      <p:sp>
        <p:nvSpPr>
          <p:cNvPr id="9" name="矩形 8"/>
          <p:cNvSpPr/>
          <p:nvPr/>
        </p:nvSpPr>
        <p:spPr>
          <a:xfrm>
            <a:off x="5629407" y="1864770"/>
            <a:ext cx="555328" cy="30926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仿宋" panose="02010609060101010101" pitchFamily="49" charset="-122"/>
            </a:endParaRPr>
          </a:p>
        </p:txBody>
      </p:sp>
      <p:sp>
        <p:nvSpPr>
          <p:cNvPr id="13" name="矩形 12"/>
          <p:cNvSpPr/>
          <p:nvPr/>
        </p:nvSpPr>
        <p:spPr>
          <a:xfrm>
            <a:off x="7199196" y="1763473"/>
            <a:ext cx="4277533" cy="3416320"/>
          </a:xfrm>
          <a:prstGeom prst="rect">
            <a:avLst/>
          </a:prstGeom>
        </p:spPr>
        <p:txBody>
          <a:bodyPr wrap="square">
            <a:spAutoFit/>
          </a:bodyPr>
          <a:lstStyle/>
          <a:p>
            <a:pPr marL="342900" indent="-342900" algn="just">
              <a:lnSpc>
                <a:spcPct val="150000"/>
              </a:lnSpc>
              <a:buFont typeface="Wingdings" panose="05000000000000000000" pitchFamily="2" charset="2"/>
              <a:buChar char="p"/>
            </a:pPr>
            <a:r>
              <a:rPr lang="zh-CN" altLang="en-US" kern="100" dirty="0">
                <a:solidFill>
                  <a:schemeClr val="bg1"/>
                </a:solidFill>
                <a:latin typeface="仿宋" panose="02010609060101010101" pitchFamily="49" charset="-122"/>
                <a:ea typeface="仿宋" panose="02010609060101010101" pitchFamily="49" charset="-122"/>
              </a:rPr>
              <a:t>若您需要</a:t>
            </a:r>
            <a:r>
              <a:rPr lang="zh-CN" altLang="en-US" kern="100" dirty="0" smtClean="0">
                <a:solidFill>
                  <a:schemeClr val="bg1"/>
                </a:solidFill>
                <a:latin typeface="仿宋" panose="02010609060101010101" pitchFamily="49" charset="-122"/>
                <a:ea typeface="仿宋" panose="02010609060101010101" pitchFamily="49" charset="-122"/>
              </a:rPr>
              <a:t>新增专项</a:t>
            </a:r>
            <a:r>
              <a:rPr lang="zh-CN" altLang="en-US" kern="100" dirty="0">
                <a:solidFill>
                  <a:schemeClr val="bg1"/>
                </a:solidFill>
                <a:latin typeface="仿宋" panose="02010609060101010101" pitchFamily="49" charset="-122"/>
                <a:ea typeface="仿宋" panose="02010609060101010101" pitchFamily="49" charset="-122"/>
              </a:rPr>
              <a:t>附加扣除信息，可点击</a:t>
            </a:r>
            <a:r>
              <a:rPr lang="en-US" altLang="zh-CN" kern="100" dirty="0">
                <a:solidFill>
                  <a:schemeClr val="bg1"/>
                </a:solidFill>
                <a:latin typeface="仿宋" panose="02010609060101010101" pitchFamily="49" charset="-122"/>
                <a:ea typeface="仿宋" panose="02010609060101010101" pitchFamily="49" charset="-122"/>
              </a:rPr>
              <a:t>【</a:t>
            </a:r>
            <a:r>
              <a:rPr lang="zh-CN" altLang="en-US" kern="100" dirty="0">
                <a:solidFill>
                  <a:schemeClr val="bg1"/>
                </a:solidFill>
                <a:latin typeface="仿宋" panose="02010609060101010101" pitchFamily="49" charset="-122"/>
                <a:ea typeface="仿宋" panose="02010609060101010101" pitchFamily="49" charset="-122"/>
              </a:rPr>
              <a:t>新增</a:t>
            </a:r>
            <a:r>
              <a:rPr lang="en-US" altLang="zh-CN" kern="100" dirty="0">
                <a:solidFill>
                  <a:schemeClr val="bg1"/>
                </a:solidFill>
                <a:latin typeface="仿宋" panose="02010609060101010101" pitchFamily="49" charset="-122"/>
                <a:ea typeface="仿宋" panose="02010609060101010101" pitchFamily="49" charset="-122"/>
              </a:rPr>
              <a:t>】</a:t>
            </a:r>
            <a:r>
              <a:rPr lang="zh-CN" altLang="en-US" kern="100" dirty="0">
                <a:solidFill>
                  <a:schemeClr val="bg1"/>
                </a:solidFill>
                <a:latin typeface="仿宋" panose="02010609060101010101" pitchFamily="49" charset="-122"/>
                <a:ea typeface="仿宋" panose="02010609060101010101" pitchFamily="49" charset="-122"/>
              </a:rPr>
              <a:t>，跳转至采集界面。采集完成后，可选择跳转回年度汇算</a:t>
            </a:r>
            <a:r>
              <a:rPr lang="zh-CN" altLang="en-US" kern="100" dirty="0" smtClean="0">
                <a:solidFill>
                  <a:schemeClr val="bg1"/>
                </a:solidFill>
                <a:latin typeface="仿宋" panose="02010609060101010101" pitchFamily="49" charset="-122"/>
                <a:ea typeface="仿宋" panose="02010609060101010101" pitchFamily="49" charset="-122"/>
              </a:rPr>
              <a:t>继续填报。</a:t>
            </a:r>
            <a:endParaRPr lang="zh-CN" altLang="zh-CN" kern="100" dirty="0">
              <a:solidFill>
                <a:schemeClr val="bg1"/>
              </a:solidFill>
              <a:latin typeface="仿宋" panose="02010609060101010101" pitchFamily="49" charset="-122"/>
              <a:ea typeface="仿宋" panose="02010609060101010101" pitchFamily="49" charset="-122"/>
            </a:endParaRPr>
          </a:p>
          <a:p>
            <a:pPr marL="342900" indent="-342900" algn="just">
              <a:lnSpc>
                <a:spcPct val="150000"/>
              </a:lnSpc>
              <a:buFont typeface="Wingdings" panose="05000000000000000000" pitchFamily="2" charset="2"/>
              <a:buChar char="p"/>
            </a:pPr>
            <a:r>
              <a:rPr lang="zh-CN" altLang="en-US" kern="100" dirty="0" smtClean="0">
                <a:solidFill>
                  <a:schemeClr val="bg1"/>
                </a:solidFill>
                <a:latin typeface="仿宋" panose="02010609060101010101" pitchFamily="49" charset="-122"/>
                <a:ea typeface="仿宋" panose="02010609060101010101" pitchFamily="49" charset="-122"/>
              </a:rPr>
              <a:t>若</a:t>
            </a:r>
            <a:r>
              <a:rPr lang="zh-CN" altLang="en-US" kern="100" dirty="0">
                <a:solidFill>
                  <a:schemeClr val="bg1"/>
                </a:solidFill>
                <a:latin typeface="仿宋" panose="02010609060101010101" pitchFamily="49" charset="-122"/>
                <a:ea typeface="仿宋" panose="02010609060101010101" pitchFamily="49" charset="-122"/>
              </a:rPr>
              <a:t>同一专项附加扣除有重复事实或同时存在住房</a:t>
            </a:r>
            <a:r>
              <a:rPr lang="zh-CN" altLang="en-US" kern="100" dirty="0" smtClean="0">
                <a:solidFill>
                  <a:schemeClr val="bg1"/>
                </a:solidFill>
                <a:latin typeface="仿宋" panose="02010609060101010101" pitchFamily="49" charset="-122"/>
                <a:ea typeface="仿宋" panose="02010609060101010101" pitchFamily="49" charset="-122"/>
              </a:rPr>
              <a:t>租金和</a:t>
            </a:r>
            <a:r>
              <a:rPr lang="zh-CN" altLang="en-US" kern="100" dirty="0">
                <a:solidFill>
                  <a:schemeClr val="bg1"/>
                </a:solidFill>
                <a:latin typeface="仿宋" panose="02010609060101010101" pitchFamily="49" charset="-122"/>
                <a:ea typeface="仿宋" panose="02010609060101010101" pitchFamily="49" charset="-122"/>
              </a:rPr>
              <a:t>住房贷款利息，则系统界面上将出现提示。此时，您需要对相关信息进行确认</a:t>
            </a:r>
            <a:r>
              <a:rPr lang="zh-CN" altLang="en-US" kern="100" dirty="0" smtClean="0">
                <a:solidFill>
                  <a:schemeClr val="bg1"/>
                </a:solidFill>
                <a:latin typeface="仿宋" panose="02010609060101010101" pitchFamily="49" charset="-122"/>
                <a:ea typeface="仿宋" panose="02010609060101010101" pitchFamily="49" charset="-122"/>
              </a:rPr>
              <a:t>。</a:t>
            </a:r>
            <a:endParaRPr lang="en-US" altLang="zh-CN" kern="100" dirty="0">
              <a:solidFill>
                <a:schemeClr val="bg1"/>
              </a:solidFill>
              <a:latin typeface="仿宋" panose="02010609060101010101" pitchFamily="49" charset="-122"/>
              <a:ea typeface="仿宋" panose="02010609060101010101" pitchFamily="49" charset="-122"/>
            </a:endParaRPr>
          </a:p>
        </p:txBody>
      </p:sp>
      <p:pic>
        <p:nvPicPr>
          <p:cNvPr id="11" name="图片 2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8249" y="1763473"/>
            <a:ext cx="2489296" cy="44166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图片 13"/>
          <p:cNvPicPr>
            <a:picLocks noChangeAspect="1"/>
          </p:cNvPicPr>
          <p:nvPr/>
        </p:nvPicPr>
        <p:blipFill>
          <a:blip r:embed="rId5"/>
          <a:stretch>
            <a:fillRect/>
          </a:stretch>
        </p:blipFill>
        <p:spPr>
          <a:xfrm>
            <a:off x="2362897" y="1767157"/>
            <a:ext cx="2577190" cy="4412998"/>
          </a:xfrm>
          <a:prstGeom prst="rect">
            <a:avLst/>
          </a:prstGeom>
        </p:spPr>
      </p:pic>
      <p:pic>
        <p:nvPicPr>
          <p:cNvPr id="12" name="图片 3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11945" y="1763473"/>
            <a:ext cx="2577190" cy="44166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par>
                                <p:cTn id="7" presetID="10"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75"/>
          <p:cNvSpPr txBox="1"/>
          <p:nvPr/>
        </p:nvSpPr>
        <p:spPr>
          <a:xfrm>
            <a:off x="315046" y="328022"/>
            <a:ext cx="9022917" cy="523220"/>
          </a:xfrm>
          <a:prstGeom prst="rect">
            <a:avLst/>
          </a:prstGeom>
          <a:noFill/>
        </p:spPr>
        <p:txBody>
          <a:bodyPr wrap="square" rtlCol="0" anchor="b">
            <a:spAutoFit/>
          </a:bodyPr>
          <a:lstStyle/>
          <a:p>
            <a:r>
              <a:rPr lang="zh-CN" altLang="en-US" sz="2800" b="1" dirty="0" smtClean="0">
                <a:solidFill>
                  <a:schemeClr val="bg1"/>
                </a:solidFill>
                <a:latin typeface="仿宋" panose="02010609060101010101" pitchFamily="49" charset="-122"/>
                <a:ea typeface="仿宋" panose="02010609060101010101" pitchFamily="49" charset="-122"/>
              </a:rPr>
              <a:t>二、</a:t>
            </a:r>
            <a:r>
              <a:rPr lang="zh-CN" altLang="en-US" sz="2800" b="1" dirty="0">
                <a:solidFill>
                  <a:schemeClr val="bg1"/>
                </a:solidFill>
                <a:latin typeface="仿宋" panose="02010609060101010101" pitchFamily="49" charset="-122"/>
                <a:ea typeface="仿宋" panose="02010609060101010101" pitchFamily="49" charset="-122"/>
              </a:rPr>
              <a:t>个人所得税</a:t>
            </a:r>
            <a:r>
              <a:rPr lang="en-US" altLang="zh-CN" sz="2800" b="1" dirty="0">
                <a:solidFill>
                  <a:schemeClr val="bg1"/>
                </a:solidFill>
                <a:latin typeface="仿宋" panose="02010609060101010101" pitchFamily="49" charset="-122"/>
                <a:ea typeface="仿宋" panose="02010609060101010101" pitchFamily="49" charset="-122"/>
              </a:rPr>
              <a:t>APP</a:t>
            </a:r>
            <a:r>
              <a:rPr lang="zh-CN" altLang="en-US" sz="2800" b="1" dirty="0">
                <a:solidFill>
                  <a:schemeClr val="bg1"/>
                </a:solidFill>
                <a:latin typeface="仿宋" panose="02010609060101010101" pitchFamily="49" charset="-122"/>
                <a:ea typeface="仿宋" panose="02010609060101010101" pitchFamily="49" charset="-122"/>
              </a:rPr>
              <a:t>操作演示</a:t>
            </a:r>
            <a:r>
              <a:rPr lang="en-US" altLang="zh-CN" sz="2800" b="1" dirty="0">
                <a:solidFill>
                  <a:schemeClr val="bg1"/>
                </a:solidFill>
                <a:latin typeface="仿宋" panose="02010609060101010101" pitchFamily="49" charset="-122"/>
                <a:ea typeface="仿宋" panose="02010609060101010101" pitchFamily="49" charset="-122"/>
              </a:rPr>
              <a:t>-</a:t>
            </a:r>
            <a:r>
              <a:rPr lang="zh-CN" altLang="en-US" sz="2800" b="1" dirty="0">
                <a:solidFill>
                  <a:schemeClr val="bg1"/>
                </a:solidFill>
                <a:latin typeface="仿宋" panose="02010609060101010101" pitchFamily="49" charset="-122"/>
                <a:ea typeface="仿宋" panose="02010609060101010101" pitchFamily="49" charset="-122"/>
              </a:rPr>
              <a:t>专项附加扣除信息填报</a:t>
            </a:r>
          </a:p>
        </p:txBody>
      </p:sp>
      <p:sp>
        <p:nvSpPr>
          <p:cNvPr id="13" name="矩形 12"/>
          <p:cNvSpPr/>
          <p:nvPr/>
        </p:nvSpPr>
        <p:spPr>
          <a:xfrm>
            <a:off x="5431942" y="1596419"/>
            <a:ext cx="4277533" cy="2169825"/>
          </a:xfrm>
          <a:prstGeom prst="rect">
            <a:avLst/>
          </a:prstGeom>
        </p:spPr>
        <p:txBody>
          <a:bodyPr wrap="square">
            <a:spAutoFit/>
          </a:bodyPr>
          <a:lstStyle/>
          <a:p>
            <a:pPr algn="just">
              <a:lnSpc>
                <a:spcPct val="150000"/>
              </a:lnSpc>
            </a:pPr>
            <a:r>
              <a:rPr lang="zh-CN" altLang="en-US" kern="100" dirty="0">
                <a:solidFill>
                  <a:schemeClr val="bg1"/>
                </a:solidFill>
                <a:latin typeface="仿宋" panose="02010609060101010101" pitchFamily="49" charset="-122"/>
                <a:ea typeface="仿宋" panose="02010609060101010101" pitchFamily="49" charset="-122"/>
              </a:rPr>
              <a:t>若您</a:t>
            </a:r>
            <a:r>
              <a:rPr lang="zh-CN" altLang="en-US" kern="100" dirty="0" smtClean="0">
                <a:solidFill>
                  <a:schemeClr val="bg1"/>
                </a:solidFill>
                <a:latin typeface="仿宋" panose="02010609060101010101" pitchFamily="49" charset="-122"/>
                <a:ea typeface="仿宋" panose="02010609060101010101" pitchFamily="49" charset="-122"/>
              </a:rPr>
              <a:t>需要修改</a:t>
            </a:r>
            <a:r>
              <a:rPr lang="zh-CN" altLang="en-US" kern="100" dirty="0">
                <a:solidFill>
                  <a:schemeClr val="bg1"/>
                </a:solidFill>
                <a:latin typeface="仿宋" panose="02010609060101010101" pitchFamily="49" charset="-122"/>
                <a:ea typeface="仿宋" panose="02010609060101010101" pitchFamily="49" charset="-122"/>
              </a:rPr>
              <a:t>专项附加扣除信息</a:t>
            </a:r>
            <a:r>
              <a:rPr lang="zh-CN" altLang="en-US" kern="100" dirty="0" smtClean="0">
                <a:solidFill>
                  <a:schemeClr val="bg1"/>
                </a:solidFill>
                <a:latin typeface="仿宋" panose="02010609060101010101" pitchFamily="49" charset="-122"/>
                <a:ea typeface="仿宋" panose="02010609060101010101" pitchFamily="49" charset="-122"/>
              </a:rPr>
              <a:t>，可</a:t>
            </a:r>
            <a:r>
              <a:rPr lang="zh-CN" altLang="en-US" kern="100" dirty="0">
                <a:solidFill>
                  <a:schemeClr val="bg1"/>
                </a:solidFill>
                <a:latin typeface="仿宋" panose="02010609060101010101" pitchFamily="49" charset="-122"/>
                <a:ea typeface="仿宋" panose="02010609060101010101" pitchFamily="49" charset="-122"/>
              </a:rPr>
              <a:t>在</a:t>
            </a:r>
            <a:r>
              <a:rPr lang="en-US" altLang="zh-CN" kern="100" dirty="0">
                <a:solidFill>
                  <a:schemeClr val="bg1"/>
                </a:solidFill>
                <a:latin typeface="仿宋" panose="02010609060101010101" pitchFamily="49" charset="-122"/>
                <a:ea typeface="仿宋" panose="02010609060101010101" pitchFamily="49" charset="-122"/>
              </a:rPr>
              <a:t>【</a:t>
            </a:r>
            <a:r>
              <a:rPr lang="zh-CN" altLang="en-US" kern="100" dirty="0">
                <a:solidFill>
                  <a:schemeClr val="bg1"/>
                </a:solidFill>
                <a:latin typeface="仿宋" panose="02010609060101010101" pitchFamily="49" charset="-122"/>
                <a:ea typeface="仿宋" panose="02010609060101010101" pitchFamily="49" charset="-122"/>
              </a:rPr>
              <a:t>首页</a:t>
            </a:r>
            <a:r>
              <a:rPr lang="en-US" altLang="zh-CN" kern="100" dirty="0">
                <a:solidFill>
                  <a:schemeClr val="bg1"/>
                </a:solidFill>
                <a:latin typeface="仿宋" panose="02010609060101010101" pitchFamily="49" charset="-122"/>
                <a:ea typeface="仿宋" panose="02010609060101010101" pitchFamily="49" charset="-122"/>
              </a:rPr>
              <a:t>】</a:t>
            </a:r>
            <a:r>
              <a:rPr lang="zh-CN" altLang="en-US" kern="100" dirty="0">
                <a:solidFill>
                  <a:schemeClr val="bg1"/>
                </a:solidFill>
                <a:latin typeface="仿宋" panose="02010609060101010101" pitchFamily="49" charset="-122"/>
                <a:ea typeface="仿宋" panose="02010609060101010101" pitchFamily="49" charset="-122"/>
              </a:rPr>
              <a:t>点击</a:t>
            </a:r>
            <a:r>
              <a:rPr lang="en-US" altLang="zh-CN" kern="100" dirty="0">
                <a:solidFill>
                  <a:schemeClr val="bg1"/>
                </a:solidFill>
                <a:latin typeface="仿宋" panose="02010609060101010101" pitchFamily="49" charset="-122"/>
                <a:ea typeface="仿宋" panose="02010609060101010101" pitchFamily="49" charset="-122"/>
              </a:rPr>
              <a:t>【</a:t>
            </a:r>
            <a:r>
              <a:rPr lang="zh-CN" altLang="en-US" kern="100" dirty="0">
                <a:solidFill>
                  <a:schemeClr val="bg1"/>
                </a:solidFill>
                <a:latin typeface="仿宋" panose="02010609060101010101" pitchFamily="49" charset="-122"/>
                <a:ea typeface="仿宋" panose="02010609060101010101" pitchFamily="49" charset="-122"/>
              </a:rPr>
              <a:t>我要查询</a:t>
            </a:r>
            <a:r>
              <a:rPr lang="en-US" altLang="zh-CN" kern="100" dirty="0">
                <a:solidFill>
                  <a:schemeClr val="bg1"/>
                </a:solidFill>
                <a:latin typeface="仿宋" panose="02010609060101010101" pitchFamily="49" charset="-122"/>
                <a:ea typeface="仿宋" panose="02010609060101010101" pitchFamily="49" charset="-122"/>
              </a:rPr>
              <a:t>】</a:t>
            </a:r>
            <a:r>
              <a:rPr lang="zh-CN" altLang="en-US" kern="100" dirty="0">
                <a:solidFill>
                  <a:schemeClr val="bg1"/>
                </a:solidFill>
                <a:latin typeface="仿宋" panose="02010609060101010101" pitchFamily="49" charset="-122"/>
                <a:ea typeface="仿宋" panose="02010609060101010101" pitchFamily="49" charset="-122"/>
              </a:rPr>
              <a:t>，找到并进入</a:t>
            </a:r>
            <a:r>
              <a:rPr lang="en-US" altLang="zh-CN" kern="100" dirty="0">
                <a:solidFill>
                  <a:schemeClr val="bg1"/>
                </a:solidFill>
                <a:latin typeface="仿宋" panose="02010609060101010101" pitchFamily="49" charset="-122"/>
                <a:ea typeface="仿宋" panose="02010609060101010101" pitchFamily="49" charset="-122"/>
              </a:rPr>
              <a:t>【</a:t>
            </a:r>
            <a:r>
              <a:rPr lang="zh-CN" altLang="en-US" kern="100" dirty="0">
                <a:solidFill>
                  <a:schemeClr val="bg1"/>
                </a:solidFill>
                <a:latin typeface="仿宋" panose="02010609060101010101" pitchFamily="49" charset="-122"/>
                <a:ea typeface="仿宋" panose="02010609060101010101" pitchFamily="49" charset="-122"/>
              </a:rPr>
              <a:t>专项附加扣除信息查询</a:t>
            </a:r>
            <a:r>
              <a:rPr lang="en-US" altLang="zh-CN" kern="100" dirty="0">
                <a:solidFill>
                  <a:schemeClr val="bg1"/>
                </a:solidFill>
                <a:latin typeface="仿宋" panose="02010609060101010101" pitchFamily="49" charset="-122"/>
                <a:ea typeface="仿宋" panose="02010609060101010101" pitchFamily="49" charset="-122"/>
              </a:rPr>
              <a:t>】</a:t>
            </a:r>
            <a:r>
              <a:rPr lang="zh-CN" altLang="en-US" kern="100" dirty="0">
                <a:solidFill>
                  <a:schemeClr val="bg1"/>
                </a:solidFill>
                <a:latin typeface="仿宋" panose="02010609060101010101" pitchFamily="49" charset="-122"/>
                <a:ea typeface="仿宋" panose="02010609060101010101" pitchFamily="49" charset="-122"/>
              </a:rPr>
              <a:t>，点击您要更正的具体专项附加扣除信息进行</a:t>
            </a:r>
            <a:r>
              <a:rPr lang="en-US" altLang="zh-CN" kern="100" dirty="0">
                <a:solidFill>
                  <a:schemeClr val="bg1"/>
                </a:solidFill>
                <a:latin typeface="仿宋" panose="02010609060101010101" pitchFamily="49" charset="-122"/>
                <a:ea typeface="仿宋" panose="02010609060101010101" pitchFamily="49" charset="-122"/>
              </a:rPr>
              <a:t>【</a:t>
            </a:r>
            <a:r>
              <a:rPr lang="zh-CN" altLang="en-US" kern="100" dirty="0">
                <a:solidFill>
                  <a:schemeClr val="bg1"/>
                </a:solidFill>
                <a:latin typeface="仿宋" panose="02010609060101010101" pitchFamily="49" charset="-122"/>
                <a:ea typeface="仿宋" panose="02010609060101010101" pitchFamily="49" charset="-122"/>
              </a:rPr>
              <a:t>作废</a:t>
            </a:r>
            <a:r>
              <a:rPr lang="en-US" altLang="zh-CN" kern="100" dirty="0">
                <a:solidFill>
                  <a:schemeClr val="bg1"/>
                </a:solidFill>
                <a:latin typeface="仿宋" panose="02010609060101010101" pitchFamily="49" charset="-122"/>
                <a:ea typeface="仿宋" panose="02010609060101010101" pitchFamily="49" charset="-122"/>
              </a:rPr>
              <a:t>】</a:t>
            </a:r>
            <a:r>
              <a:rPr lang="zh-CN" altLang="en-US" kern="100" dirty="0">
                <a:solidFill>
                  <a:schemeClr val="bg1"/>
                </a:solidFill>
                <a:latin typeface="仿宋" panose="02010609060101010101" pitchFamily="49" charset="-122"/>
                <a:ea typeface="仿宋" panose="02010609060101010101" pitchFamily="49" charset="-122"/>
              </a:rPr>
              <a:t>或</a:t>
            </a:r>
            <a:r>
              <a:rPr lang="en-US" altLang="zh-CN" kern="100" dirty="0">
                <a:solidFill>
                  <a:schemeClr val="bg1"/>
                </a:solidFill>
                <a:latin typeface="仿宋" panose="02010609060101010101" pitchFamily="49" charset="-122"/>
                <a:ea typeface="仿宋" panose="02010609060101010101" pitchFamily="49" charset="-122"/>
              </a:rPr>
              <a:t>【</a:t>
            </a:r>
            <a:r>
              <a:rPr lang="zh-CN" altLang="en-US" kern="100" dirty="0">
                <a:solidFill>
                  <a:schemeClr val="bg1"/>
                </a:solidFill>
                <a:latin typeface="仿宋" panose="02010609060101010101" pitchFamily="49" charset="-122"/>
                <a:ea typeface="仿宋" panose="02010609060101010101" pitchFamily="49" charset="-122"/>
              </a:rPr>
              <a:t>修改</a:t>
            </a:r>
            <a:r>
              <a:rPr lang="en-US" altLang="zh-CN" kern="100" dirty="0" smtClean="0">
                <a:solidFill>
                  <a:schemeClr val="bg1"/>
                </a:solidFill>
                <a:latin typeface="仿宋" panose="02010609060101010101" pitchFamily="49" charset="-122"/>
                <a:ea typeface="仿宋" panose="02010609060101010101" pitchFamily="49" charset="-122"/>
              </a:rPr>
              <a:t>】</a:t>
            </a:r>
            <a:r>
              <a:rPr lang="zh-CN" altLang="en-US" kern="100" dirty="0" smtClean="0">
                <a:solidFill>
                  <a:schemeClr val="bg1"/>
                </a:solidFill>
                <a:latin typeface="仿宋" panose="02010609060101010101" pitchFamily="49" charset="-122"/>
                <a:ea typeface="仿宋" panose="02010609060101010101" pitchFamily="49" charset="-122"/>
              </a:rPr>
              <a:t>。</a:t>
            </a:r>
            <a:endParaRPr lang="en-US" altLang="zh-CN" kern="100" dirty="0">
              <a:solidFill>
                <a:schemeClr val="bg1"/>
              </a:solidFill>
              <a:latin typeface="仿宋" panose="02010609060101010101" pitchFamily="49" charset="-122"/>
              <a:ea typeface="仿宋" panose="02010609060101010101" pitchFamily="49" charset="-122"/>
            </a:endParaRPr>
          </a:p>
        </p:txBody>
      </p:sp>
      <p:pic>
        <p:nvPicPr>
          <p:cNvPr id="8" name="图片 7">
            <a:extLst>
              <a:ext uri="{FF2B5EF4-FFF2-40B4-BE49-F238E27FC236}">
                <a16:creationId xmlns:a16="http://schemas.microsoft.com/office/drawing/2014/main" id="{25391B3B-E4A9-4B73-9B78-E98B23299D78}"/>
              </a:ext>
            </a:extLst>
          </p:cNvPr>
          <p:cNvPicPr>
            <a:picLocks noChangeAspect="1"/>
          </p:cNvPicPr>
          <p:nvPr/>
        </p:nvPicPr>
        <p:blipFill>
          <a:blip r:embed="rId4"/>
          <a:stretch>
            <a:fillRect/>
          </a:stretch>
        </p:blipFill>
        <p:spPr>
          <a:xfrm>
            <a:off x="1665960" y="1139660"/>
            <a:ext cx="2521597" cy="5457370"/>
          </a:xfrm>
          <a:prstGeom prst="rect">
            <a:avLst/>
          </a:prstGeom>
        </p:spPr>
      </p:pic>
      <p:pic>
        <p:nvPicPr>
          <p:cNvPr id="10" name="图片 9"/>
          <p:cNvPicPr>
            <a:picLocks noChangeAspect="1"/>
          </p:cNvPicPr>
          <p:nvPr/>
        </p:nvPicPr>
        <p:blipFill rotWithShape="1">
          <a:blip r:embed="rId5">
            <a:extLst>
              <a:ext uri="{28A0092B-C50C-407E-A947-70E740481C1C}">
                <a14:useLocalDpi xmlns:a14="http://schemas.microsoft.com/office/drawing/2010/main" val="0"/>
              </a:ext>
            </a:extLst>
          </a:blip>
          <a:srcRect l="45079" t="38888" r="44676" b="53790"/>
          <a:stretch>
            <a:fillRect/>
          </a:stretch>
        </p:blipFill>
        <p:spPr>
          <a:xfrm>
            <a:off x="2470179" y="2738637"/>
            <a:ext cx="913157" cy="652603"/>
          </a:xfrm>
          <a:prstGeom prst="roundRect">
            <a:avLst/>
          </a:prstGeom>
          <a:ln w="38100">
            <a:solidFill>
              <a:schemeClr val="accent1"/>
            </a:solidFill>
          </a:ln>
        </p:spPr>
      </p:pic>
    </p:spTree>
    <p:custDataLst>
      <p:tags r:id="rId1"/>
    </p:custDataLst>
    <p:extLst>
      <p:ext uri="{BB962C8B-B14F-4D97-AF65-F5344CB8AC3E}">
        <p14:creationId xmlns:p14="http://schemas.microsoft.com/office/powerpoint/2010/main" val="3217126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stretch>
            <a:fillRect/>
          </a:stretch>
        </p:blipFill>
        <p:spPr>
          <a:xfrm>
            <a:off x="646322" y="1890564"/>
            <a:ext cx="2150399" cy="4309872"/>
          </a:xfrm>
          <a:prstGeom prst="rect">
            <a:avLst/>
          </a:prstGeom>
        </p:spPr>
      </p:pic>
      <p:pic>
        <p:nvPicPr>
          <p:cNvPr id="10" name="图片 9"/>
          <p:cNvPicPr>
            <a:picLocks noChangeAspect="1"/>
          </p:cNvPicPr>
          <p:nvPr/>
        </p:nvPicPr>
        <p:blipFill>
          <a:blip r:embed="rId4"/>
          <a:stretch>
            <a:fillRect/>
          </a:stretch>
        </p:blipFill>
        <p:spPr>
          <a:xfrm>
            <a:off x="1666926" y="1890564"/>
            <a:ext cx="2154936" cy="4309872"/>
          </a:xfrm>
          <a:prstGeom prst="rect">
            <a:avLst/>
          </a:prstGeom>
        </p:spPr>
      </p:pic>
      <p:pic>
        <p:nvPicPr>
          <p:cNvPr id="11" name="图片 10"/>
          <p:cNvPicPr>
            <a:picLocks noChangeAspect="1"/>
          </p:cNvPicPr>
          <p:nvPr/>
        </p:nvPicPr>
        <p:blipFill>
          <a:blip r:embed="rId5"/>
          <a:stretch>
            <a:fillRect/>
          </a:stretch>
        </p:blipFill>
        <p:spPr>
          <a:xfrm>
            <a:off x="2684168" y="1890564"/>
            <a:ext cx="2158298" cy="4316596"/>
          </a:xfrm>
          <a:prstGeom prst="rect">
            <a:avLst/>
          </a:prstGeom>
        </p:spPr>
      </p:pic>
      <p:pic>
        <p:nvPicPr>
          <p:cNvPr id="12" name="图片 11"/>
          <p:cNvPicPr>
            <a:picLocks noChangeAspect="1"/>
          </p:cNvPicPr>
          <p:nvPr/>
        </p:nvPicPr>
        <p:blipFill>
          <a:blip r:embed="rId6"/>
          <a:stretch>
            <a:fillRect/>
          </a:stretch>
        </p:blipFill>
        <p:spPr>
          <a:xfrm>
            <a:off x="3853154" y="1918973"/>
            <a:ext cx="2160577" cy="4316596"/>
          </a:xfrm>
          <a:prstGeom prst="rect">
            <a:avLst/>
          </a:prstGeom>
        </p:spPr>
      </p:pic>
      <p:pic>
        <p:nvPicPr>
          <p:cNvPr id="13" name="图片 12"/>
          <p:cNvPicPr>
            <a:picLocks noChangeAspect="1"/>
          </p:cNvPicPr>
          <p:nvPr/>
        </p:nvPicPr>
        <p:blipFill>
          <a:blip r:embed="rId7"/>
          <a:stretch>
            <a:fillRect/>
          </a:stretch>
        </p:blipFill>
        <p:spPr>
          <a:xfrm>
            <a:off x="4603438" y="1918973"/>
            <a:ext cx="2163942" cy="4323319"/>
          </a:xfrm>
          <a:prstGeom prst="rect">
            <a:avLst/>
          </a:prstGeom>
        </p:spPr>
      </p:pic>
      <p:sp>
        <p:nvSpPr>
          <p:cNvPr id="18" name="TextBox 75"/>
          <p:cNvSpPr txBox="1"/>
          <p:nvPr/>
        </p:nvSpPr>
        <p:spPr>
          <a:xfrm>
            <a:off x="259628" y="277909"/>
            <a:ext cx="10560772" cy="523220"/>
          </a:xfrm>
          <a:prstGeom prst="rect">
            <a:avLst/>
          </a:prstGeom>
          <a:noFill/>
        </p:spPr>
        <p:txBody>
          <a:bodyPr wrap="square" rtlCol="0" anchor="b">
            <a:spAutoFit/>
          </a:bodyPr>
          <a:lstStyle/>
          <a:p>
            <a:r>
              <a:rPr lang="zh-CN" altLang="en-US" sz="2800" b="1" dirty="0" smtClean="0">
                <a:solidFill>
                  <a:schemeClr val="bg1"/>
                </a:solidFill>
                <a:latin typeface="仿宋" panose="02010609060101010101" pitchFamily="49" charset="-122"/>
                <a:ea typeface="仿宋" panose="02010609060101010101" pitchFamily="49" charset="-122"/>
              </a:rPr>
              <a:t>二、</a:t>
            </a:r>
            <a:r>
              <a:rPr lang="zh-CN" altLang="en-US" sz="2800" b="1" dirty="0">
                <a:solidFill>
                  <a:schemeClr val="bg1"/>
                </a:solidFill>
                <a:latin typeface="仿宋" panose="02010609060101010101" pitchFamily="49" charset="-122"/>
                <a:ea typeface="仿宋" panose="02010609060101010101" pitchFamily="49" charset="-122"/>
              </a:rPr>
              <a:t>个人所得税</a:t>
            </a:r>
            <a:r>
              <a:rPr lang="en-US" altLang="zh-CN" sz="2800" b="1" dirty="0">
                <a:solidFill>
                  <a:schemeClr val="bg1"/>
                </a:solidFill>
                <a:latin typeface="仿宋" panose="02010609060101010101" pitchFamily="49" charset="-122"/>
                <a:ea typeface="仿宋" panose="02010609060101010101" pitchFamily="49" charset="-122"/>
              </a:rPr>
              <a:t>APP</a:t>
            </a:r>
            <a:r>
              <a:rPr lang="zh-CN" altLang="en-US" sz="2800" b="1" dirty="0">
                <a:solidFill>
                  <a:schemeClr val="bg1"/>
                </a:solidFill>
                <a:latin typeface="仿宋" panose="02010609060101010101" pitchFamily="49" charset="-122"/>
                <a:ea typeface="仿宋" panose="02010609060101010101" pitchFamily="49" charset="-122"/>
              </a:rPr>
              <a:t>操作演示</a:t>
            </a:r>
            <a:r>
              <a:rPr lang="en-US" altLang="zh-CN" sz="2800" b="1" dirty="0">
                <a:solidFill>
                  <a:schemeClr val="bg1"/>
                </a:solidFill>
                <a:latin typeface="仿宋" panose="02010609060101010101" pitchFamily="49" charset="-122"/>
                <a:ea typeface="仿宋" panose="02010609060101010101" pitchFamily="49" charset="-122"/>
              </a:rPr>
              <a:t>-</a:t>
            </a:r>
            <a:r>
              <a:rPr lang="zh-CN" altLang="en-US" sz="2800" b="1" dirty="0">
                <a:solidFill>
                  <a:schemeClr val="bg1"/>
                </a:solidFill>
                <a:latin typeface="仿宋" panose="02010609060101010101" pitchFamily="49" charset="-122"/>
                <a:ea typeface="仿宋" panose="02010609060101010101" pitchFamily="49" charset="-122"/>
              </a:rPr>
              <a:t>专项附加扣除信息填报</a:t>
            </a:r>
          </a:p>
        </p:txBody>
      </p:sp>
      <p:sp>
        <p:nvSpPr>
          <p:cNvPr id="19" name="矩形 18"/>
          <p:cNvSpPr/>
          <p:nvPr/>
        </p:nvSpPr>
        <p:spPr>
          <a:xfrm>
            <a:off x="1036818" y="1177065"/>
            <a:ext cx="9915318" cy="461665"/>
          </a:xfrm>
          <a:prstGeom prst="rect">
            <a:avLst/>
          </a:prstGeom>
        </p:spPr>
        <p:txBody>
          <a:bodyPr wrap="square">
            <a:spAutoFit/>
          </a:bodyPr>
          <a:lstStyle/>
          <a:p>
            <a:pPr>
              <a:lnSpc>
                <a:spcPct val="120000"/>
              </a:lnSpc>
              <a:buSzPct val="100000"/>
            </a:pPr>
            <a:r>
              <a:rPr lang="en-US" altLang="zh-CN" sz="2000" b="1" dirty="0" smtClean="0">
                <a:solidFill>
                  <a:srgbClr val="16CCC8"/>
                </a:solidFill>
                <a:latin typeface="仿宋" panose="02010609060101010101" pitchFamily="49" charset="-122"/>
                <a:ea typeface="仿宋" panose="02010609060101010101" pitchFamily="49" charset="-122"/>
                <a:sym typeface="微软雅黑" panose="020B0503020204020204" charset="-122"/>
              </a:rPr>
              <a:t>Step1  </a:t>
            </a:r>
            <a:r>
              <a:rPr lang="zh-CN" altLang="en-US" sz="2000" b="1" kern="100" dirty="0" smtClean="0">
                <a:solidFill>
                  <a:srgbClr val="16CCC8"/>
                </a:solidFill>
                <a:latin typeface="仿宋" panose="02010609060101010101" pitchFamily="49" charset="-122"/>
                <a:ea typeface="仿宋" panose="02010609060101010101" pitchFamily="49" charset="-122"/>
                <a:cs typeface="Times New Roman" panose="02020603050405020304" pitchFamily="18" charset="0"/>
              </a:rPr>
              <a:t>专项</a:t>
            </a:r>
            <a:r>
              <a:rPr lang="zh-CN" altLang="en-US" sz="2000" b="1" kern="100" dirty="0">
                <a:solidFill>
                  <a:srgbClr val="16CCC8"/>
                </a:solidFill>
                <a:latin typeface="仿宋" panose="02010609060101010101" pitchFamily="49" charset="-122"/>
                <a:ea typeface="仿宋" panose="02010609060101010101" pitchFamily="49" charset="-122"/>
                <a:cs typeface="Times New Roman" panose="02020603050405020304" pitchFamily="18" charset="0"/>
              </a:rPr>
              <a:t>附加扣除信息填报</a:t>
            </a:r>
            <a:r>
              <a:rPr lang="en-US" altLang="zh-CN" sz="2000" b="1" kern="100" dirty="0" smtClean="0">
                <a:solidFill>
                  <a:srgbClr val="16CCC8"/>
                </a:solidFill>
                <a:latin typeface="仿宋" panose="02010609060101010101" pitchFamily="49" charset="-122"/>
                <a:ea typeface="仿宋" panose="02010609060101010101" pitchFamily="49" charset="-122"/>
                <a:cs typeface="Times New Roman" panose="02020603050405020304" pitchFamily="18" charset="0"/>
              </a:rPr>
              <a:t>-</a:t>
            </a:r>
            <a:r>
              <a:rPr lang="zh-CN" altLang="en-US" sz="2000" b="1" kern="100" dirty="0">
                <a:solidFill>
                  <a:srgbClr val="16CCC8"/>
                </a:solidFill>
                <a:latin typeface="仿宋" panose="02010609060101010101" pitchFamily="49" charset="-122"/>
                <a:ea typeface="仿宋" panose="02010609060101010101" pitchFamily="49" charset="-122"/>
                <a:cs typeface="Times New Roman" panose="02020603050405020304" pitchFamily="18" charset="0"/>
              </a:rPr>
              <a:t>子女教育</a:t>
            </a:r>
            <a:r>
              <a:rPr lang="zh-CN" altLang="en-US" sz="2000" b="1" kern="100" dirty="0">
                <a:solidFill>
                  <a:srgbClr val="FF0000"/>
                </a:solidFill>
                <a:latin typeface="仿宋" panose="02010609060101010101" pitchFamily="49" charset="-122"/>
                <a:ea typeface="仿宋" panose="02010609060101010101" pitchFamily="49" charset="-122"/>
                <a:cs typeface="Times New Roman" panose="02020603050405020304" pitchFamily="18" charset="0"/>
              </a:rPr>
              <a:t>（选择</a:t>
            </a:r>
            <a:r>
              <a:rPr lang="zh-CN" altLang="en-US" sz="2000" b="1" kern="100" dirty="0">
                <a:solidFill>
                  <a:srgbClr val="FF0000"/>
                </a:solidFill>
                <a:latin typeface="仿宋" panose="02010609060101010101" pitchFamily="49" charset="-122"/>
                <a:ea typeface="仿宋" panose="02010609060101010101" pitchFamily="49" charset="-122"/>
                <a:sym typeface="+mn-ea"/>
              </a:rPr>
              <a:t>扣缴年度为</a:t>
            </a:r>
            <a:r>
              <a:rPr lang="en-US" altLang="zh-CN" sz="2000" b="1" kern="100" dirty="0" smtClean="0">
                <a:solidFill>
                  <a:srgbClr val="FF0000"/>
                </a:solidFill>
                <a:latin typeface="仿宋" panose="02010609060101010101" pitchFamily="49" charset="-122"/>
                <a:ea typeface="仿宋" panose="02010609060101010101" pitchFamily="49" charset="-122"/>
                <a:sym typeface="+mn-ea"/>
              </a:rPr>
              <a:t>2024</a:t>
            </a:r>
            <a:r>
              <a:rPr lang="zh-CN" altLang="en-US" sz="2000" b="1" kern="100" dirty="0" smtClean="0">
                <a:solidFill>
                  <a:srgbClr val="FF0000"/>
                </a:solidFill>
                <a:latin typeface="仿宋" panose="02010609060101010101" pitchFamily="49" charset="-122"/>
                <a:ea typeface="仿宋" panose="02010609060101010101" pitchFamily="49" charset="-122"/>
                <a:sym typeface="+mn-ea"/>
              </a:rPr>
              <a:t>年</a:t>
            </a:r>
            <a:r>
              <a:rPr lang="zh-CN" altLang="en-US" sz="2000" b="1" kern="100" dirty="0">
                <a:solidFill>
                  <a:srgbClr val="FF0000"/>
                </a:solidFill>
                <a:latin typeface="仿宋" panose="02010609060101010101" pitchFamily="49" charset="-122"/>
                <a:ea typeface="仿宋" panose="02010609060101010101" pitchFamily="49" charset="-122"/>
                <a:sym typeface="+mn-ea"/>
              </a:rPr>
              <a:t>）</a:t>
            </a:r>
          </a:p>
        </p:txBody>
      </p:sp>
      <p:sp>
        <p:nvSpPr>
          <p:cNvPr id="3" name="矩形 2"/>
          <p:cNvSpPr/>
          <p:nvPr/>
        </p:nvSpPr>
        <p:spPr>
          <a:xfrm>
            <a:off x="6880312" y="1745863"/>
            <a:ext cx="4852205" cy="4662815"/>
          </a:xfrm>
          <a:prstGeom prst="rect">
            <a:avLst/>
          </a:prstGeom>
        </p:spPr>
        <p:txBody>
          <a:bodyPr wrap="square">
            <a:spAutoFit/>
          </a:bodyPr>
          <a:lstStyle/>
          <a:p>
            <a:pPr algn="just">
              <a:lnSpc>
                <a:spcPct val="150000"/>
              </a:lnSpc>
            </a:pPr>
            <a:r>
              <a:rPr lang="en-US" altLang="zh-CN" kern="100" dirty="0" smtClean="0">
                <a:solidFill>
                  <a:schemeClr val="bg1"/>
                </a:solidFill>
                <a:latin typeface="仿宋" panose="02010609060101010101" pitchFamily="49" charset="-122"/>
                <a:ea typeface="仿宋" panose="02010609060101010101" pitchFamily="49" charset="-122"/>
              </a:rPr>
              <a:t>    </a:t>
            </a:r>
            <a:r>
              <a:rPr lang="zh-CN" altLang="zh-CN" kern="100" dirty="0" smtClean="0">
                <a:solidFill>
                  <a:schemeClr val="bg1"/>
                </a:solidFill>
                <a:latin typeface="仿宋" panose="02010609060101010101" pitchFamily="49" charset="-122"/>
                <a:ea typeface="仿宋" panose="02010609060101010101" pitchFamily="49" charset="-122"/>
              </a:rPr>
              <a:t>纳税人</a:t>
            </a:r>
            <a:r>
              <a:rPr lang="zh-CN" altLang="zh-CN" kern="100" dirty="0">
                <a:solidFill>
                  <a:schemeClr val="bg1"/>
                </a:solidFill>
                <a:latin typeface="仿宋" panose="02010609060101010101" pitchFamily="49" charset="-122"/>
                <a:ea typeface="仿宋" panose="02010609060101010101" pitchFamily="49" charset="-122"/>
              </a:rPr>
              <a:t>的子女接受全日制学历教育的相关支出，按照每个子女</a:t>
            </a:r>
            <a:r>
              <a:rPr lang="zh-CN" altLang="zh-CN" kern="100" dirty="0" smtClean="0">
                <a:solidFill>
                  <a:schemeClr val="bg1"/>
                </a:solidFill>
                <a:latin typeface="仿宋" panose="02010609060101010101" pitchFamily="49" charset="-122"/>
                <a:ea typeface="仿宋" panose="02010609060101010101" pitchFamily="49" charset="-122"/>
              </a:rPr>
              <a:t>每月</a:t>
            </a:r>
            <a:r>
              <a:rPr lang="en-US" altLang="zh-CN" kern="100" dirty="0">
                <a:solidFill>
                  <a:schemeClr val="bg1"/>
                </a:solidFill>
                <a:latin typeface="仿宋" panose="02010609060101010101" pitchFamily="49" charset="-122"/>
                <a:ea typeface="仿宋" panose="02010609060101010101" pitchFamily="49" charset="-122"/>
              </a:rPr>
              <a:t>2</a:t>
            </a:r>
            <a:r>
              <a:rPr lang="en-US" altLang="zh-CN" kern="100" dirty="0" smtClean="0">
                <a:solidFill>
                  <a:schemeClr val="bg1"/>
                </a:solidFill>
                <a:latin typeface="仿宋" panose="02010609060101010101" pitchFamily="49" charset="-122"/>
                <a:ea typeface="仿宋" panose="02010609060101010101" pitchFamily="49" charset="-122"/>
              </a:rPr>
              <a:t>000</a:t>
            </a:r>
            <a:r>
              <a:rPr lang="zh-CN" altLang="zh-CN" kern="100" dirty="0">
                <a:solidFill>
                  <a:schemeClr val="bg1"/>
                </a:solidFill>
                <a:latin typeface="仿宋" panose="02010609060101010101" pitchFamily="49" charset="-122"/>
                <a:ea typeface="仿宋" panose="02010609060101010101" pitchFamily="49" charset="-122"/>
              </a:rPr>
              <a:t>元的标准定额扣除</a:t>
            </a:r>
            <a:r>
              <a:rPr lang="zh-CN" altLang="zh-CN" kern="100" dirty="0" smtClean="0">
                <a:solidFill>
                  <a:schemeClr val="bg1"/>
                </a:solidFill>
                <a:latin typeface="仿宋" panose="02010609060101010101" pitchFamily="49" charset="-122"/>
                <a:ea typeface="仿宋" panose="02010609060101010101" pitchFamily="49" charset="-122"/>
              </a:rPr>
              <a:t>。</a:t>
            </a:r>
            <a:r>
              <a:rPr lang="zh-CN" altLang="zh-CN" kern="100" dirty="0">
                <a:solidFill>
                  <a:schemeClr val="bg1"/>
                </a:solidFill>
                <a:latin typeface="仿宋" panose="02010609060101010101" pitchFamily="49" charset="-122"/>
                <a:ea typeface="仿宋" panose="02010609060101010101" pitchFamily="49" charset="-122"/>
              </a:rPr>
              <a:t>父母可以选择由其中一方按扣除标准的</a:t>
            </a:r>
            <a:r>
              <a:rPr lang="en-US" altLang="zh-CN" kern="100" dirty="0">
                <a:solidFill>
                  <a:schemeClr val="bg1"/>
                </a:solidFill>
                <a:latin typeface="仿宋" panose="02010609060101010101" pitchFamily="49" charset="-122"/>
                <a:ea typeface="仿宋" panose="02010609060101010101" pitchFamily="49" charset="-122"/>
              </a:rPr>
              <a:t>100%</a:t>
            </a:r>
            <a:r>
              <a:rPr lang="zh-CN" altLang="zh-CN" kern="100" dirty="0">
                <a:solidFill>
                  <a:schemeClr val="bg1"/>
                </a:solidFill>
                <a:latin typeface="仿宋" panose="02010609060101010101" pitchFamily="49" charset="-122"/>
                <a:ea typeface="仿宋" panose="02010609060101010101" pitchFamily="49" charset="-122"/>
              </a:rPr>
              <a:t>扣除，也可以选择由双方分别按扣除标准的</a:t>
            </a:r>
            <a:r>
              <a:rPr lang="en-US" altLang="zh-CN" kern="100" dirty="0">
                <a:solidFill>
                  <a:schemeClr val="bg1"/>
                </a:solidFill>
                <a:latin typeface="仿宋" panose="02010609060101010101" pitchFamily="49" charset="-122"/>
                <a:ea typeface="仿宋" panose="02010609060101010101" pitchFamily="49" charset="-122"/>
              </a:rPr>
              <a:t>50%</a:t>
            </a:r>
            <a:r>
              <a:rPr lang="zh-CN" altLang="zh-CN" kern="100" dirty="0" smtClean="0">
                <a:solidFill>
                  <a:schemeClr val="bg1"/>
                </a:solidFill>
                <a:latin typeface="仿宋" panose="02010609060101010101" pitchFamily="49" charset="-122"/>
                <a:ea typeface="仿宋" panose="02010609060101010101" pitchFamily="49" charset="-122"/>
              </a:rPr>
              <a:t>扣除</a:t>
            </a:r>
            <a:r>
              <a:rPr lang="zh-CN" altLang="en-US" kern="100" dirty="0" smtClean="0">
                <a:solidFill>
                  <a:schemeClr val="bg1"/>
                </a:solidFill>
                <a:latin typeface="仿宋" panose="02010609060101010101" pitchFamily="49" charset="-122"/>
                <a:ea typeface="仿宋" panose="02010609060101010101" pitchFamily="49" charset="-122"/>
              </a:rPr>
              <a:t>。</a:t>
            </a:r>
            <a:endParaRPr lang="en-US" altLang="zh-CN" kern="100" dirty="0">
              <a:solidFill>
                <a:schemeClr val="bg1"/>
              </a:solidFill>
              <a:latin typeface="仿宋" panose="02010609060101010101" pitchFamily="49" charset="-122"/>
              <a:ea typeface="仿宋" panose="02010609060101010101" pitchFamily="49" charset="-122"/>
            </a:endParaRPr>
          </a:p>
          <a:p>
            <a:pPr algn="just">
              <a:lnSpc>
                <a:spcPct val="150000"/>
              </a:lnSpc>
            </a:pPr>
            <a:r>
              <a:rPr lang="zh-CN" altLang="en-US" kern="100" dirty="0" smtClean="0">
                <a:solidFill>
                  <a:schemeClr val="bg1"/>
                </a:solidFill>
                <a:latin typeface="仿宋" panose="02010609060101010101" pitchFamily="49" charset="-122"/>
                <a:ea typeface="仿宋" panose="02010609060101010101" pitchFamily="49" charset="-122"/>
              </a:rPr>
              <a:t>子女受教育分为</a:t>
            </a:r>
            <a:r>
              <a:rPr lang="en-US" altLang="zh-CN" kern="100" dirty="0" smtClean="0">
                <a:solidFill>
                  <a:schemeClr val="bg1"/>
                </a:solidFill>
                <a:latin typeface="仿宋" panose="02010609060101010101" pitchFamily="49" charset="-122"/>
                <a:ea typeface="仿宋" panose="02010609060101010101" pitchFamily="49" charset="-122"/>
              </a:rPr>
              <a:t>4</a:t>
            </a:r>
            <a:r>
              <a:rPr lang="zh-CN" altLang="en-US" kern="100" dirty="0" smtClean="0">
                <a:solidFill>
                  <a:schemeClr val="bg1"/>
                </a:solidFill>
                <a:latin typeface="仿宋" panose="02010609060101010101" pitchFamily="49" charset="-122"/>
                <a:ea typeface="仿宋" panose="02010609060101010101" pitchFamily="49" charset="-122"/>
              </a:rPr>
              <a:t>个阶段</a:t>
            </a:r>
            <a:r>
              <a:rPr lang="en-US" altLang="zh-CN" kern="100" dirty="0" smtClean="0">
                <a:solidFill>
                  <a:schemeClr val="bg1"/>
                </a:solidFill>
                <a:latin typeface="仿宋" panose="02010609060101010101" pitchFamily="49" charset="-122"/>
                <a:ea typeface="仿宋" panose="02010609060101010101" pitchFamily="49" charset="-122"/>
              </a:rPr>
              <a:t>:</a:t>
            </a:r>
            <a:r>
              <a:rPr lang="zh-CN" altLang="en-US" kern="100" dirty="0" smtClean="0">
                <a:solidFill>
                  <a:schemeClr val="bg1"/>
                </a:solidFill>
                <a:latin typeface="仿宋" panose="02010609060101010101" pitchFamily="49" charset="-122"/>
                <a:ea typeface="仿宋" panose="02010609060101010101" pitchFamily="49" charset="-122"/>
              </a:rPr>
              <a:t> 学前教育阶段</a:t>
            </a:r>
            <a:r>
              <a:rPr lang="en-US" altLang="zh-CN" kern="100" dirty="0" smtClean="0">
                <a:solidFill>
                  <a:schemeClr val="bg1"/>
                </a:solidFill>
                <a:latin typeface="仿宋" panose="02010609060101010101" pitchFamily="49" charset="-122"/>
                <a:ea typeface="仿宋" panose="02010609060101010101" pitchFamily="49" charset="-122"/>
              </a:rPr>
              <a:t>-</a:t>
            </a:r>
            <a:r>
              <a:rPr lang="zh-CN" altLang="en-US" kern="100" dirty="0" smtClean="0">
                <a:solidFill>
                  <a:schemeClr val="bg1"/>
                </a:solidFill>
                <a:latin typeface="仿宋" panose="02010609060101010101" pitchFamily="49" charset="-122"/>
                <a:ea typeface="仿宋" panose="02010609060101010101" pitchFamily="49" charset="-122"/>
              </a:rPr>
              <a:t>     </a:t>
            </a:r>
            <a:r>
              <a:rPr lang="zh-CN" altLang="en-US" kern="100" dirty="0">
                <a:solidFill>
                  <a:schemeClr val="bg1"/>
                </a:solidFill>
                <a:latin typeface="仿宋" panose="02010609060101010101" pitchFamily="49" charset="-122"/>
                <a:ea typeface="仿宋" panose="02010609060101010101" pitchFamily="49" charset="-122"/>
              </a:rPr>
              <a:t>义务教育</a:t>
            </a:r>
            <a:r>
              <a:rPr lang="zh-CN" altLang="zh-CN" kern="100" dirty="0">
                <a:solidFill>
                  <a:schemeClr val="bg1"/>
                </a:solidFill>
                <a:latin typeface="仿宋" panose="02010609060101010101" pitchFamily="49" charset="-122"/>
                <a:ea typeface="仿宋" panose="02010609060101010101" pitchFamily="49" charset="-122"/>
              </a:rPr>
              <a:t>（小学、初中教育）</a:t>
            </a:r>
            <a:r>
              <a:rPr lang="en-US" altLang="zh-CN" kern="100" dirty="0">
                <a:solidFill>
                  <a:schemeClr val="bg1"/>
                </a:solidFill>
                <a:latin typeface="仿宋" panose="02010609060101010101" pitchFamily="49" charset="-122"/>
                <a:ea typeface="仿宋" panose="02010609060101010101" pitchFamily="49" charset="-122"/>
              </a:rPr>
              <a:t>-</a:t>
            </a:r>
            <a:r>
              <a:rPr lang="zh-CN" altLang="en-US" kern="100" dirty="0">
                <a:solidFill>
                  <a:schemeClr val="bg1"/>
                </a:solidFill>
                <a:latin typeface="仿宋" panose="02010609060101010101" pitchFamily="49" charset="-122"/>
                <a:ea typeface="仿宋" panose="02010609060101010101" pitchFamily="49" charset="-122"/>
              </a:rPr>
              <a:t>高中阶段教育</a:t>
            </a:r>
            <a:r>
              <a:rPr lang="zh-CN" altLang="zh-CN" kern="100" dirty="0">
                <a:solidFill>
                  <a:schemeClr val="bg1"/>
                </a:solidFill>
                <a:latin typeface="仿宋" panose="02010609060101010101" pitchFamily="49" charset="-122"/>
                <a:ea typeface="仿宋" panose="02010609060101010101" pitchFamily="49" charset="-122"/>
              </a:rPr>
              <a:t>（普通高中、中等职业、技工教育</a:t>
            </a:r>
            <a:r>
              <a:rPr lang="en-US" altLang="zh-CN" kern="100" dirty="0">
                <a:solidFill>
                  <a:schemeClr val="bg1"/>
                </a:solidFill>
                <a:latin typeface="仿宋" panose="02010609060101010101" pitchFamily="49" charset="-122"/>
                <a:ea typeface="仿宋" panose="02010609060101010101" pitchFamily="49" charset="-122"/>
              </a:rPr>
              <a:t>)-</a:t>
            </a:r>
            <a:r>
              <a:rPr lang="zh-CN" altLang="en-US" kern="100" dirty="0">
                <a:solidFill>
                  <a:schemeClr val="bg1"/>
                </a:solidFill>
                <a:latin typeface="仿宋" panose="02010609060101010101" pitchFamily="49" charset="-122"/>
                <a:ea typeface="仿宋" panose="02010609060101010101" pitchFamily="49" charset="-122"/>
              </a:rPr>
              <a:t>高等教育</a:t>
            </a:r>
            <a:r>
              <a:rPr lang="zh-CN" altLang="zh-CN" kern="100" dirty="0">
                <a:solidFill>
                  <a:schemeClr val="bg1"/>
                </a:solidFill>
                <a:latin typeface="仿宋" panose="02010609060101010101" pitchFamily="49" charset="-122"/>
                <a:ea typeface="仿宋" panose="02010609060101010101" pitchFamily="49" charset="-122"/>
              </a:rPr>
              <a:t>（大学专科、大学本科、硕士研究生、博士研究生教育）</a:t>
            </a:r>
            <a:endParaRPr lang="en-US" altLang="zh-CN" kern="100" dirty="0">
              <a:solidFill>
                <a:schemeClr val="bg1"/>
              </a:solidFill>
              <a:latin typeface="仿宋" panose="02010609060101010101" pitchFamily="49" charset="-122"/>
              <a:ea typeface="仿宋" panose="02010609060101010101" pitchFamily="49" charset="-122"/>
            </a:endParaRPr>
          </a:p>
          <a:p>
            <a:pPr algn="just">
              <a:lnSpc>
                <a:spcPct val="150000"/>
              </a:lnSpc>
            </a:pPr>
            <a:r>
              <a:rPr lang="zh-CN" altLang="en-US" kern="100" dirty="0" smtClean="0">
                <a:solidFill>
                  <a:schemeClr val="bg1"/>
                </a:solidFill>
                <a:latin typeface="仿宋" panose="02010609060101010101" pitchFamily="49" charset="-122"/>
                <a:ea typeface="仿宋" panose="02010609060101010101" pitchFamily="49" charset="-122"/>
              </a:rPr>
              <a:t>子女每上升一个教育阶段，需要新增一条。</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ppt_x"/>
                                          </p:val>
                                        </p:tav>
                                        <p:tav tm="100000">
                                          <p:val>
                                            <p:strVal val="#ppt_x"/>
                                          </p:val>
                                        </p:tav>
                                      </p:tavLst>
                                    </p:anim>
                                    <p:anim calcmode="lin" valueType="num">
                                      <p:cBhvr additive="base">
                                        <p:cTn id="2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500" fill="hold"/>
                                        <p:tgtEl>
                                          <p:spTgt spid="13"/>
                                        </p:tgtEl>
                                        <p:attrNameLst>
                                          <p:attrName>ppt_x</p:attrName>
                                        </p:attrNameLst>
                                      </p:cBhvr>
                                      <p:tavLst>
                                        <p:tav tm="0">
                                          <p:val>
                                            <p:strVal val="#ppt_x"/>
                                          </p:val>
                                        </p:tav>
                                        <p:tav tm="100000">
                                          <p:val>
                                            <p:strVal val="#ppt_x"/>
                                          </p:val>
                                        </p:tav>
                                      </p:tavLst>
                                    </p:anim>
                                    <p:anim calcmode="lin" valueType="num">
                                      <p:cBhvr additive="base">
                                        <p:cTn id="3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
                                            <p:txEl>
                                              <p:pRg st="0" end="0"/>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stretch>
            <a:fillRect/>
          </a:stretch>
        </p:blipFill>
        <p:spPr>
          <a:xfrm>
            <a:off x="416898" y="1842712"/>
            <a:ext cx="2390484" cy="4446583"/>
          </a:xfrm>
          <a:prstGeom prst="rect">
            <a:avLst/>
          </a:prstGeom>
        </p:spPr>
      </p:pic>
      <p:pic>
        <p:nvPicPr>
          <p:cNvPr id="6" name="图片 5"/>
          <p:cNvPicPr>
            <a:picLocks noChangeAspect="1"/>
          </p:cNvPicPr>
          <p:nvPr/>
        </p:nvPicPr>
        <p:blipFill>
          <a:blip r:embed="rId4"/>
          <a:stretch>
            <a:fillRect/>
          </a:stretch>
        </p:blipFill>
        <p:spPr>
          <a:xfrm>
            <a:off x="1392109" y="1839285"/>
            <a:ext cx="2392470" cy="4443157"/>
          </a:xfrm>
          <a:prstGeom prst="rect">
            <a:avLst/>
          </a:prstGeom>
        </p:spPr>
      </p:pic>
      <p:pic>
        <p:nvPicPr>
          <p:cNvPr id="12" name="图片 11"/>
          <p:cNvPicPr>
            <a:picLocks noChangeAspect="1"/>
          </p:cNvPicPr>
          <p:nvPr/>
        </p:nvPicPr>
        <p:blipFill>
          <a:blip r:embed="rId5"/>
          <a:stretch>
            <a:fillRect/>
          </a:stretch>
        </p:blipFill>
        <p:spPr>
          <a:xfrm>
            <a:off x="2402468" y="1853864"/>
            <a:ext cx="2393919" cy="4454101"/>
          </a:xfrm>
          <a:prstGeom prst="rect">
            <a:avLst/>
          </a:prstGeom>
        </p:spPr>
      </p:pic>
      <p:pic>
        <p:nvPicPr>
          <p:cNvPr id="11" name="图片 10"/>
          <p:cNvPicPr>
            <a:picLocks noChangeAspect="1"/>
          </p:cNvPicPr>
          <p:nvPr/>
        </p:nvPicPr>
        <p:blipFill>
          <a:blip r:embed="rId6"/>
          <a:stretch>
            <a:fillRect/>
          </a:stretch>
        </p:blipFill>
        <p:spPr>
          <a:xfrm>
            <a:off x="3232458" y="1839285"/>
            <a:ext cx="2225862" cy="4428245"/>
          </a:xfrm>
          <a:prstGeom prst="rect">
            <a:avLst/>
          </a:prstGeom>
        </p:spPr>
      </p:pic>
      <p:pic>
        <p:nvPicPr>
          <p:cNvPr id="9" name="图片 8"/>
          <p:cNvPicPr>
            <a:picLocks noChangeAspect="1"/>
          </p:cNvPicPr>
          <p:nvPr/>
        </p:nvPicPr>
        <p:blipFill>
          <a:blip r:embed="rId7"/>
          <a:stretch>
            <a:fillRect/>
          </a:stretch>
        </p:blipFill>
        <p:spPr>
          <a:xfrm>
            <a:off x="4435147" y="1839285"/>
            <a:ext cx="2379562" cy="4446584"/>
          </a:xfrm>
          <a:prstGeom prst="rect">
            <a:avLst/>
          </a:prstGeom>
        </p:spPr>
      </p:pic>
      <p:sp>
        <p:nvSpPr>
          <p:cNvPr id="14" name="TextBox 75"/>
          <p:cNvSpPr txBox="1"/>
          <p:nvPr/>
        </p:nvSpPr>
        <p:spPr>
          <a:xfrm>
            <a:off x="204210" y="281075"/>
            <a:ext cx="9881899" cy="523220"/>
          </a:xfrm>
          <a:prstGeom prst="rect">
            <a:avLst/>
          </a:prstGeom>
          <a:noFill/>
        </p:spPr>
        <p:txBody>
          <a:bodyPr wrap="square" rtlCol="0" anchor="b">
            <a:spAutoFit/>
          </a:bodyPr>
          <a:lstStyle/>
          <a:p>
            <a:r>
              <a:rPr lang="zh-CN" altLang="en-US" sz="2800" b="1" dirty="0" smtClean="0">
                <a:solidFill>
                  <a:schemeClr val="bg1"/>
                </a:solidFill>
                <a:latin typeface="仿宋" panose="02010609060101010101" pitchFamily="49" charset="-122"/>
                <a:ea typeface="仿宋" panose="02010609060101010101" pitchFamily="49" charset="-122"/>
              </a:rPr>
              <a:t>二、</a:t>
            </a:r>
            <a:r>
              <a:rPr lang="zh-CN" altLang="en-US" sz="2800" b="1" dirty="0">
                <a:solidFill>
                  <a:schemeClr val="bg1"/>
                </a:solidFill>
                <a:latin typeface="仿宋" panose="02010609060101010101" pitchFamily="49" charset="-122"/>
                <a:ea typeface="仿宋" panose="02010609060101010101" pitchFamily="49" charset="-122"/>
              </a:rPr>
              <a:t>个人所得税</a:t>
            </a:r>
            <a:r>
              <a:rPr lang="en-US" altLang="zh-CN" sz="2800" b="1" dirty="0">
                <a:solidFill>
                  <a:schemeClr val="bg1"/>
                </a:solidFill>
                <a:latin typeface="仿宋" panose="02010609060101010101" pitchFamily="49" charset="-122"/>
                <a:ea typeface="仿宋" panose="02010609060101010101" pitchFamily="49" charset="-122"/>
              </a:rPr>
              <a:t>APP</a:t>
            </a:r>
            <a:r>
              <a:rPr lang="zh-CN" altLang="en-US" sz="2800" b="1" dirty="0">
                <a:solidFill>
                  <a:schemeClr val="bg1"/>
                </a:solidFill>
                <a:latin typeface="仿宋" panose="02010609060101010101" pitchFamily="49" charset="-122"/>
                <a:ea typeface="仿宋" panose="02010609060101010101" pitchFamily="49" charset="-122"/>
              </a:rPr>
              <a:t>操作演示</a:t>
            </a:r>
            <a:r>
              <a:rPr lang="en-US" altLang="zh-CN" sz="2800" b="1" dirty="0">
                <a:solidFill>
                  <a:schemeClr val="bg1"/>
                </a:solidFill>
                <a:latin typeface="仿宋" panose="02010609060101010101" pitchFamily="49" charset="-122"/>
                <a:ea typeface="仿宋" panose="02010609060101010101" pitchFamily="49" charset="-122"/>
              </a:rPr>
              <a:t>-</a:t>
            </a:r>
            <a:r>
              <a:rPr lang="zh-CN" altLang="en-US" sz="2800" b="1" dirty="0">
                <a:solidFill>
                  <a:schemeClr val="bg1"/>
                </a:solidFill>
                <a:latin typeface="仿宋" panose="02010609060101010101" pitchFamily="49" charset="-122"/>
                <a:ea typeface="仿宋" panose="02010609060101010101" pitchFamily="49" charset="-122"/>
              </a:rPr>
              <a:t>专项附加扣除信息填报</a:t>
            </a:r>
          </a:p>
        </p:txBody>
      </p:sp>
      <p:sp>
        <p:nvSpPr>
          <p:cNvPr id="15" name="矩形 14"/>
          <p:cNvSpPr/>
          <p:nvPr/>
        </p:nvSpPr>
        <p:spPr>
          <a:xfrm>
            <a:off x="1036818" y="1177065"/>
            <a:ext cx="9915318" cy="461665"/>
          </a:xfrm>
          <a:prstGeom prst="rect">
            <a:avLst/>
          </a:prstGeom>
        </p:spPr>
        <p:txBody>
          <a:bodyPr wrap="square">
            <a:spAutoFit/>
          </a:bodyPr>
          <a:lstStyle/>
          <a:p>
            <a:pPr>
              <a:lnSpc>
                <a:spcPct val="120000"/>
              </a:lnSpc>
              <a:buSzPct val="100000"/>
            </a:pPr>
            <a:r>
              <a:rPr lang="en-US" altLang="zh-CN" sz="2000" b="1" dirty="0" smtClean="0">
                <a:solidFill>
                  <a:srgbClr val="16CCC8"/>
                </a:solidFill>
                <a:latin typeface="仿宋" panose="02010609060101010101" pitchFamily="49" charset="-122"/>
                <a:ea typeface="仿宋" panose="02010609060101010101" pitchFamily="49" charset="-122"/>
                <a:sym typeface="微软雅黑" panose="020B0503020204020204" charset="-122"/>
              </a:rPr>
              <a:t>Step2  </a:t>
            </a:r>
            <a:r>
              <a:rPr lang="zh-CN" altLang="en-US" sz="2000" b="1" kern="100" dirty="0" smtClean="0">
                <a:solidFill>
                  <a:srgbClr val="16CCC8"/>
                </a:solidFill>
                <a:latin typeface="仿宋" panose="02010609060101010101" pitchFamily="49" charset="-122"/>
                <a:ea typeface="仿宋" panose="02010609060101010101" pitchFamily="49" charset="-122"/>
                <a:cs typeface="Times New Roman" panose="02020603050405020304" pitchFamily="18" charset="0"/>
              </a:rPr>
              <a:t>专项</a:t>
            </a:r>
            <a:r>
              <a:rPr lang="zh-CN" altLang="en-US" sz="2000" b="1" kern="100" dirty="0">
                <a:solidFill>
                  <a:srgbClr val="16CCC8"/>
                </a:solidFill>
                <a:latin typeface="仿宋" panose="02010609060101010101" pitchFamily="49" charset="-122"/>
                <a:ea typeface="仿宋" panose="02010609060101010101" pitchFamily="49" charset="-122"/>
                <a:cs typeface="Times New Roman" panose="02020603050405020304" pitchFamily="18" charset="0"/>
              </a:rPr>
              <a:t>附加扣除信息填报</a:t>
            </a:r>
            <a:r>
              <a:rPr lang="en-US" altLang="zh-CN" sz="2000" b="1" kern="100" dirty="0" smtClean="0">
                <a:solidFill>
                  <a:srgbClr val="16CCC8"/>
                </a:solidFill>
                <a:latin typeface="仿宋" panose="02010609060101010101" pitchFamily="49" charset="-122"/>
                <a:ea typeface="仿宋" panose="02010609060101010101" pitchFamily="49" charset="-122"/>
                <a:cs typeface="Times New Roman" panose="02020603050405020304" pitchFamily="18" charset="0"/>
              </a:rPr>
              <a:t>-</a:t>
            </a:r>
            <a:r>
              <a:rPr lang="zh-CN" altLang="en-US" sz="2000" b="1" kern="100" dirty="0">
                <a:solidFill>
                  <a:srgbClr val="16CCC8"/>
                </a:solidFill>
                <a:latin typeface="仿宋" panose="02010609060101010101" pitchFamily="49" charset="-122"/>
                <a:ea typeface="仿宋" panose="02010609060101010101" pitchFamily="49" charset="-122"/>
                <a:cs typeface="Times New Roman" panose="02020603050405020304" pitchFamily="18" charset="0"/>
              </a:rPr>
              <a:t>继续教育</a:t>
            </a:r>
            <a:r>
              <a:rPr lang="zh-CN" altLang="en-US" sz="2000" b="1" kern="100" dirty="0">
                <a:solidFill>
                  <a:srgbClr val="FF0000"/>
                </a:solidFill>
                <a:latin typeface="仿宋" panose="02010609060101010101" pitchFamily="49" charset="-122"/>
                <a:ea typeface="仿宋" panose="02010609060101010101" pitchFamily="49" charset="-122"/>
                <a:cs typeface="Times New Roman" panose="02020603050405020304" pitchFamily="18" charset="0"/>
                <a:sym typeface="+mn-ea"/>
              </a:rPr>
              <a:t>（选择</a:t>
            </a:r>
            <a:r>
              <a:rPr lang="zh-CN" altLang="en-US" sz="2000" b="1" kern="100" dirty="0">
                <a:solidFill>
                  <a:srgbClr val="FF0000"/>
                </a:solidFill>
                <a:latin typeface="仿宋" panose="02010609060101010101" pitchFamily="49" charset="-122"/>
                <a:ea typeface="仿宋" panose="02010609060101010101" pitchFamily="49" charset="-122"/>
                <a:sym typeface="+mn-ea"/>
              </a:rPr>
              <a:t>扣缴年度为</a:t>
            </a:r>
            <a:r>
              <a:rPr lang="en-US" altLang="zh-CN" sz="2000" b="1" kern="100" dirty="0" smtClean="0">
                <a:solidFill>
                  <a:srgbClr val="FF0000"/>
                </a:solidFill>
                <a:latin typeface="仿宋" panose="02010609060101010101" pitchFamily="49" charset="-122"/>
                <a:ea typeface="仿宋" panose="02010609060101010101" pitchFamily="49" charset="-122"/>
                <a:sym typeface="+mn-ea"/>
              </a:rPr>
              <a:t>2024</a:t>
            </a:r>
            <a:r>
              <a:rPr lang="zh-CN" altLang="en-US" sz="2000" b="1" kern="100" dirty="0" smtClean="0">
                <a:solidFill>
                  <a:srgbClr val="FF0000"/>
                </a:solidFill>
                <a:latin typeface="仿宋" panose="02010609060101010101" pitchFamily="49" charset="-122"/>
                <a:ea typeface="仿宋" panose="02010609060101010101" pitchFamily="49" charset="-122"/>
                <a:sym typeface="+mn-ea"/>
              </a:rPr>
              <a:t>年</a:t>
            </a:r>
            <a:r>
              <a:rPr lang="zh-CN" altLang="en-US" sz="2000" b="1" kern="100" dirty="0">
                <a:solidFill>
                  <a:srgbClr val="FF0000"/>
                </a:solidFill>
                <a:latin typeface="仿宋" panose="02010609060101010101" pitchFamily="49" charset="-122"/>
                <a:ea typeface="仿宋" panose="02010609060101010101" pitchFamily="49" charset="-122"/>
                <a:sym typeface="+mn-ea"/>
              </a:rPr>
              <a:t>）</a:t>
            </a:r>
            <a:endParaRPr lang="zh-CN" altLang="zh-CN" sz="2000" b="1" dirty="0">
              <a:solidFill>
                <a:srgbClr val="16CCC8"/>
              </a:solidFill>
              <a:latin typeface="仿宋" panose="02010609060101010101" pitchFamily="49" charset="-122"/>
              <a:ea typeface="仿宋" panose="02010609060101010101" pitchFamily="49" charset="-122"/>
              <a:sym typeface="微软雅黑" panose="020B0503020204020204" charset="-122"/>
            </a:endParaRPr>
          </a:p>
        </p:txBody>
      </p:sp>
      <p:sp>
        <p:nvSpPr>
          <p:cNvPr id="10" name="矩形 9"/>
          <p:cNvSpPr/>
          <p:nvPr/>
        </p:nvSpPr>
        <p:spPr>
          <a:xfrm>
            <a:off x="6972300" y="1649215"/>
            <a:ext cx="4756638" cy="4662815"/>
          </a:xfrm>
          <a:prstGeom prst="rect">
            <a:avLst/>
          </a:prstGeom>
        </p:spPr>
        <p:txBody>
          <a:bodyPr wrap="square">
            <a:spAutoFit/>
          </a:bodyPr>
          <a:lstStyle/>
          <a:p>
            <a:pPr>
              <a:lnSpc>
                <a:spcPct val="150000"/>
              </a:lnSpc>
            </a:pPr>
            <a:r>
              <a:rPr lang="en-US" altLang="zh-CN" kern="100" dirty="0" smtClean="0">
                <a:solidFill>
                  <a:schemeClr val="bg1"/>
                </a:solidFill>
                <a:latin typeface="仿宋" panose="02010609060101010101" pitchFamily="49" charset="-122"/>
                <a:ea typeface="仿宋" panose="02010609060101010101" pitchFamily="49" charset="-122"/>
              </a:rPr>
              <a:t>   </a:t>
            </a:r>
            <a:r>
              <a:rPr lang="zh-CN" altLang="zh-CN" kern="100" dirty="0" smtClean="0">
                <a:solidFill>
                  <a:schemeClr val="bg1"/>
                </a:solidFill>
                <a:latin typeface="仿宋" panose="02010609060101010101" pitchFamily="49" charset="-122"/>
                <a:ea typeface="仿宋" panose="02010609060101010101" pitchFamily="49" charset="-122"/>
              </a:rPr>
              <a:t>纳税人</a:t>
            </a:r>
            <a:r>
              <a:rPr lang="zh-CN" altLang="zh-CN" kern="100" dirty="0">
                <a:solidFill>
                  <a:schemeClr val="bg1"/>
                </a:solidFill>
                <a:latin typeface="仿宋" panose="02010609060101010101" pitchFamily="49" charset="-122"/>
                <a:ea typeface="仿宋" panose="02010609060101010101" pitchFamily="49" charset="-122"/>
              </a:rPr>
              <a:t>在中国境内接受学历（学位）继续教育的支出，在学历（学位）教育期间按照每月</a:t>
            </a:r>
            <a:r>
              <a:rPr lang="en-US" altLang="zh-CN" kern="100" dirty="0">
                <a:solidFill>
                  <a:schemeClr val="bg1"/>
                </a:solidFill>
                <a:latin typeface="仿宋" panose="02010609060101010101" pitchFamily="49" charset="-122"/>
                <a:ea typeface="仿宋" panose="02010609060101010101" pitchFamily="49" charset="-122"/>
              </a:rPr>
              <a:t>400</a:t>
            </a:r>
            <a:r>
              <a:rPr lang="zh-CN" altLang="zh-CN" kern="100" dirty="0">
                <a:solidFill>
                  <a:schemeClr val="bg1"/>
                </a:solidFill>
                <a:latin typeface="仿宋" panose="02010609060101010101" pitchFamily="49" charset="-122"/>
                <a:ea typeface="仿宋" panose="02010609060101010101" pitchFamily="49" charset="-122"/>
              </a:rPr>
              <a:t>元定额扣除。同一学历（学位）继续教育的扣除期限不能超过</a:t>
            </a:r>
            <a:r>
              <a:rPr lang="en-US" altLang="zh-CN" kern="100" dirty="0">
                <a:solidFill>
                  <a:schemeClr val="bg1"/>
                </a:solidFill>
                <a:latin typeface="仿宋" panose="02010609060101010101" pitchFamily="49" charset="-122"/>
                <a:ea typeface="仿宋" panose="02010609060101010101" pitchFamily="49" charset="-122"/>
              </a:rPr>
              <a:t>48</a:t>
            </a:r>
            <a:r>
              <a:rPr lang="zh-CN" altLang="zh-CN" kern="100" dirty="0">
                <a:solidFill>
                  <a:schemeClr val="bg1"/>
                </a:solidFill>
                <a:latin typeface="仿宋" panose="02010609060101010101" pitchFamily="49" charset="-122"/>
                <a:ea typeface="仿宋" panose="02010609060101010101" pitchFamily="49" charset="-122"/>
              </a:rPr>
              <a:t>个月。纳税人接受技能人员职业资格继续教育、专业技术人员职业资格继续教育的支出，在取得相关证书的当年，按照</a:t>
            </a:r>
            <a:r>
              <a:rPr lang="en-US" altLang="zh-CN" kern="100" dirty="0">
                <a:solidFill>
                  <a:schemeClr val="bg1"/>
                </a:solidFill>
                <a:latin typeface="仿宋" panose="02010609060101010101" pitchFamily="49" charset="-122"/>
                <a:ea typeface="仿宋" panose="02010609060101010101" pitchFamily="49" charset="-122"/>
              </a:rPr>
              <a:t>3600</a:t>
            </a:r>
            <a:r>
              <a:rPr lang="zh-CN" altLang="zh-CN" kern="100" dirty="0">
                <a:solidFill>
                  <a:schemeClr val="bg1"/>
                </a:solidFill>
                <a:latin typeface="仿宋" panose="02010609060101010101" pitchFamily="49" charset="-122"/>
                <a:ea typeface="仿宋" panose="02010609060101010101" pitchFamily="49" charset="-122"/>
              </a:rPr>
              <a:t>元定额扣除。</a:t>
            </a:r>
          </a:p>
          <a:p>
            <a:pPr>
              <a:lnSpc>
                <a:spcPct val="150000"/>
              </a:lnSpc>
            </a:pPr>
            <a:r>
              <a:rPr lang="en-US" altLang="zh-CN" kern="100" dirty="0" smtClean="0">
                <a:solidFill>
                  <a:schemeClr val="bg1"/>
                </a:solidFill>
                <a:latin typeface="仿宋" panose="02010609060101010101" pitchFamily="49" charset="-122"/>
                <a:ea typeface="仿宋" panose="02010609060101010101" pitchFamily="49" charset="-122"/>
              </a:rPr>
              <a:t>    </a:t>
            </a:r>
            <a:r>
              <a:rPr lang="zh-CN" altLang="zh-CN" kern="100" dirty="0" smtClean="0">
                <a:solidFill>
                  <a:schemeClr val="bg1"/>
                </a:solidFill>
                <a:latin typeface="仿宋" panose="02010609060101010101" pitchFamily="49" charset="-122"/>
                <a:ea typeface="仿宋" panose="02010609060101010101" pitchFamily="49" charset="-122"/>
              </a:rPr>
              <a:t>个人</a:t>
            </a:r>
            <a:r>
              <a:rPr lang="zh-CN" altLang="zh-CN" kern="100" dirty="0">
                <a:solidFill>
                  <a:schemeClr val="bg1"/>
                </a:solidFill>
                <a:latin typeface="仿宋" panose="02010609060101010101" pitchFamily="49" charset="-122"/>
                <a:ea typeface="仿宋" panose="02010609060101010101" pitchFamily="49" charset="-122"/>
              </a:rPr>
              <a:t>接受本科及以下学历（学位）继续教育，符合本办法规定扣除条件的，可以选择由其父母扣除，也可以选择由本人扣除。</a:t>
            </a:r>
          </a:p>
          <a:p>
            <a:pPr algn="just">
              <a:lnSpc>
                <a:spcPct val="150000"/>
              </a:lnSpc>
            </a:pPr>
            <a:endParaRPr lang="zh-CN" altLang="en-US" kern="100" dirty="0">
              <a:solidFill>
                <a:schemeClr val="bg1"/>
              </a:solidFill>
              <a:latin typeface="仿宋" panose="02010609060101010101" pitchFamily="49" charset="-122"/>
              <a:ea typeface="仿宋" panose="02010609060101010101" pitchFamily="49"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ppt_x"/>
                                          </p:val>
                                        </p:tav>
                                        <p:tav tm="100000">
                                          <p:val>
                                            <p:strVal val="#ppt_x"/>
                                          </p:val>
                                        </p:tav>
                                      </p:tavLst>
                                    </p:anim>
                                    <p:anim calcmode="lin" valueType="num">
                                      <p:cBhvr additive="base">
                                        <p:cTn id="1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图片 10"/>
          <p:cNvPicPr>
            <a:picLocks noChangeAspect="1"/>
          </p:cNvPicPr>
          <p:nvPr/>
        </p:nvPicPr>
        <p:blipFill>
          <a:blip r:embed="rId3"/>
          <a:stretch>
            <a:fillRect/>
          </a:stretch>
        </p:blipFill>
        <p:spPr>
          <a:xfrm>
            <a:off x="825802" y="1769348"/>
            <a:ext cx="2411102" cy="4471626"/>
          </a:xfrm>
          <a:prstGeom prst="rect">
            <a:avLst/>
          </a:prstGeom>
        </p:spPr>
      </p:pic>
      <p:sp>
        <p:nvSpPr>
          <p:cNvPr id="9" name="TextBox 75"/>
          <p:cNvSpPr txBox="1"/>
          <p:nvPr/>
        </p:nvSpPr>
        <p:spPr>
          <a:xfrm>
            <a:off x="272907" y="348923"/>
            <a:ext cx="8690408" cy="523220"/>
          </a:xfrm>
          <a:prstGeom prst="rect">
            <a:avLst/>
          </a:prstGeom>
          <a:noFill/>
        </p:spPr>
        <p:txBody>
          <a:bodyPr wrap="square" rtlCol="0" anchor="b">
            <a:spAutoFit/>
          </a:bodyPr>
          <a:lstStyle/>
          <a:p>
            <a:r>
              <a:rPr lang="zh-CN" altLang="en-US" sz="2800" b="1" dirty="0" smtClean="0">
                <a:solidFill>
                  <a:schemeClr val="bg1"/>
                </a:solidFill>
                <a:latin typeface="仿宋" panose="02010609060101010101" pitchFamily="49" charset="-122"/>
                <a:ea typeface="仿宋" panose="02010609060101010101" pitchFamily="49" charset="-122"/>
              </a:rPr>
              <a:t>二、</a:t>
            </a:r>
            <a:r>
              <a:rPr lang="zh-CN" altLang="en-US" sz="2800" b="1" dirty="0">
                <a:solidFill>
                  <a:schemeClr val="bg1"/>
                </a:solidFill>
                <a:latin typeface="仿宋" panose="02010609060101010101" pitchFamily="49" charset="-122"/>
                <a:ea typeface="仿宋" panose="02010609060101010101" pitchFamily="49" charset="-122"/>
              </a:rPr>
              <a:t>个人所得税</a:t>
            </a:r>
            <a:r>
              <a:rPr lang="en-US" altLang="zh-CN" sz="2800" b="1" dirty="0">
                <a:solidFill>
                  <a:schemeClr val="bg1"/>
                </a:solidFill>
                <a:latin typeface="仿宋" panose="02010609060101010101" pitchFamily="49" charset="-122"/>
                <a:ea typeface="仿宋" panose="02010609060101010101" pitchFamily="49" charset="-122"/>
              </a:rPr>
              <a:t>APP</a:t>
            </a:r>
            <a:r>
              <a:rPr lang="zh-CN" altLang="en-US" sz="2800" b="1" dirty="0">
                <a:solidFill>
                  <a:schemeClr val="bg1"/>
                </a:solidFill>
                <a:latin typeface="仿宋" panose="02010609060101010101" pitchFamily="49" charset="-122"/>
                <a:ea typeface="仿宋" panose="02010609060101010101" pitchFamily="49" charset="-122"/>
              </a:rPr>
              <a:t>操作演示</a:t>
            </a:r>
            <a:r>
              <a:rPr lang="en-US" altLang="zh-CN" sz="2800" b="1" dirty="0">
                <a:solidFill>
                  <a:schemeClr val="bg1"/>
                </a:solidFill>
                <a:latin typeface="仿宋" panose="02010609060101010101" pitchFamily="49" charset="-122"/>
                <a:ea typeface="仿宋" panose="02010609060101010101" pitchFamily="49" charset="-122"/>
              </a:rPr>
              <a:t>-</a:t>
            </a:r>
            <a:r>
              <a:rPr lang="zh-CN" altLang="en-US" sz="2800" b="1" dirty="0">
                <a:solidFill>
                  <a:schemeClr val="bg1"/>
                </a:solidFill>
                <a:latin typeface="仿宋" panose="02010609060101010101" pitchFamily="49" charset="-122"/>
                <a:ea typeface="仿宋" panose="02010609060101010101" pitchFamily="49" charset="-122"/>
              </a:rPr>
              <a:t>专项附加扣除信息填报</a:t>
            </a:r>
          </a:p>
        </p:txBody>
      </p:sp>
      <p:sp>
        <p:nvSpPr>
          <p:cNvPr id="10" name="矩形 9"/>
          <p:cNvSpPr/>
          <p:nvPr/>
        </p:nvSpPr>
        <p:spPr>
          <a:xfrm>
            <a:off x="1036818" y="1177065"/>
            <a:ext cx="9915318" cy="461665"/>
          </a:xfrm>
          <a:prstGeom prst="rect">
            <a:avLst/>
          </a:prstGeom>
        </p:spPr>
        <p:txBody>
          <a:bodyPr wrap="square">
            <a:spAutoFit/>
          </a:bodyPr>
          <a:lstStyle/>
          <a:p>
            <a:pPr>
              <a:lnSpc>
                <a:spcPct val="120000"/>
              </a:lnSpc>
              <a:buSzPct val="100000"/>
            </a:pPr>
            <a:r>
              <a:rPr lang="en-US" altLang="zh-CN" sz="2000" b="1" dirty="0" smtClean="0">
                <a:solidFill>
                  <a:srgbClr val="16CCC8"/>
                </a:solidFill>
                <a:latin typeface="仿宋" panose="02010609060101010101" pitchFamily="49" charset="-122"/>
                <a:ea typeface="仿宋" panose="02010609060101010101" pitchFamily="49" charset="-122"/>
                <a:sym typeface="微软雅黑" panose="020B0503020204020204" charset="-122"/>
              </a:rPr>
              <a:t>Step3  </a:t>
            </a:r>
            <a:r>
              <a:rPr lang="zh-CN" altLang="en-US" sz="2000" b="1" kern="100" dirty="0" smtClean="0">
                <a:solidFill>
                  <a:srgbClr val="16CCC8"/>
                </a:solidFill>
                <a:latin typeface="仿宋" panose="02010609060101010101" pitchFamily="49" charset="-122"/>
                <a:ea typeface="仿宋" panose="02010609060101010101" pitchFamily="49" charset="-122"/>
                <a:cs typeface="Times New Roman" panose="02020603050405020304" pitchFamily="18" charset="0"/>
              </a:rPr>
              <a:t>专项</a:t>
            </a:r>
            <a:r>
              <a:rPr lang="zh-CN" altLang="en-US" sz="2000" b="1" kern="100" dirty="0">
                <a:solidFill>
                  <a:srgbClr val="16CCC8"/>
                </a:solidFill>
                <a:latin typeface="仿宋" panose="02010609060101010101" pitchFamily="49" charset="-122"/>
                <a:ea typeface="仿宋" panose="02010609060101010101" pitchFamily="49" charset="-122"/>
                <a:cs typeface="Times New Roman" panose="02020603050405020304" pitchFamily="18" charset="0"/>
              </a:rPr>
              <a:t>附加扣除信息填报</a:t>
            </a:r>
            <a:r>
              <a:rPr lang="en-US" altLang="zh-CN" sz="2000" b="1" kern="100" dirty="0" smtClean="0">
                <a:solidFill>
                  <a:srgbClr val="16CCC8"/>
                </a:solidFill>
                <a:latin typeface="仿宋" panose="02010609060101010101" pitchFamily="49" charset="-122"/>
                <a:ea typeface="仿宋" panose="02010609060101010101" pitchFamily="49" charset="-122"/>
                <a:cs typeface="Times New Roman" panose="02020603050405020304" pitchFamily="18" charset="0"/>
              </a:rPr>
              <a:t>-</a:t>
            </a:r>
            <a:r>
              <a:rPr lang="zh-CN" altLang="en-US" sz="2000" b="1" kern="100" dirty="0">
                <a:solidFill>
                  <a:srgbClr val="16CCC8"/>
                </a:solidFill>
                <a:latin typeface="仿宋" panose="02010609060101010101" pitchFamily="49" charset="-122"/>
                <a:ea typeface="仿宋" panose="02010609060101010101" pitchFamily="49" charset="-122"/>
                <a:cs typeface="Times New Roman" panose="02020603050405020304" pitchFamily="18" charset="0"/>
              </a:rPr>
              <a:t>住房租金</a:t>
            </a:r>
            <a:r>
              <a:rPr lang="zh-CN" altLang="en-US" sz="2000" b="1" kern="100" dirty="0">
                <a:solidFill>
                  <a:srgbClr val="FF0000"/>
                </a:solidFill>
                <a:latin typeface="仿宋" panose="02010609060101010101" pitchFamily="49" charset="-122"/>
                <a:ea typeface="仿宋" panose="02010609060101010101" pitchFamily="49" charset="-122"/>
                <a:cs typeface="Times New Roman" panose="02020603050405020304" pitchFamily="18" charset="0"/>
                <a:sym typeface="+mn-ea"/>
              </a:rPr>
              <a:t>（选择</a:t>
            </a:r>
            <a:r>
              <a:rPr lang="zh-CN" altLang="en-US" sz="2000" b="1" kern="100" dirty="0">
                <a:solidFill>
                  <a:srgbClr val="FF0000"/>
                </a:solidFill>
                <a:latin typeface="仿宋" panose="02010609060101010101" pitchFamily="49" charset="-122"/>
                <a:ea typeface="仿宋" panose="02010609060101010101" pitchFamily="49" charset="-122"/>
                <a:sym typeface="+mn-ea"/>
              </a:rPr>
              <a:t>扣缴年度为</a:t>
            </a:r>
            <a:r>
              <a:rPr lang="en-US" altLang="zh-CN" sz="2000" b="1" kern="100" dirty="0" smtClean="0">
                <a:solidFill>
                  <a:srgbClr val="FF0000"/>
                </a:solidFill>
                <a:latin typeface="仿宋" panose="02010609060101010101" pitchFamily="49" charset="-122"/>
                <a:ea typeface="仿宋" panose="02010609060101010101" pitchFamily="49" charset="-122"/>
                <a:sym typeface="+mn-ea"/>
              </a:rPr>
              <a:t>2024</a:t>
            </a:r>
            <a:r>
              <a:rPr lang="zh-CN" altLang="en-US" sz="2000" b="1" kern="100" dirty="0" smtClean="0">
                <a:solidFill>
                  <a:srgbClr val="FF0000"/>
                </a:solidFill>
                <a:latin typeface="仿宋" panose="02010609060101010101" pitchFamily="49" charset="-122"/>
                <a:ea typeface="仿宋" panose="02010609060101010101" pitchFamily="49" charset="-122"/>
                <a:sym typeface="+mn-ea"/>
              </a:rPr>
              <a:t>年</a:t>
            </a:r>
            <a:r>
              <a:rPr lang="zh-CN" altLang="en-US" sz="2000" b="1" kern="100" dirty="0">
                <a:solidFill>
                  <a:srgbClr val="FF0000"/>
                </a:solidFill>
                <a:latin typeface="仿宋" panose="02010609060101010101" pitchFamily="49" charset="-122"/>
                <a:ea typeface="仿宋" panose="02010609060101010101" pitchFamily="49" charset="-122"/>
                <a:sym typeface="+mn-ea"/>
              </a:rPr>
              <a:t>）</a:t>
            </a:r>
            <a:endParaRPr lang="zh-CN" altLang="zh-CN" sz="2000" b="1" dirty="0">
              <a:solidFill>
                <a:srgbClr val="16CCC8"/>
              </a:solidFill>
              <a:latin typeface="仿宋" panose="02010609060101010101" pitchFamily="49" charset="-122"/>
              <a:ea typeface="仿宋" panose="02010609060101010101" pitchFamily="49" charset="-122"/>
              <a:sym typeface="微软雅黑" panose="020B0503020204020204" charset="-122"/>
            </a:endParaRPr>
          </a:p>
        </p:txBody>
      </p:sp>
      <p:pic>
        <p:nvPicPr>
          <p:cNvPr id="14" name="图片 13"/>
          <p:cNvPicPr>
            <a:picLocks noChangeAspect="1"/>
          </p:cNvPicPr>
          <p:nvPr/>
        </p:nvPicPr>
        <p:blipFill>
          <a:blip r:embed="rId4"/>
          <a:stretch>
            <a:fillRect/>
          </a:stretch>
        </p:blipFill>
        <p:spPr>
          <a:xfrm>
            <a:off x="1798202" y="1769348"/>
            <a:ext cx="2407799" cy="4471626"/>
          </a:xfrm>
          <a:prstGeom prst="rect">
            <a:avLst/>
          </a:prstGeom>
        </p:spPr>
      </p:pic>
      <p:pic>
        <p:nvPicPr>
          <p:cNvPr id="13" name="图片 12"/>
          <p:cNvPicPr>
            <a:picLocks noChangeAspect="1"/>
          </p:cNvPicPr>
          <p:nvPr/>
        </p:nvPicPr>
        <p:blipFill>
          <a:blip r:embed="rId5"/>
          <a:stretch>
            <a:fillRect/>
          </a:stretch>
        </p:blipFill>
        <p:spPr>
          <a:xfrm>
            <a:off x="2770602" y="1769348"/>
            <a:ext cx="2407799" cy="4471626"/>
          </a:xfrm>
          <a:prstGeom prst="rect">
            <a:avLst/>
          </a:prstGeom>
        </p:spPr>
      </p:pic>
      <p:sp>
        <p:nvSpPr>
          <p:cNvPr id="17" name="矩形 16"/>
          <p:cNvSpPr/>
          <p:nvPr/>
        </p:nvSpPr>
        <p:spPr>
          <a:xfrm>
            <a:off x="5373274" y="1745065"/>
            <a:ext cx="6390834" cy="4201150"/>
          </a:xfrm>
          <a:prstGeom prst="rect">
            <a:avLst/>
          </a:prstGeom>
        </p:spPr>
        <p:txBody>
          <a:bodyPr wrap="square">
            <a:spAutoFit/>
          </a:bodyPr>
          <a:lstStyle/>
          <a:p>
            <a:pPr>
              <a:lnSpc>
                <a:spcPct val="150000"/>
              </a:lnSpc>
            </a:pPr>
            <a:r>
              <a:rPr lang="en-US" altLang="zh-CN" kern="100" dirty="0">
                <a:solidFill>
                  <a:schemeClr val="bg1"/>
                </a:solidFill>
                <a:latin typeface="仿宋" panose="02010609060101010101" pitchFamily="49" charset="-122"/>
                <a:ea typeface="仿宋" panose="02010609060101010101" pitchFamily="49" charset="-122"/>
              </a:rPr>
              <a:t> </a:t>
            </a:r>
            <a:r>
              <a:rPr lang="en-US" altLang="zh-CN" kern="100" dirty="0" smtClean="0">
                <a:solidFill>
                  <a:schemeClr val="bg1"/>
                </a:solidFill>
                <a:latin typeface="仿宋" panose="02010609060101010101" pitchFamily="49" charset="-122"/>
                <a:ea typeface="仿宋" panose="02010609060101010101" pitchFamily="49" charset="-122"/>
              </a:rPr>
              <a:t>   </a:t>
            </a:r>
            <a:r>
              <a:rPr lang="zh-CN" altLang="zh-CN" sz="1600" kern="100" dirty="0" smtClean="0">
                <a:solidFill>
                  <a:schemeClr val="bg1"/>
                </a:solidFill>
                <a:latin typeface="仿宋" panose="02010609060101010101" pitchFamily="49" charset="-122"/>
                <a:ea typeface="仿宋" panose="02010609060101010101" pitchFamily="49" charset="-122"/>
              </a:rPr>
              <a:t>纳税人</a:t>
            </a:r>
            <a:r>
              <a:rPr lang="zh-CN" altLang="zh-CN" sz="1600" kern="100" dirty="0">
                <a:solidFill>
                  <a:schemeClr val="bg1"/>
                </a:solidFill>
                <a:latin typeface="仿宋" panose="02010609060101010101" pitchFamily="49" charset="-122"/>
                <a:ea typeface="仿宋" panose="02010609060101010101" pitchFamily="49" charset="-122"/>
              </a:rPr>
              <a:t>在主要工作城市没有自有住房（纳税人的配偶在纳税人的主要工作城市有自有住房的，视同纳税人在主要工作城市有自有住房）而发生的住房租金支出，可以</a:t>
            </a:r>
            <a:r>
              <a:rPr lang="zh-CN" altLang="zh-CN" sz="1600" kern="100" dirty="0" smtClean="0">
                <a:solidFill>
                  <a:schemeClr val="bg1"/>
                </a:solidFill>
                <a:latin typeface="仿宋" panose="02010609060101010101" pitchFamily="49" charset="-122"/>
                <a:ea typeface="仿宋" panose="02010609060101010101" pitchFamily="49" charset="-122"/>
              </a:rPr>
              <a:t>按以下</a:t>
            </a:r>
            <a:r>
              <a:rPr lang="zh-CN" altLang="zh-CN" sz="1600" kern="100" dirty="0">
                <a:solidFill>
                  <a:schemeClr val="bg1"/>
                </a:solidFill>
                <a:latin typeface="仿宋" panose="02010609060101010101" pitchFamily="49" charset="-122"/>
                <a:ea typeface="仿宋" panose="02010609060101010101" pitchFamily="49" charset="-122"/>
              </a:rPr>
              <a:t>标准定额扣除：</a:t>
            </a:r>
          </a:p>
          <a:p>
            <a:pPr>
              <a:lnSpc>
                <a:spcPct val="150000"/>
              </a:lnSpc>
            </a:pPr>
            <a:r>
              <a:rPr lang="zh-CN" altLang="zh-CN" sz="1600" kern="100" dirty="0" smtClean="0">
                <a:solidFill>
                  <a:schemeClr val="bg1"/>
                </a:solidFill>
                <a:latin typeface="仿宋" panose="02010609060101010101" pitchFamily="49" charset="-122"/>
                <a:ea typeface="仿宋" panose="02010609060101010101" pitchFamily="49" charset="-122"/>
              </a:rPr>
              <a:t>（</a:t>
            </a:r>
            <a:r>
              <a:rPr lang="zh-CN" altLang="zh-CN" sz="1600" kern="100" dirty="0">
                <a:solidFill>
                  <a:schemeClr val="bg1"/>
                </a:solidFill>
                <a:latin typeface="仿宋" panose="02010609060101010101" pitchFamily="49" charset="-122"/>
                <a:ea typeface="仿宋" panose="02010609060101010101" pitchFamily="49" charset="-122"/>
              </a:rPr>
              <a:t>一）直辖市、省会（首府）城市、计划单列市以及国务院确定的其他城市，扣除标准为每月</a:t>
            </a:r>
            <a:r>
              <a:rPr lang="en-US" altLang="zh-CN" sz="1600" kern="100" dirty="0">
                <a:solidFill>
                  <a:schemeClr val="bg1"/>
                </a:solidFill>
                <a:latin typeface="仿宋" panose="02010609060101010101" pitchFamily="49" charset="-122"/>
                <a:ea typeface="仿宋" panose="02010609060101010101" pitchFamily="49" charset="-122"/>
              </a:rPr>
              <a:t>1500</a:t>
            </a:r>
            <a:r>
              <a:rPr lang="zh-CN" altLang="zh-CN" sz="1600" kern="100" dirty="0">
                <a:solidFill>
                  <a:schemeClr val="bg1"/>
                </a:solidFill>
                <a:latin typeface="仿宋" panose="02010609060101010101" pitchFamily="49" charset="-122"/>
                <a:ea typeface="仿宋" panose="02010609060101010101" pitchFamily="49" charset="-122"/>
              </a:rPr>
              <a:t>元；</a:t>
            </a:r>
          </a:p>
          <a:p>
            <a:pPr>
              <a:lnSpc>
                <a:spcPct val="150000"/>
              </a:lnSpc>
            </a:pPr>
            <a:r>
              <a:rPr lang="zh-CN" altLang="zh-CN" sz="1600" kern="100" dirty="0">
                <a:solidFill>
                  <a:schemeClr val="bg1"/>
                </a:solidFill>
                <a:latin typeface="仿宋" panose="02010609060101010101" pitchFamily="49" charset="-122"/>
                <a:ea typeface="仿宋" panose="02010609060101010101" pitchFamily="49" charset="-122"/>
              </a:rPr>
              <a:t>（二）除第一项所列城市以外，市辖区户籍人口超过</a:t>
            </a:r>
            <a:r>
              <a:rPr lang="en-US" altLang="zh-CN" sz="1600" kern="100" dirty="0">
                <a:solidFill>
                  <a:schemeClr val="bg1"/>
                </a:solidFill>
                <a:latin typeface="仿宋" panose="02010609060101010101" pitchFamily="49" charset="-122"/>
                <a:ea typeface="仿宋" panose="02010609060101010101" pitchFamily="49" charset="-122"/>
              </a:rPr>
              <a:t>100</a:t>
            </a:r>
            <a:r>
              <a:rPr lang="zh-CN" altLang="zh-CN" sz="1600" kern="100" dirty="0">
                <a:solidFill>
                  <a:schemeClr val="bg1"/>
                </a:solidFill>
                <a:latin typeface="仿宋" panose="02010609060101010101" pitchFamily="49" charset="-122"/>
                <a:ea typeface="仿宋" panose="02010609060101010101" pitchFamily="49" charset="-122"/>
              </a:rPr>
              <a:t>万的城市，扣除标准为每月</a:t>
            </a:r>
            <a:r>
              <a:rPr lang="en-US" altLang="zh-CN" sz="1600" kern="100" dirty="0">
                <a:solidFill>
                  <a:schemeClr val="bg1"/>
                </a:solidFill>
                <a:latin typeface="仿宋" panose="02010609060101010101" pitchFamily="49" charset="-122"/>
                <a:ea typeface="仿宋" panose="02010609060101010101" pitchFamily="49" charset="-122"/>
              </a:rPr>
              <a:t>1100</a:t>
            </a:r>
            <a:r>
              <a:rPr lang="zh-CN" altLang="zh-CN" sz="1600" kern="100" dirty="0">
                <a:solidFill>
                  <a:schemeClr val="bg1"/>
                </a:solidFill>
                <a:latin typeface="仿宋" panose="02010609060101010101" pitchFamily="49" charset="-122"/>
                <a:ea typeface="仿宋" panose="02010609060101010101" pitchFamily="49" charset="-122"/>
              </a:rPr>
              <a:t>元；市辖区户籍人口不超过</a:t>
            </a:r>
            <a:r>
              <a:rPr lang="en-US" altLang="zh-CN" sz="1600" kern="100" dirty="0">
                <a:solidFill>
                  <a:schemeClr val="bg1"/>
                </a:solidFill>
                <a:latin typeface="仿宋" panose="02010609060101010101" pitchFamily="49" charset="-122"/>
                <a:ea typeface="仿宋" panose="02010609060101010101" pitchFamily="49" charset="-122"/>
              </a:rPr>
              <a:t>100</a:t>
            </a:r>
            <a:r>
              <a:rPr lang="zh-CN" altLang="zh-CN" sz="1600" kern="100" dirty="0">
                <a:solidFill>
                  <a:schemeClr val="bg1"/>
                </a:solidFill>
                <a:latin typeface="仿宋" panose="02010609060101010101" pitchFamily="49" charset="-122"/>
                <a:ea typeface="仿宋" panose="02010609060101010101" pitchFamily="49" charset="-122"/>
              </a:rPr>
              <a:t>万的城市，扣除标准为每月</a:t>
            </a:r>
            <a:r>
              <a:rPr lang="en-US" altLang="zh-CN" sz="1600" kern="100" dirty="0">
                <a:solidFill>
                  <a:schemeClr val="bg1"/>
                </a:solidFill>
                <a:latin typeface="仿宋" panose="02010609060101010101" pitchFamily="49" charset="-122"/>
                <a:ea typeface="仿宋" panose="02010609060101010101" pitchFamily="49" charset="-122"/>
              </a:rPr>
              <a:t>800</a:t>
            </a:r>
            <a:r>
              <a:rPr lang="zh-CN" altLang="zh-CN" sz="1600" kern="100" dirty="0">
                <a:solidFill>
                  <a:schemeClr val="bg1"/>
                </a:solidFill>
                <a:latin typeface="仿宋" panose="02010609060101010101" pitchFamily="49" charset="-122"/>
                <a:ea typeface="仿宋" panose="02010609060101010101" pitchFamily="49" charset="-122"/>
              </a:rPr>
              <a:t>元。　</a:t>
            </a:r>
          </a:p>
          <a:p>
            <a:pPr>
              <a:lnSpc>
                <a:spcPct val="150000"/>
              </a:lnSpc>
            </a:pPr>
            <a:r>
              <a:rPr lang="en-US" altLang="zh-CN" sz="1600" kern="100" dirty="0" smtClean="0">
                <a:solidFill>
                  <a:schemeClr val="bg1"/>
                </a:solidFill>
                <a:latin typeface="仿宋" panose="02010609060101010101" pitchFamily="49" charset="-122"/>
                <a:ea typeface="仿宋" panose="02010609060101010101" pitchFamily="49" charset="-122"/>
              </a:rPr>
              <a:t>    </a:t>
            </a:r>
            <a:r>
              <a:rPr lang="zh-CN" altLang="zh-CN" sz="1600" kern="100" dirty="0" smtClean="0">
                <a:solidFill>
                  <a:schemeClr val="bg1"/>
                </a:solidFill>
                <a:latin typeface="仿宋" panose="02010609060101010101" pitchFamily="49" charset="-122"/>
                <a:ea typeface="仿宋" panose="02010609060101010101" pitchFamily="49" charset="-122"/>
              </a:rPr>
              <a:t>夫妻</a:t>
            </a:r>
            <a:r>
              <a:rPr lang="zh-CN" altLang="zh-CN" sz="1600" kern="100" dirty="0">
                <a:solidFill>
                  <a:schemeClr val="bg1"/>
                </a:solidFill>
                <a:latin typeface="仿宋" panose="02010609060101010101" pitchFamily="49" charset="-122"/>
                <a:ea typeface="仿宋" panose="02010609060101010101" pitchFamily="49" charset="-122"/>
              </a:rPr>
              <a:t>双方主要工作城市相同的，只能由一方扣除住房租金支出。住房租金支出由签订租赁住房合同的承租人扣除。</a:t>
            </a:r>
          </a:p>
          <a:p>
            <a:pPr>
              <a:lnSpc>
                <a:spcPct val="150000"/>
              </a:lnSpc>
            </a:pPr>
            <a:r>
              <a:rPr lang="en-US" altLang="zh-CN" sz="1600" kern="100" dirty="0" smtClean="0">
                <a:solidFill>
                  <a:schemeClr val="bg1"/>
                </a:solidFill>
                <a:latin typeface="仿宋" panose="02010609060101010101" pitchFamily="49" charset="-122"/>
                <a:ea typeface="仿宋" panose="02010609060101010101" pitchFamily="49" charset="-122"/>
              </a:rPr>
              <a:t>    </a:t>
            </a:r>
            <a:r>
              <a:rPr lang="en-US" altLang="zh-CN" sz="1600" kern="100" dirty="0">
                <a:solidFill>
                  <a:schemeClr val="bg1"/>
                </a:solidFill>
                <a:latin typeface="仿宋" panose="02010609060101010101" pitchFamily="49" charset="-122"/>
                <a:ea typeface="仿宋" panose="02010609060101010101" pitchFamily="49" charset="-122"/>
              </a:rPr>
              <a:t> </a:t>
            </a:r>
            <a:r>
              <a:rPr lang="zh-CN" altLang="zh-CN" sz="1600" kern="100" dirty="0">
                <a:solidFill>
                  <a:schemeClr val="bg1"/>
                </a:solidFill>
                <a:latin typeface="仿宋" panose="02010609060101010101" pitchFamily="49" charset="-122"/>
                <a:ea typeface="仿宋" panose="02010609060101010101" pitchFamily="49" charset="-122"/>
              </a:rPr>
              <a:t>纳税人应当留存住房租赁合同、协议等有关资料</a:t>
            </a:r>
            <a:r>
              <a:rPr lang="zh-CN" altLang="zh-CN" sz="1600" kern="100" dirty="0" smtClean="0">
                <a:solidFill>
                  <a:schemeClr val="bg1"/>
                </a:solidFill>
                <a:latin typeface="仿宋" panose="02010609060101010101" pitchFamily="49" charset="-122"/>
                <a:ea typeface="仿宋" panose="02010609060101010101" pitchFamily="49" charset="-122"/>
              </a:rPr>
              <a:t>备查</a:t>
            </a:r>
            <a:r>
              <a:rPr lang="zh-CN" altLang="en-US" sz="1600" kern="100" dirty="0" smtClean="0">
                <a:solidFill>
                  <a:schemeClr val="bg1"/>
                </a:solidFill>
                <a:latin typeface="仿宋" panose="02010609060101010101" pitchFamily="49" charset="-122"/>
                <a:ea typeface="仿宋" panose="02010609060101010101" pitchFamily="49" charset="-122"/>
              </a:rPr>
              <a:t>。</a:t>
            </a:r>
            <a:endParaRPr lang="en-US" altLang="zh-CN" sz="1600" kern="100" dirty="0">
              <a:solidFill>
                <a:schemeClr val="bg1"/>
              </a:solidFill>
              <a:latin typeface="仿宋" panose="02010609060101010101" pitchFamily="49" charset="-122"/>
              <a:ea typeface="仿宋" panose="02010609060101010101" pitchFamily="49"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7">
                                            <p:txEl>
                                              <p:pRg st="1" end="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7">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7">
                                            <p:txEl>
                                              <p:pRg st="3" end="3"/>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3"/>
          <a:srcRect t="4264" b="7374"/>
          <a:stretch>
            <a:fillRect/>
          </a:stretch>
        </p:blipFill>
        <p:spPr>
          <a:xfrm>
            <a:off x="747682" y="1980780"/>
            <a:ext cx="2534231" cy="4158712"/>
          </a:xfrm>
          <a:prstGeom prst="rect">
            <a:avLst/>
          </a:prstGeom>
        </p:spPr>
      </p:pic>
      <p:pic>
        <p:nvPicPr>
          <p:cNvPr id="5" name="图片 4"/>
          <p:cNvPicPr>
            <a:picLocks noChangeAspect="1"/>
          </p:cNvPicPr>
          <p:nvPr/>
        </p:nvPicPr>
        <p:blipFill rotWithShape="1">
          <a:blip r:embed="rId4"/>
          <a:srcRect t="4175" b="7467"/>
          <a:stretch>
            <a:fillRect/>
          </a:stretch>
        </p:blipFill>
        <p:spPr>
          <a:xfrm>
            <a:off x="1356790" y="2014191"/>
            <a:ext cx="2522747" cy="4158712"/>
          </a:xfrm>
          <a:prstGeom prst="rect">
            <a:avLst/>
          </a:prstGeom>
        </p:spPr>
      </p:pic>
      <p:pic>
        <p:nvPicPr>
          <p:cNvPr id="6" name="图片 5"/>
          <p:cNvPicPr>
            <a:picLocks noChangeAspect="1"/>
          </p:cNvPicPr>
          <p:nvPr/>
        </p:nvPicPr>
        <p:blipFill rotWithShape="1">
          <a:blip r:embed="rId5"/>
          <a:srcRect t="3956" b="7484"/>
          <a:stretch>
            <a:fillRect/>
          </a:stretch>
        </p:blipFill>
        <p:spPr>
          <a:xfrm>
            <a:off x="2093675" y="1994701"/>
            <a:ext cx="2524501" cy="4158712"/>
          </a:xfrm>
          <a:prstGeom prst="rect">
            <a:avLst/>
          </a:prstGeom>
        </p:spPr>
      </p:pic>
      <p:pic>
        <p:nvPicPr>
          <p:cNvPr id="7" name="图片 6"/>
          <p:cNvPicPr>
            <a:picLocks noChangeAspect="1"/>
          </p:cNvPicPr>
          <p:nvPr/>
        </p:nvPicPr>
        <p:blipFill rotWithShape="1">
          <a:blip r:embed="rId6"/>
          <a:srcRect t="3956" b="7484"/>
          <a:stretch>
            <a:fillRect/>
          </a:stretch>
        </p:blipFill>
        <p:spPr>
          <a:xfrm>
            <a:off x="2737212" y="2004443"/>
            <a:ext cx="2536072" cy="4158713"/>
          </a:xfrm>
          <a:prstGeom prst="rect">
            <a:avLst/>
          </a:prstGeom>
        </p:spPr>
      </p:pic>
      <p:pic>
        <p:nvPicPr>
          <p:cNvPr id="8" name="图片 7"/>
          <p:cNvPicPr>
            <a:picLocks noChangeAspect="1"/>
          </p:cNvPicPr>
          <p:nvPr/>
        </p:nvPicPr>
        <p:blipFill rotWithShape="1">
          <a:blip r:embed="rId7"/>
          <a:srcRect t="3956" b="7484"/>
          <a:stretch>
            <a:fillRect/>
          </a:stretch>
        </p:blipFill>
        <p:spPr>
          <a:xfrm>
            <a:off x="3432156" y="2014186"/>
            <a:ext cx="2532013" cy="4158712"/>
          </a:xfrm>
          <a:prstGeom prst="rect">
            <a:avLst/>
          </a:prstGeom>
        </p:spPr>
      </p:pic>
      <p:pic>
        <p:nvPicPr>
          <p:cNvPr id="9" name="图片 8"/>
          <p:cNvPicPr>
            <a:picLocks noChangeAspect="1"/>
          </p:cNvPicPr>
          <p:nvPr/>
        </p:nvPicPr>
        <p:blipFill rotWithShape="1">
          <a:blip r:embed="rId8"/>
          <a:srcRect t="4175" b="7467"/>
          <a:stretch>
            <a:fillRect/>
          </a:stretch>
        </p:blipFill>
        <p:spPr>
          <a:xfrm>
            <a:off x="4086156" y="2023929"/>
            <a:ext cx="2537809" cy="4158712"/>
          </a:xfrm>
          <a:prstGeom prst="rect">
            <a:avLst/>
          </a:prstGeom>
        </p:spPr>
      </p:pic>
      <p:sp>
        <p:nvSpPr>
          <p:cNvPr id="11" name="TextBox 75"/>
          <p:cNvSpPr txBox="1"/>
          <p:nvPr/>
        </p:nvSpPr>
        <p:spPr>
          <a:xfrm>
            <a:off x="226982" y="311795"/>
            <a:ext cx="9466263" cy="523220"/>
          </a:xfrm>
          <a:prstGeom prst="rect">
            <a:avLst/>
          </a:prstGeom>
          <a:noFill/>
        </p:spPr>
        <p:txBody>
          <a:bodyPr wrap="square" rtlCol="0" anchor="b">
            <a:spAutoFit/>
          </a:bodyPr>
          <a:lstStyle/>
          <a:p>
            <a:r>
              <a:rPr lang="zh-CN" altLang="en-US" sz="2800" b="1" dirty="0" smtClean="0">
                <a:solidFill>
                  <a:schemeClr val="bg1"/>
                </a:solidFill>
                <a:latin typeface="仿宋" panose="02010609060101010101" pitchFamily="49" charset="-122"/>
                <a:ea typeface="仿宋" panose="02010609060101010101" pitchFamily="49" charset="-122"/>
              </a:rPr>
              <a:t>二、</a:t>
            </a:r>
            <a:r>
              <a:rPr lang="zh-CN" altLang="en-US" sz="2800" b="1" dirty="0">
                <a:solidFill>
                  <a:schemeClr val="bg1"/>
                </a:solidFill>
                <a:latin typeface="仿宋" panose="02010609060101010101" pitchFamily="49" charset="-122"/>
                <a:ea typeface="仿宋" panose="02010609060101010101" pitchFamily="49" charset="-122"/>
              </a:rPr>
              <a:t>个人所得税</a:t>
            </a:r>
            <a:r>
              <a:rPr lang="en-US" altLang="zh-CN" sz="2800" b="1" dirty="0">
                <a:solidFill>
                  <a:schemeClr val="bg1"/>
                </a:solidFill>
                <a:latin typeface="仿宋" panose="02010609060101010101" pitchFamily="49" charset="-122"/>
                <a:ea typeface="仿宋" panose="02010609060101010101" pitchFamily="49" charset="-122"/>
              </a:rPr>
              <a:t>APP</a:t>
            </a:r>
            <a:r>
              <a:rPr lang="zh-CN" altLang="en-US" sz="2800" b="1" dirty="0">
                <a:solidFill>
                  <a:schemeClr val="bg1"/>
                </a:solidFill>
                <a:latin typeface="仿宋" panose="02010609060101010101" pitchFamily="49" charset="-122"/>
                <a:ea typeface="仿宋" panose="02010609060101010101" pitchFamily="49" charset="-122"/>
              </a:rPr>
              <a:t>操作演示</a:t>
            </a:r>
            <a:r>
              <a:rPr lang="en-US" altLang="zh-CN" sz="2800" b="1" dirty="0">
                <a:solidFill>
                  <a:schemeClr val="bg1"/>
                </a:solidFill>
                <a:latin typeface="仿宋" panose="02010609060101010101" pitchFamily="49" charset="-122"/>
                <a:ea typeface="仿宋" panose="02010609060101010101" pitchFamily="49" charset="-122"/>
              </a:rPr>
              <a:t>-</a:t>
            </a:r>
            <a:r>
              <a:rPr lang="zh-CN" altLang="en-US" sz="2800" b="1" dirty="0">
                <a:solidFill>
                  <a:schemeClr val="bg1"/>
                </a:solidFill>
                <a:latin typeface="仿宋" panose="02010609060101010101" pitchFamily="49" charset="-122"/>
                <a:ea typeface="仿宋" panose="02010609060101010101" pitchFamily="49" charset="-122"/>
              </a:rPr>
              <a:t>专项附加扣除信息填报</a:t>
            </a:r>
          </a:p>
        </p:txBody>
      </p:sp>
      <p:sp>
        <p:nvSpPr>
          <p:cNvPr id="12" name="矩形 11"/>
          <p:cNvSpPr/>
          <p:nvPr/>
        </p:nvSpPr>
        <p:spPr>
          <a:xfrm>
            <a:off x="1036818" y="1177065"/>
            <a:ext cx="9915318" cy="461665"/>
          </a:xfrm>
          <a:prstGeom prst="rect">
            <a:avLst/>
          </a:prstGeom>
        </p:spPr>
        <p:txBody>
          <a:bodyPr wrap="square">
            <a:spAutoFit/>
          </a:bodyPr>
          <a:lstStyle/>
          <a:p>
            <a:pPr>
              <a:lnSpc>
                <a:spcPct val="120000"/>
              </a:lnSpc>
              <a:buSzPct val="100000"/>
            </a:pPr>
            <a:r>
              <a:rPr lang="en-US" altLang="zh-CN" sz="2000" b="1" dirty="0" smtClean="0">
                <a:solidFill>
                  <a:srgbClr val="16CCC8"/>
                </a:solidFill>
                <a:latin typeface="仿宋" panose="02010609060101010101" pitchFamily="49" charset="-122"/>
                <a:ea typeface="仿宋" panose="02010609060101010101" pitchFamily="49" charset="-122"/>
                <a:sym typeface="微软雅黑" panose="020B0503020204020204" charset="-122"/>
              </a:rPr>
              <a:t>Step4  </a:t>
            </a:r>
            <a:r>
              <a:rPr lang="zh-CN" altLang="en-US" sz="2000" b="1" kern="100" dirty="0" smtClean="0">
                <a:solidFill>
                  <a:srgbClr val="16CCC8"/>
                </a:solidFill>
                <a:latin typeface="仿宋" panose="02010609060101010101" pitchFamily="49" charset="-122"/>
                <a:ea typeface="仿宋" panose="02010609060101010101" pitchFamily="49" charset="-122"/>
                <a:cs typeface="Times New Roman" panose="02020603050405020304" pitchFamily="18" charset="0"/>
              </a:rPr>
              <a:t>专项</a:t>
            </a:r>
            <a:r>
              <a:rPr lang="zh-CN" altLang="en-US" sz="2000" b="1" kern="100" dirty="0">
                <a:solidFill>
                  <a:srgbClr val="16CCC8"/>
                </a:solidFill>
                <a:latin typeface="仿宋" panose="02010609060101010101" pitchFamily="49" charset="-122"/>
                <a:ea typeface="仿宋" panose="02010609060101010101" pitchFamily="49" charset="-122"/>
                <a:cs typeface="Times New Roman" panose="02020603050405020304" pitchFamily="18" charset="0"/>
              </a:rPr>
              <a:t>附加扣除信息填报</a:t>
            </a:r>
            <a:r>
              <a:rPr lang="en-US" altLang="zh-CN" sz="2000" b="1" kern="100" dirty="0" smtClean="0">
                <a:solidFill>
                  <a:srgbClr val="16CCC8"/>
                </a:solidFill>
                <a:latin typeface="仿宋" panose="02010609060101010101" pitchFamily="49" charset="-122"/>
                <a:ea typeface="仿宋" panose="02010609060101010101" pitchFamily="49" charset="-122"/>
                <a:cs typeface="Times New Roman" panose="02020603050405020304" pitchFamily="18" charset="0"/>
              </a:rPr>
              <a:t>-</a:t>
            </a:r>
            <a:r>
              <a:rPr lang="zh-CN" altLang="en-US" sz="2000" b="1" kern="100" dirty="0">
                <a:solidFill>
                  <a:srgbClr val="16CCC8"/>
                </a:solidFill>
                <a:latin typeface="仿宋" panose="02010609060101010101" pitchFamily="49" charset="-122"/>
                <a:ea typeface="仿宋" panose="02010609060101010101" pitchFamily="49" charset="-122"/>
                <a:cs typeface="Times New Roman" panose="02020603050405020304" pitchFamily="18" charset="0"/>
              </a:rPr>
              <a:t>住房贷款利息</a:t>
            </a:r>
            <a:r>
              <a:rPr lang="zh-CN" altLang="en-US" sz="2000" b="1" kern="100" dirty="0">
                <a:solidFill>
                  <a:srgbClr val="FF0000"/>
                </a:solidFill>
                <a:latin typeface="仿宋" panose="02010609060101010101" pitchFamily="49" charset="-122"/>
                <a:ea typeface="仿宋" panose="02010609060101010101" pitchFamily="49" charset="-122"/>
                <a:cs typeface="Times New Roman" panose="02020603050405020304" pitchFamily="18" charset="0"/>
                <a:sym typeface="+mn-ea"/>
              </a:rPr>
              <a:t>（选择</a:t>
            </a:r>
            <a:r>
              <a:rPr lang="zh-CN" altLang="en-US" sz="2000" b="1" kern="100" dirty="0">
                <a:solidFill>
                  <a:srgbClr val="FF0000"/>
                </a:solidFill>
                <a:latin typeface="仿宋" panose="02010609060101010101" pitchFamily="49" charset="-122"/>
                <a:ea typeface="仿宋" panose="02010609060101010101" pitchFamily="49" charset="-122"/>
                <a:sym typeface="+mn-ea"/>
              </a:rPr>
              <a:t>扣缴年度为</a:t>
            </a:r>
            <a:r>
              <a:rPr lang="en-US" altLang="zh-CN" sz="2000" b="1" kern="100" dirty="0" smtClean="0">
                <a:solidFill>
                  <a:srgbClr val="FF0000"/>
                </a:solidFill>
                <a:latin typeface="仿宋" panose="02010609060101010101" pitchFamily="49" charset="-122"/>
                <a:ea typeface="仿宋" panose="02010609060101010101" pitchFamily="49" charset="-122"/>
                <a:sym typeface="+mn-ea"/>
              </a:rPr>
              <a:t>2024</a:t>
            </a:r>
            <a:r>
              <a:rPr lang="zh-CN" altLang="en-US" sz="2000" b="1" kern="100" dirty="0" smtClean="0">
                <a:solidFill>
                  <a:srgbClr val="FF0000"/>
                </a:solidFill>
                <a:latin typeface="仿宋" panose="02010609060101010101" pitchFamily="49" charset="-122"/>
                <a:ea typeface="仿宋" panose="02010609060101010101" pitchFamily="49" charset="-122"/>
                <a:sym typeface="+mn-ea"/>
              </a:rPr>
              <a:t>年</a:t>
            </a:r>
            <a:r>
              <a:rPr lang="zh-CN" altLang="en-US" sz="2000" b="1" kern="100" dirty="0">
                <a:solidFill>
                  <a:srgbClr val="FF0000"/>
                </a:solidFill>
                <a:latin typeface="仿宋" panose="02010609060101010101" pitchFamily="49" charset="-122"/>
                <a:ea typeface="仿宋" panose="02010609060101010101" pitchFamily="49" charset="-122"/>
                <a:sym typeface="+mn-ea"/>
              </a:rPr>
              <a:t>）</a:t>
            </a:r>
            <a:endParaRPr lang="zh-CN" altLang="en-US" sz="2000" b="1" kern="100" dirty="0">
              <a:solidFill>
                <a:srgbClr val="16CCC8"/>
              </a:solidFill>
              <a:latin typeface="仿宋" panose="02010609060101010101" pitchFamily="49" charset="-122"/>
              <a:ea typeface="仿宋" panose="02010609060101010101" pitchFamily="49" charset="-122"/>
              <a:cs typeface="Times New Roman" panose="02020603050405020304" pitchFamily="18" charset="0"/>
            </a:endParaRPr>
          </a:p>
        </p:txBody>
      </p:sp>
      <p:sp>
        <p:nvSpPr>
          <p:cNvPr id="15" name="矩形 14"/>
          <p:cNvSpPr/>
          <p:nvPr/>
        </p:nvSpPr>
        <p:spPr>
          <a:xfrm>
            <a:off x="6830584" y="1980780"/>
            <a:ext cx="4858858" cy="4182363"/>
          </a:xfrm>
          <a:prstGeom prst="rect">
            <a:avLst/>
          </a:prstGeom>
        </p:spPr>
        <p:txBody>
          <a:bodyPr wrap="square">
            <a:spAutoFit/>
          </a:bodyPr>
          <a:lstStyle/>
          <a:p>
            <a:pPr algn="just">
              <a:lnSpc>
                <a:spcPct val="150000"/>
              </a:lnSpc>
            </a:pPr>
            <a:r>
              <a:rPr lang="en-US" altLang="zh-CN" kern="100" dirty="0" smtClean="0">
                <a:solidFill>
                  <a:schemeClr val="bg1"/>
                </a:solidFill>
                <a:latin typeface="仿宋" panose="02010609060101010101" pitchFamily="49" charset="-122"/>
                <a:ea typeface="仿宋" panose="02010609060101010101" pitchFamily="49" charset="-122"/>
              </a:rPr>
              <a:t>    </a:t>
            </a:r>
            <a:r>
              <a:rPr lang="zh-CN" altLang="zh-CN" kern="100" dirty="0" smtClean="0">
                <a:solidFill>
                  <a:schemeClr val="bg1"/>
                </a:solidFill>
                <a:latin typeface="仿宋" panose="02010609060101010101" pitchFamily="49" charset="-122"/>
                <a:ea typeface="仿宋" panose="02010609060101010101" pitchFamily="49" charset="-122"/>
              </a:rPr>
              <a:t>纳税人</a:t>
            </a:r>
            <a:r>
              <a:rPr lang="zh-CN" altLang="zh-CN" kern="100" dirty="0">
                <a:solidFill>
                  <a:schemeClr val="bg1"/>
                </a:solidFill>
                <a:latin typeface="仿宋" panose="02010609060101010101" pitchFamily="49" charset="-122"/>
                <a:ea typeface="仿宋" panose="02010609060101010101" pitchFamily="49" charset="-122"/>
              </a:rPr>
              <a:t>本人或者配偶单独或者共同使用商业银行或者住房公积金个人住房贷款为本人或者其配偶购买中国境内住房，发生的首套住房贷款利息支出，在实际发生贷款利息的年度，按照每月</a:t>
            </a:r>
            <a:r>
              <a:rPr lang="en-US" altLang="zh-CN" kern="100" dirty="0">
                <a:solidFill>
                  <a:schemeClr val="bg1"/>
                </a:solidFill>
                <a:latin typeface="仿宋" panose="02010609060101010101" pitchFamily="49" charset="-122"/>
                <a:ea typeface="仿宋" panose="02010609060101010101" pitchFamily="49" charset="-122"/>
              </a:rPr>
              <a:t>1000</a:t>
            </a:r>
            <a:r>
              <a:rPr lang="zh-CN" altLang="zh-CN" kern="100" dirty="0">
                <a:solidFill>
                  <a:schemeClr val="bg1"/>
                </a:solidFill>
                <a:latin typeface="仿宋" panose="02010609060101010101" pitchFamily="49" charset="-122"/>
                <a:ea typeface="仿宋" panose="02010609060101010101" pitchFamily="49" charset="-122"/>
              </a:rPr>
              <a:t>元的标准定额扣除，扣除期限最长不超过</a:t>
            </a:r>
            <a:r>
              <a:rPr lang="en-US" altLang="zh-CN" kern="100" dirty="0">
                <a:solidFill>
                  <a:schemeClr val="bg1"/>
                </a:solidFill>
                <a:latin typeface="仿宋" panose="02010609060101010101" pitchFamily="49" charset="-122"/>
                <a:ea typeface="仿宋" panose="02010609060101010101" pitchFamily="49" charset="-122"/>
              </a:rPr>
              <a:t>240</a:t>
            </a:r>
            <a:r>
              <a:rPr lang="zh-CN" altLang="zh-CN" kern="100" dirty="0">
                <a:solidFill>
                  <a:schemeClr val="bg1"/>
                </a:solidFill>
                <a:latin typeface="仿宋" panose="02010609060101010101" pitchFamily="49" charset="-122"/>
                <a:ea typeface="仿宋" panose="02010609060101010101" pitchFamily="49" charset="-122"/>
              </a:rPr>
              <a:t>个月。经夫妻双方约定，可以选择由其中一方扣除，纳税人只能享受一次首套住房贷款的利息扣除。</a:t>
            </a:r>
            <a:r>
              <a:rPr lang="en-US" altLang="zh-CN" kern="100" dirty="0">
                <a:solidFill>
                  <a:schemeClr val="bg1"/>
                </a:solidFill>
                <a:latin typeface="仿宋" panose="02010609060101010101" pitchFamily="49" charset="-122"/>
                <a:ea typeface="仿宋" panose="02010609060101010101" pitchFamily="49" charset="-122"/>
              </a:rPr>
              <a:t> </a:t>
            </a:r>
            <a:endParaRPr lang="en-US" altLang="zh-CN" kern="100" dirty="0" smtClean="0">
              <a:solidFill>
                <a:schemeClr val="bg1"/>
              </a:solidFill>
              <a:latin typeface="仿宋" panose="02010609060101010101" pitchFamily="49" charset="-122"/>
              <a:ea typeface="仿宋" panose="02010609060101010101" pitchFamily="49" charset="-122"/>
            </a:endParaRPr>
          </a:p>
          <a:p>
            <a:pPr algn="just">
              <a:lnSpc>
                <a:spcPct val="150000"/>
              </a:lnSpc>
            </a:pPr>
            <a:r>
              <a:rPr lang="en-US" altLang="zh-CN" kern="100" dirty="0">
                <a:solidFill>
                  <a:schemeClr val="bg1"/>
                </a:solidFill>
                <a:latin typeface="仿宋" panose="02010609060101010101" pitchFamily="49" charset="-122"/>
                <a:ea typeface="仿宋" panose="02010609060101010101" pitchFamily="49" charset="-122"/>
              </a:rPr>
              <a:t> </a:t>
            </a:r>
            <a:r>
              <a:rPr lang="en-US" altLang="zh-CN" kern="100" dirty="0" smtClean="0">
                <a:solidFill>
                  <a:schemeClr val="bg1"/>
                </a:solidFill>
                <a:latin typeface="仿宋" panose="02010609060101010101" pitchFamily="49" charset="-122"/>
                <a:ea typeface="仿宋" panose="02010609060101010101" pitchFamily="49" charset="-122"/>
              </a:rPr>
              <a:t>   </a:t>
            </a:r>
            <a:r>
              <a:rPr lang="zh-CN" altLang="zh-CN" kern="100" dirty="0" smtClean="0">
                <a:solidFill>
                  <a:schemeClr val="bg1"/>
                </a:solidFill>
                <a:latin typeface="仿宋" panose="02010609060101010101" pitchFamily="49" charset="-122"/>
                <a:ea typeface="仿宋" panose="02010609060101010101" pitchFamily="49" charset="-122"/>
              </a:rPr>
              <a:t>纳税人</a:t>
            </a:r>
            <a:r>
              <a:rPr lang="zh-CN" altLang="zh-CN" kern="100" dirty="0">
                <a:solidFill>
                  <a:schemeClr val="bg1"/>
                </a:solidFill>
                <a:latin typeface="仿宋" panose="02010609060101010101" pitchFamily="49" charset="-122"/>
                <a:ea typeface="仿宋" panose="02010609060101010101" pitchFamily="49" charset="-122"/>
              </a:rPr>
              <a:t>应当留存住房贷款合同、贷款还款支出凭证备查</a:t>
            </a:r>
            <a:r>
              <a:rPr lang="zh-CN" altLang="zh-CN" kern="100" dirty="0" smtClean="0">
                <a:solidFill>
                  <a:schemeClr val="bg1"/>
                </a:solidFill>
                <a:latin typeface="仿宋" panose="02010609060101010101" pitchFamily="49" charset="-122"/>
                <a:ea typeface="仿宋" panose="02010609060101010101" pitchFamily="49" charset="-122"/>
              </a:rPr>
              <a:t>。</a:t>
            </a:r>
            <a:endParaRPr lang="en-US" altLang="zh-CN" kern="100" dirty="0">
              <a:solidFill>
                <a:schemeClr val="bg1"/>
              </a:solidFill>
              <a:latin typeface="仿宋" panose="02010609060101010101" pitchFamily="49" charset="-122"/>
              <a:ea typeface="仿宋" panose="02010609060101010101" pitchFamily="49"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3"/>
          <a:srcRect t="4264" b="7374"/>
          <a:stretch>
            <a:fillRect/>
          </a:stretch>
        </p:blipFill>
        <p:spPr>
          <a:xfrm>
            <a:off x="1146975" y="2004448"/>
            <a:ext cx="2534231" cy="4158712"/>
          </a:xfrm>
          <a:prstGeom prst="rect">
            <a:avLst/>
          </a:prstGeom>
        </p:spPr>
      </p:pic>
      <p:pic>
        <p:nvPicPr>
          <p:cNvPr id="5" name="图片 4"/>
          <p:cNvPicPr>
            <a:picLocks noChangeAspect="1"/>
          </p:cNvPicPr>
          <p:nvPr/>
        </p:nvPicPr>
        <p:blipFill rotWithShape="1">
          <a:blip r:embed="rId4"/>
          <a:srcRect t="4175" b="7467"/>
          <a:stretch>
            <a:fillRect/>
          </a:stretch>
        </p:blipFill>
        <p:spPr>
          <a:xfrm>
            <a:off x="1765391" y="2004448"/>
            <a:ext cx="2522747" cy="4158712"/>
          </a:xfrm>
          <a:prstGeom prst="rect">
            <a:avLst/>
          </a:prstGeom>
        </p:spPr>
      </p:pic>
      <p:pic>
        <p:nvPicPr>
          <p:cNvPr id="6" name="图片 5"/>
          <p:cNvPicPr>
            <a:picLocks noChangeAspect="1"/>
          </p:cNvPicPr>
          <p:nvPr/>
        </p:nvPicPr>
        <p:blipFill rotWithShape="1">
          <a:blip r:embed="rId5"/>
          <a:srcRect t="3956" b="7484"/>
          <a:stretch>
            <a:fillRect/>
          </a:stretch>
        </p:blipFill>
        <p:spPr>
          <a:xfrm>
            <a:off x="2371075" y="2004448"/>
            <a:ext cx="2524501" cy="4158712"/>
          </a:xfrm>
          <a:prstGeom prst="rect">
            <a:avLst/>
          </a:prstGeom>
        </p:spPr>
      </p:pic>
      <p:pic>
        <p:nvPicPr>
          <p:cNvPr id="7" name="图片 6"/>
          <p:cNvPicPr>
            <a:picLocks noChangeAspect="1"/>
          </p:cNvPicPr>
          <p:nvPr/>
        </p:nvPicPr>
        <p:blipFill rotWithShape="1">
          <a:blip r:embed="rId6"/>
          <a:srcRect t="3956" b="7484"/>
          <a:stretch>
            <a:fillRect/>
          </a:stretch>
        </p:blipFill>
        <p:spPr>
          <a:xfrm>
            <a:off x="3013035" y="2004447"/>
            <a:ext cx="2536072" cy="4158713"/>
          </a:xfrm>
          <a:prstGeom prst="rect">
            <a:avLst/>
          </a:prstGeom>
        </p:spPr>
      </p:pic>
      <p:pic>
        <p:nvPicPr>
          <p:cNvPr id="8" name="图片 7"/>
          <p:cNvPicPr>
            <a:picLocks noChangeAspect="1"/>
          </p:cNvPicPr>
          <p:nvPr/>
        </p:nvPicPr>
        <p:blipFill rotWithShape="1">
          <a:blip r:embed="rId7"/>
          <a:srcRect t="3956" b="7484"/>
          <a:stretch>
            <a:fillRect/>
          </a:stretch>
        </p:blipFill>
        <p:spPr>
          <a:xfrm>
            <a:off x="3633030" y="2004448"/>
            <a:ext cx="2532013" cy="4158712"/>
          </a:xfrm>
          <a:prstGeom prst="rect">
            <a:avLst/>
          </a:prstGeom>
        </p:spPr>
      </p:pic>
      <p:pic>
        <p:nvPicPr>
          <p:cNvPr id="9" name="图片 8"/>
          <p:cNvPicPr>
            <a:picLocks noChangeAspect="1"/>
          </p:cNvPicPr>
          <p:nvPr/>
        </p:nvPicPr>
        <p:blipFill rotWithShape="1">
          <a:blip r:embed="rId8"/>
          <a:srcRect t="4175" b="7467"/>
          <a:stretch>
            <a:fillRect/>
          </a:stretch>
        </p:blipFill>
        <p:spPr>
          <a:xfrm>
            <a:off x="4288138" y="2004444"/>
            <a:ext cx="2537809" cy="4158712"/>
          </a:xfrm>
          <a:prstGeom prst="rect">
            <a:avLst/>
          </a:prstGeom>
        </p:spPr>
      </p:pic>
      <p:pic>
        <p:nvPicPr>
          <p:cNvPr id="10" name="图片 9"/>
          <p:cNvPicPr>
            <a:picLocks noChangeAspect="1"/>
          </p:cNvPicPr>
          <p:nvPr/>
        </p:nvPicPr>
        <p:blipFill rotWithShape="1">
          <a:blip r:embed="rId9"/>
          <a:srcRect t="4260" b="7460"/>
          <a:stretch>
            <a:fillRect/>
          </a:stretch>
        </p:blipFill>
        <p:spPr>
          <a:xfrm>
            <a:off x="4960114" y="2004444"/>
            <a:ext cx="2520941" cy="4158712"/>
          </a:xfrm>
          <a:prstGeom prst="rect">
            <a:avLst/>
          </a:prstGeom>
        </p:spPr>
      </p:pic>
      <p:sp>
        <p:nvSpPr>
          <p:cNvPr id="11" name="TextBox 75"/>
          <p:cNvSpPr txBox="1"/>
          <p:nvPr/>
        </p:nvSpPr>
        <p:spPr>
          <a:xfrm>
            <a:off x="226982" y="311795"/>
            <a:ext cx="9466263" cy="523220"/>
          </a:xfrm>
          <a:prstGeom prst="rect">
            <a:avLst/>
          </a:prstGeom>
          <a:noFill/>
        </p:spPr>
        <p:txBody>
          <a:bodyPr wrap="square" rtlCol="0" anchor="b">
            <a:spAutoFit/>
          </a:bodyPr>
          <a:lstStyle/>
          <a:p>
            <a:r>
              <a:rPr lang="zh-CN" altLang="en-US" sz="2800" b="1" dirty="0" smtClean="0">
                <a:solidFill>
                  <a:schemeClr val="bg1"/>
                </a:solidFill>
                <a:latin typeface="仿宋" panose="02010609060101010101" pitchFamily="49" charset="-122"/>
                <a:ea typeface="仿宋" panose="02010609060101010101" pitchFamily="49" charset="-122"/>
              </a:rPr>
              <a:t>二、</a:t>
            </a:r>
            <a:r>
              <a:rPr lang="zh-CN" altLang="en-US" sz="2800" b="1" dirty="0">
                <a:solidFill>
                  <a:schemeClr val="bg1"/>
                </a:solidFill>
                <a:latin typeface="仿宋" panose="02010609060101010101" pitchFamily="49" charset="-122"/>
                <a:ea typeface="仿宋" panose="02010609060101010101" pitchFamily="49" charset="-122"/>
              </a:rPr>
              <a:t>个人所得税</a:t>
            </a:r>
            <a:r>
              <a:rPr lang="en-US" altLang="zh-CN" sz="2800" b="1" dirty="0">
                <a:solidFill>
                  <a:schemeClr val="bg1"/>
                </a:solidFill>
                <a:latin typeface="仿宋" panose="02010609060101010101" pitchFamily="49" charset="-122"/>
                <a:ea typeface="仿宋" panose="02010609060101010101" pitchFamily="49" charset="-122"/>
              </a:rPr>
              <a:t>APP</a:t>
            </a:r>
            <a:r>
              <a:rPr lang="zh-CN" altLang="en-US" sz="2800" b="1" dirty="0">
                <a:solidFill>
                  <a:schemeClr val="bg1"/>
                </a:solidFill>
                <a:latin typeface="仿宋" panose="02010609060101010101" pitchFamily="49" charset="-122"/>
                <a:ea typeface="仿宋" panose="02010609060101010101" pitchFamily="49" charset="-122"/>
              </a:rPr>
              <a:t>操作演示</a:t>
            </a:r>
            <a:r>
              <a:rPr lang="en-US" altLang="zh-CN" sz="2800" b="1" dirty="0">
                <a:solidFill>
                  <a:schemeClr val="bg1"/>
                </a:solidFill>
                <a:latin typeface="仿宋" panose="02010609060101010101" pitchFamily="49" charset="-122"/>
                <a:ea typeface="仿宋" panose="02010609060101010101" pitchFamily="49" charset="-122"/>
              </a:rPr>
              <a:t>-</a:t>
            </a:r>
            <a:r>
              <a:rPr lang="zh-CN" altLang="en-US" sz="2800" b="1" dirty="0">
                <a:solidFill>
                  <a:schemeClr val="bg1"/>
                </a:solidFill>
                <a:latin typeface="仿宋" panose="02010609060101010101" pitchFamily="49" charset="-122"/>
                <a:ea typeface="仿宋" panose="02010609060101010101" pitchFamily="49" charset="-122"/>
              </a:rPr>
              <a:t>专项附加扣除信息填报</a:t>
            </a:r>
          </a:p>
        </p:txBody>
      </p:sp>
      <p:sp>
        <p:nvSpPr>
          <p:cNvPr id="12" name="矩形 11"/>
          <p:cNvSpPr/>
          <p:nvPr/>
        </p:nvSpPr>
        <p:spPr>
          <a:xfrm>
            <a:off x="1036818" y="1177065"/>
            <a:ext cx="9915318" cy="461665"/>
          </a:xfrm>
          <a:prstGeom prst="rect">
            <a:avLst/>
          </a:prstGeom>
        </p:spPr>
        <p:txBody>
          <a:bodyPr wrap="square">
            <a:spAutoFit/>
          </a:bodyPr>
          <a:lstStyle/>
          <a:p>
            <a:pPr>
              <a:lnSpc>
                <a:spcPct val="120000"/>
              </a:lnSpc>
              <a:buSzPct val="100000"/>
            </a:pPr>
            <a:r>
              <a:rPr lang="en-US" altLang="zh-CN" sz="2000" b="1" dirty="0" smtClean="0">
                <a:solidFill>
                  <a:srgbClr val="16CCC8"/>
                </a:solidFill>
                <a:latin typeface="仿宋" panose="02010609060101010101" pitchFamily="49" charset="-122"/>
                <a:ea typeface="仿宋" panose="02010609060101010101" pitchFamily="49" charset="-122"/>
                <a:sym typeface="微软雅黑" panose="020B0503020204020204" charset="-122"/>
              </a:rPr>
              <a:t>Step4  </a:t>
            </a:r>
            <a:r>
              <a:rPr lang="zh-CN" altLang="en-US" sz="2000" b="1" kern="100" dirty="0" smtClean="0">
                <a:solidFill>
                  <a:srgbClr val="16CCC8"/>
                </a:solidFill>
                <a:latin typeface="仿宋" panose="02010609060101010101" pitchFamily="49" charset="-122"/>
                <a:ea typeface="仿宋" panose="02010609060101010101" pitchFamily="49" charset="-122"/>
                <a:cs typeface="Times New Roman" panose="02020603050405020304" pitchFamily="18" charset="0"/>
              </a:rPr>
              <a:t>专项</a:t>
            </a:r>
            <a:r>
              <a:rPr lang="zh-CN" altLang="en-US" sz="2000" b="1" kern="100" dirty="0">
                <a:solidFill>
                  <a:srgbClr val="16CCC8"/>
                </a:solidFill>
                <a:latin typeface="仿宋" panose="02010609060101010101" pitchFamily="49" charset="-122"/>
                <a:ea typeface="仿宋" panose="02010609060101010101" pitchFamily="49" charset="-122"/>
                <a:cs typeface="Times New Roman" panose="02020603050405020304" pitchFamily="18" charset="0"/>
              </a:rPr>
              <a:t>附加扣除信息</a:t>
            </a:r>
            <a:r>
              <a:rPr lang="zh-CN" altLang="en-US" sz="2000" b="1" kern="100" dirty="0" smtClean="0">
                <a:solidFill>
                  <a:srgbClr val="16CCC8"/>
                </a:solidFill>
                <a:latin typeface="仿宋" panose="02010609060101010101" pitchFamily="49" charset="-122"/>
                <a:ea typeface="仿宋" panose="02010609060101010101" pitchFamily="49" charset="-122"/>
                <a:cs typeface="Times New Roman" panose="02020603050405020304" pitchFamily="18" charset="0"/>
              </a:rPr>
              <a:t>填报</a:t>
            </a:r>
            <a:r>
              <a:rPr lang="zh-CN" altLang="en-US" sz="2000" b="1" kern="100" dirty="0" smtClean="0">
                <a:solidFill>
                  <a:srgbClr val="FF0000"/>
                </a:solidFill>
                <a:latin typeface="仿宋" panose="02010609060101010101" pitchFamily="49" charset="-122"/>
                <a:ea typeface="仿宋" panose="02010609060101010101" pitchFamily="49" charset="-122"/>
                <a:cs typeface="Times New Roman" panose="02020603050405020304" pitchFamily="18" charset="0"/>
                <a:sym typeface="+mn-ea"/>
              </a:rPr>
              <a:t>（</a:t>
            </a:r>
            <a:r>
              <a:rPr lang="zh-CN" altLang="en-US" sz="2000" b="1" kern="100" dirty="0">
                <a:solidFill>
                  <a:srgbClr val="FF0000"/>
                </a:solidFill>
                <a:latin typeface="仿宋" panose="02010609060101010101" pitchFamily="49" charset="-122"/>
                <a:ea typeface="仿宋" panose="02010609060101010101" pitchFamily="49" charset="-122"/>
                <a:cs typeface="Times New Roman" panose="02020603050405020304" pitchFamily="18" charset="0"/>
                <a:sym typeface="+mn-ea"/>
              </a:rPr>
              <a:t>选择</a:t>
            </a:r>
            <a:r>
              <a:rPr lang="zh-CN" altLang="en-US" sz="2000" b="1" kern="100" dirty="0">
                <a:solidFill>
                  <a:srgbClr val="FF0000"/>
                </a:solidFill>
                <a:latin typeface="仿宋" panose="02010609060101010101" pitchFamily="49" charset="-122"/>
                <a:ea typeface="仿宋" panose="02010609060101010101" pitchFamily="49" charset="-122"/>
                <a:sym typeface="+mn-ea"/>
              </a:rPr>
              <a:t>扣缴年度为</a:t>
            </a:r>
            <a:r>
              <a:rPr lang="en-US" altLang="zh-CN" sz="2000" b="1" kern="100" dirty="0" smtClean="0">
                <a:solidFill>
                  <a:srgbClr val="FF0000"/>
                </a:solidFill>
                <a:latin typeface="仿宋" panose="02010609060101010101" pitchFamily="49" charset="-122"/>
                <a:ea typeface="仿宋" panose="02010609060101010101" pitchFamily="49" charset="-122"/>
                <a:sym typeface="+mn-ea"/>
              </a:rPr>
              <a:t>2024</a:t>
            </a:r>
            <a:r>
              <a:rPr lang="zh-CN" altLang="en-US" sz="2000" b="1" kern="100" dirty="0" smtClean="0">
                <a:solidFill>
                  <a:srgbClr val="FF0000"/>
                </a:solidFill>
                <a:latin typeface="仿宋" panose="02010609060101010101" pitchFamily="49" charset="-122"/>
                <a:ea typeface="仿宋" panose="02010609060101010101" pitchFamily="49" charset="-122"/>
                <a:sym typeface="+mn-ea"/>
              </a:rPr>
              <a:t>年</a:t>
            </a:r>
            <a:r>
              <a:rPr lang="zh-CN" altLang="en-US" sz="2000" b="1" kern="100" dirty="0">
                <a:solidFill>
                  <a:srgbClr val="FF0000"/>
                </a:solidFill>
                <a:latin typeface="仿宋" panose="02010609060101010101" pitchFamily="49" charset="-122"/>
                <a:ea typeface="仿宋" panose="02010609060101010101" pitchFamily="49" charset="-122"/>
                <a:sym typeface="+mn-ea"/>
              </a:rPr>
              <a:t>）</a:t>
            </a:r>
            <a:endParaRPr lang="zh-CN" altLang="en-US" sz="2000" b="1" kern="100" dirty="0">
              <a:solidFill>
                <a:srgbClr val="16CCC8"/>
              </a:solidFill>
              <a:latin typeface="仿宋" panose="02010609060101010101" pitchFamily="49" charset="-122"/>
              <a:ea typeface="仿宋" panose="02010609060101010101" pitchFamily="49" charset="-122"/>
              <a:cs typeface="Times New Roman" panose="02020603050405020304" pitchFamily="18" charset="0"/>
            </a:endParaRPr>
          </a:p>
        </p:txBody>
      </p:sp>
      <p:pic>
        <p:nvPicPr>
          <p:cNvPr id="13" name="图片 3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771213" y="2004444"/>
            <a:ext cx="2577190" cy="44166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矩形 14"/>
          <p:cNvSpPr/>
          <p:nvPr/>
        </p:nvSpPr>
        <p:spPr>
          <a:xfrm>
            <a:off x="8303226" y="2688545"/>
            <a:ext cx="3722504" cy="1754326"/>
          </a:xfrm>
          <a:prstGeom prst="rect">
            <a:avLst/>
          </a:prstGeom>
        </p:spPr>
        <p:txBody>
          <a:bodyPr wrap="square">
            <a:spAutoFit/>
          </a:bodyPr>
          <a:lstStyle/>
          <a:p>
            <a:pPr marL="342900" indent="-342900" algn="just">
              <a:lnSpc>
                <a:spcPct val="150000"/>
              </a:lnSpc>
              <a:buFont typeface="Wingdings" panose="05000000000000000000" pitchFamily="2" charset="2"/>
              <a:buChar char="p"/>
            </a:pPr>
            <a:r>
              <a:rPr lang="zh-CN" altLang="en-US" kern="100" dirty="0">
                <a:solidFill>
                  <a:schemeClr val="bg1"/>
                </a:solidFill>
                <a:latin typeface="仿宋" panose="02010609060101010101" pitchFamily="49" charset="-122"/>
                <a:ea typeface="仿宋" panose="02010609060101010101" pitchFamily="49" charset="-122"/>
              </a:rPr>
              <a:t>若同一专项附加</a:t>
            </a:r>
            <a:r>
              <a:rPr lang="zh-CN" altLang="en-US" kern="100" dirty="0" smtClean="0">
                <a:solidFill>
                  <a:schemeClr val="bg1"/>
                </a:solidFill>
                <a:latin typeface="仿宋" panose="02010609060101010101" pitchFamily="49" charset="-122"/>
                <a:ea typeface="仿宋" panose="02010609060101010101" pitchFamily="49" charset="-122"/>
              </a:rPr>
              <a:t>扣除同时</a:t>
            </a:r>
            <a:r>
              <a:rPr lang="zh-CN" altLang="en-US" kern="100" dirty="0">
                <a:solidFill>
                  <a:schemeClr val="bg1"/>
                </a:solidFill>
                <a:latin typeface="仿宋" panose="02010609060101010101" pitchFamily="49" charset="-122"/>
                <a:ea typeface="仿宋" panose="02010609060101010101" pitchFamily="49" charset="-122"/>
              </a:rPr>
              <a:t>存在住房</a:t>
            </a:r>
            <a:r>
              <a:rPr lang="zh-CN" altLang="en-US" kern="100" dirty="0" smtClean="0">
                <a:solidFill>
                  <a:schemeClr val="bg1"/>
                </a:solidFill>
                <a:latin typeface="仿宋" panose="02010609060101010101" pitchFamily="49" charset="-122"/>
                <a:ea typeface="仿宋" panose="02010609060101010101" pitchFamily="49" charset="-122"/>
              </a:rPr>
              <a:t>租金和</a:t>
            </a:r>
            <a:r>
              <a:rPr lang="zh-CN" altLang="en-US" kern="100" dirty="0">
                <a:solidFill>
                  <a:schemeClr val="bg1"/>
                </a:solidFill>
                <a:latin typeface="仿宋" panose="02010609060101010101" pitchFamily="49" charset="-122"/>
                <a:ea typeface="仿宋" panose="02010609060101010101" pitchFamily="49" charset="-122"/>
              </a:rPr>
              <a:t>住房贷款利息，则系统界面上将出现提示。此时，您需要对相关信息进行确认</a:t>
            </a:r>
            <a:r>
              <a:rPr lang="zh-CN" altLang="en-US" kern="100" dirty="0" smtClean="0">
                <a:solidFill>
                  <a:schemeClr val="bg1"/>
                </a:solidFill>
                <a:latin typeface="仿宋" panose="02010609060101010101" pitchFamily="49" charset="-122"/>
                <a:ea typeface="仿宋" panose="02010609060101010101" pitchFamily="49" charset="-122"/>
              </a:rPr>
              <a:t>。</a:t>
            </a:r>
            <a:endParaRPr lang="en-US" altLang="zh-CN" kern="100" dirty="0">
              <a:solidFill>
                <a:schemeClr val="bg1"/>
              </a:solidFill>
              <a:latin typeface="仿宋" panose="02010609060101010101" pitchFamily="49" charset="-122"/>
              <a:ea typeface="仿宋" panose="02010609060101010101" pitchFamily="49" charset="-122"/>
            </a:endParaRPr>
          </a:p>
        </p:txBody>
      </p:sp>
    </p:spTree>
    <p:extLst>
      <p:ext uri="{BB962C8B-B14F-4D97-AF65-F5344CB8AC3E}">
        <p14:creationId xmlns:p14="http://schemas.microsoft.com/office/powerpoint/2010/main" val="1568849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fade">
                                      <p:cBhvr>
                                        <p:cTn id="4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3"/>
          <a:srcRect t="4198" b="7513"/>
          <a:stretch>
            <a:fillRect/>
          </a:stretch>
        </p:blipFill>
        <p:spPr>
          <a:xfrm>
            <a:off x="718865" y="2067606"/>
            <a:ext cx="2388377" cy="3910739"/>
          </a:xfrm>
          <a:prstGeom prst="rect">
            <a:avLst/>
          </a:prstGeom>
        </p:spPr>
      </p:pic>
      <p:pic>
        <p:nvPicPr>
          <p:cNvPr id="5" name="图片 4"/>
          <p:cNvPicPr>
            <a:picLocks noChangeAspect="1"/>
          </p:cNvPicPr>
          <p:nvPr/>
        </p:nvPicPr>
        <p:blipFill rotWithShape="1">
          <a:blip r:embed="rId4"/>
          <a:srcRect t="4198" b="7513"/>
          <a:stretch>
            <a:fillRect/>
          </a:stretch>
        </p:blipFill>
        <p:spPr>
          <a:xfrm>
            <a:off x="1436306" y="2067606"/>
            <a:ext cx="2388377" cy="3910739"/>
          </a:xfrm>
          <a:prstGeom prst="rect">
            <a:avLst/>
          </a:prstGeom>
        </p:spPr>
      </p:pic>
      <p:pic>
        <p:nvPicPr>
          <p:cNvPr id="6" name="图片 5"/>
          <p:cNvPicPr>
            <a:picLocks noChangeAspect="1"/>
          </p:cNvPicPr>
          <p:nvPr/>
        </p:nvPicPr>
        <p:blipFill rotWithShape="1">
          <a:blip r:embed="rId5"/>
          <a:srcRect t="4198" b="7513"/>
          <a:stretch>
            <a:fillRect/>
          </a:stretch>
        </p:blipFill>
        <p:spPr>
          <a:xfrm>
            <a:off x="2101348" y="2067606"/>
            <a:ext cx="2385106" cy="3910737"/>
          </a:xfrm>
          <a:prstGeom prst="rect">
            <a:avLst/>
          </a:prstGeom>
        </p:spPr>
      </p:pic>
      <p:pic>
        <p:nvPicPr>
          <p:cNvPr id="7" name="图片 6"/>
          <p:cNvPicPr>
            <a:picLocks noChangeAspect="1"/>
          </p:cNvPicPr>
          <p:nvPr/>
        </p:nvPicPr>
        <p:blipFill rotWithShape="1">
          <a:blip r:embed="rId6"/>
          <a:srcRect t="4198" b="7513"/>
          <a:stretch>
            <a:fillRect/>
          </a:stretch>
        </p:blipFill>
        <p:spPr>
          <a:xfrm>
            <a:off x="2705644" y="2067606"/>
            <a:ext cx="2392206" cy="3910739"/>
          </a:xfrm>
          <a:prstGeom prst="rect">
            <a:avLst/>
          </a:prstGeom>
        </p:spPr>
      </p:pic>
      <p:pic>
        <p:nvPicPr>
          <p:cNvPr id="8" name="图片 7"/>
          <p:cNvPicPr>
            <a:picLocks noChangeAspect="1"/>
          </p:cNvPicPr>
          <p:nvPr/>
        </p:nvPicPr>
        <p:blipFill rotWithShape="1">
          <a:blip r:embed="rId7"/>
          <a:srcRect t="4198" b="7513"/>
          <a:stretch>
            <a:fillRect/>
          </a:stretch>
        </p:blipFill>
        <p:spPr>
          <a:xfrm>
            <a:off x="3297450" y="2067606"/>
            <a:ext cx="2378008" cy="3910737"/>
          </a:xfrm>
          <a:prstGeom prst="rect">
            <a:avLst/>
          </a:prstGeom>
        </p:spPr>
      </p:pic>
      <p:pic>
        <p:nvPicPr>
          <p:cNvPr id="9" name="图片 8"/>
          <p:cNvPicPr>
            <a:picLocks noChangeAspect="1"/>
          </p:cNvPicPr>
          <p:nvPr/>
        </p:nvPicPr>
        <p:blipFill rotWithShape="1">
          <a:blip r:embed="rId8"/>
          <a:srcRect t="4198" b="7513"/>
          <a:stretch>
            <a:fillRect/>
          </a:stretch>
        </p:blipFill>
        <p:spPr>
          <a:xfrm>
            <a:off x="3755444" y="2067606"/>
            <a:ext cx="2370411" cy="3910737"/>
          </a:xfrm>
          <a:prstGeom prst="rect">
            <a:avLst/>
          </a:prstGeom>
        </p:spPr>
      </p:pic>
      <p:sp>
        <p:nvSpPr>
          <p:cNvPr id="10" name="TextBox 75"/>
          <p:cNvSpPr txBox="1"/>
          <p:nvPr/>
        </p:nvSpPr>
        <p:spPr>
          <a:xfrm>
            <a:off x="277034" y="311403"/>
            <a:ext cx="8912081" cy="523220"/>
          </a:xfrm>
          <a:prstGeom prst="rect">
            <a:avLst/>
          </a:prstGeom>
          <a:noFill/>
        </p:spPr>
        <p:txBody>
          <a:bodyPr wrap="square" rtlCol="0" anchor="b">
            <a:spAutoFit/>
          </a:bodyPr>
          <a:lstStyle/>
          <a:p>
            <a:r>
              <a:rPr lang="zh-CN" altLang="en-US" sz="2800" b="1" dirty="0" smtClean="0">
                <a:solidFill>
                  <a:schemeClr val="bg1"/>
                </a:solidFill>
                <a:latin typeface="仿宋" panose="02010609060101010101" pitchFamily="49" charset="-122"/>
                <a:ea typeface="仿宋" panose="02010609060101010101" pitchFamily="49" charset="-122"/>
              </a:rPr>
              <a:t>二、</a:t>
            </a:r>
            <a:r>
              <a:rPr lang="zh-CN" altLang="en-US" sz="2800" b="1" dirty="0">
                <a:solidFill>
                  <a:schemeClr val="bg1"/>
                </a:solidFill>
                <a:latin typeface="仿宋" panose="02010609060101010101" pitchFamily="49" charset="-122"/>
                <a:ea typeface="仿宋" panose="02010609060101010101" pitchFamily="49" charset="-122"/>
              </a:rPr>
              <a:t>个人所得税</a:t>
            </a:r>
            <a:r>
              <a:rPr lang="en-US" altLang="zh-CN" sz="2800" b="1" dirty="0">
                <a:solidFill>
                  <a:schemeClr val="bg1"/>
                </a:solidFill>
                <a:latin typeface="仿宋" panose="02010609060101010101" pitchFamily="49" charset="-122"/>
                <a:ea typeface="仿宋" panose="02010609060101010101" pitchFamily="49" charset="-122"/>
              </a:rPr>
              <a:t>APP</a:t>
            </a:r>
            <a:r>
              <a:rPr lang="zh-CN" altLang="en-US" sz="2800" b="1" dirty="0">
                <a:solidFill>
                  <a:schemeClr val="bg1"/>
                </a:solidFill>
                <a:latin typeface="仿宋" panose="02010609060101010101" pitchFamily="49" charset="-122"/>
                <a:ea typeface="仿宋" panose="02010609060101010101" pitchFamily="49" charset="-122"/>
              </a:rPr>
              <a:t>操作演示</a:t>
            </a:r>
            <a:r>
              <a:rPr lang="en-US" altLang="zh-CN" sz="2800" b="1" dirty="0">
                <a:solidFill>
                  <a:schemeClr val="bg1"/>
                </a:solidFill>
                <a:latin typeface="仿宋" panose="02010609060101010101" pitchFamily="49" charset="-122"/>
                <a:ea typeface="仿宋" panose="02010609060101010101" pitchFamily="49" charset="-122"/>
              </a:rPr>
              <a:t>-</a:t>
            </a:r>
            <a:r>
              <a:rPr lang="zh-CN" altLang="en-US" sz="2800" b="1" dirty="0">
                <a:solidFill>
                  <a:schemeClr val="bg1"/>
                </a:solidFill>
                <a:latin typeface="仿宋" panose="02010609060101010101" pitchFamily="49" charset="-122"/>
                <a:ea typeface="仿宋" panose="02010609060101010101" pitchFamily="49" charset="-122"/>
              </a:rPr>
              <a:t>专项附加扣除信息填报</a:t>
            </a:r>
          </a:p>
        </p:txBody>
      </p:sp>
      <p:sp>
        <p:nvSpPr>
          <p:cNvPr id="11" name="矩形 10"/>
          <p:cNvSpPr/>
          <p:nvPr/>
        </p:nvSpPr>
        <p:spPr>
          <a:xfrm>
            <a:off x="1036818" y="1177065"/>
            <a:ext cx="9915318" cy="461665"/>
          </a:xfrm>
          <a:prstGeom prst="rect">
            <a:avLst/>
          </a:prstGeom>
        </p:spPr>
        <p:txBody>
          <a:bodyPr wrap="square">
            <a:spAutoFit/>
          </a:bodyPr>
          <a:lstStyle/>
          <a:p>
            <a:pPr>
              <a:lnSpc>
                <a:spcPct val="120000"/>
              </a:lnSpc>
              <a:buSzPct val="100000"/>
            </a:pPr>
            <a:r>
              <a:rPr lang="en-US" altLang="zh-CN" sz="2000" b="1" dirty="0" smtClean="0">
                <a:solidFill>
                  <a:srgbClr val="16CCC8"/>
                </a:solidFill>
                <a:latin typeface="仿宋" panose="02010609060101010101" pitchFamily="49" charset="-122"/>
                <a:ea typeface="仿宋" panose="02010609060101010101" pitchFamily="49" charset="-122"/>
                <a:sym typeface="微软雅黑" panose="020B0503020204020204" charset="-122"/>
              </a:rPr>
              <a:t>Step5  </a:t>
            </a:r>
            <a:r>
              <a:rPr lang="zh-CN" altLang="en-US" sz="2000" b="1" kern="100" dirty="0" smtClean="0">
                <a:solidFill>
                  <a:srgbClr val="16CCC8"/>
                </a:solidFill>
                <a:latin typeface="仿宋" panose="02010609060101010101" pitchFamily="49" charset="-122"/>
                <a:ea typeface="仿宋" panose="02010609060101010101" pitchFamily="49" charset="-122"/>
                <a:cs typeface="Times New Roman" panose="02020603050405020304" pitchFamily="18" charset="0"/>
              </a:rPr>
              <a:t>专项</a:t>
            </a:r>
            <a:r>
              <a:rPr lang="zh-CN" altLang="en-US" sz="2000" b="1" kern="100" dirty="0">
                <a:solidFill>
                  <a:srgbClr val="16CCC8"/>
                </a:solidFill>
                <a:latin typeface="仿宋" panose="02010609060101010101" pitchFamily="49" charset="-122"/>
                <a:ea typeface="仿宋" panose="02010609060101010101" pitchFamily="49" charset="-122"/>
                <a:cs typeface="Times New Roman" panose="02020603050405020304" pitchFamily="18" charset="0"/>
              </a:rPr>
              <a:t>附加扣除信息填报</a:t>
            </a:r>
            <a:r>
              <a:rPr lang="en-US" altLang="zh-CN" sz="2000" b="1" kern="100" dirty="0" smtClean="0">
                <a:solidFill>
                  <a:srgbClr val="16CCC8"/>
                </a:solidFill>
                <a:latin typeface="仿宋" panose="02010609060101010101" pitchFamily="49" charset="-122"/>
                <a:ea typeface="仿宋" panose="02010609060101010101" pitchFamily="49" charset="-122"/>
                <a:cs typeface="Times New Roman" panose="02020603050405020304" pitchFamily="18" charset="0"/>
              </a:rPr>
              <a:t>-</a:t>
            </a:r>
            <a:r>
              <a:rPr lang="zh-CN" altLang="en-US" sz="2000" b="1" kern="100" dirty="0">
                <a:solidFill>
                  <a:srgbClr val="16CCC8"/>
                </a:solidFill>
                <a:latin typeface="仿宋" panose="02010609060101010101" pitchFamily="49" charset="-122"/>
                <a:ea typeface="仿宋" panose="02010609060101010101" pitchFamily="49" charset="-122"/>
                <a:cs typeface="Times New Roman" panose="02020603050405020304" pitchFamily="18" charset="0"/>
              </a:rPr>
              <a:t>赡养老人</a:t>
            </a:r>
            <a:r>
              <a:rPr lang="zh-CN" altLang="en-US" sz="2000" b="1" kern="100" dirty="0">
                <a:solidFill>
                  <a:srgbClr val="FF0000"/>
                </a:solidFill>
                <a:latin typeface="仿宋" panose="02010609060101010101" pitchFamily="49" charset="-122"/>
                <a:ea typeface="仿宋" panose="02010609060101010101" pitchFamily="49" charset="-122"/>
                <a:cs typeface="Times New Roman" panose="02020603050405020304" pitchFamily="18" charset="0"/>
                <a:sym typeface="+mn-ea"/>
              </a:rPr>
              <a:t>（选择</a:t>
            </a:r>
            <a:r>
              <a:rPr lang="zh-CN" altLang="en-US" sz="2000" b="1" kern="100" dirty="0">
                <a:solidFill>
                  <a:srgbClr val="FF0000"/>
                </a:solidFill>
                <a:latin typeface="仿宋" panose="02010609060101010101" pitchFamily="49" charset="-122"/>
                <a:ea typeface="仿宋" panose="02010609060101010101" pitchFamily="49" charset="-122"/>
                <a:sym typeface="+mn-ea"/>
              </a:rPr>
              <a:t>扣缴年度为</a:t>
            </a:r>
            <a:r>
              <a:rPr lang="en-US" altLang="zh-CN" sz="2000" b="1" kern="100" dirty="0" smtClean="0">
                <a:solidFill>
                  <a:srgbClr val="FF0000"/>
                </a:solidFill>
                <a:latin typeface="仿宋" panose="02010609060101010101" pitchFamily="49" charset="-122"/>
                <a:ea typeface="仿宋" panose="02010609060101010101" pitchFamily="49" charset="-122"/>
                <a:sym typeface="+mn-ea"/>
              </a:rPr>
              <a:t>2024</a:t>
            </a:r>
            <a:r>
              <a:rPr lang="zh-CN" altLang="en-US" sz="2000" b="1" kern="100" dirty="0" smtClean="0">
                <a:solidFill>
                  <a:srgbClr val="FF0000"/>
                </a:solidFill>
                <a:latin typeface="仿宋" panose="02010609060101010101" pitchFamily="49" charset="-122"/>
                <a:ea typeface="仿宋" panose="02010609060101010101" pitchFamily="49" charset="-122"/>
                <a:sym typeface="+mn-ea"/>
              </a:rPr>
              <a:t>年</a:t>
            </a:r>
            <a:r>
              <a:rPr lang="zh-CN" altLang="en-US" sz="2000" b="1" kern="100" dirty="0">
                <a:solidFill>
                  <a:srgbClr val="FF0000"/>
                </a:solidFill>
                <a:latin typeface="仿宋" panose="02010609060101010101" pitchFamily="49" charset="-122"/>
                <a:ea typeface="仿宋" panose="02010609060101010101" pitchFamily="49" charset="-122"/>
                <a:sym typeface="+mn-ea"/>
              </a:rPr>
              <a:t>）</a:t>
            </a:r>
            <a:endParaRPr lang="zh-CN" altLang="en-US" sz="2000" b="1" kern="100" dirty="0">
              <a:solidFill>
                <a:srgbClr val="16CCC8"/>
              </a:solidFill>
              <a:latin typeface="仿宋" panose="02010609060101010101" pitchFamily="49" charset="-122"/>
              <a:ea typeface="仿宋" panose="02010609060101010101" pitchFamily="49" charset="-122"/>
              <a:cs typeface="Times New Roman" panose="02020603050405020304" pitchFamily="18" charset="0"/>
            </a:endParaRPr>
          </a:p>
        </p:txBody>
      </p:sp>
      <p:pic>
        <p:nvPicPr>
          <p:cNvPr id="13" name="图片 12"/>
          <p:cNvPicPr>
            <a:picLocks noChangeAspect="1"/>
          </p:cNvPicPr>
          <p:nvPr/>
        </p:nvPicPr>
        <p:blipFill>
          <a:blip r:embed="rId9"/>
          <a:stretch>
            <a:fillRect/>
          </a:stretch>
        </p:blipFill>
        <p:spPr>
          <a:xfrm>
            <a:off x="4350207" y="2067606"/>
            <a:ext cx="2577190" cy="4412998"/>
          </a:xfrm>
          <a:prstGeom prst="rect">
            <a:avLst/>
          </a:prstGeom>
        </p:spPr>
      </p:pic>
      <p:sp>
        <p:nvSpPr>
          <p:cNvPr id="14" name="矩形 13"/>
          <p:cNvSpPr/>
          <p:nvPr/>
        </p:nvSpPr>
        <p:spPr>
          <a:xfrm>
            <a:off x="7086600" y="2067606"/>
            <a:ext cx="4774223" cy="4524315"/>
          </a:xfrm>
          <a:prstGeom prst="rect">
            <a:avLst/>
          </a:prstGeom>
        </p:spPr>
        <p:txBody>
          <a:bodyPr wrap="square">
            <a:spAutoFit/>
          </a:bodyPr>
          <a:lstStyle/>
          <a:p>
            <a:pPr algn="just">
              <a:lnSpc>
                <a:spcPct val="150000"/>
              </a:lnSpc>
            </a:pPr>
            <a:r>
              <a:rPr lang="en-US" altLang="zh-CN" sz="1600" kern="100" dirty="0" smtClean="0">
                <a:solidFill>
                  <a:schemeClr val="bg1"/>
                </a:solidFill>
                <a:latin typeface="仿宋" panose="02010609060101010101" pitchFamily="49" charset="-122"/>
                <a:ea typeface="仿宋" panose="02010609060101010101" pitchFamily="49" charset="-122"/>
              </a:rPr>
              <a:t>    </a:t>
            </a:r>
            <a:r>
              <a:rPr lang="zh-CN" altLang="zh-CN" sz="1600" kern="100" dirty="0" smtClean="0">
                <a:solidFill>
                  <a:schemeClr val="bg1"/>
                </a:solidFill>
                <a:latin typeface="仿宋" panose="02010609060101010101" pitchFamily="49" charset="-122"/>
                <a:ea typeface="仿宋" panose="02010609060101010101" pitchFamily="49" charset="-122"/>
              </a:rPr>
              <a:t>纳税人</a:t>
            </a:r>
            <a:r>
              <a:rPr lang="zh-CN" altLang="zh-CN" sz="1600" kern="100" dirty="0">
                <a:solidFill>
                  <a:schemeClr val="bg1"/>
                </a:solidFill>
                <a:latin typeface="仿宋" panose="02010609060101010101" pitchFamily="49" charset="-122"/>
                <a:ea typeface="仿宋" panose="02010609060101010101" pitchFamily="49" charset="-122"/>
              </a:rPr>
              <a:t>为独生子女的，按照</a:t>
            </a:r>
            <a:r>
              <a:rPr lang="zh-CN" altLang="zh-CN" sz="1600" kern="100" dirty="0" smtClean="0">
                <a:solidFill>
                  <a:schemeClr val="bg1"/>
                </a:solidFill>
                <a:latin typeface="仿宋" panose="02010609060101010101" pitchFamily="49" charset="-122"/>
                <a:ea typeface="仿宋" panose="02010609060101010101" pitchFamily="49" charset="-122"/>
              </a:rPr>
              <a:t>每月</a:t>
            </a:r>
            <a:r>
              <a:rPr lang="en-US" altLang="zh-CN" sz="1600" kern="100" dirty="0" smtClean="0">
                <a:solidFill>
                  <a:schemeClr val="bg1"/>
                </a:solidFill>
                <a:latin typeface="仿宋" panose="02010609060101010101" pitchFamily="49" charset="-122"/>
                <a:ea typeface="仿宋" panose="02010609060101010101" pitchFamily="49" charset="-122"/>
              </a:rPr>
              <a:t>3000</a:t>
            </a:r>
            <a:r>
              <a:rPr lang="zh-CN" altLang="zh-CN" sz="1600" kern="100" dirty="0">
                <a:solidFill>
                  <a:schemeClr val="bg1"/>
                </a:solidFill>
                <a:latin typeface="仿宋" panose="02010609060101010101" pitchFamily="49" charset="-122"/>
                <a:ea typeface="仿宋" panose="02010609060101010101" pitchFamily="49" charset="-122"/>
              </a:rPr>
              <a:t>元的标准定额扣除；纳税人为非独生子女的，由其与兄弟姐妹分摊</a:t>
            </a:r>
            <a:r>
              <a:rPr lang="zh-CN" altLang="zh-CN" sz="1600" kern="100" dirty="0" smtClean="0">
                <a:solidFill>
                  <a:schemeClr val="bg1"/>
                </a:solidFill>
                <a:latin typeface="仿宋" panose="02010609060101010101" pitchFamily="49" charset="-122"/>
                <a:ea typeface="仿宋" panose="02010609060101010101" pitchFamily="49" charset="-122"/>
              </a:rPr>
              <a:t>每月</a:t>
            </a:r>
            <a:r>
              <a:rPr lang="en-US" altLang="zh-CN" sz="1600" kern="100" dirty="0">
                <a:solidFill>
                  <a:schemeClr val="bg1"/>
                </a:solidFill>
                <a:latin typeface="仿宋" panose="02010609060101010101" pitchFamily="49" charset="-122"/>
                <a:ea typeface="仿宋" panose="02010609060101010101" pitchFamily="49" charset="-122"/>
              </a:rPr>
              <a:t>3</a:t>
            </a:r>
            <a:r>
              <a:rPr lang="en-US" altLang="zh-CN" sz="1600" kern="100" dirty="0" smtClean="0">
                <a:solidFill>
                  <a:schemeClr val="bg1"/>
                </a:solidFill>
                <a:latin typeface="仿宋" panose="02010609060101010101" pitchFamily="49" charset="-122"/>
                <a:ea typeface="仿宋" panose="02010609060101010101" pitchFamily="49" charset="-122"/>
              </a:rPr>
              <a:t>000</a:t>
            </a:r>
            <a:r>
              <a:rPr lang="zh-CN" altLang="zh-CN" sz="1600" kern="100" dirty="0">
                <a:solidFill>
                  <a:schemeClr val="bg1"/>
                </a:solidFill>
                <a:latin typeface="仿宋" panose="02010609060101010101" pitchFamily="49" charset="-122"/>
                <a:ea typeface="仿宋" panose="02010609060101010101" pitchFamily="49" charset="-122"/>
              </a:rPr>
              <a:t>元的扣除额度，每人分摊的额度不能超过每月</a:t>
            </a:r>
            <a:r>
              <a:rPr lang="en-US" altLang="zh-CN" sz="1600" kern="100" dirty="0" smtClean="0">
                <a:solidFill>
                  <a:schemeClr val="bg1"/>
                </a:solidFill>
                <a:latin typeface="仿宋" panose="02010609060101010101" pitchFamily="49" charset="-122"/>
                <a:ea typeface="仿宋" panose="02010609060101010101" pitchFamily="49" charset="-122"/>
              </a:rPr>
              <a:t>1500</a:t>
            </a:r>
            <a:r>
              <a:rPr lang="zh-CN" altLang="zh-CN" sz="1600" kern="100" dirty="0">
                <a:solidFill>
                  <a:schemeClr val="bg1"/>
                </a:solidFill>
                <a:latin typeface="仿宋" panose="02010609060101010101" pitchFamily="49" charset="-122"/>
                <a:ea typeface="仿宋" panose="02010609060101010101" pitchFamily="49" charset="-122"/>
              </a:rPr>
              <a:t>元</a:t>
            </a:r>
            <a:r>
              <a:rPr lang="zh-CN" altLang="zh-CN" sz="1600" kern="100" dirty="0" smtClean="0">
                <a:solidFill>
                  <a:schemeClr val="bg1"/>
                </a:solidFill>
                <a:latin typeface="仿宋" panose="02010609060101010101" pitchFamily="49" charset="-122"/>
                <a:ea typeface="仿宋" panose="02010609060101010101" pitchFamily="49" charset="-122"/>
              </a:rPr>
              <a:t>。</a:t>
            </a:r>
            <a:endParaRPr lang="en-US" altLang="zh-CN" sz="1600" kern="100" dirty="0" smtClean="0">
              <a:solidFill>
                <a:schemeClr val="bg1"/>
              </a:solidFill>
              <a:latin typeface="仿宋" panose="02010609060101010101" pitchFamily="49" charset="-122"/>
              <a:ea typeface="仿宋" panose="02010609060101010101" pitchFamily="49" charset="-122"/>
            </a:endParaRPr>
          </a:p>
          <a:p>
            <a:pPr algn="just">
              <a:lnSpc>
                <a:spcPct val="150000"/>
              </a:lnSpc>
            </a:pPr>
            <a:r>
              <a:rPr lang="en-US" altLang="zh-CN" sz="1600" kern="100" dirty="0">
                <a:solidFill>
                  <a:schemeClr val="bg1"/>
                </a:solidFill>
                <a:latin typeface="仿宋" panose="02010609060101010101" pitchFamily="49" charset="-122"/>
                <a:ea typeface="仿宋" panose="02010609060101010101" pitchFamily="49" charset="-122"/>
              </a:rPr>
              <a:t> </a:t>
            </a:r>
            <a:r>
              <a:rPr lang="en-US" altLang="zh-CN" sz="1600" kern="100" dirty="0" smtClean="0">
                <a:solidFill>
                  <a:schemeClr val="bg1"/>
                </a:solidFill>
                <a:latin typeface="仿宋" panose="02010609060101010101" pitchFamily="49" charset="-122"/>
                <a:ea typeface="仿宋" panose="02010609060101010101" pitchFamily="49" charset="-122"/>
              </a:rPr>
              <a:t>   </a:t>
            </a:r>
            <a:r>
              <a:rPr lang="zh-CN" altLang="zh-CN" sz="1600" kern="100" dirty="0" smtClean="0">
                <a:solidFill>
                  <a:schemeClr val="bg1"/>
                </a:solidFill>
                <a:latin typeface="仿宋" panose="02010609060101010101" pitchFamily="49" charset="-122"/>
                <a:ea typeface="仿宋" panose="02010609060101010101" pitchFamily="49" charset="-122"/>
              </a:rPr>
              <a:t>赡养</a:t>
            </a:r>
            <a:r>
              <a:rPr lang="zh-CN" altLang="zh-CN" sz="1600" kern="100" dirty="0">
                <a:solidFill>
                  <a:schemeClr val="bg1"/>
                </a:solidFill>
                <a:latin typeface="仿宋" panose="02010609060101010101" pitchFamily="49" charset="-122"/>
                <a:ea typeface="仿宋" panose="02010609060101010101" pitchFamily="49" charset="-122"/>
              </a:rPr>
              <a:t>老人专项附加扣除的分摊方式包括由赡养人均摊或约定分摊，也可以由被赡养人指定分摊。采取指定分摊或者约定分摊方式的，每一纳税人分摊的扣除额最高不得超过每月</a:t>
            </a:r>
            <a:r>
              <a:rPr lang="en-US" altLang="zh-CN" sz="1600" kern="100" dirty="0" smtClean="0">
                <a:solidFill>
                  <a:schemeClr val="bg1"/>
                </a:solidFill>
                <a:latin typeface="仿宋" panose="02010609060101010101" pitchFamily="49" charset="-122"/>
                <a:ea typeface="仿宋" panose="02010609060101010101" pitchFamily="49" charset="-122"/>
              </a:rPr>
              <a:t>1500</a:t>
            </a:r>
            <a:r>
              <a:rPr lang="zh-CN" altLang="zh-CN" sz="1600" kern="100" dirty="0">
                <a:solidFill>
                  <a:schemeClr val="bg1"/>
                </a:solidFill>
                <a:latin typeface="仿宋" panose="02010609060101010101" pitchFamily="49" charset="-122"/>
                <a:ea typeface="仿宋" panose="02010609060101010101" pitchFamily="49" charset="-122"/>
              </a:rPr>
              <a:t>元，并签订书面分摊协议，指定分摊与约定分摊不一致的，以指定分摊为准</a:t>
            </a:r>
            <a:r>
              <a:rPr lang="zh-CN" altLang="zh-CN" sz="1600" kern="100" dirty="0" smtClean="0">
                <a:solidFill>
                  <a:schemeClr val="bg1"/>
                </a:solidFill>
                <a:latin typeface="仿宋" panose="02010609060101010101" pitchFamily="49" charset="-122"/>
                <a:ea typeface="仿宋" panose="02010609060101010101" pitchFamily="49" charset="-122"/>
              </a:rPr>
              <a:t>。</a:t>
            </a:r>
            <a:endParaRPr lang="en-US" altLang="zh-CN" sz="1600" kern="100" dirty="0" smtClean="0">
              <a:solidFill>
                <a:schemeClr val="bg1"/>
              </a:solidFill>
              <a:latin typeface="仿宋" panose="02010609060101010101" pitchFamily="49" charset="-122"/>
              <a:ea typeface="仿宋" panose="02010609060101010101" pitchFamily="49" charset="-122"/>
            </a:endParaRPr>
          </a:p>
          <a:p>
            <a:pPr algn="just">
              <a:lnSpc>
                <a:spcPct val="150000"/>
              </a:lnSpc>
            </a:pPr>
            <a:r>
              <a:rPr lang="en-US" altLang="zh-CN" sz="1600" kern="100" dirty="0">
                <a:solidFill>
                  <a:schemeClr val="bg1"/>
                </a:solidFill>
                <a:latin typeface="仿宋" panose="02010609060101010101" pitchFamily="49" charset="-122"/>
                <a:ea typeface="仿宋" panose="02010609060101010101" pitchFamily="49" charset="-122"/>
              </a:rPr>
              <a:t> </a:t>
            </a:r>
            <a:r>
              <a:rPr lang="en-US" altLang="zh-CN" sz="1600" kern="100" dirty="0" smtClean="0">
                <a:solidFill>
                  <a:schemeClr val="bg1"/>
                </a:solidFill>
                <a:latin typeface="仿宋" panose="02010609060101010101" pitchFamily="49" charset="-122"/>
                <a:ea typeface="仿宋" panose="02010609060101010101" pitchFamily="49" charset="-122"/>
              </a:rPr>
              <a:t>   </a:t>
            </a:r>
            <a:r>
              <a:rPr lang="zh-CN" altLang="zh-CN" sz="1600" kern="100" dirty="0" smtClean="0">
                <a:solidFill>
                  <a:schemeClr val="bg1"/>
                </a:solidFill>
                <a:latin typeface="仿宋" panose="02010609060101010101" pitchFamily="49" charset="-122"/>
                <a:ea typeface="仿宋" panose="02010609060101010101" pitchFamily="49" charset="-122"/>
              </a:rPr>
              <a:t>纳税人</a:t>
            </a:r>
            <a:r>
              <a:rPr lang="zh-CN" altLang="zh-CN" sz="1600" kern="100" dirty="0">
                <a:solidFill>
                  <a:schemeClr val="bg1"/>
                </a:solidFill>
                <a:latin typeface="仿宋" panose="02010609060101010101" pitchFamily="49" charset="-122"/>
                <a:ea typeface="仿宋" panose="02010609060101010101" pitchFamily="49" charset="-122"/>
              </a:rPr>
              <a:t>约定或指定分摊的书面分摊协议等资料需要留存备查</a:t>
            </a:r>
            <a:r>
              <a:rPr lang="zh-CN" altLang="zh-CN" sz="1600" kern="100" dirty="0" smtClean="0">
                <a:solidFill>
                  <a:schemeClr val="bg1"/>
                </a:solidFill>
                <a:latin typeface="仿宋" panose="02010609060101010101" pitchFamily="49" charset="-122"/>
                <a:ea typeface="仿宋" panose="02010609060101010101" pitchFamily="49" charset="-122"/>
              </a:rPr>
              <a:t>。</a:t>
            </a:r>
            <a:endParaRPr lang="en-US" altLang="zh-CN" sz="1600" kern="100" dirty="0">
              <a:solidFill>
                <a:schemeClr val="bg1"/>
              </a:solidFill>
              <a:latin typeface="仿宋" panose="02010609060101010101" pitchFamily="49" charset="-122"/>
              <a:ea typeface="仿宋" panose="02010609060101010101" pitchFamily="49"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14">
                                            <p:txEl>
                                              <p:pRg st="1" end="1"/>
                                            </p:txEl>
                                          </p:spTgt>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14">
                                            <p:txEl>
                                              <p:pRg st="2" end="2"/>
                                            </p:txEl>
                                          </p:spTgt>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fade">
                                      <p:cBhvr>
                                        <p:cTn id="4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75"/>
          <p:cNvSpPr txBox="1"/>
          <p:nvPr/>
        </p:nvSpPr>
        <p:spPr>
          <a:xfrm>
            <a:off x="277034" y="311403"/>
            <a:ext cx="8912081" cy="523220"/>
          </a:xfrm>
          <a:prstGeom prst="rect">
            <a:avLst/>
          </a:prstGeom>
          <a:noFill/>
        </p:spPr>
        <p:txBody>
          <a:bodyPr wrap="square" rtlCol="0" anchor="b">
            <a:spAutoFit/>
          </a:bodyPr>
          <a:lstStyle/>
          <a:p>
            <a:r>
              <a:rPr lang="zh-CN" altLang="en-US" sz="2800" b="1" dirty="0" smtClean="0">
                <a:solidFill>
                  <a:schemeClr val="bg1"/>
                </a:solidFill>
                <a:latin typeface="仿宋" panose="02010609060101010101" pitchFamily="49" charset="-122"/>
                <a:ea typeface="仿宋" panose="02010609060101010101" pitchFamily="49" charset="-122"/>
              </a:rPr>
              <a:t>二、</a:t>
            </a:r>
            <a:r>
              <a:rPr lang="zh-CN" altLang="en-US" sz="2800" b="1" dirty="0">
                <a:solidFill>
                  <a:schemeClr val="bg1"/>
                </a:solidFill>
                <a:latin typeface="仿宋" panose="02010609060101010101" pitchFamily="49" charset="-122"/>
                <a:ea typeface="仿宋" panose="02010609060101010101" pitchFamily="49" charset="-122"/>
              </a:rPr>
              <a:t>个人所得税</a:t>
            </a:r>
            <a:r>
              <a:rPr lang="en-US" altLang="zh-CN" sz="2800" b="1" dirty="0">
                <a:solidFill>
                  <a:schemeClr val="bg1"/>
                </a:solidFill>
                <a:latin typeface="仿宋" panose="02010609060101010101" pitchFamily="49" charset="-122"/>
                <a:ea typeface="仿宋" panose="02010609060101010101" pitchFamily="49" charset="-122"/>
              </a:rPr>
              <a:t>APP</a:t>
            </a:r>
            <a:r>
              <a:rPr lang="zh-CN" altLang="en-US" sz="2800" b="1" dirty="0">
                <a:solidFill>
                  <a:schemeClr val="bg1"/>
                </a:solidFill>
                <a:latin typeface="仿宋" panose="02010609060101010101" pitchFamily="49" charset="-122"/>
                <a:ea typeface="仿宋" panose="02010609060101010101" pitchFamily="49" charset="-122"/>
              </a:rPr>
              <a:t>操作演示</a:t>
            </a:r>
            <a:r>
              <a:rPr lang="en-US" altLang="zh-CN" sz="2800" b="1" dirty="0">
                <a:solidFill>
                  <a:schemeClr val="bg1"/>
                </a:solidFill>
                <a:latin typeface="仿宋" panose="02010609060101010101" pitchFamily="49" charset="-122"/>
                <a:ea typeface="仿宋" panose="02010609060101010101" pitchFamily="49" charset="-122"/>
              </a:rPr>
              <a:t>-</a:t>
            </a:r>
            <a:r>
              <a:rPr lang="zh-CN" altLang="en-US" sz="2800" b="1" dirty="0">
                <a:solidFill>
                  <a:schemeClr val="bg1"/>
                </a:solidFill>
                <a:latin typeface="仿宋" panose="02010609060101010101" pitchFamily="49" charset="-122"/>
                <a:ea typeface="仿宋" panose="02010609060101010101" pitchFamily="49" charset="-122"/>
              </a:rPr>
              <a:t>专项附加扣除信息填报</a:t>
            </a:r>
          </a:p>
        </p:txBody>
      </p:sp>
      <p:sp>
        <p:nvSpPr>
          <p:cNvPr id="11" name="矩形 10"/>
          <p:cNvSpPr/>
          <p:nvPr/>
        </p:nvSpPr>
        <p:spPr>
          <a:xfrm>
            <a:off x="1036818" y="1177065"/>
            <a:ext cx="9915318" cy="461665"/>
          </a:xfrm>
          <a:prstGeom prst="rect">
            <a:avLst/>
          </a:prstGeom>
        </p:spPr>
        <p:txBody>
          <a:bodyPr wrap="square">
            <a:spAutoFit/>
          </a:bodyPr>
          <a:lstStyle/>
          <a:p>
            <a:pPr>
              <a:lnSpc>
                <a:spcPct val="120000"/>
              </a:lnSpc>
              <a:buSzPct val="100000"/>
            </a:pPr>
            <a:r>
              <a:rPr lang="en-US" altLang="zh-CN" sz="2000" b="1" dirty="0" smtClean="0">
                <a:solidFill>
                  <a:srgbClr val="16CCC8"/>
                </a:solidFill>
                <a:latin typeface="仿宋" panose="02010609060101010101" pitchFamily="49" charset="-122"/>
                <a:ea typeface="仿宋" panose="02010609060101010101" pitchFamily="49" charset="-122"/>
                <a:sym typeface="微软雅黑" panose="020B0503020204020204" charset="-122"/>
              </a:rPr>
              <a:t>Step6 </a:t>
            </a:r>
            <a:r>
              <a:rPr lang="zh-CN" altLang="en-US" sz="2000" b="1" kern="100" dirty="0" smtClean="0">
                <a:solidFill>
                  <a:srgbClr val="16CCC8"/>
                </a:solidFill>
                <a:latin typeface="仿宋" panose="02010609060101010101" pitchFamily="49" charset="-122"/>
                <a:ea typeface="仿宋" panose="02010609060101010101" pitchFamily="49" charset="-122"/>
                <a:cs typeface="Times New Roman" panose="02020603050405020304" pitchFamily="18" charset="0"/>
              </a:rPr>
              <a:t>专项</a:t>
            </a:r>
            <a:r>
              <a:rPr lang="zh-CN" altLang="en-US" sz="2000" b="1" kern="100" dirty="0">
                <a:solidFill>
                  <a:srgbClr val="16CCC8"/>
                </a:solidFill>
                <a:latin typeface="仿宋" panose="02010609060101010101" pitchFamily="49" charset="-122"/>
                <a:ea typeface="仿宋" panose="02010609060101010101" pitchFamily="49" charset="-122"/>
                <a:cs typeface="Times New Roman" panose="02020603050405020304" pitchFamily="18" charset="0"/>
              </a:rPr>
              <a:t>附加扣除信息填报</a:t>
            </a:r>
            <a:r>
              <a:rPr lang="en-US" altLang="zh-CN" sz="2000" b="1" kern="100" dirty="0" smtClean="0">
                <a:solidFill>
                  <a:srgbClr val="16CCC8"/>
                </a:solidFill>
                <a:latin typeface="仿宋" panose="02010609060101010101" pitchFamily="49" charset="-122"/>
                <a:ea typeface="仿宋" panose="02010609060101010101" pitchFamily="49" charset="-122"/>
                <a:cs typeface="Times New Roman" panose="02020603050405020304" pitchFamily="18" charset="0"/>
              </a:rPr>
              <a:t>-</a:t>
            </a:r>
            <a:r>
              <a:rPr lang="zh-CN" altLang="en-US" sz="2000" b="1" kern="100" dirty="0" smtClean="0">
                <a:solidFill>
                  <a:srgbClr val="16CCC8"/>
                </a:solidFill>
                <a:latin typeface="仿宋" panose="02010609060101010101" pitchFamily="49" charset="-122"/>
                <a:ea typeface="仿宋" panose="02010609060101010101" pitchFamily="49" charset="-122"/>
                <a:cs typeface="Times New Roman" panose="02020603050405020304" pitchFamily="18" charset="0"/>
              </a:rPr>
              <a:t>婴幼儿照护</a:t>
            </a:r>
            <a:r>
              <a:rPr lang="zh-CN" altLang="en-US" sz="2000" b="1" kern="100" dirty="0" smtClean="0">
                <a:solidFill>
                  <a:srgbClr val="FF0000"/>
                </a:solidFill>
                <a:latin typeface="仿宋" panose="02010609060101010101" pitchFamily="49" charset="-122"/>
                <a:ea typeface="仿宋" panose="02010609060101010101" pitchFamily="49" charset="-122"/>
                <a:cs typeface="Times New Roman" panose="02020603050405020304" pitchFamily="18" charset="0"/>
                <a:sym typeface="+mn-ea"/>
              </a:rPr>
              <a:t>（</a:t>
            </a:r>
            <a:r>
              <a:rPr lang="zh-CN" altLang="en-US" sz="2000" b="1" kern="100" dirty="0">
                <a:solidFill>
                  <a:srgbClr val="FF0000"/>
                </a:solidFill>
                <a:latin typeface="仿宋" panose="02010609060101010101" pitchFamily="49" charset="-122"/>
                <a:ea typeface="仿宋" panose="02010609060101010101" pitchFamily="49" charset="-122"/>
                <a:cs typeface="Times New Roman" panose="02020603050405020304" pitchFamily="18" charset="0"/>
                <a:sym typeface="+mn-ea"/>
              </a:rPr>
              <a:t>选择</a:t>
            </a:r>
            <a:r>
              <a:rPr lang="zh-CN" altLang="en-US" sz="2000" b="1" kern="100" dirty="0">
                <a:solidFill>
                  <a:srgbClr val="FF0000"/>
                </a:solidFill>
                <a:latin typeface="仿宋" panose="02010609060101010101" pitchFamily="49" charset="-122"/>
                <a:ea typeface="仿宋" panose="02010609060101010101" pitchFamily="49" charset="-122"/>
                <a:sym typeface="+mn-ea"/>
              </a:rPr>
              <a:t>扣缴年度为</a:t>
            </a:r>
            <a:r>
              <a:rPr lang="en-US" altLang="zh-CN" sz="2000" b="1" kern="100" dirty="0" smtClean="0">
                <a:solidFill>
                  <a:srgbClr val="FF0000"/>
                </a:solidFill>
                <a:latin typeface="仿宋" panose="02010609060101010101" pitchFamily="49" charset="-122"/>
                <a:ea typeface="仿宋" panose="02010609060101010101" pitchFamily="49" charset="-122"/>
                <a:sym typeface="+mn-ea"/>
              </a:rPr>
              <a:t>2024</a:t>
            </a:r>
            <a:r>
              <a:rPr lang="zh-CN" altLang="en-US" sz="2000" b="1" kern="100" dirty="0" smtClean="0">
                <a:solidFill>
                  <a:srgbClr val="FF0000"/>
                </a:solidFill>
                <a:latin typeface="仿宋" panose="02010609060101010101" pitchFamily="49" charset="-122"/>
                <a:ea typeface="仿宋" panose="02010609060101010101" pitchFamily="49" charset="-122"/>
                <a:sym typeface="+mn-ea"/>
              </a:rPr>
              <a:t>年</a:t>
            </a:r>
            <a:r>
              <a:rPr lang="zh-CN" altLang="en-US" sz="2000" b="1" kern="100" dirty="0">
                <a:solidFill>
                  <a:srgbClr val="FF0000"/>
                </a:solidFill>
                <a:latin typeface="仿宋" panose="02010609060101010101" pitchFamily="49" charset="-122"/>
                <a:ea typeface="仿宋" panose="02010609060101010101" pitchFamily="49" charset="-122"/>
                <a:sym typeface="+mn-ea"/>
              </a:rPr>
              <a:t>）</a:t>
            </a:r>
            <a:endParaRPr lang="zh-CN" altLang="en-US" sz="2000" b="1" kern="100" dirty="0">
              <a:solidFill>
                <a:srgbClr val="16CCC8"/>
              </a:solidFill>
              <a:latin typeface="仿宋" panose="02010609060101010101" pitchFamily="49" charset="-122"/>
              <a:ea typeface="仿宋" panose="02010609060101010101" pitchFamily="49" charset="-122"/>
              <a:cs typeface="Times New Roman" panose="02020603050405020304" pitchFamily="18" charset="0"/>
            </a:endParaRPr>
          </a:p>
        </p:txBody>
      </p:sp>
      <p:sp>
        <p:nvSpPr>
          <p:cNvPr id="14" name="矩形 13"/>
          <p:cNvSpPr/>
          <p:nvPr/>
        </p:nvSpPr>
        <p:spPr>
          <a:xfrm>
            <a:off x="5352638" y="1981172"/>
            <a:ext cx="3708649" cy="2585323"/>
          </a:xfrm>
          <a:prstGeom prst="rect">
            <a:avLst/>
          </a:prstGeom>
        </p:spPr>
        <p:txBody>
          <a:bodyPr wrap="square">
            <a:spAutoFit/>
          </a:bodyPr>
          <a:lstStyle/>
          <a:p>
            <a:pPr algn="just">
              <a:lnSpc>
                <a:spcPct val="150000"/>
              </a:lnSpc>
            </a:pPr>
            <a:r>
              <a:rPr lang="zh-CN" altLang="en-US" kern="100" dirty="0">
                <a:solidFill>
                  <a:schemeClr val="bg1"/>
                </a:solidFill>
                <a:latin typeface="仿宋" panose="02010609060101010101" pitchFamily="49" charset="-122"/>
                <a:ea typeface="仿宋" panose="02010609060101010101" pitchFamily="49" charset="-122"/>
              </a:rPr>
              <a:t>从婴幼儿出生的当月至年满</a:t>
            </a:r>
            <a:r>
              <a:rPr lang="en-US" altLang="zh-CN" kern="100" dirty="0">
                <a:solidFill>
                  <a:schemeClr val="bg1"/>
                </a:solidFill>
                <a:latin typeface="仿宋" panose="02010609060101010101" pitchFamily="49" charset="-122"/>
                <a:ea typeface="仿宋" panose="02010609060101010101" pitchFamily="49" charset="-122"/>
              </a:rPr>
              <a:t>3</a:t>
            </a:r>
            <a:r>
              <a:rPr lang="zh-CN" altLang="en-US" kern="100" dirty="0">
                <a:solidFill>
                  <a:schemeClr val="bg1"/>
                </a:solidFill>
                <a:latin typeface="仿宋" panose="02010609060101010101" pitchFamily="49" charset="-122"/>
                <a:ea typeface="仿宋" panose="02010609060101010101" pitchFamily="49" charset="-122"/>
              </a:rPr>
              <a:t>周岁的前一个月</a:t>
            </a:r>
            <a:r>
              <a:rPr lang="zh-CN" altLang="en-US" kern="100" dirty="0" smtClean="0">
                <a:solidFill>
                  <a:schemeClr val="bg1"/>
                </a:solidFill>
                <a:latin typeface="仿宋" panose="02010609060101010101" pitchFamily="49" charset="-122"/>
                <a:ea typeface="仿宋" panose="02010609060101010101" pitchFamily="49" charset="-122"/>
              </a:rPr>
              <a:t>，</a:t>
            </a:r>
            <a:r>
              <a:rPr lang="zh-CN" altLang="en-US" kern="100" dirty="0">
                <a:solidFill>
                  <a:schemeClr val="bg1"/>
                </a:solidFill>
                <a:latin typeface="仿宋" panose="02010609060101010101" pitchFamily="49" charset="-122"/>
                <a:ea typeface="仿宋" panose="02010609060101010101" pitchFamily="49" charset="-122"/>
              </a:rPr>
              <a:t>按照每个婴幼儿</a:t>
            </a:r>
            <a:r>
              <a:rPr lang="zh-CN" altLang="en-US" kern="100" dirty="0" smtClean="0">
                <a:solidFill>
                  <a:schemeClr val="bg1"/>
                </a:solidFill>
                <a:latin typeface="仿宋" panose="02010609060101010101" pitchFamily="49" charset="-122"/>
                <a:ea typeface="仿宋" panose="02010609060101010101" pitchFamily="49" charset="-122"/>
              </a:rPr>
              <a:t>每月</a:t>
            </a:r>
            <a:r>
              <a:rPr lang="en-US" altLang="zh-CN" kern="100" dirty="0">
                <a:solidFill>
                  <a:schemeClr val="bg1"/>
                </a:solidFill>
                <a:latin typeface="仿宋" panose="02010609060101010101" pitchFamily="49" charset="-122"/>
                <a:ea typeface="仿宋" panose="02010609060101010101" pitchFamily="49" charset="-122"/>
              </a:rPr>
              <a:t>2</a:t>
            </a:r>
            <a:r>
              <a:rPr lang="en-US" altLang="zh-CN" kern="100" dirty="0" smtClean="0">
                <a:solidFill>
                  <a:schemeClr val="bg1"/>
                </a:solidFill>
                <a:latin typeface="仿宋" panose="02010609060101010101" pitchFamily="49" charset="-122"/>
                <a:ea typeface="仿宋" panose="02010609060101010101" pitchFamily="49" charset="-122"/>
              </a:rPr>
              <a:t>000</a:t>
            </a:r>
            <a:r>
              <a:rPr lang="zh-CN" altLang="en-US" kern="100" dirty="0">
                <a:solidFill>
                  <a:schemeClr val="bg1"/>
                </a:solidFill>
                <a:latin typeface="仿宋" panose="02010609060101010101" pitchFamily="49" charset="-122"/>
                <a:ea typeface="仿宋" panose="02010609060101010101" pitchFamily="49" charset="-122"/>
              </a:rPr>
              <a:t>元的标准定额</a:t>
            </a:r>
            <a:r>
              <a:rPr lang="zh-CN" altLang="en-US" kern="100" dirty="0" smtClean="0">
                <a:solidFill>
                  <a:schemeClr val="bg1"/>
                </a:solidFill>
                <a:latin typeface="仿宋" panose="02010609060101010101" pitchFamily="49" charset="-122"/>
                <a:ea typeface="仿宋" panose="02010609060101010101" pitchFamily="49" charset="-122"/>
              </a:rPr>
              <a:t>扣除</a:t>
            </a:r>
            <a:r>
              <a:rPr lang="zh-CN" altLang="en-US" kern="100" dirty="0">
                <a:solidFill>
                  <a:schemeClr val="bg1"/>
                </a:solidFill>
                <a:latin typeface="仿宋" panose="02010609060101010101" pitchFamily="49" charset="-122"/>
                <a:ea typeface="仿宋" panose="02010609060101010101" pitchFamily="49" charset="-122"/>
              </a:rPr>
              <a:t>。</a:t>
            </a:r>
            <a:r>
              <a:rPr lang="zh-CN" altLang="en-US" kern="100" dirty="0" smtClean="0">
                <a:solidFill>
                  <a:schemeClr val="bg1"/>
                </a:solidFill>
                <a:latin typeface="仿宋" panose="02010609060101010101" pitchFamily="49" charset="-122"/>
                <a:ea typeface="仿宋" panose="02010609060101010101" pitchFamily="49" charset="-122"/>
              </a:rPr>
              <a:t>婴幼儿</a:t>
            </a:r>
            <a:r>
              <a:rPr lang="zh-CN" altLang="en-US" kern="100" dirty="0">
                <a:solidFill>
                  <a:schemeClr val="bg1"/>
                </a:solidFill>
                <a:latin typeface="仿宋" panose="02010609060101010101" pitchFamily="49" charset="-122"/>
                <a:ea typeface="仿宋" panose="02010609060101010101" pitchFamily="49" charset="-122"/>
              </a:rPr>
              <a:t>父母可以选择由其中一方按扣除标准的</a:t>
            </a:r>
            <a:r>
              <a:rPr lang="en-US" altLang="zh-CN" kern="100" dirty="0">
                <a:solidFill>
                  <a:schemeClr val="bg1"/>
                </a:solidFill>
                <a:latin typeface="仿宋" panose="02010609060101010101" pitchFamily="49" charset="-122"/>
                <a:ea typeface="仿宋" panose="02010609060101010101" pitchFamily="49" charset="-122"/>
              </a:rPr>
              <a:t>100%</a:t>
            </a:r>
            <a:r>
              <a:rPr lang="zh-CN" altLang="en-US" kern="100" dirty="0">
                <a:solidFill>
                  <a:schemeClr val="bg1"/>
                </a:solidFill>
                <a:latin typeface="仿宋" panose="02010609060101010101" pitchFamily="49" charset="-122"/>
                <a:ea typeface="仿宋" panose="02010609060101010101" pitchFamily="49" charset="-122"/>
              </a:rPr>
              <a:t>进行扣除，也可以选择由双方分别按扣除标准的</a:t>
            </a:r>
            <a:r>
              <a:rPr lang="en-US" altLang="zh-CN" kern="100" dirty="0">
                <a:solidFill>
                  <a:schemeClr val="bg1"/>
                </a:solidFill>
                <a:latin typeface="仿宋" panose="02010609060101010101" pitchFamily="49" charset="-122"/>
                <a:ea typeface="仿宋" panose="02010609060101010101" pitchFamily="49" charset="-122"/>
              </a:rPr>
              <a:t>50%</a:t>
            </a:r>
            <a:r>
              <a:rPr lang="zh-CN" altLang="en-US" kern="100" dirty="0">
                <a:solidFill>
                  <a:schemeClr val="bg1"/>
                </a:solidFill>
                <a:latin typeface="仿宋" panose="02010609060101010101" pitchFamily="49" charset="-122"/>
                <a:ea typeface="仿宋" panose="02010609060101010101" pitchFamily="49" charset="-122"/>
              </a:rPr>
              <a:t>进行扣除</a:t>
            </a:r>
            <a:r>
              <a:rPr lang="zh-CN" altLang="en-US" kern="100" dirty="0" smtClean="0">
                <a:solidFill>
                  <a:schemeClr val="bg1"/>
                </a:solidFill>
                <a:latin typeface="仿宋" panose="02010609060101010101" pitchFamily="49" charset="-122"/>
                <a:ea typeface="仿宋" panose="02010609060101010101" pitchFamily="49" charset="-122"/>
              </a:rPr>
              <a:t>。</a:t>
            </a:r>
            <a:endParaRPr lang="en-US" altLang="zh-CN" kern="100" dirty="0">
              <a:solidFill>
                <a:schemeClr val="bg1"/>
              </a:solidFill>
              <a:latin typeface="仿宋" panose="02010609060101010101" pitchFamily="49" charset="-122"/>
              <a:ea typeface="仿宋" panose="02010609060101010101" pitchFamily="49" charset="-122"/>
            </a:endParaRPr>
          </a:p>
        </p:txBody>
      </p:sp>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3777" y="1761823"/>
            <a:ext cx="2432762" cy="4532467"/>
          </a:xfrm>
          <a:prstGeom prst="rect">
            <a:avLst/>
          </a:prstGeom>
        </p:spPr>
      </p:pic>
    </p:spTree>
    <p:extLst>
      <p:ext uri="{BB962C8B-B14F-4D97-AF65-F5344CB8AC3E}">
        <p14:creationId xmlns:p14="http://schemas.microsoft.com/office/powerpoint/2010/main" val="2734627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矩形 1"/>
          <p:cNvSpPr/>
          <p:nvPr/>
        </p:nvSpPr>
        <p:spPr>
          <a:xfrm>
            <a:off x="-15240" y="2953385"/>
            <a:ext cx="12222480" cy="3111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仿宋" panose="02010609060101010101" pitchFamily="49" charset="-122"/>
            </a:endParaRPr>
          </a:p>
        </p:txBody>
      </p:sp>
      <p:grpSp>
        <p:nvGrpSpPr>
          <p:cNvPr id="7" name="组合 6"/>
          <p:cNvGrpSpPr/>
          <p:nvPr/>
        </p:nvGrpSpPr>
        <p:grpSpPr>
          <a:xfrm>
            <a:off x="5381625" y="2394585"/>
            <a:ext cx="1427480" cy="1427480"/>
            <a:chOff x="8475" y="2260"/>
            <a:chExt cx="2248" cy="2248"/>
          </a:xfrm>
        </p:grpSpPr>
        <p:grpSp>
          <p:nvGrpSpPr>
            <p:cNvPr id="5" name="组合 4"/>
            <p:cNvGrpSpPr/>
            <p:nvPr/>
          </p:nvGrpSpPr>
          <p:grpSpPr>
            <a:xfrm>
              <a:off x="8475" y="2260"/>
              <a:ext cx="2248" cy="2248"/>
              <a:chOff x="8475" y="2260"/>
              <a:chExt cx="2248" cy="2248"/>
            </a:xfrm>
          </p:grpSpPr>
          <p:sp>
            <p:nvSpPr>
              <p:cNvPr id="3" name="椭圆 2"/>
              <p:cNvSpPr/>
              <p:nvPr/>
            </p:nvSpPr>
            <p:spPr>
              <a:xfrm>
                <a:off x="8475" y="2260"/>
                <a:ext cx="2249" cy="224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ea typeface="仿宋" panose="02010609060101010101" pitchFamily="49" charset="-122"/>
                </a:endParaRPr>
              </a:p>
            </p:txBody>
          </p:sp>
          <p:sp>
            <p:nvSpPr>
              <p:cNvPr id="4" name="椭圆 3"/>
              <p:cNvSpPr/>
              <p:nvPr/>
            </p:nvSpPr>
            <p:spPr>
              <a:xfrm>
                <a:off x="8645" y="2430"/>
                <a:ext cx="1910" cy="191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ea typeface="仿宋" panose="02010609060101010101" pitchFamily="49" charset="-122"/>
                </a:endParaRPr>
              </a:p>
            </p:txBody>
          </p:sp>
        </p:grpSp>
        <p:sp>
          <p:nvSpPr>
            <p:cNvPr id="6" name="男人"/>
            <p:cNvSpPr/>
            <p:nvPr/>
          </p:nvSpPr>
          <p:spPr bwMode="auto">
            <a:xfrm>
              <a:off x="9090" y="2875"/>
              <a:ext cx="1018" cy="1018"/>
            </a:xfrm>
            <a:custGeom>
              <a:avLst/>
              <a:gdLst>
                <a:gd name="T0" fmla="*/ 416334317 w 5965"/>
                <a:gd name="T1" fmla="*/ 75815881 h 5525"/>
                <a:gd name="T2" fmla="*/ 416538070 w 5965"/>
                <a:gd name="T3" fmla="*/ 102142015 h 5525"/>
                <a:gd name="T4" fmla="*/ 412968551 w 5965"/>
                <a:gd name="T5" fmla="*/ 149998739 h 5525"/>
                <a:gd name="T6" fmla="*/ 415008322 w 5965"/>
                <a:gd name="T7" fmla="*/ 163264210 h 5525"/>
                <a:gd name="T8" fmla="*/ 420413859 w 5965"/>
                <a:gd name="T9" fmla="*/ 173672291 h 5525"/>
                <a:gd name="T10" fmla="*/ 424493721 w 5965"/>
                <a:gd name="T11" fmla="*/ 190712788 h 5525"/>
                <a:gd name="T12" fmla="*/ 423983698 w 5965"/>
                <a:gd name="T13" fmla="*/ 209080215 h 5525"/>
                <a:gd name="T14" fmla="*/ 420107909 w 5965"/>
                <a:gd name="T15" fmla="*/ 229590285 h 5525"/>
                <a:gd name="T16" fmla="*/ 413478254 w 5965"/>
                <a:gd name="T17" fmla="*/ 244691987 h 5525"/>
                <a:gd name="T18" fmla="*/ 407766767 w 5965"/>
                <a:gd name="T19" fmla="*/ 249590096 h 5525"/>
                <a:gd name="T20" fmla="*/ 397465396 w 5965"/>
                <a:gd name="T21" fmla="*/ 255814496 h 5525"/>
                <a:gd name="T22" fmla="*/ 392671758 w 5965"/>
                <a:gd name="T23" fmla="*/ 263977690 h 5525"/>
                <a:gd name="T24" fmla="*/ 390020087 w 5965"/>
                <a:gd name="T25" fmla="*/ 284385517 h 5525"/>
                <a:gd name="T26" fmla="*/ 387878120 w 5965"/>
                <a:gd name="T27" fmla="*/ 299385614 h 5525"/>
                <a:gd name="T28" fmla="*/ 380840638 w 5965"/>
                <a:gd name="T29" fmla="*/ 311222230 h 5525"/>
                <a:gd name="T30" fmla="*/ 372681234 w 5965"/>
                <a:gd name="T31" fmla="*/ 324079365 h 5525"/>
                <a:gd name="T32" fmla="*/ 387878120 w 5965"/>
                <a:gd name="T33" fmla="*/ 335099630 h 5525"/>
                <a:gd name="T34" fmla="*/ 404502878 w 5965"/>
                <a:gd name="T35" fmla="*/ 367242149 h 5525"/>
                <a:gd name="T36" fmla="*/ 414090473 w 5965"/>
                <a:gd name="T37" fmla="*/ 377956321 h 5525"/>
                <a:gd name="T38" fmla="*/ 487932935 w 5965"/>
                <a:gd name="T39" fmla="*/ 405201051 h 5525"/>
                <a:gd name="T40" fmla="*/ 557083956 w 5965"/>
                <a:gd name="T41" fmla="*/ 433568224 h 5525"/>
                <a:gd name="T42" fmla="*/ 582786287 w 5965"/>
                <a:gd name="T43" fmla="*/ 444180473 h 5525"/>
                <a:gd name="T44" fmla="*/ 595535256 w 5965"/>
                <a:gd name="T45" fmla="*/ 453160019 h 5525"/>
                <a:gd name="T46" fmla="*/ 604816582 w 5965"/>
                <a:gd name="T47" fmla="*/ 465710742 h 5525"/>
                <a:gd name="T48" fmla="*/ 607774521 w 5965"/>
                <a:gd name="T49" fmla="*/ 515098245 h 5525"/>
                <a:gd name="T50" fmla="*/ 204073 w 5965"/>
                <a:gd name="T51" fmla="*/ 563771320 h 5525"/>
                <a:gd name="T52" fmla="*/ 1427872 w 5965"/>
                <a:gd name="T53" fmla="*/ 479588397 h 5525"/>
                <a:gd name="T54" fmla="*/ 6323706 w 5965"/>
                <a:gd name="T55" fmla="*/ 461017121 h 5525"/>
                <a:gd name="T56" fmla="*/ 16930707 w 5965"/>
                <a:gd name="T57" fmla="*/ 449792689 h 5525"/>
                <a:gd name="T58" fmla="*/ 30495968 w 5965"/>
                <a:gd name="T59" fmla="*/ 441629494 h 5525"/>
                <a:gd name="T60" fmla="*/ 67621272 w 5965"/>
                <a:gd name="T61" fmla="*/ 427751840 h 5525"/>
                <a:gd name="T62" fmla="*/ 156558744 w 5965"/>
                <a:gd name="T63" fmla="*/ 389895181 h 5525"/>
                <a:gd name="T64" fmla="*/ 196336039 w 5965"/>
                <a:gd name="T65" fmla="*/ 376425862 h 5525"/>
                <a:gd name="T66" fmla="*/ 207555259 w 5965"/>
                <a:gd name="T67" fmla="*/ 361425765 h 5525"/>
                <a:gd name="T68" fmla="*/ 232951320 w 5965"/>
                <a:gd name="T69" fmla="*/ 332038392 h 5525"/>
                <a:gd name="T70" fmla="*/ 227545783 w 5965"/>
                <a:gd name="T71" fmla="*/ 319283501 h 5525"/>
                <a:gd name="T72" fmla="*/ 219284183 w 5965"/>
                <a:gd name="T73" fmla="*/ 309487603 h 5525"/>
                <a:gd name="T74" fmla="*/ 211634801 w 5965"/>
                <a:gd name="T75" fmla="*/ 254079869 h 5525"/>
                <a:gd name="T76" fmla="*/ 201435626 w 5965"/>
                <a:gd name="T77" fmla="*/ 252038830 h 5525"/>
                <a:gd name="T78" fmla="*/ 194602217 w 5965"/>
                <a:gd name="T79" fmla="*/ 247549057 h 5525"/>
                <a:gd name="T80" fmla="*/ 188584461 w 5965"/>
                <a:gd name="T81" fmla="*/ 236324625 h 5525"/>
                <a:gd name="T82" fmla="*/ 183484873 w 5965"/>
                <a:gd name="T83" fmla="*/ 214284096 h 5525"/>
                <a:gd name="T84" fmla="*/ 180731007 w 5965"/>
                <a:gd name="T85" fmla="*/ 182651837 h 5525"/>
                <a:gd name="T86" fmla="*/ 183484873 w 5965"/>
                <a:gd name="T87" fmla="*/ 173978383 h 5525"/>
                <a:gd name="T88" fmla="*/ 188380388 w 5965"/>
                <a:gd name="T89" fmla="*/ 161325415 h 5525"/>
                <a:gd name="T90" fmla="*/ 186442494 w 5965"/>
                <a:gd name="T91" fmla="*/ 146325318 h 5525"/>
                <a:gd name="T92" fmla="*/ 182158878 w 5965"/>
                <a:gd name="T93" fmla="*/ 105101329 h 5525"/>
                <a:gd name="T94" fmla="*/ 185728718 w 5965"/>
                <a:gd name="T95" fmla="*/ 72550475 h 5525"/>
                <a:gd name="T96" fmla="*/ 195927893 w 5965"/>
                <a:gd name="T97" fmla="*/ 47856724 h 5525"/>
                <a:gd name="T98" fmla="*/ 211736678 w 5965"/>
                <a:gd name="T99" fmla="*/ 30203724 h 5525"/>
                <a:gd name="T100" fmla="*/ 231931275 w 5965"/>
                <a:gd name="T101" fmla="*/ 18979291 h 5525"/>
                <a:gd name="T102" fmla="*/ 260693422 w 5965"/>
                <a:gd name="T103" fmla="*/ 8367362 h 5525"/>
                <a:gd name="T104" fmla="*/ 283845639 w 5965"/>
                <a:gd name="T105" fmla="*/ 2346811 h 5525"/>
                <a:gd name="T106" fmla="*/ 309547969 w 5965"/>
                <a:gd name="T107" fmla="*/ 0 h 5525"/>
                <a:gd name="T108" fmla="*/ 336575975 w 5965"/>
                <a:gd name="T109" fmla="*/ 3469254 h 5525"/>
                <a:gd name="T110" fmla="*/ 364114003 w 5965"/>
                <a:gd name="T111" fmla="*/ 15305870 h 5525"/>
                <a:gd name="T112" fmla="*/ 399199536 w 5965"/>
                <a:gd name="T113" fmla="*/ 32550854 h 5525"/>
                <a:gd name="T114" fmla="*/ 407256744 w 5965"/>
                <a:gd name="T115" fmla="*/ 44081378 h 5525"/>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5965" h="5525">
                  <a:moveTo>
                    <a:pt x="4036" y="532"/>
                  </a:moveTo>
                  <a:lnTo>
                    <a:pt x="4036" y="532"/>
                  </a:lnTo>
                  <a:lnTo>
                    <a:pt x="4053" y="600"/>
                  </a:lnTo>
                  <a:lnTo>
                    <a:pt x="4065" y="654"/>
                  </a:lnTo>
                  <a:lnTo>
                    <a:pt x="4075" y="700"/>
                  </a:lnTo>
                  <a:lnTo>
                    <a:pt x="4082" y="743"/>
                  </a:lnTo>
                  <a:lnTo>
                    <a:pt x="4085" y="785"/>
                  </a:lnTo>
                  <a:lnTo>
                    <a:pt x="4088" y="833"/>
                  </a:lnTo>
                  <a:lnTo>
                    <a:pt x="4088" y="889"/>
                  </a:lnTo>
                  <a:lnTo>
                    <a:pt x="4087" y="959"/>
                  </a:lnTo>
                  <a:lnTo>
                    <a:pt x="4084" y="1001"/>
                  </a:lnTo>
                  <a:lnTo>
                    <a:pt x="4079" y="1065"/>
                  </a:lnTo>
                  <a:lnTo>
                    <a:pt x="4063" y="1229"/>
                  </a:lnTo>
                  <a:lnTo>
                    <a:pt x="4056" y="1316"/>
                  </a:lnTo>
                  <a:lnTo>
                    <a:pt x="4051" y="1398"/>
                  </a:lnTo>
                  <a:lnTo>
                    <a:pt x="4050" y="1436"/>
                  </a:lnTo>
                  <a:lnTo>
                    <a:pt x="4049" y="1470"/>
                  </a:lnTo>
                  <a:lnTo>
                    <a:pt x="4050" y="1499"/>
                  </a:lnTo>
                  <a:lnTo>
                    <a:pt x="4051" y="1523"/>
                  </a:lnTo>
                  <a:lnTo>
                    <a:pt x="4055" y="1555"/>
                  </a:lnTo>
                  <a:lnTo>
                    <a:pt x="4061" y="1580"/>
                  </a:lnTo>
                  <a:lnTo>
                    <a:pt x="4069" y="1600"/>
                  </a:lnTo>
                  <a:lnTo>
                    <a:pt x="4076" y="1619"/>
                  </a:lnTo>
                  <a:lnTo>
                    <a:pt x="4085" y="1636"/>
                  </a:lnTo>
                  <a:lnTo>
                    <a:pt x="4097" y="1655"/>
                  </a:lnTo>
                  <a:lnTo>
                    <a:pt x="4109" y="1676"/>
                  </a:lnTo>
                  <a:lnTo>
                    <a:pt x="4122" y="1702"/>
                  </a:lnTo>
                  <a:lnTo>
                    <a:pt x="4133" y="1727"/>
                  </a:lnTo>
                  <a:lnTo>
                    <a:pt x="4142" y="1754"/>
                  </a:lnTo>
                  <a:lnTo>
                    <a:pt x="4149" y="1782"/>
                  </a:lnTo>
                  <a:lnTo>
                    <a:pt x="4156" y="1811"/>
                  </a:lnTo>
                  <a:lnTo>
                    <a:pt x="4159" y="1840"/>
                  </a:lnTo>
                  <a:lnTo>
                    <a:pt x="4162" y="1869"/>
                  </a:lnTo>
                  <a:lnTo>
                    <a:pt x="4163" y="1899"/>
                  </a:lnTo>
                  <a:lnTo>
                    <a:pt x="4165" y="1929"/>
                  </a:lnTo>
                  <a:lnTo>
                    <a:pt x="4163" y="1959"/>
                  </a:lnTo>
                  <a:lnTo>
                    <a:pt x="4162" y="1989"/>
                  </a:lnTo>
                  <a:lnTo>
                    <a:pt x="4160" y="2018"/>
                  </a:lnTo>
                  <a:lnTo>
                    <a:pt x="4157" y="2049"/>
                  </a:lnTo>
                  <a:lnTo>
                    <a:pt x="4149" y="2104"/>
                  </a:lnTo>
                  <a:lnTo>
                    <a:pt x="4140" y="2158"/>
                  </a:lnTo>
                  <a:lnTo>
                    <a:pt x="4134" y="2187"/>
                  </a:lnTo>
                  <a:lnTo>
                    <a:pt x="4127" y="2218"/>
                  </a:lnTo>
                  <a:lnTo>
                    <a:pt x="4119" y="2250"/>
                  </a:lnTo>
                  <a:lnTo>
                    <a:pt x="4109" y="2283"/>
                  </a:lnTo>
                  <a:lnTo>
                    <a:pt x="4097" y="2315"/>
                  </a:lnTo>
                  <a:lnTo>
                    <a:pt x="4084" y="2345"/>
                  </a:lnTo>
                  <a:lnTo>
                    <a:pt x="4070" y="2373"/>
                  </a:lnTo>
                  <a:lnTo>
                    <a:pt x="4062" y="2387"/>
                  </a:lnTo>
                  <a:lnTo>
                    <a:pt x="4054" y="2398"/>
                  </a:lnTo>
                  <a:lnTo>
                    <a:pt x="4045" y="2410"/>
                  </a:lnTo>
                  <a:lnTo>
                    <a:pt x="4034" y="2420"/>
                  </a:lnTo>
                  <a:lnTo>
                    <a:pt x="4023" y="2430"/>
                  </a:lnTo>
                  <a:lnTo>
                    <a:pt x="4011" y="2438"/>
                  </a:lnTo>
                  <a:lnTo>
                    <a:pt x="3998" y="2446"/>
                  </a:lnTo>
                  <a:lnTo>
                    <a:pt x="3986" y="2452"/>
                  </a:lnTo>
                  <a:lnTo>
                    <a:pt x="3959" y="2467"/>
                  </a:lnTo>
                  <a:lnTo>
                    <a:pt x="3933" y="2480"/>
                  </a:lnTo>
                  <a:lnTo>
                    <a:pt x="3920" y="2488"/>
                  </a:lnTo>
                  <a:lnTo>
                    <a:pt x="3908" y="2497"/>
                  </a:lnTo>
                  <a:lnTo>
                    <a:pt x="3897" y="2507"/>
                  </a:lnTo>
                  <a:lnTo>
                    <a:pt x="3887" y="2517"/>
                  </a:lnTo>
                  <a:lnTo>
                    <a:pt x="3877" y="2529"/>
                  </a:lnTo>
                  <a:lnTo>
                    <a:pt x="3868" y="2544"/>
                  </a:lnTo>
                  <a:lnTo>
                    <a:pt x="3858" y="2565"/>
                  </a:lnTo>
                  <a:lnTo>
                    <a:pt x="3850" y="2587"/>
                  </a:lnTo>
                  <a:lnTo>
                    <a:pt x="3843" y="2611"/>
                  </a:lnTo>
                  <a:lnTo>
                    <a:pt x="3838" y="2634"/>
                  </a:lnTo>
                  <a:lnTo>
                    <a:pt x="3834" y="2659"/>
                  </a:lnTo>
                  <a:lnTo>
                    <a:pt x="3831" y="2684"/>
                  </a:lnTo>
                  <a:lnTo>
                    <a:pt x="3828" y="2736"/>
                  </a:lnTo>
                  <a:lnTo>
                    <a:pt x="3824" y="2787"/>
                  </a:lnTo>
                  <a:lnTo>
                    <a:pt x="3821" y="2837"/>
                  </a:lnTo>
                  <a:lnTo>
                    <a:pt x="3819" y="2863"/>
                  </a:lnTo>
                  <a:lnTo>
                    <a:pt x="3814" y="2887"/>
                  </a:lnTo>
                  <a:lnTo>
                    <a:pt x="3810" y="2911"/>
                  </a:lnTo>
                  <a:lnTo>
                    <a:pt x="3803" y="2934"/>
                  </a:lnTo>
                  <a:lnTo>
                    <a:pt x="3794" y="2959"/>
                  </a:lnTo>
                  <a:lnTo>
                    <a:pt x="3784" y="2980"/>
                  </a:lnTo>
                  <a:lnTo>
                    <a:pt x="3773" y="3000"/>
                  </a:lnTo>
                  <a:lnTo>
                    <a:pt x="3761" y="3018"/>
                  </a:lnTo>
                  <a:lnTo>
                    <a:pt x="3747" y="3035"/>
                  </a:lnTo>
                  <a:lnTo>
                    <a:pt x="3734" y="3050"/>
                  </a:lnTo>
                  <a:lnTo>
                    <a:pt x="3708" y="3081"/>
                  </a:lnTo>
                  <a:lnTo>
                    <a:pt x="3696" y="3098"/>
                  </a:lnTo>
                  <a:lnTo>
                    <a:pt x="3684" y="3115"/>
                  </a:lnTo>
                  <a:lnTo>
                    <a:pt x="3673" y="3133"/>
                  </a:lnTo>
                  <a:lnTo>
                    <a:pt x="3663" y="3153"/>
                  </a:lnTo>
                  <a:lnTo>
                    <a:pt x="3654" y="3176"/>
                  </a:lnTo>
                  <a:lnTo>
                    <a:pt x="3647" y="3201"/>
                  </a:lnTo>
                  <a:lnTo>
                    <a:pt x="3643" y="3229"/>
                  </a:lnTo>
                  <a:lnTo>
                    <a:pt x="3640" y="3261"/>
                  </a:lnTo>
                  <a:lnTo>
                    <a:pt x="3803" y="3284"/>
                  </a:lnTo>
                  <a:lnTo>
                    <a:pt x="3852" y="3389"/>
                  </a:lnTo>
                  <a:lnTo>
                    <a:pt x="3881" y="3449"/>
                  </a:lnTo>
                  <a:lnTo>
                    <a:pt x="3914" y="3511"/>
                  </a:lnTo>
                  <a:lnTo>
                    <a:pt x="3930" y="3542"/>
                  </a:lnTo>
                  <a:lnTo>
                    <a:pt x="3948" y="3571"/>
                  </a:lnTo>
                  <a:lnTo>
                    <a:pt x="3966" y="3599"/>
                  </a:lnTo>
                  <a:lnTo>
                    <a:pt x="3985" y="3626"/>
                  </a:lnTo>
                  <a:lnTo>
                    <a:pt x="4003" y="3649"/>
                  </a:lnTo>
                  <a:lnTo>
                    <a:pt x="4022" y="3670"/>
                  </a:lnTo>
                  <a:lnTo>
                    <a:pt x="4041" y="3689"/>
                  </a:lnTo>
                  <a:lnTo>
                    <a:pt x="4051" y="3697"/>
                  </a:lnTo>
                  <a:lnTo>
                    <a:pt x="4060" y="3704"/>
                  </a:lnTo>
                  <a:lnTo>
                    <a:pt x="4316" y="3774"/>
                  </a:lnTo>
                  <a:lnTo>
                    <a:pt x="4431" y="3821"/>
                  </a:lnTo>
                  <a:lnTo>
                    <a:pt x="4547" y="3870"/>
                  </a:lnTo>
                  <a:lnTo>
                    <a:pt x="4784" y="3971"/>
                  </a:lnTo>
                  <a:lnTo>
                    <a:pt x="5020" y="4073"/>
                  </a:lnTo>
                  <a:lnTo>
                    <a:pt x="5251" y="4171"/>
                  </a:lnTo>
                  <a:lnTo>
                    <a:pt x="5302" y="4192"/>
                  </a:lnTo>
                  <a:lnTo>
                    <a:pt x="5356" y="4211"/>
                  </a:lnTo>
                  <a:lnTo>
                    <a:pt x="5462" y="4249"/>
                  </a:lnTo>
                  <a:lnTo>
                    <a:pt x="5514" y="4267"/>
                  </a:lnTo>
                  <a:lnTo>
                    <a:pt x="5567" y="4287"/>
                  </a:lnTo>
                  <a:lnTo>
                    <a:pt x="5617" y="4307"/>
                  </a:lnTo>
                  <a:lnTo>
                    <a:pt x="5666" y="4328"/>
                  </a:lnTo>
                  <a:lnTo>
                    <a:pt x="5691" y="4341"/>
                  </a:lnTo>
                  <a:lnTo>
                    <a:pt x="5714" y="4353"/>
                  </a:lnTo>
                  <a:lnTo>
                    <a:pt x="5736" y="4365"/>
                  </a:lnTo>
                  <a:lnTo>
                    <a:pt x="5759" y="4379"/>
                  </a:lnTo>
                  <a:lnTo>
                    <a:pt x="5780" y="4393"/>
                  </a:lnTo>
                  <a:lnTo>
                    <a:pt x="5800" y="4408"/>
                  </a:lnTo>
                  <a:lnTo>
                    <a:pt x="5820" y="4424"/>
                  </a:lnTo>
                  <a:lnTo>
                    <a:pt x="5839" y="4441"/>
                  </a:lnTo>
                  <a:lnTo>
                    <a:pt x="5857" y="4459"/>
                  </a:lnTo>
                  <a:lnTo>
                    <a:pt x="5874" y="4477"/>
                  </a:lnTo>
                  <a:lnTo>
                    <a:pt x="5889" y="4497"/>
                  </a:lnTo>
                  <a:lnTo>
                    <a:pt x="5904" y="4518"/>
                  </a:lnTo>
                  <a:lnTo>
                    <a:pt x="5917" y="4540"/>
                  </a:lnTo>
                  <a:lnTo>
                    <a:pt x="5930" y="4564"/>
                  </a:lnTo>
                  <a:lnTo>
                    <a:pt x="5942" y="4588"/>
                  </a:lnTo>
                  <a:lnTo>
                    <a:pt x="5952" y="4615"/>
                  </a:lnTo>
                  <a:lnTo>
                    <a:pt x="5952" y="4700"/>
                  </a:lnTo>
                  <a:lnTo>
                    <a:pt x="5954" y="4804"/>
                  </a:lnTo>
                  <a:lnTo>
                    <a:pt x="5959" y="5048"/>
                  </a:lnTo>
                  <a:lnTo>
                    <a:pt x="5963" y="5176"/>
                  </a:lnTo>
                  <a:lnTo>
                    <a:pt x="5965" y="5302"/>
                  </a:lnTo>
                  <a:lnTo>
                    <a:pt x="5965" y="5420"/>
                  </a:lnTo>
                  <a:lnTo>
                    <a:pt x="5965" y="5525"/>
                  </a:lnTo>
                  <a:lnTo>
                    <a:pt x="2" y="5525"/>
                  </a:lnTo>
                  <a:lnTo>
                    <a:pt x="0" y="5420"/>
                  </a:lnTo>
                  <a:lnTo>
                    <a:pt x="2" y="5302"/>
                  </a:lnTo>
                  <a:lnTo>
                    <a:pt x="4" y="5176"/>
                  </a:lnTo>
                  <a:lnTo>
                    <a:pt x="6" y="5048"/>
                  </a:lnTo>
                  <a:lnTo>
                    <a:pt x="12" y="4804"/>
                  </a:lnTo>
                  <a:lnTo>
                    <a:pt x="14" y="4700"/>
                  </a:lnTo>
                  <a:lnTo>
                    <a:pt x="15" y="4615"/>
                  </a:lnTo>
                  <a:lnTo>
                    <a:pt x="25" y="4588"/>
                  </a:lnTo>
                  <a:lnTo>
                    <a:pt x="36" y="4564"/>
                  </a:lnTo>
                  <a:lnTo>
                    <a:pt x="48" y="4540"/>
                  </a:lnTo>
                  <a:lnTo>
                    <a:pt x="62" y="4518"/>
                  </a:lnTo>
                  <a:lnTo>
                    <a:pt x="77" y="4497"/>
                  </a:lnTo>
                  <a:lnTo>
                    <a:pt x="93" y="4477"/>
                  </a:lnTo>
                  <a:lnTo>
                    <a:pt x="110" y="4459"/>
                  </a:lnTo>
                  <a:lnTo>
                    <a:pt x="128" y="4441"/>
                  </a:lnTo>
                  <a:lnTo>
                    <a:pt x="147" y="4424"/>
                  </a:lnTo>
                  <a:lnTo>
                    <a:pt x="166" y="4408"/>
                  </a:lnTo>
                  <a:lnTo>
                    <a:pt x="187" y="4393"/>
                  </a:lnTo>
                  <a:lnTo>
                    <a:pt x="208" y="4379"/>
                  </a:lnTo>
                  <a:lnTo>
                    <a:pt x="230" y="4365"/>
                  </a:lnTo>
                  <a:lnTo>
                    <a:pt x="253" y="4353"/>
                  </a:lnTo>
                  <a:lnTo>
                    <a:pt x="276" y="4341"/>
                  </a:lnTo>
                  <a:lnTo>
                    <a:pt x="299" y="4328"/>
                  </a:lnTo>
                  <a:lnTo>
                    <a:pt x="349" y="4307"/>
                  </a:lnTo>
                  <a:lnTo>
                    <a:pt x="400" y="4287"/>
                  </a:lnTo>
                  <a:lnTo>
                    <a:pt x="451" y="4267"/>
                  </a:lnTo>
                  <a:lnTo>
                    <a:pt x="505" y="4249"/>
                  </a:lnTo>
                  <a:lnTo>
                    <a:pt x="611" y="4211"/>
                  </a:lnTo>
                  <a:lnTo>
                    <a:pt x="663" y="4192"/>
                  </a:lnTo>
                  <a:lnTo>
                    <a:pt x="716" y="4171"/>
                  </a:lnTo>
                  <a:lnTo>
                    <a:pt x="945" y="4073"/>
                  </a:lnTo>
                  <a:lnTo>
                    <a:pt x="1183" y="3971"/>
                  </a:lnTo>
                  <a:lnTo>
                    <a:pt x="1419" y="3870"/>
                  </a:lnTo>
                  <a:lnTo>
                    <a:pt x="1535" y="3821"/>
                  </a:lnTo>
                  <a:lnTo>
                    <a:pt x="1649" y="3774"/>
                  </a:lnTo>
                  <a:lnTo>
                    <a:pt x="1906" y="3704"/>
                  </a:lnTo>
                  <a:lnTo>
                    <a:pt x="1916" y="3697"/>
                  </a:lnTo>
                  <a:lnTo>
                    <a:pt x="1925" y="3689"/>
                  </a:lnTo>
                  <a:lnTo>
                    <a:pt x="1944" y="3670"/>
                  </a:lnTo>
                  <a:lnTo>
                    <a:pt x="1963" y="3649"/>
                  </a:lnTo>
                  <a:lnTo>
                    <a:pt x="1982" y="3626"/>
                  </a:lnTo>
                  <a:lnTo>
                    <a:pt x="1999" y="3599"/>
                  </a:lnTo>
                  <a:lnTo>
                    <a:pt x="2017" y="3571"/>
                  </a:lnTo>
                  <a:lnTo>
                    <a:pt x="2035" y="3542"/>
                  </a:lnTo>
                  <a:lnTo>
                    <a:pt x="2052" y="3511"/>
                  </a:lnTo>
                  <a:lnTo>
                    <a:pt x="2084" y="3449"/>
                  </a:lnTo>
                  <a:lnTo>
                    <a:pt x="2114" y="3389"/>
                  </a:lnTo>
                  <a:lnTo>
                    <a:pt x="2162" y="3284"/>
                  </a:lnTo>
                  <a:lnTo>
                    <a:pt x="2284" y="3254"/>
                  </a:lnTo>
                  <a:lnTo>
                    <a:pt x="2278" y="3228"/>
                  </a:lnTo>
                  <a:lnTo>
                    <a:pt x="2272" y="3203"/>
                  </a:lnTo>
                  <a:lnTo>
                    <a:pt x="2263" y="3182"/>
                  </a:lnTo>
                  <a:lnTo>
                    <a:pt x="2253" y="3162"/>
                  </a:lnTo>
                  <a:lnTo>
                    <a:pt x="2243" y="3145"/>
                  </a:lnTo>
                  <a:lnTo>
                    <a:pt x="2231" y="3129"/>
                  </a:lnTo>
                  <a:lnTo>
                    <a:pt x="2220" y="3115"/>
                  </a:lnTo>
                  <a:lnTo>
                    <a:pt x="2208" y="3100"/>
                  </a:lnTo>
                  <a:lnTo>
                    <a:pt x="2183" y="3075"/>
                  </a:lnTo>
                  <a:lnTo>
                    <a:pt x="2172" y="3061"/>
                  </a:lnTo>
                  <a:lnTo>
                    <a:pt x="2160" y="3048"/>
                  </a:lnTo>
                  <a:lnTo>
                    <a:pt x="2150" y="3033"/>
                  </a:lnTo>
                  <a:lnTo>
                    <a:pt x="2139" y="3017"/>
                  </a:lnTo>
                  <a:lnTo>
                    <a:pt x="2130" y="3000"/>
                  </a:lnTo>
                  <a:lnTo>
                    <a:pt x="2122" y="2981"/>
                  </a:lnTo>
                  <a:lnTo>
                    <a:pt x="2075" y="2490"/>
                  </a:lnTo>
                  <a:lnTo>
                    <a:pt x="2074" y="2491"/>
                  </a:lnTo>
                  <a:lnTo>
                    <a:pt x="2071" y="2491"/>
                  </a:lnTo>
                  <a:lnTo>
                    <a:pt x="2059" y="2490"/>
                  </a:lnTo>
                  <a:lnTo>
                    <a:pt x="2040" y="2487"/>
                  </a:lnTo>
                  <a:lnTo>
                    <a:pt x="2018" y="2481"/>
                  </a:lnTo>
                  <a:lnTo>
                    <a:pt x="1975" y="2470"/>
                  </a:lnTo>
                  <a:lnTo>
                    <a:pt x="1959" y="2465"/>
                  </a:lnTo>
                  <a:lnTo>
                    <a:pt x="1949" y="2460"/>
                  </a:lnTo>
                  <a:lnTo>
                    <a:pt x="1935" y="2450"/>
                  </a:lnTo>
                  <a:lnTo>
                    <a:pt x="1921" y="2439"/>
                  </a:lnTo>
                  <a:lnTo>
                    <a:pt x="1908" y="2426"/>
                  </a:lnTo>
                  <a:lnTo>
                    <a:pt x="1897" y="2410"/>
                  </a:lnTo>
                  <a:lnTo>
                    <a:pt x="1886" y="2394"/>
                  </a:lnTo>
                  <a:lnTo>
                    <a:pt x="1876" y="2377"/>
                  </a:lnTo>
                  <a:lnTo>
                    <a:pt x="1866" y="2358"/>
                  </a:lnTo>
                  <a:lnTo>
                    <a:pt x="1857" y="2337"/>
                  </a:lnTo>
                  <a:lnTo>
                    <a:pt x="1849" y="2316"/>
                  </a:lnTo>
                  <a:lnTo>
                    <a:pt x="1841" y="2295"/>
                  </a:lnTo>
                  <a:lnTo>
                    <a:pt x="1834" y="2273"/>
                  </a:lnTo>
                  <a:lnTo>
                    <a:pt x="1828" y="2249"/>
                  </a:lnTo>
                  <a:lnTo>
                    <a:pt x="1817" y="2200"/>
                  </a:lnTo>
                  <a:lnTo>
                    <a:pt x="1806" y="2151"/>
                  </a:lnTo>
                  <a:lnTo>
                    <a:pt x="1799" y="2100"/>
                  </a:lnTo>
                  <a:lnTo>
                    <a:pt x="1793" y="2050"/>
                  </a:lnTo>
                  <a:lnTo>
                    <a:pt x="1787" y="2000"/>
                  </a:lnTo>
                  <a:lnTo>
                    <a:pt x="1784" y="1952"/>
                  </a:lnTo>
                  <a:lnTo>
                    <a:pt x="1777" y="1863"/>
                  </a:lnTo>
                  <a:lnTo>
                    <a:pt x="1772" y="1790"/>
                  </a:lnTo>
                  <a:lnTo>
                    <a:pt x="1772" y="1775"/>
                  </a:lnTo>
                  <a:lnTo>
                    <a:pt x="1774" y="1762"/>
                  </a:lnTo>
                  <a:lnTo>
                    <a:pt x="1779" y="1747"/>
                  </a:lnTo>
                  <a:lnTo>
                    <a:pt x="1784" y="1734"/>
                  </a:lnTo>
                  <a:lnTo>
                    <a:pt x="1791" y="1720"/>
                  </a:lnTo>
                  <a:lnTo>
                    <a:pt x="1799" y="1705"/>
                  </a:lnTo>
                  <a:lnTo>
                    <a:pt x="1815" y="1674"/>
                  </a:lnTo>
                  <a:lnTo>
                    <a:pt x="1823" y="1657"/>
                  </a:lnTo>
                  <a:lnTo>
                    <a:pt x="1831" y="1640"/>
                  </a:lnTo>
                  <a:lnTo>
                    <a:pt x="1838" y="1621"/>
                  </a:lnTo>
                  <a:lnTo>
                    <a:pt x="1842" y="1602"/>
                  </a:lnTo>
                  <a:lnTo>
                    <a:pt x="1847" y="1581"/>
                  </a:lnTo>
                  <a:lnTo>
                    <a:pt x="1848" y="1559"/>
                  </a:lnTo>
                  <a:lnTo>
                    <a:pt x="1847" y="1536"/>
                  </a:lnTo>
                  <a:lnTo>
                    <a:pt x="1844" y="1523"/>
                  </a:lnTo>
                  <a:lnTo>
                    <a:pt x="1842" y="1510"/>
                  </a:lnTo>
                  <a:lnTo>
                    <a:pt x="1828" y="1434"/>
                  </a:lnTo>
                  <a:lnTo>
                    <a:pt x="1814" y="1360"/>
                  </a:lnTo>
                  <a:lnTo>
                    <a:pt x="1804" y="1290"/>
                  </a:lnTo>
                  <a:lnTo>
                    <a:pt x="1796" y="1221"/>
                  </a:lnTo>
                  <a:lnTo>
                    <a:pt x="1791" y="1155"/>
                  </a:lnTo>
                  <a:lnTo>
                    <a:pt x="1787" y="1092"/>
                  </a:lnTo>
                  <a:lnTo>
                    <a:pt x="1786" y="1030"/>
                  </a:lnTo>
                  <a:lnTo>
                    <a:pt x="1786" y="971"/>
                  </a:lnTo>
                  <a:lnTo>
                    <a:pt x="1790" y="915"/>
                  </a:lnTo>
                  <a:lnTo>
                    <a:pt x="1794" y="861"/>
                  </a:lnTo>
                  <a:lnTo>
                    <a:pt x="1802" y="808"/>
                  </a:lnTo>
                  <a:lnTo>
                    <a:pt x="1810" y="759"/>
                  </a:lnTo>
                  <a:lnTo>
                    <a:pt x="1821" y="711"/>
                  </a:lnTo>
                  <a:lnTo>
                    <a:pt x="1833" y="666"/>
                  </a:lnTo>
                  <a:lnTo>
                    <a:pt x="1848" y="622"/>
                  </a:lnTo>
                  <a:lnTo>
                    <a:pt x="1863" y="581"/>
                  </a:lnTo>
                  <a:lnTo>
                    <a:pt x="1881" y="542"/>
                  </a:lnTo>
                  <a:lnTo>
                    <a:pt x="1900" y="504"/>
                  </a:lnTo>
                  <a:lnTo>
                    <a:pt x="1921" y="469"/>
                  </a:lnTo>
                  <a:lnTo>
                    <a:pt x="1944" y="436"/>
                  </a:lnTo>
                  <a:lnTo>
                    <a:pt x="1967" y="403"/>
                  </a:lnTo>
                  <a:lnTo>
                    <a:pt x="1993" y="374"/>
                  </a:lnTo>
                  <a:lnTo>
                    <a:pt x="2020" y="347"/>
                  </a:lnTo>
                  <a:lnTo>
                    <a:pt x="2047" y="320"/>
                  </a:lnTo>
                  <a:lnTo>
                    <a:pt x="2076" y="296"/>
                  </a:lnTo>
                  <a:lnTo>
                    <a:pt x="2107" y="274"/>
                  </a:lnTo>
                  <a:lnTo>
                    <a:pt x="2138" y="253"/>
                  </a:lnTo>
                  <a:lnTo>
                    <a:pt x="2170" y="234"/>
                  </a:lnTo>
                  <a:lnTo>
                    <a:pt x="2204" y="216"/>
                  </a:lnTo>
                  <a:lnTo>
                    <a:pt x="2239" y="200"/>
                  </a:lnTo>
                  <a:lnTo>
                    <a:pt x="2274" y="186"/>
                  </a:lnTo>
                  <a:lnTo>
                    <a:pt x="2311" y="174"/>
                  </a:lnTo>
                  <a:lnTo>
                    <a:pt x="2364" y="151"/>
                  </a:lnTo>
                  <a:lnTo>
                    <a:pt x="2423" y="129"/>
                  </a:lnTo>
                  <a:lnTo>
                    <a:pt x="2488" y="105"/>
                  </a:lnTo>
                  <a:lnTo>
                    <a:pt x="2556" y="82"/>
                  </a:lnTo>
                  <a:lnTo>
                    <a:pt x="2592" y="71"/>
                  </a:lnTo>
                  <a:lnTo>
                    <a:pt x="2627" y="60"/>
                  </a:lnTo>
                  <a:lnTo>
                    <a:pt x="2665" y="50"/>
                  </a:lnTo>
                  <a:lnTo>
                    <a:pt x="2703" y="40"/>
                  </a:lnTo>
                  <a:lnTo>
                    <a:pt x="2742" y="31"/>
                  </a:lnTo>
                  <a:lnTo>
                    <a:pt x="2783" y="23"/>
                  </a:lnTo>
                  <a:lnTo>
                    <a:pt x="2823" y="16"/>
                  </a:lnTo>
                  <a:lnTo>
                    <a:pt x="2864" y="11"/>
                  </a:lnTo>
                  <a:lnTo>
                    <a:pt x="2906" y="5"/>
                  </a:lnTo>
                  <a:lnTo>
                    <a:pt x="2949" y="2"/>
                  </a:lnTo>
                  <a:lnTo>
                    <a:pt x="2991" y="0"/>
                  </a:lnTo>
                  <a:lnTo>
                    <a:pt x="3035" y="0"/>
                  </a:lnTo>
                  <a:lnTo>
                    <a:pt x="3078" y="1"/>
                  </a:lnTo>
                  <a:lnTo>
                    <a:pt x="3122" y="3"/>
                  </a:lnTo>
                  <a:lnTo>
                    <a:pt x="3166" y="9"/>
                  </a:lnTo>
                  <a:lnTo>
                    <a:pt x="3211" y="14"/>
                  </a:lnTo>
                  <a:lnTo>
                    <a:pt x="3255" y="23"/>
                  </a:lnTo>
                  <a:lnTo>
                    <a:pt x="3300" y="34"/>
                  </a:lnTo>
                  <a:lnTo>
                    <a:pt x="3346" y="47"/>
                  </a:lnTo>
                  <a:lnTo>
                    <a:pt x="3390" y="62"/>
                  </a:lnTo>
                  <a:lnTo>
                    <a:pt x="3435" y="80"/>
                  </a:lnTo>
                  <a:lnTo>
                    <a:pt x="3481" y="101"/>
                  </a:lnTo>
                  <a:lnTo>
                    <a:pt x="3525" y="123"/>
                  </a:lnTo>
                  <a:lnTo>
                    <a:pt x="3570" y="150"/>
                  </a:lnTo>
                  <a:lnTo>
                    <a:pt x="3688" y="260"/>
                  </a:lnTo>
                  <a:lnTo>
                    <a:pt x="3879" y="292"/>
                  </a:lnTo>
                  <a:lnTo>
                    <a:pt x="3888" y="297"/>
                  </a:lnTo>
                  <a:lnTo>
                    <a:pt x="3897" y="304"/>
                  </a:lnTo>
                  <a:lnTo>
                    <a:pt x="3914" y="319"/>
                  </a:lnTo>
                  <a:lnTo>
                    <a:pt x="3929" y="335"/>
                  </a:lnTo>
                  <a:lnTo>
                    <a:pt x="3944" y="353"/>
                  </a:lnTo>
                  <a:lnTo>
                    <a:pt x="3958" y="372"/>
                  </a:lnTo>
                  <a:lnTo>
                    <a:pt x="3971" y="392"/>
                  </a:lnTo>
                  <a:lnTo>
                    <a:pt x="3983" y="412"/>
                  </a:lnTo>
                  <a:lnTo>
                    <a:pt x="3993" y="432"/>
                  </a:lnTo>
                  <a:lnTo>
                    <a:pt x="4012" y="470"/>
                  </a:lnTo>
                  <a:lnTo>
                    <a:pt x="4025" y="502"/>
                  </a:lnTo>
                  <a:lnTo>
                    <a:pt x="4036" y="532"/>
                  </a:lnTo>
                  <a:close/>
                </a:path>
              </a:pathLst>
            </a:custGeom>
            <a:solidFill>
              <a:schemeClr val="tx1"/>
            </a:solidFill>
            <a:ln>
              <a:noFill/>
            </a:ln>
            <a:extLst>
              <a:ext uri="{91240B29-F687-4F45-9708-019B960494DF}">
                <a14:hiddenLine xmlns:a14="http://schemas.microsoft.com/office/drawing/2010/main" w="9525">
                  <a:solidFill>
                    <a:srgbClr val="000000"/>
                  </a:solidFill>
                  <a:round/>
                </a14:hiddenLine>
              </a:ext>
            </a:extLst>
          </p:spPr>
          <p:txBody>
            <a:bodyPr anchor="ctr"/>
            <a:lstStyle>
              <a:defPPr>
                <a:defRPr lang="zh-CN"/>
              </a:defPPr>
              <a:lvl1pPr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endParaRPr lang="zh-CN" altLang="en-US" dirty="0">
                <a:solidFill>
                  <a:schemeClr val="bg1"/>
                </a:solidFill>
                <a:ea typeface="仿宋" panose="02010609060101010101" pitchFamily="49" charset="-122"/>
              </a:endParaRPr>
            </a:p>
          </p:txBody>
        </p:sp>
      </p:grpSp>
      <p:sp>
        <p:nvSpPr>
          <p:cNvPr id="8" name="文本框 7"/>
          <p:cNvSpPr txBox="1"/>
          <p:nvPr/>
        </p:nvSpPr>
        <p:spPr>
          <a:xfrm>
            <a:off x="4819650" y="1410970"/>
            <a:ext cx="2552700" cy="645160"/>
          </a:xfrm>
          <a:prstGeom prst="rect">
            <a:avLst/>
          </a:prstGeom>
          <a:noFill/>
        </p:spPr>
        <p:txBody>
          <a:bodyPr wrap="square" rtlCol="0">
            <a:spAutoFit/>
          </a:bodyPr>
          <a:lstStyle/>
          <a:p>
            <a:pPr algn="ctr"/>
            <a:r>
              <a:rPr lang="en-US" altLang="zh-CN" sz="3600" b="1" dirty="0">
                <a:solidFill>
                  <a:schemeClr val="bg1"/>
                </a:solidFill>
                <a:latin typeface="仿宋" panose="02010609060101010101" pitchFamily="49" charset="-122"/>
                <a:ea typeface="仿宋" panose="02010609060101010101" pitchFamily="49" charset="-122"/>
              </a:rPr>
              <a:t>PART 01</a:t>
            </a:r>
          </a:p>
        </p:txBody>
      </p:sp>
      <p:sp>
        <p:nvSpPr>
          <p:cNvPr id="28" name="文本框 27"/>
          <p:cNvSpPr txBox="1"/>
          <p:nvPr/>
        </p:nvSpPr>
        <p:spPr>
          <a:xfrm>
            <a:off x="2976747" y="3996065"/>
            <a:ext cx="6237236" cy="523220"/>
          </a:xfrm>
          <a:prstGeom prst="rect">
            <a:avLst/>
          </a:prstGeom>
          <a:noFill/>
        </p:spPr>
        <p:txBody>
          <a:bodyPr wrap="square" rtlCol="0">
            <a:spAutoFit/>
          </a:bodyPr>
          <a:lstStyle/>
          <a:p>
            <a:pPr algn="ctr"/>
            <a:r>
              <a:rPr lang="zh-CN" altLang="en-US" sz="2800" b="1" dirty="0">
                <a:solidFill>
                  <a:schemeClr val="bg1"/>
                </a:solidFill>
                <a:latin typeface="仿宋" panose="02010609060101010101" pitchFamily="49" charset="-122"/>
                <a:ea typeface="仿宋" panose="02010609060101010101" pitchFamily="49" charset="-122"/>
              </a:rPr>
              <a:t>个人所得税汇算清缴政策</a:t>
            </a:r>
            <a:r>
              <a:rPr lang="zh-CN" altLang="en-US" sz="2800" b="1" dirty="0" smtClean="0">
                <a:solidFill>
                  <a:schemeClr val="bg1"/>
                </a:solidFill>
                <a:latin typeface="仿宋" panose="02010609060101010101" pitchFamily="49" charset="-122"/>
                <a:ea typeface="仿宋" panose="02010609060101010101" pitchFamily="49" charset="-122"/>
              </a:rPr>
              <a:t>解读</a:t>
            </a:r>
            <a:endParaRPr lang="zh-CN" altLang="en-US" sz="2800" b="1" dirty="0">
              <a:solidFill>
                <a:schemeClr val="bg1"/>
              </a:solidFill>
              <a:latin typeface="仿宋" panose="02010609060101010101" pitchFamily="49" charset="-122"/>
              <a:ea typeface="仿宋" panose="02010609060101010101" pitchFamily="49" charset="-122"/>
            </a:endParaRPr>
          </a:p>
        </p:txBody>
      </p:sp>
      <p:sp>
        <p:nvSpPr>
          <p:cNvPr id="29" name="文本框 21"/>
          <p:cNvSpPr txBox="1"/>
          <p:nvPr/>
        </p:nvSpPr>
        <p:spPr>
          <a:xfrm>
            <a:off x="2425816" y="4784533"/>
            <a:ext cx="7311390" cy="105092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30000"/>
              </a:lnSpc>
            </a:pPr>
            <a:r>
              <a:rPr lang="zh-CN" altLang="en-US" sz="1600" dirty="0">
                <a:solidFill>
                  <a:schemeClr val="bg1"/>
                </a:solidFill>
                <a:latin typeface="仿宋" panose="02010609060101010101" pitchFamily="49" charset="-122"/>
                <a:ea typeface="仿宋" panose="02010609060101010101" pitchFamily="49" charset="-122"/>
                <a:cs typeface="Segoe UI Light" panose="020B0502040204020203" pitchFamily="34" charset="0"/>
              </a:rPr>
              <a:t>一、整体认识汇算清缴</a:t>
            </a:r>
          </a:p>
          <a:p>
            <a:pPr algn="ctr">
              <a:lnSpc>
                <a:spcPct val="130000"/>
              </a:lnSpc>
            </a:pPr>
            <a:r>
              <a:rPr lang="zh-CN" altLang="en-US" sz="1600" dirty="0">
                <a:solidFill>
                  <a:schemeClr val="bg1"/>
                </a:solidFill>
                <a:latin typeface="仿宋" panose="02010609060101010101" pitchFamily="49" charset="-122"/>
                <a:ea typeface="仿宋" panose="02010609060101010101" pitchFamily="49" charset="-122"/>
                <a:cs typeface="Segoe UI Light" panose="020B0502040204020203" pitchFamily="34" charset="0"/>
              </a:rPr>
              <a:t>二、必须办理汇算清缴吗？不办理会对个人有什么影响？</a:t>
            </a:r>
            <a:endParaRPr lang="en-US" altLang="zh-CN" sz="1600" dirty="0">
              <a:solidFill>
                <a:schemeClr val="bg1"/>
              </a:solidFill>
              <a:latin typeface="仿宋" panose="02010609060101010101" pitchFamily="49" charset="-122"/>
              <a:ea typeface="仿宋" panose="02010609060101010101" pitchFamily="49" charset="-122"/>
              <a:cs typeface="Segoe UI Light" panose="020B0502040204020203" pitchFamily="34" charset="0"/>
            </a:endParaRPr>
          </a:p>
          <a:p>
            <a:pPr algn="ctr">
              <a:lnSpc>
                <a:spcPct val="130000"/>
              </a:lnSpc>
            </a:pPr>
            <a:endParaRPr lang="zh-CN" altLang="en-US" sz="1600" dirty="0" smtClean="0">
              <a:solidFill>
                <a:schemeClr val="bg1"/>
              </a:solidFill>
              <a:latin typeface="仿宋" panose="02010609060101010101" pitchFamily="49" charset="-122"/>
              <a:ea typeface="仿宋" panose="02010609060101010101" pitchFamily="49" charset="-122"/>
              <a:cs typeface="Segoe UI Light" panose="020B0502040204020203"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500" fill="hold"/>
                                        <p:tgtEl>
                                          <p:spTgt spid="7"/>
                                        </p:tgtEl>
                                        <p:attrNameLst>
                                          <p:attrName>ppt_w</p:attrName>
                                        </p:attrNameLst>
                                      </p:cBhvr>
                                      <p:tavLst>
                                        <p:tav tm="0">
                                          <p:val>
                                            <p:fltVal val="0"/>
                                          </p:val>
                                        </p:tav>
                                        <p:tav tm="100000">
                                          <p:val>
                                            <p:strVal val="#ppt_w"/>
                                          </p:val>
                                        </p:tav>
                                      </p:tavLst>
                                    </p:anim>
                                    <p:anim calcmode="lin" valueType="num">
                                      <p:cBhvr>
                                        <p:cTn id="12" dur="500" fill="hold"/>
                                        <p:tgtEl>
                                          <p:spTgt spid="7"/>
                                        </p:tgtEl>
                                        <p:attrNameLst>
                                          <p:attrName>ppt_h</p:attrName>
                                        </p:attrNameLst>
                                      </p:cBhvr>
                                      <p:tavLst>
                                        <p:tav tm="0">
                                          <p:val>
                                            <p:fltVal val="0"/>
                                          </p:val>
                                        </p:tav>
                                        <p:tav tm="100000">
                                          <p:val>
                                            <p:strVal val="#ppt_h"/>
                                          </p:val>
                                        </p:tav>
                                      </p:tavLst>
                                    </p:anim>
                                    <p:animEffect transition="in" filter="fade">
                                      <p:cBhvr>
                                        <p:cTn id="13" dur="500"/>
                                        <p:tgtEl>
                                          <p:spTgt spid="7"/>
                                        </p:tgtEl>
                                      </p:cBhvr>
                                    </p:animEffect>
                                  </p:childTnLst>
                                </p:cTn>
                              </p:par>
                            </p:childTnLst>
                          </p:cTn>
                        </p:par>
                        <p:par>
                          <p:cTn id="14" fill="hold">
                            <p:stCondLst>
                              <p:cond delay="1000"/>
                            </p:stCondLst>
                            <p:childTnLst>
                              <p:par>
                                <p:cTn id="15" presetID="53" presetClass="entr" presetSubtype="16" fill="hold" grpId="0" nodeType="after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childTnLst>
                          </p:cTn>
                        </p:par>
                        <p:par>
                          <p:cTn id="20" fill="hold">
                            <p:stCondLst>
                              <p:cond delay="1500"/>
                            </p:stCondLst>
                            <p:childTnLst>
                              <p:par>
                                <p:cTn id="21" presetID="49" presetClass="entr" presetSubtype="0" decel="100000" fill="hold" grpId="0" nodeType="afterEffect">
                                  <p:stCondLst>
                                    <p:cond delay="0"/>
                                  </p:stCondLst>
                                  <p:childTnLst>
                                    <p:set>
                                      <p:cBhvr>
                                        <p:cTn id="22" dur="1" fill="hold">
                                          <p:stCondLst>
                                            <p:cond delay="0"/>
                                          </p:stCondLst>
                                        </p:cTn>
                                        <p:tgtEl>
                                          <p:spTgt spid="28"/>
                                        </p:tgtEl>
                                        <p:attrNameLst>
                                          <p:attrName>style.visibility</p:attrName>
                                        </p:attrNameLst>
                                      </p:cBhvr>
                                      <p:to>
                                        <p:strVal val="visible"/>
                                      </p:to>
                                    </p:set>
                                    <p:anim calcmode="lin" valueType="num">
                                      <p:cBhvr>
                                        <p:cTn id="23" dur="500" fill="hold"/>
                                        <p:tgtEl>
                                          <p:spTgt spid="28"/>
                                        </p:tgtEl>
                                        <p:attrNameLst>
                                          <p:attrName>ppt_w</p:attrName>
                                        </p:attrNameLst>
                                      </p:cBhvr>
                                      <p:tavLst>
                                        <p:tav tm="0">
                                          <p:val>
                                            <p:fltVal val="0"/>
                                          </p:val>
                                        </p:tav>
                                        <p:tav tm="100000">
                                          <p:val>
                                            <p:strVal val="#ppt_w"/>
                                          </p:val>
                                        </p:tav>
                                      </p:tavLst>
                                    </p:anim>
                                    <p:anim calcmode="lin" valueType="num">
                                      <p:cBhvr>
                                        <p:cTn id="24" dur="500" fill="hold"/>
                                        <p:tgtEl>
                                          <p:spTgt spid="28"/>
                                        </p:tgtEl>
                                        <p:attrNameLst>
                                          <p:attrName>ppt_h</p:attrName>
                                        </p:attrNameLst>
                                      </p:cBhvr>
                                      <p:tavLst>
                                        <p:tav tm="0">
                                          <p:val>
                                            <p:fltVal val="0"/>
                                          </p:val>
                                        </p:tav>
                                        <p:tav tm="100000">
                                          <p:val>
                                            <p:strVal val="#ppt_h"/>
                                          </p:val>
                                        </p:tav>
                                      </p:tavLst>
                                    </p:anim>
                                    <p:anim calcmode="lin" valueType="num">
                                      <p:cBhvr>
                                        <p:cTn id="25" dur="500" fill="hold"/>
                                        <p:tgtEl>
                                          <p:spTgt spid="28"/>
                                        </p:tgtEl>
                                        <p:attrNameLst>
                                          <p:attrName>style.rotation</p:attrName>
                                        </p:attrNameLst>
                                      </p:cBhvr>
                                      <p:tavLst>
                                        <p:tav tm="0">
                                          <p:val>
                                            <p:fltVal val="360"/>
                                          </p:val>
                                        </p:tav>
                                        <p:tav tm="100000">
                                          <p:val>
                                            <p:fltVal val="0"/>
                                          </p:val>
                                        </p:tav>
                                      </p:tavLst>
                                    </p:anim>
                                    <p:animEffect transition="in" filter="fade">
                                      <p:cBhvr>
                                        <p:cTn id="26" dur="500"/>
                                        <p:tgtEl>
                                          <p:spTgt spid="28"/>
                                        </p:tgtEl>
                                      </p:cBhvr>
                                    </p:animEffect>
                                  </p:childTnLst>
                                </p:cTn>
                              </p:par>
                            </p:childTnLst>
                          </p:cTn>
                        </p:par>
                        <p:par>
                          <p:cTn id="27" fill="hold">
                            <p:stCondLst>
                              <p:cond delay="2000"/>
                            </p:stCondLst>
                            <p:childTnLst>
                              <p:par>
                                <p:cTn id="28" presetID="42" presetClass="entr" presetSubtype="0" fill="hold" grpId="0" nodeType="afterEffect">
                                  <p:stCondLst>
                                    <p:cond delay="0"/>
                                  </p:stCondLst>
                                  <p:childTnLst>
                                    <p:set>
                                      <p:cBhvr>
                                        <p:cTn id="29" dur="1" fill="hold">
                                          <p:stCondLst>
                                            <p:cond delay="0"/>
                                          </p:stCondLst>
                                        </p:cTn>
                                        <p:tgtEl>
                                          <p:spTgt spid="29"/>
                                        </p:tgtEl>
                                        <p:attrNameLst>
                                          <p:attrName>style.visibility</p:attrName>
                                        </p:attrNameLst>
                                      </p:cBhvr>
                                      <p:to>
                                        <p:strVal val="visible"/>
                                      </p:to>
                                    </p:set>
                                    <p:animEffect transition="in" filter="fade">
                                      <p:cBhvr>
                                        <p:cTn id="30" dur="500"/>
                                        <p:tgtEl>
                                          <p:spTgt spid="29"/>
                                        </p:tgtEl>
                                      </p:cBhvr>
                                    </p:animEffect>
                                    <p:anim calcmode="lin" valueType="num">
                                      <p:cBhvr>
                                        <p:cTn id="31" dur="500" fill="hold"/>
                                        <p:tgtEl>
                                          <p:spTgt spid="29"/>
                                        </p:tgtEl>
                                        <p:attrNameLst>
                                          <p:attrName>ppt_x</p:attrName>
                                        </p:attrNameLst>
                                      </p:cBhvr>
                                      <p:tavLst>
                                        <p:tav tm="0">
                                          <p:val>
                                            <p:strVal val="#ppt_x"/>
                                          </p:val>
                                        </p:tav>
                                        <p:tav tm="100000">
                                          <p:val>
                                            <p:strVal val="#ppt_x"/>
                                          </p:val>
                                        </p:tav>
                                      </p:tavLst>
                                    </p:anim>
                                    <p:anim calcmode="lin" valueType="num">
                                      <p:cBhvr>
                                        <p:cTn id="32" dur="5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p:bldP spid="28" grpId="0"/>
      <p:bldP spid="29" grpId="0"/>
    </p:bld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stretch>
            <a:fillRect/>
          </a:stretch>
        </p:blipFill>
        <p:spPr>
          <a:xfrm>
            <a:off x="568494" y="1828153"/>
            <a:ext cx="2381670" cy="4430191"/>
          </a:xfrm>
          <a:prstGeom prst="rect">
            <a:avLst/>
          </a:prstGeom>
        </p:spPr>
      </p:pic>
      <p:pic>
        <p:nvPicPr>
          <p:cNvPr id="6" name="图片 5"/>
          <p:cNvPicPr>
            <a:picLocks noChangeAspect="1"/>
          </p:cNvPicPr>
          <p:nvPr/>
        </p:nvPicPr>
        <p:blipFill>
          <a:blip r:embed="rId4"/>
          <a:stretch>
            <a:fillRect/>
          </a:stretch>
        </p:blipFill>
        <p:spPr>
          <a:xfrm>
            <a:off x="1178840" y="1825879"/>
            <a:ext cx="2400240" cy="4478062"/>
          </a:xfrm>
          <a:prstGeom prst="rect">
            <a:avLst/>
          </a:prstGeom>
        </p:spPr>
      </p:pic>
      <p:pic>
        <p:nvPicPr>
          <p:cNvPr id="7" name="图片 6"/>
          <p:cNvPicPr>
            <a:picLocks noChangeAspect="1"/>
          </p:cNvPicPr>
          <p:nvPr/>
        </p:nvPicPr>
        <p:blipFill>
          <a:blip r:embed="rId5"/>
          <a:stretch>
            <a:fillRect/>
          </a:stretch>
        </p:blipFill>
        <p:spPr>
          <a:xfrm>
            <a:off x="1869652" y="1836924"/>
            <a:ext cx="2406541" cy="4469291"/>
          </a:xfrm>
          <a:prstGeom prst="rect">
            <a:avLst/>
          </a:prstGeom>
        </p:spPr>
      </p:pic>
      <p:pic>
        <p:nvPicPr>
          <p:cNvPr id="8" name="图片 7"/>
          <p:cNvPicPr>
            <a:picLocks noChangeAspect="1"/>
          </p:cNvPicPr>
          <p:nvPr/>
        </p:nvPicPr>
        <p:blipFill rotWithShape="1">
          <a:blip r:embed="rId6"/>
          <a:srcRect t="3060" r="25717" b="78874"/>
          <a:stretch>
            <a:fillRect/>
          </a:stretch>
        </p:blipFill>
        <p:spPr>
          <a:xfrm>
            <a:off x="4594221" y="1821865"/>
            <a:ext cx="2497454" cy="1004627"/>
          </a:xfrm>
          <a:prstGeom prst="rect">
            <a:avLst/>
          </a:prstGeom>
        </p:spPr>
      </p:pic>
      <p:sp>
        <p:nvSpPr>
          <p:cNvPr id="11" name="TextBox 75"/>
          <p:cNvSpPr txBox="1"/>
          <p:nvPr/>
        </p:nvSpPr>
        <p:spPr>
          <a:xfrm>
            <a:off x="259628" y="262247"/>
            <a:ext cx="8988543" cy="523220"/>
          </a:xfrm>
          <a:prstGeom prst="rect">
            <a:avLst/>
          </a:prstGeom>
          <a:noFill/>
        </p:spPr>
        <p:txBody>
          <a:bodyPr wrap="square" rtlCol="0" anchor="b">
            <a:spAutoFit/>
          </a:bodyPr>
          <a:lstStyle/>
          <a:p>
            <a:r>
              <a:rPr lang="zh-CN" altLang="en-US" sz="2800" b="1" dirty="0" smtClean="0">
                <a:solidFill>
                  <a:schemeClr val="bg1"/>
                </a:solidFill>
                <a:latin typeface="仿宋" panose="02010609060101010101" pitchFamily="49" charset="-122"/>
                <a:ea typeface="仿宋" panose="02010609060101010101" pitchFamily="49" charset="-122"/>
              </a:rPr>
              <a:t>二、</a:t>
            </a:r>
            <a:r>
              <a:rPr lang="zh-CN" altLang="en-US" sz="2800" b="1" dirty="0">
                <a:solidFill>
                  <a:schemeClr val="bg1"/>
                </a:solidFill>
                <a:latin typeface="仿宋" panose="02010609060101010101" pitchFamily="49" charset="-122"/>
                <a:ea typeface="仿宋" panose="02010609060101010101" pitchFamily="49" charset="-122"/>
              </a:rPr>
              <a:t>个人所得税</a:t>
            </a:r>
            <a:r>
              <a:rPr lang="en-US" altLang="zh-CN" sz="2800" b="1" dirty="0">
                <a:solidFill>
                  <a:schemeClr val="bg1"/>
                </a:solidFill>
                <a:latin typeface="仿宋" panose="02010609060101010101" pitchFamily="49" charset="-122"/>
                <a:ea typeface="仿宋" panose="02010609060101010101" pitchFamily="49" charset="-122"/>
              </a:rPr>
              <a:t>APP</a:t>
            </a:r>
            <a:r>
              <a:rPr lang="zh-CN" altLang="en-US" sz="2800" b="1" dirty="0">
                <a:solidFill>
                  <a:schemeClr val="bg1"/>
                </a:solidFill>
                <a:latin typeface="仿宋" panose="02010609060101010101" pitchFamily="49" charset="-122"/>
                <a:ea typeface="仿宋" panose="02010609060101010101" pitchFamily="49" charset="-122"/>
              </a:rPr>
              <a:t>操作演示</a:t>
            </a:r>
            <a:r>
              <a:rPr lang="en-US" altLang="zh-CN" sz="2800" b="1" dirty="0">
                <a:solidFill>
                  <a:schemeClr val="bg1"/>
                </a:solidFill>
                <a:latin typeface="仿宋" panose="02010609060101010101" pitchFamily="49" charset="-122"/>
                <a:ea typeface="仿宋" panose="02010609060101010101" pitchFamily="49" charset="-122"/>
              </a:rPr>
              <a:t>-</a:t>
            </a:r>
            <a:r>
              <a:rPr lang="zh-CN" altLang="en-US" sz="2800" b="1" dirty="0">
                <a:solidFill>
                  <a:schemeClr val="bg1"/>
                </a:solidFill>
                <a:latin typeface="仿宋" panose="02010609060101010101" pitchFamily="49" charset="-122"/>
                <a:ea typeface="仿宋" panose="02010609060101010101" pitchFamily="49" charset="-122"/>
              </a:rPr>
              <a:t>专项附加扣除信息填报</a:t>
            </a:r>
          </a:p>
        </p:txBody>
      </p:sp>
      <p:sp>
        <p:nvSpPr>
          <p:cNvPr id="12" name="矩形 11"/>
          <p:cNvSpPr/>
          <p:nvPr/>
        </p:nvSpPr>
        <p:spPr>
          <a:xfrm>
            <a:off x="1036818" y="1177065"/>
            <a:ext cx="9915318" cy="461665"/>
          </a:xfrm>
          <a:prstGeom prst="rect">
            <a:avLst/>
          </a:prstGeom>
        </p:spPr>
        <p:txBody>
          <a:bodyPr wrap="square">
            <a:spAutoFit/>
          </a:bodyPr>
          <a:lstStyle/>
          <a:p>
            <a:pPr>
              <a:lnSpc>
                <a:spcPct val="120000"/>
              </a:lnSpc>
              <a:buSzPct val="100000"/>
            </a:pPr>
            <a:r>
              <a:rPr lang="en-US" altLang="zh-CN" sz="2000" b="1" dirty="0" smtClean="0">
                <a:solidFill>
                  <a:srgbClr val="16CCC8"/>
                </a:solidFill>
                <a:latin typeface="仿宋" panose="02010609060101010101" pitchFamily="49" charset="-122"/>
                <a:ea typeface="仿宋" panose="02010609060101010101" pitchFamily="49" charset="-122"/>
                <a:sym typeface="微软雅黑" panose="020B0503020204020204" charset="-122"/>
              </a:rPr>
              <a:t>Step7  </a:t>
            </a:r>
            <a:r>
              <a:rPr lang="zh-CN" altLang="en-US" sz="2000" b="1" kern="100" dirty="0" smtClean="0">
                <a:solidFill>
                  <a:srgbClr val="16CCC8"/>
                </a:solidFill>
                <a:latin typeface="仿宋" panose="02010609060101010101" pitchFamily="49" charset="-122"/>
                <a:ea typeface="仿宋" panose="02010609060101010101" pitchFamily="49" charset="-122"/>
                <a:cs typeface="Times New Roman" panose="02020603050405020304" pitchFamily="18" charset="0"/>
              </a:rPr>
              <a:t>专项</a:t>
            </a:r>
            <a:r>
              <a:rPr lang="zh-CN" altLang="en-US" sz="2000" b="1" kern="100" dirty="0">
                <a:solidFill>
                  <a:srgbClr val="16CCC8"/>
                </a:solidFill>
                <a:latin typeface="仿宋" panose="02010609060101010101" pitchFamily="49" charset="-122"/>
                <a:ea typeface="仿宋" panose="02010609060101010101" pitchFamily="49" charset="-122"/>
                <a:cs typeface="Times New Roman" panose="02020603050405020304" pitchFamily="18" charset="0"/>
              </a:rPr>
              <a:t>附加扣除信息填报</a:t>
            </a:r>
            <a:r>
              <a:rPr lang="en-US" altLang="zh-CN" sz="2000" b="1" kern="100" dirty="0" smtClean="0">
                <a:solidFill>
                  <a:srgbClr val="16CCC8"/>
                </a:solidFill>
                <a:latin typeface="仿宋" panose="02010609060101010101" pitchFamily="49" charset="-122"/>
                <a:ea typeface="仿宋" panose="02010609060101010101" pitchFamily="49" charset="-122"/>
                <a:cs typeface="Times New Roman" panose="02020603050405020304" pitchFamily="18" charset="0"/>
              </a:rPr>
              <a:t>-</a:t>
            </a:r>
            <a:r>
              <a:rPr lang="zh-CN" altLang="en-US" sz="2000" b="1" kern="100" dirty="0">
                <a:solidFill>
                  <a:srgbClr val="16CCC8"/>
                </a:solidFill>
                <a:latin typeface="仿宋" panose="02010609060101010101" pitchFamily="49" charset="-122"/>
                <a:ea typeface="仿宋" panose="02010609060101010101" pitchFamily="49" charset="-122"/>
                <a:cs typeface="Times New Roman" panose="02020603050405020304" pitchFamily="18" charset="0"/>
              </a:rPr>
              <a:t>大病医疗</a:t>
            </a:r>
            <a:r>
              <a:rPr lang="zh-CN" altLang="en-US" sz="2000" b="1" kern="100" dirty="0">
                <a:solidFill>
                  <a:srgbClr val="FF0000"/>
                </a:solidFill>
                <a:latin typeface="仿宋" panose="02010609060101010101" pitchFamily="49" charset="-122"/>
                <a:ea typeface="仿宋" panose="02010609060101010101" pitchFamily="49" charset="-122"/>
                <a:cs typeface="Times New Roman" panose="02020603050405020304" pitchFamily="18" charset="0"/>
                <a:sym typeface="+mn-ea"/>
              </a:rPr>
              <a:t>（选择</a:t>
            </a:r>
            <a:r>
              <a:rPr lang="zh-CN" altLang="en-US" sz="2000" b="1" kern="100" dirty="0">
                <a:solidFill>
                  <a:srgbClr val="FF0000"/>
                </a:solidFill>
                <a:latin typeface="仿宋" panose="02010609060101010101" pitchFamily="49" charset="-122"/>
                <a:ea typeface="仿宋" panose="02010609060101010101" pitchFamily="49" charset="-122"/>
                <a:sym typeface="+mn-ea"/>
              </a:rPr>
              <a:t>扣缴年度为</a:t>
            </a:r>
            <a:r>
              <a:rPr lang="en-US" altLang="zh-CN" sz="2000" b="1" kern="100" dirty="0" smtClean="0">
                <a:solidFill>
                  <a:srgbClr val="FF0000"/>
                </a:solidFill>
                <a:latin typeface="仿宋" panose="02010609060101010101" pitchFamily="49" charset="-122"/>
                <a:ea typeface="仿宋" panose="02010609060101010101" pitchFamily="49" charset="-122"/>
                <a:sym typeface="+mn-ea"/>
              </a:rPr>
              <a:t>2024</a:t>
            </a:r>
            <a:r>
              <a:rPr lang="zh-CN" altLang="en-US" sz="2000" b="1" kern="100" dirty="0" smtClean="0">
                <a:solidFill>
                  <a:srgbClr val="FF0000"/>
                </a:solidFill>
                <a:latin typeface="仿宋" panose="02010609060101010101" pitchFamily="49" charset="-122"/>
                <a:ea typeface="仿宋" panose="02010609060101010101" pitchFamily="49" charset="-122"/>
                <a:sym typeface="+mn-ea"/>
              </a:rPr>
              <a:t>年</a:t>
            </a:r>
            <a:r>
              <a:rPr lang="zh-CN" altLang="en-US" sz="2000" b="1" kern="100" dirty="0">
                <a:solidFill>
                  <a:srgbClr val="FF0000"/>
                </a:solidFill>
                <a:latin typeface="仿宋" panose="02010609060101010101" pitchFamily="49" charset="-122"/>
                <a:ea typeface="仿宋" panose="02010609060101010101" pitchFamily="49" charset="-122"/>
                <a:sym typeface="+mn-ea"/>
              </a:rPr>
              <a:t>）</a:t>
            </a:r>
            <a:endParaRPr lang="zh-CN" altLang="en-US" sz="2000" b="1" kern="100" dirty="0">
              <a:solidFill>
                <a:srgbClr val="16CCC8"/>
              </a:solidFill>
              <a:latin typeface="仿宋" panose="02010609060101010101" pitchFamily="49" charset="-122"/>
              <a:ea typeface="仿宋" panose="02010609060101010101" pitchFamily="49" charset="-122"/>
              <a:cs typeface="Times New Roman" panose="02020603050405020304" pitchFamily="18" charset="0"/>
            </a:endParaRPr>
          </a:p>
        </p:txBody>
      </p:sp>
      <p:pic>
        <p:nvPicPr>
          <p:cNvPr id="13" name="图片 12"/>
          <p:cNvPicPr>
            <a:picLocks noChangeAspect="1"/>
          </p:cNvPicPr>
          <p:nvPr/>
        </p:nvPicPr>
        <p:blipFill rotWithShape="1">
          <a:blip r:embed="rId7"/>
          <a:srcRect b="26027"/>
          <a:stretch>
            <a:fillRect/>
          </a:stretch>
        </p:blipFill>
        <p:spPr>
          <a:xfrm>
            <a:off x="7234872" y="1821865"/>
            <a:ext cx="2191149" cy="3515351"/>
          </a:xfrm>
          <a:prstGeom prst="rect">
            <a:avLst/>
          </a:prstGeom>
        </p:spPr>
      </p:pic>
      <p:pic>
        <p:nvPicPr>
          <p:cNvPr id="14" name="图片 13"/>
          <p:cNvPicPr>
            <a:picLocks noChangeAspect="1"/>
          </p:cNvPicPr>
          <p:nvPr/>
        </p:nvPicPr>
        <p:blipFill rotWithShape="1">
          <a:blip r:embed="rId8"/>
          <a:srcRect b="53748"/>
          <a:stretch>
            <a:fillRect/>
          </a:stretch>
        </p:blipFill>
        <p:spPr>
          <a:xfrm>
            <a:off x="4594221" y="2816206"/>
            <a:ext cx="2505378" cy="2510725"/>
          </a:xfrm>
          <a:prstGeom prst="rect">
            <a:avLst/>
          </a:prstGeom>
        </p:spPr>
      </p:pic>
      <p:sp>
        <p:nvSpPr>
          <p:cNvPr id="2" name="文本框 1"/>
          <p:cNvSpPr txBox="1"/>
          <p:nvPr/>
        </p:nvSpPr>
        <p:spPr>
          <a:xfrm>
            <a:off x="4519246" y="5326931"/>
            <a:ext cx="7351717" cy="1338828"/>
          </a:xfrm>
          <a:prstGeom prst="rect">
            <a:avLst/>
          </a:prstGeom>
          <a:noFill/>
        </p:spPr>
        <p:txBody>
          <a:bodyPr wrap="square" rtlCol="0">
            <a:spAutoFit/>
          </a:bodyPr>
          <a:lstStyle/>
          <a:p>
            <a:pPr lvl="0" defTabSz="1217930">
              <a:lnSpc>
                <a:spcPct val="150000"/>
              </a:lnSpc>
              <a:defRPr/>
            </a:pPr>
            <a:r>
              <a:rPr lang="zh-CN" altLang="zh-CN" b="1" dirty="0">
                <a:solidFill>
                  <a:schemeClr val="bg1"/>
                </a:solidFill>
                <a:latin typeface="仿宋" panose="02010609060101010101" pitchFamily="49" charset="-122"/>
                <a:ea typeface="仿宋" panose="02010609060101010101" pitchFamily="49" charset="-122"/>
                <a:cs typeface="阿里巴巴普惠体 L" panose="00020600040101010101" pitchFamily="18" charset="-122"/>
              </a:rPr>
              <a:t>在一个纳税年度内，纳税人发生的与基本医保相关的医药费用支出，扣除医保报销后个人负担累计超过</a:t>
            </a:r>
            <a:r>
              <a:rPr lang="en-US" altLang="zh-CN" b="1" dirty="0">
                <a:solidFill>
                  <a:schemeClr val="bg1"/>
                </a:solidFill>
                <a:latin typeface="仿宋" panose="02010609060101010101" pitchFamily="49" charset="-122"/>
                <a:ea typeface="仿宋" panose="02010609060101010101" pitchFamily="49" charset="-122"/>
                <a:cs typeface="阿里巴巴普惠体 L" panose="00020600040101010101" pitchFamily="18" charset="-122"/>
              </a:rPr>
              <a:t>15000</a:t>
            </a:r>
            <a:r>
              <a:rPr lang="zh-CN" altLang="zh-CN" b="1" dirty="0">
                <a:solidFill>
                  <a:schemeClr val="bg1"/>
                </a:solidFill>
                <a:latin typeface="仿宋" panose="02010609060101010101" pitchFamily="49" charset="-122"/>
                <a:ea typeface="仿宋" panose="02010609060101010101" pitchFamily="49" charset="-122"/>
                <a:cs typeface="阿里巴巴普惠体 L" panose="00020600040101010101" pitchFamily="18" charset="-122"/>
              </a:rPr>
              <a:t>元的部分，由纳税人在办理年度汇算清缴时，在</a:t>
            </a:r>
            <a:r>
              <a:rPr lang="en-US" altLang="zh-CN" b="1" dirty="0">
                <a:solidFill>
                  <a:schemeClr val="bg1"/>
                </a:solidFill>
                <a:latin typeface="仿宋" panose="02010609060101010101" pitchFamily="49" charset="-122"/>
                <a:ea typeface="仿宋" panose="02010609060101010101" pitchFamily="49" charset="-122"/>
                <a:cs typeface="阿里巴巴普惠体 L" panose="00020600040101010101" pitchFamily="18" charset="-122"/>
              </a:rPr>
              <a:t>80000</a:t>
            </a:r>
            <a:r>
              <a:rPr lang="zh-CN" altLang="zh-CN" b="1" dirty="0">
                <a:solidFill>
                  <a:schemeClr val="bg1"/>
                </a:solidFill>
                <a:latin typeface="仿宋" panose="02010609060101010101" pitchFamily="49" charset="-122"/>
                <a:ea typeface="仿宋" panose="02010609060101010101" pitchFamily="49" charset="-122"/>
                <a:cs typeface="阿里巴巴普惠体 L" panose="00020600040101010101" pitchFamily="18" charset="-122"/>
              </a:rPr>
              <a:t>元限额内据实扣除。</a:t>
            </a:r>
            <a:endParaRPr lang="zh-CN" altLang="en-US" b="1" dirty="0">
              <a:solidFill>
                <a:schemeClr val="bg1"/>
              </a:solidFill>
              <a:latin typeface="仿宋" panose="02010609060101010101" pitchFamily="49" charset="-122"/>
              <a:ea typeface="仿宋" panose="02010609060101010101" pitchFamily="49" charset="-122"/>
              <a:cs typeface="阿里巴巴普惠体 L" panose="00020600040101010101" pitchFamily="18" charset="-122"/>
            </a:endParaRPr>
          </a:p>
        </p:txBody>
      </p:sp>
      <p:sp>
        <p:nvSpPr>
          <p:cNvPr id="15" name="文本框 14"/>
          <p:cNvSpPr txBox="1"/>
          <p:nvPr/>
        </p:nvSpPr>
        <p:spPr>
          <a:xfrm>
            <a:off x="9569218" y="1821865"/>
            <a:ext cx="2212474" cy="2862322"/>
          </a:xfrm>
          <a:prstGeom prst="rect">
            <a:avLst/>
          </a:prstGeom>
          <a:noFill/>
        </p:spPr>
        <p:txBody>
          <a:bodyPr wrap="square" rtlCol="0">
            <a:spAutoFit/>
          </a:bodyPr>
          <a:lstStyle/>
          <a:p>
            <a:pPr lvl="0" defTabSz="1217930">
              <a:lnSpc>
                <a:spcPct val="150000"/>
              </a:lnSpc>
              <a:defRPr/>
            </a:pPr>
            <a:r>
              <a:rPr lang="zh-CN" altLang="en-US" b="1" dirty="0">
                <a:solidFill>
                  <a:schemeClr val="bg1"/>
                </a:solidFill>
                <a:latin typeface="仿宋" panose="02010609060101010101" pitchFamily="49" charset="-122"/>
                <a:ea typeface="仿宋" panose="02010609060101010101" pitchFamily="49" charset="-122"/>
                <a:cs typeface="阿里巴巴普惠体 L" panose="00020600040101010101" pitchFamily="18" charset="-122"/>
              </a:rPr>
              <a:t>在新增大病医疗专项附加扣除时，您可通过手机下载“国家医保服务平台”</a:t>
            </a:r>
            <a:r>
              <a:rPr lang="en-US" altLang="zh-CN" b="1" dirty="0">
                <a:solidFill>
                  <a:schemeClr val="bg1"/>
                </a:solidFill>
                <a:latin typeface="仿宋" panose="02010609060101010101" pitchFamily="49" charset="-122"/>
                <a:ea typeface="仿宋" panose="02010609060101010101" pitchFamily="49" charset="-122"/>
                <a:cs typeface="阿里巴巴普惠体 L" panose="00020600040101010101" pitchFamily="18" charset="-122"/>
              </a:rPr>
              <a:t>APP</a:t>
            </a:r>
            <a:r>
              <a:rPr lang="zh-CN" altLang="en-US" b="1" dirty="0">
                <a:solidFill>
                  <a:schemeClr val="bg1"/>
                </a:solidFill>
                <a:latin typeface="仿宋" panose="02010609060101010101" pitchFamily="49" charset="-122"/>
                <a:ea typeface="仿宋" panose="02010609060101010101" pitchFamily="49" charset="-122"/>
                <a:cs typeface="阿里巴巴普惠体 L" panose="00020600040101010101" pitchFamily="18" charset="-122"/>
              </a:rPr>
              <a:t>注册后</a:t>
            </a:r>
            <a:r>
              <a:rPr lang="zh-CN" altLang="en-US" b="1" dirty="0" smtClean="0">
                <a:solidFill>
                  <a:schemeClr val="bg1"/>
                </a:solidFill>
                <a:latin typeface="仿宋" panose="02010609060101010101" pitchFamily="49" charset="-122"/>
                <a:ea typeface="仿宋" panose="02010609060101010101" pitchFamily="49" charset="-122"/>
                <a:cs typeface="阿里巴巴普惠体 L" panose="00020600040101010101" pitchFamily="18" charset="-122"/>
              </a:rPr>
              <a:t>查询</a:t>
            </a:r>
            <a:r>
              <a:rPr lang="en-US" altLang="zh-CN" b="1" dirty="0" smtClean="0">
                <a:solidFill>
                  <a:schemeClr val="bg1"/>
                </a:solidFill>
                <a:latin typeface="仿宋" panose="02010609060101010101" pitchFamily="49" charset="-122"/>
                <a:ea typeface="仿宋" panose="02010609060101010101" pitchFamily="49" charset="-122"/>
                <a:cs typeface="阿里巴巴普惠体 L" panose="00020600040101010101" pitchFamily="18" charset="-122"/>
              </a:rPr>
              <a:t>2024</a:t>
            </a:r>
            <a:r>
              <a:rPr lang="zh-CN" altLang="en-US" b="1" dirty="0" smtClean="0">
                <a:solidFill>
                  <a:schemeClr val="bg1"/>
                </a:solidFill>
                <a:latin typeface="仿宋" panose="02010609060101010101" pitchFamily="49" charset="-122"/>
                <a:ea typeface="仿宋" panose="02010609060101010101" pitchFamily="49" charset="-122"/>
                <a:cs typeface="阿里巴巴普惠体 L" panose="00020600040101010101" pitchFamily="18" charset="-122"/>
              </a:rPr>
              <a:t>年度</a:t>
            </a:r>
            <a:r>
              <a:rPr lang="zh-CN" altLang="en-US" b="1" dirty="0">
                <a:solidFill>
                  <a:schemeClr val="bg1"/>
                </a:solidFill>
                <a:latin typeface="仿宋" panose="02010609060101010101" pitchFamily="49" charset="-122"/>
                <a:ea typeface="仿宋" panose="02010609060101010101" pitchFamily="49" charset="-122"/>
                <a:cs typeface="阿里巴巴普惠体 L" panose="00020600040101010101" pitchFamily="18" charset="-122"/>
              </a:rPr>
              <a:t>费用。</a:t>
            </a:r>
            <a:endParaRPr lang="zh-CN" altLang="en-US" dirty="0">
              <a:solidFill>
                <a:schemeClr val="bg1"/>
              </a:solidFill>
              <a:latin typeface="仿宋" panose="02010609060101010101" pitchFamily="49" charset="-122"/>
              <a:ea typeface="仿宋" panose="02010609060101010101" pitchFamily="49" charset="-122"/>
              <a:sym typeface="思源黑体" panose="020B0500000000000000" pitchFamily="34" charset="-122"/>
            </a:endParaRPr>
          </a:p>
          <a:p>
            <a:endParaRPr lang="zh-CN" alt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par>
                                <p:cTn id="18" presetID="10" presetClass="entr" presetSubtype="0" fill="hold"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par>
                                <p:cTn id="21" presetID="10" presetClass="entr" presetSubtype="0"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1" name="矩形 40"/>
          <p:cNvSpPr/>
          <p:nvPr/>
        </p:nvSpPr>
        <p:spPr>
          <a:xfrm>
            <a:off x="4357273" y="1126881"/>
            <a:ext cx="6515063" cy="2723823"/>
          </a:xfrm>
          <a:prstGeom prst="rect">
            <a:avLst/>
          </a:prstGeom>
        </p:spPr>
        <p:txBody>
          <a:bodyPr wrap="square">
            <a:spAutoFit/>
          </a:bodyPr>
          <a:lstStyle/>
          <a:p>
            <a:pPr indent="457200" algn="just">
              <a:lnSpc>
                <a:spcPct val="150000"/>
              </a:lnSpc>
              <a:spcAft>
                <a:spcPts val="0"/>
              </a:spcAft>
            </a:pPr>
            <a:r>
              <a:rPr lang="zh-CN" altLang="en-US" b="1" kern="100" dirty="0">
                <a:solidFill>
                  <a:srgbClr val="16CCC8"/>
                </a:solidFill>
                <a:latin typeface="仿宋" panose="02010609060101010101" pitchFamily="49" charset="-122"/>
                <a:ea typeface="仿宋" panose="02010609060101010101" pitchFamily="49" charset="-122"/>
                <a:cs typeface="Times New Roman" panose="02020603050405020304" pitchFamily="18" charset="0"/>
              </a:rPr>
              <a:t>进入年度汇算清缴申报的三种方式：</a:t>
            </a:r>
            <a:endParaRPr lang="en-US" altLang="zh-CN" b="1" kern="100" dirty="0">
              <a:solidFill>
                <a:srgbClr val="16CCC8"/>
              </a:solidFill>
              <a:latin typeface="仿宋" panose="02010609060101010101" pitchFamily="49" charset="-122"/>
              <a:ea typeface="仿宋" panose="02010609060101010101" pitchFamily="49" charset="-122"/>
              <a:cs typeface="Times New Roman" panose="02020603050405020304" pitchFamily="18" charset="0"/>
            </a:endParaRPr>
          </a:p>
          <a:p>
            <a:pPr indent="457200" algn="just">
              <a:lnSpc>
                <a:spcPct val="150000"/>
              </a:lnSpc>
              <a:spcAft>
                <a:spcPts val="0"/>
              </a:spcAft>
            </a:pPr>
            <a:r>
              <a:rPr lang="en-US" altLang="zh-CN" sz="1600" kern="100" dirty="0">
                <a:solidFill>
                  <a:schemeClr val="bg1"/>
                </a:solidFill>
                <a:latin typeface="仿宋" panose="02010609060101010101" pitchFamily="49" charset="-122"/>
                <a:ea typeface="仿宋" panose="02010609060101010101" pitchFamily="49" charset="-122"/>
                <a:cs typeface="Times New Roman" panose="02020603050405020304" pitchFamily="18" charset="0"/>
              </a:rPr>
              <a:t>1</a:t>
            </a:r>
            <a:r>
              <a:rPr lang="zh-CN" altLang="en-US" sz="1600" kern="100" dirty="0">
                <a:solidFill>
                  <a:schemeClr val="bg1"/>
                </a:solidFill>
                <a:latin typeface="仿宋" panose="02010609060101010101" pitchFamily="49" charset="-122"/>
                <a:ea typeface="仿宋" panose="02010609060101010101" pitchFamily="49" charset="-122"/>
                <a:cs typeface="Times New Roman" panose="02020603050405020304" pitchFamily="18" charset="0"/>
              </a:rPr>
              <a:t>、首页直接点击常用业务下边的“综合所得年度汇算”。（最简便）</a:t>
            </a:r>
            <a:endParaRPr lang="en-US" altLang="zh-CN" sz="1600" kern="100" dirty="0">
              <a:solidFill>
                <a:schemeClr val="bg1"/>
              </a:solidFill>
              <a:latin typeface="仿宋" panose="02010609060101010101" pitchFamily="49" charset="-122"/>
              <a:ea typeface="仿宋" panose="02010609060101010101" pitchFamily="49" charset="-122"/>
              <a:cs typeface="Times New Roman" panose="02020603050405020304" pitchFamily="18" charset="0"/>
            </a:endParaRPr>
          </a:p>
          <a:p>
            <a:pPr indent="457200" algn="just">
              <a:lnSpc>
                <a:spcPct val="150000"/>
              </a:lnSpc>
              <a:spcAft>
                <a:spcPts val="0"/>
              </a:spcAft>
            </a:pPr>
            <a:r>
              <a:rPr lang="en-US" altLang="zh-CN" sz="1600" kern="100" dirty="0">
                <a:solidFill>
                  <a:schemeClr val="bg1"/>
                </a:solidFill>
                <a:latin typeface="仿宋" panose="02010609060101010101" pitchFamily="49" charset="-122"/>
                <a:ea typeface="仿宋" panose="02010609060101010101" pitchFamily="49" charset="-122"/>
                <a:cs typeface="Times New Roman" panose="02020603050405020304" pitchFamily="18" charset="0"/>
              </a:rPr>
              <a:t>2</a:t>
            </a:r>
            <a:r>
              <a:rPr lang="zh-CN" altLang="en-US" sz="1600" kern="100" dirty="0">
                <a:solidFill>
                  <a:schemeClr val="bg1"/>
                </a:solidFill>
                <a:latin typeface="仿宋" panose="02010609060101010101" pitchFamily="49" charset="-122"/>
                <a:ea typeface="仿宋" panose="02010609060101010101" pitchFamily="49" charset="-122"/>
                <a:cs typeface="Times New Roman" panose="02020603050405020304" pitchFamily="18" charset="0"/>
              </a:rPr>
              <a:t>、首页点击“我要办税”进入办税填报页面选择税费申报模块下的“综合所得年度汇算”。</a:t>
            </a:r>
            <a:endParaRPr lang="en-US" altLang="zh-CN" sz="1600" kern="100" dirty="0">
              <a:solidFill>
                <a:schemeClr val="bg1"/>
              </a:solidFill>
              <a:latin typeface="仿宋" panose="02010609060101010101" pitchFamily="49" charset="-122"/>
              <a:ea typeface="仿宋" panose="02010609060101010101" pitchFamily="49" charset="-122"/>
              <a:cs typeface="Times New Roman" panose="02020603050405020304" pitchFamily="18" charset="0"/>
            </a:endParaRPr>
          </a:p>
          <a:p>
            <a:pPr indent="457200" algn="just">
              <a:lnSpc>
                <a:spcPct val="150000"/>
              </a:lnSpc>
              <a:spcAft>
                <a:spcPts val="0"/>
              </a:spcAft>
            </a:pPr>
            <a:r>
              <a:rPr lang="en-US" altLang="zh-CN" sz="1600" kern="100" dirty="0">
                <a:solidFill>
                  <a:schemeClr val="bg1"/>
                </a:solidFill>
                <a:latin typeface="仿宋" panose="02010609060101010101" pitchFamily="49" charset="-122"/>
                <a:ea typeface="仿宋" panose="02010609060101010101" pitchFamily="49" charset="-122"/>
                <a:cs typeface="Times New Roman" panose="02020603050405020304" pitchFamily="18" charset="0"/>
              </a:rPr>
              <a:t>3</a:t>
            </a:r>
            <a:r>
              <a:rPr lang="zh-CN" altLang="en-US" sz="1600" kern="100" dirty="0">
                <a:solidFill>
                  <a:schemeClr val="bg1"/>
                </a:solidFill>
                <a:latin typeface="仿宋" panose="02010609060101010101" pitchFamily="49" charset="-122"/>
                <a:ea typeface="仿宋" panose="02010609060101010101" pitchFamily="49" charset="-122"/>
                <a:cs typeface="Times New Roman" panose="02020603050405020304" pitchFamily="18" charset="0"/>
              </a:rPr>
              <a:t>、直接点击下方的办税页，选择税费申报模块下的“综合所得年度汇算”。</a:t>
            </a:r>
            <a:endParaRPr lang="zh-CN" altLang="zh-CN" sz="1600" kern="100" dirty="0">
              <a:solidFill>
                <a:schemeClr val="bg1"/>
              </a:solidFill>
              <a:latin typeface="仿宋" panose="02010609060101010101" pitchFamily="49" charset="-122"/>
              <a:ea typeface="仿宋" panose="02010609060101010101" pitchFamily="49" charset="-122"/>
              <a:cs typeface="Times New Roman" panose="02020603050405020304" pitchFamily="18" charset="0"/>
            </a:endParaRPr>
          </a:p>
        </p:txBody>
      </p:sp>
      <p:sp>
        <p:nvSpPr>
          <p:cNvPr id="5" name="TextBox 75"/>
          <p:cNvSpPr txBox="1"/>
          <p:nvPr/>
        </p:nvSpPr>
        <p:spPr>
          <a:xfrm>
            <a:off x="509010" y="529102"/>
            <a:ext cx="6661539" cy="523220"/>
          </a:xfrm>
          <a:prstGeom prst="rect">
            <a:avLst/>
          </a:prstGeom>
          <a:noFill/>
        </p:spPr>
        <p:txBody>
          <a:bodyPr wrap="square" rtlCol="0" anchor="b">
            <a:spAutoFit/>
          </a:bodyPr>
          <a:lstStyle/>
          <a:p>
            <a:r>
              <a:rPr lang="zh-CN" altLang="en-US" sz="2800" b="1" dirty="0" smtClean="0">
                <a:solidFill>
                  <a:schemeClr val="bg1"/>
                </a:solidFill>
                <a:latin typeface="仿宋" panose="02010609060101010101" pitchFamily="49" charset="-122"/>
                <a:ea typeface="仿宋" panose="02010609060101010101" pitchFamily="49" charset="-122"/>
              </a:rPr>
              <a:t>三、</a:t>
            </a:r>
            <a:r>
              <a:rPr lang="zh-CN" altLang="en-US" sz="2800" b="1" dirty="0">
                <a:solidFill>
                  <a:schemeClr val="bg1"/>
                </a:solidFill>
                <a:latin typeface="仿宋" panose="02010609060101010101" pitchFamily="49" charset="-122"/>
                <a:ea typeface="仿宋" panose="02010609060101010101" pitchFamily="49" charset="-122"/>
              </a:rPr>
              <a:t>个人所得税</a:t>
            </a:r>
            <a:r>
              <a:rPr lang="en-US" altLang="zh-CN" sz="2800" b="1" dirty="0">
                <a:solidFill>
                  <a:schemeClr val="bg1"/>
                </a:solidFill>
                <a:latin typeface="仿宋" panose="02010609060101010101" pitchFamily="49" charset="-122"/>
                <a:ea typeface="仿宋" panose="02010609060101010101" pitchFamily="49" charset="-122"/>
              </a:rPr>
              <a:t>APP</a:t>
            </a:r>
            <a:r>
              <a:rPr lang="zh-CN" altLang="en-US" sz="2800" b="1" dirty="0">
                <a:solidFill>
                  <a:schemeClr val="bg1"/>
                </a:solidFill>
                <a:latin typeface="仿宋" panose="02010609060101010101" pitchFamily="49" charset="-122"/>
                <a:ea typeface="仿宋" panose="02010609060101010101" pitchFamily="49" charset="-122"/>
              </a:rPr>
              <a:t>操作演示</a:t>
            </a:r>
            <a:r>
              <a:rPr lang="en-US" altLang="zh-CN" sz="2800" b="1" dirty="0">
                <a:solidFill>
                  <a:schemeClr val="bg1"/>
                </a:solidFill>
                <a:latin typeface="仿宋" panose="02010609060101010101" pitchFamily="49" charset="-122"/>
                <a:ea typeface="仿宋" panose="02010609060101010101" pitchFamily="49" charset="-122"/>
              </a:rPr>
              <a:t>—</a:t>
            </a:r>
            <a:r>
              <a:rPr lang="zh-CN" altLang="en-US" sz="2800" b="1" dirty="0">
                <a:solidFill>
                  <a:schemeClr val="bg1"/>
                </a:solidFill>
                <a:latin typeface="仿宋" panose="02010609060101010101" pitchFamily="49" charset="-122"/>
                <a:ea typeface="仿宋" panose="02010609060101010101" pitchFamily="49" charset="-122"/>
              </a:rPr>
              <a:t>申报篇</a:t>
            </a:r>
          </a:p>
        </p:txBody>
      </p:sp>
      <p:pic>
        <p:nvPicPr>
          <p:cNvPr id="3" name="图片 2"/>
          <p:cNvPicPr>
            <a:picLocks noChangeAspect="1"/>
          </p:cNvPicPr>
          <p:nvPr/>
        </p:nvPicPr>
        <p:blipFill>
          <a:blip r:embed="rId2"/>
          <a:stretch>
            <a:fillRect/>
          </a:stretch>
        </p:blipFill>
        <p:spPr>
          <a:xfrm>
            <a:off x="1317379" y="1126881"/>
            <a:ext cx="2522400" cy="5370634"/>
          </a:xfrm>
          <a:prstGeom prst="rect">
            <a:avLst/>
          </a:prstGeom>
        </p:spPr>
      </p:pic>
      <p:sp>
        <p:nvSpPr>
          <p:cNvPr id="6" name="矩形 5"/>
          <p:cNvSpPr/>
          <p:nvPr/>
        </p:nvSpPr>
        <p:spPr>
          <a:xfrm>
            <a:off x="4411882" y="4115826"/>
            <a:ext cx="6405844" cy="923330"/>
          </a:xfrm>
          <a:prstGeom prst="rect">
            <a:avLst/>
          </a:prstGeom>
        </p:spPr>
        <p:txBody>
          <a:bodyPr wrap="square">
            <a:spAutoFit/>
          </a:bodyPr>
          <a:lstStyle/>
          <a:p>
            <a:pPr indent="457200" algn="just">
              <a:lnSpc>
                <a:spcPct val="150000"/>
              </a:lnSpc>
              <a:spcAft>
                <a:spcPts val="0"/>
              </a:spcAft>
            </a:pPr>
            <a:r>
              <a:rPr lang="zh-CN" altLang="en-US" b="1" kern="100" dirty="0">
                <a:solidFill>
                  <a:srgbClr val="16CCC8"/>
                </a:solidFill>
                <a:latin typeface="仿宋" panose="02010609060101010101" pitchFamily="49" charset="-122"/>
                <a:ea typeface="仿宋" panose="02010609060101010101" pitchFamily="49" charset="-122"/>
                <a:cs typeface="Times New Roman" panose="02020603050405020304" pitchFamily="18" charset="0"/>
              </a:rPr>
              <a:t>进入后，点击开始申报，选择年度为</a:t>
            </a:r>
            <a:r>
              <a:rPr lang="en-US" altLang="zh-CN" b="1" kern="100" dirty="0" smtClean="0">
                <a:solidFill>
                  <a:srgbClr val="16CCC8"/>
                </a:solidFill>
                <a:latin typeface="仿宋" panose="02010609060101010101" pitchFamily="49" charset="-122"/>
                <a:ea typeface="仿宋" panose="02010609060101010101" pitchFamily="49" charset="-122"/>
                <a:cs typeface="Times New Roman" panose="02020603050405020304" pitchFamily="18" charset="0"/>
              </a:rPr>
              <a:t>2024</a:t>
            </a:r>
            <a:r>
              <a:rPr lang="zh-CN" altLang="en-US" b="1" kern="100" dirty="0" smtClean="0">
                <a:solidFill>
                  <a:srgbClr val="16CCC8"/>
                </a:solidFill>
                <a:latin typeface="仿宋" panose="02010609060101010101" pitchFamily="49" charset="-122"/>
                <a:ea typeface="仿宋" panose="02010609060101010101" pitchFamily="49" charset="-122"/>
                <a:cs typeface="Times New Roman" panose="02020603050405020304" pitchFamily="18" charset="0"/>
              </a:rPr>
              <a:t>年度</a:t>
            </a:r>
            <a:r>
              <a:rPr lang="zh-CN" altLang="en-US" b="1" kern="100" dirty="0">
                <a:solidFill>
                  <a:srgbClr val="16CCC8"/>
                </a:solidFill>
                <a:latin typeface="仿宋" panose="02010609060101010101" pitchFamily="49" charset="-122"/>
                <a:ea typeface="仿宋" panose="02010609060101010101" pitchFamily="49" charset="-122"/>
                <a:cs typeface="Times New Roman" panose="02020603050405020304" pitchFamily="18" charset="0"/>
              </a:rPr>
              <a:t>，就可以开始进行个税汇缴申报了。</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图片 6"/>
          <p:cNvPicPr>
            <a:picLocks noChangeAspect="1"/>
          </p:cNvPicPr>
          <p:nvPr/>
        </p:nvPicPr>
        <p:blipFill>
          <a:blip r:embed="rId3"/>
          <a:stretch>
            <a:fillRect/>
          </a:stretch>
        </p:blipFill>
        <p:spPr>
          <a:xfrm>
            <a:off x="1036819" y="1870129"/>
            <a:ext cx="3087552" cy="3952068"/>
          </a:xfrm>
          <a:prstGeom prst="rect">
            <a:avLst/>
          </a:prstGeom>
        </p:spPr>
      </p:pic>
      <p:pic>
        <p:nvPicPr>
          <p:cNvPr id="8" name="图片 7"/>
          <p:cNvPicPr>
            <a:picLocks noChangeAspect="1"/>
          </p:cNvPicPr>
          <p:nvPr/>
        </p:nvPicPr>
        <p:blipFill>
          <a:blip r:embed="rId4"/>
          <a:stretch>
            <a:fillRect/>
          </a:stretch>
        </p:blipFill>
        <p:spPr>
          <a:xfrm>
            <a:off x="4469648" y="1870129"/>
            <a:ext cx="2780734" cy="4788158"/>
          </a:xfrm>
          <a:prstGeom prst="rect">
            <a:avLst/>
          </a:prstGeom>
        </p:spPr>
      </p:pic>
      <p:sp>
        <p:nvSpPr>
          <p:cNvPr id="13" name="TextBox 75"/>
          <p:cNvSpPr txBox="1"/>
          <p:nvPr/>
        </p:nvSpPr>
        <p:spPr>
          <a:xfrm>
            <a:off x="509010" y="529102"/>
            <a:ext cx="6661539" cy="523220"/>
          </a:xfrm>
          <a:prstGeom prst="rect">
            <a:avLst/>
          </a:prstGeom>
          <a:noFill/>
        </p:spPr>
        <p:txBody>
          <a:bodyPr wrap="square" rtlCol="0" anchor="b">
            <a:spAutoFit/>
          </a:bodyPr>
          <a:lstStyle/>
          <a:p>
            <a:r>
              <a:rPr lang="zh-CN" altLang="en-US" sz="2800" b="1" dirty="0" smtClean="0">
                <a:solidFill>
                  <a:schemeClr val="bg1"/>
                </a:solidFill>
                <a:latin typeface="仿宋" panose="02010609060101010101" pitchFamily="49" charset="-122"/>
                <a:ea typeface="仿宋" panose="02010609060101010101" pitchFamily="49" charset="-122"/>
              </a:rPr>
              <a:t>三、</a:t>
            </a:r>
            <a:r>
              <a:rPr lang="zh-CN" altLang="en-US" sz="2800" b="1" dirty="0">
                <a:solidFill>
                  <a:schemeClr val="bg1"/>
                </a:solidFill>
                <a:latin typeface="仿宋" panose="02010609060101010101" pitchFamily="49" charset="-122"/>
                <a:ea typeface="仿宋" panose="02010609060101010101" pitchFamily="49" charset="-122"/>
              </a:rPr>
              <a:t>个人所得税</a:t>
            </a:r>
            <a:r>
              <a:rPr lang="en-US" altLang="zh-CN" sz="2800" b="1" dirty="0">
                <a:solidFill>
                  <a:schemeClr val="bg1"/>
                </a:solidFill>
                <a:latin typeface="仿宋" panose="02010609060101010101" pitchFamily="49" charset="-122"/>
                <a:ea typeface="仿宋" panose="02010609060101010101" pitchFamily="49" charset="-122"/>
              </a:rPr>
              <a:t>APP</a:t>
            </a:r>
            <a:r>
              <a:rPr lang="zh-CN" altLang="en-US" sz="2800" b="1" dirty="0">
                <a:solidFill>
                  <a:schemeClr val="bg1"/>
                </a:solidFill>
                <a:latin typeface="仿宋" panose="02010609060101010101" pitchFamily="49" charset="-122"/>
                <a:ea typeface="仿宋" panose="02010609060101010101" pitchFamily="49" charset="-122"/>
              </a:rPr>
              <a:t>操作演示</a:t>
            </a:r>
            <a:r>
              <a:rPr lang="en-US" altLang="zh-CN" sz="2800" b="1" dirty="0">
                <a:solidFill>
                  <a:schemeClr val="bg1"/>
                </a:solidFill>
                <a:latin typeface="仿宋" panose="02010609060101010101" pitchFamily="49" charset="-122"/>
                <a:ea typeface="仿宋" panose="02010609060101010101" pitchFamily="49" charset="-122"/>
              </a:rPr>
              <a:t>—</a:t>
            </a:r>
            <a:r>
              <a:rPr lang="zh-CN" altLang="en-US" sz="2800" b="1" dirty="0">
                <a:solidFill>
                  <a:schemeClr val="bg1"/>
                </a:solidFill>
                <a:latin typeface="仿宋" panose="02010609060101010101" pitchFamily="49" charset="-122"/>
                <a:ea typeface="仿宋" panose="02010609060101010101" pitchFamily="49" charset="-122"/>
              </a:rPr>
              <a:t>申报篇</a:t>
            </a:r>
          </a:p>
        </p:txBody>
      </p:sp>
      <p:sp>
        <p:nvSpPr>
          <p:cNvPr id="14" name="矩形 13"/>
          <p:cNvSpPr/>
          <p:nvPr/>
        </p:nvSpPr>
        <p:spPr>
          <a:xfrm>
            <a:off x="1036819" y="1177065"/>
            <a:ext cx="4634460" cy="412613"/>
          </a:xfrm>
          <a:prstGeom prst="rect">
            <a:avLst/>
          </a:prstGeom>
        </p:spPr>
        <p:txBody>
          <a:bodyPr wrap="square">
            <a:spAutoFit/>
          </a:bodyPr>
          <a:lstStyle/>
          <a:p>
            <a:pPr>
              <a:lnSpc>
                <a:spcPct val="120000"/>
              </a:lnSpc>
              <a:buSzPct val="100000"/>
            </a:pPr>
            <a:r>
              <a:rPr lang="en-US" altLang="zh-CN" sz="2000" b="1" dirty="0">
                <a:solidFill>
                  <a:srgbClr val="16CCC8"/>
                </a:solidFill>
                <a:latin typeface="仿宋" panose="02010609060101010101" pitchFamily="49" charset="-122"/>
                <a:ea typeface="仿宋" panose="02010609060101010101" pitchFamily="49" charset="-122"/>
                <a:sym typeface="微软雅黑" panose="020B0503020204020204" charset="-122"/>
              </a:rPr>
              <a:t>Step1 </a:t>
            </a:r>
            <a:r>
              <a:rPr lang="zh-CN" altLang="en-US" sz="2000" b="1" kern="100" dirty="0">
                <a:solidFill>
                  <a:srgbClr val="16CCC8"/>
                </a:solidFill>
                <a:latin typeface="仿宋" panose="02010609060101010101" pitchFamily="49" charset="-122"/>
                <a:ea typeface="仿宋" panose="02010609060101010101" pitchFamily="49" charset="-122"/>
                <a:cs typeface="Times New Roman" panose="02020603050405020304" pitchFamily="18" charset="0"/>
              </a:rPr>
              <a:t>简易申报</a:t>
            </a:r>
            <a:r>
              <a:rPr lang="en-US" altLang="zh-CN" sz="2000" b="1" kern="100" dirty="0">
                <a:solidFill>
                  <a:srgbClr val="16CCC8"/>
                </a:solidFill>
                <a:latin typeface="仿宋" panose="02010609060101010101" pitchFamily="49" charset="-122"/>
                <a:ea typeface="仿宋" panose="02010609060101010101" pitchFamily="49" charset="-122"/>
                <a:cs typeface="Times New Roman" panose="02020603050405020304" pitchFamily="18" charset="0"/>
              </a:rPr>
              <a:t>-</a:t>
            </a:r>
            <a:r>
              <a:rPr lang="zh-CN" altLang="en-US" sz="2000" b="1" kern="100" dirty="0">
                <a:solidFill>
                  <a:srgbClr val="16CCC8"/>
                </a:solidFill>
                <a:latin typeface="仿宋" panose="02010609060101010101" pitchFamily="49" charset="-122"/>
                <a:ea typeface="仿宋" panose="02010609060101010101" pitchFamily="49" charset="-122"/>
                <a:cs typeface="Times New Roman" panose="02020603050405020304" pitchFamily="18" charset="0"/>
              </a:rPr>
              <a:t>自动识别</a:t>
            </a:r>
          </a:p>
        </p:txBody>
      </p:sp>
      <p:sp>
        <p:nvSpPr>
          <p:cNvPr id="4" name="矩形 3"/>
          <p:cNvSpPr/>
          <p:nvPr/>
        </p:nvSpPr>
        <p:spPr>
          <a:xfrm>
            <a:off x="6018508" y="5538061"/>
            <a:ext cx="1231874" cy="40011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仿宋" panose="02010609060101010101" pitchFamily="49" charset="-122"/>
            </a:endParaRPr>
          </a:p>
        </p:txBody>
      </p:sp>
      <p:sp>
        <p:nvSpPr>
          <p:cNvPr id="15" name="矩形 14"/>
          <p:cNvSpPr/>
          <p:nvPr/>
        </p:nvSpPr>
        <p:spPr>
          <a:xfrm>
            <a:off x="4538420" y="4137539"/>
            <a:ext cx="2595966" cy="680406"/>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仿宋" panose="02010609060101010101" pitchFamily="49" charset="-122"/>
            </a:endParaRPr>
          </a:p>
        </p:txBody>
      </p:sp>
      <p:sp>
        <p:nvSpPr>
          <p:cNvPr id="16" name="矩形 15"/>
          <p:cNvSpPr/>
          <p:nvPr/>
        </p:nvSpPr>
        <p:spPr>
          <a:xfrm>
            <a:off x="7595659" y="2493049"/>
            <a:ext cx="4179070" cy="3969385"/>
          </a:xfrm>
          <a:prstGeom prst="rect">
            <a:avLst/>
          </a:prstGeom>
        </p:spPr>
        <p:txBody>
          <a:bodyPr wrap="square">
            <a:spAutoFit/>
          </a:bodyPr>
          <a:lstStyle/>
          <a:p>
            <a:pPr algn="just">
              <a:lnSpc>
                <a:spcPct val="150000"/>
              </a:lnSpc>
            </a:pPr>
            <a:r>
              <a:rPr lang="zh-CN" altLang="en-US" sz="1400" kern="100" dirty="0" smtClean="0">
                <a:solidFill>
                  <a:schemeClr val="bg1"/>
                </a:solidFill>
                <a:latin typeface="仿宋" panose="02010609060101010101" pitchFamily="49" charset="-122"/>
                <a:ea typeface="仿宋" panose="02010609060101010101" pitchFamily="49" charset="-122"/>
                <a:cs typeface="Times New Roman" panose="02020603050405020304" pitchFamily="18" charset="0"/>
              </a:rPr>
              <a:t>请核对</a:t>
            </a:r>
            <a:r>
              <a:rPr lang="zh-CN" altLang="en-US" sz="1400" kern="100" dirty="0">
                <a:solidFill>
                  <a:schemeClr val="bg1"/>
                </a:solidFill>
                <a:latin typeface="仿宋" panose="02010609060101010101" pitchFamily="49" charset="-122"/>
                <a:ea typeface="仿宋" panose="02010609060101010101" pitchFamily="49" charset="-122"/>
                <a:cs typeface="Times New Roman" panose="02020603050405020304" pitchFamily="18" charset="0"/>
              </a:rPr>
              <a:t>个人基础信息、汇缴地、查看收入明细数据，确认已缴税额。   </a:t>
            </a:r>
            <a:endParaRPr lang="en-US" altLang="zh-CN" sz="1400" kern="100" dirty="0">
              <a:solidFill>
                <a:schemeClr val="bg1"/>
              </a:solidFill>
              <a:latin typeface="仿宋" panose="02010609060101010101" pitchFamily="49" charset="-122"/>
              <a:ea typeface="仿宋" panose="02010609060101010101" pitchFamily="49" charset="-122"/>
              <a:cs typeface="Times New Roman" panose="02020603050405020304" pitchFamily="18" charset="0"/>
            </a:endParaRPr>
          </a:p>
          <a:p>
            <a:pPr algn="just">
              <a:lnSpc>
                <a:spcPct val="150000"/>
              </a:lnSpc>
            </a:pPr>
            <a:r>
              <a:rPr lang="zh-CN" altLang="en-US" sz="1400" kern="100" dirty="0">
                <a:solidFill>
                  <a:schemeClr val="bg1"/>
                </a:solidFill>
                <a:latin typeface="仿宋" panose="02010609060101010101" pitchFamily="49" charset="-122"/>
                <a:ea typeface="仿宋" panose="02010609060101010101" pitchFamily="49" charset="-122"/>
                <a:cs typeface="Times New Roman" panose="02020603050405020304" pitchFamily="18" charset="0"/>
              </a:rPr>
              <a:t>（</a:t>
            </a:r>
            <a:r>
              <a:rPr lang="en-US" altLang="zh-CN" sz="1400" kern="100" dirty="0">
                <a:solidFill>
                  <a:schemeClr val="bg1"/>
                </a:solidFill>
                <a:latin typeface="仿宋" panose="02010609060101010101" pitchFamily="49" charset="-122"/>
                <a:ea typeface="仿宋" panose="02010609060101010101" pitchFamily="49" charset="-122"/>
                <a:cs typeface="Times New Roman" panose="02020603050405020304" pitchFamily="18" charset="0"/>
              </a:rPr>
              <a:t>1</a:t>
            </a:r>
            <a:r>
              <a:rPr lang="zh-CN" altLang="en-US" sz="1400" kern="100" dirty="0">
                <a:solidFill>
                  <a:schemeClr val="bg1"/>
                </a:solidFill>
                <a:latin typeface="仿宋" panose="02010609060101010101" pitchFamily="49" charset="-122"/>
                <a:ea typeface="仿宋" panose="02010609060101010101" pitchFamily="49" charset="-122"/>
                <a:cs typeface="Times New Roman" panose="02020603050405020304" pitchFamily="18" charset="0"/>
              </a:rPr>
              <a:t>）</a:t>
            </a:r>
            <a:r>
              <a:rPr lang="zh-CN" altLang="zh-CN" sz="1400" kern="100" dirty="0">
                <a:solidFill>
                  <a:schemeClr val="bg1"/>
                </a:solidFill>
                <a:latin typeface="仿宋" panose="02010609060101010101" pitchFamily="49" charset="-122"/>
                <a:ea typeface="仿宋" panose="02010609060101010101" pitchFamily="49" charset="-122"/>
                <a:cs typeface="Times New Roman" panose="02020603050405020304" pitchFamily="18" charset="0"/>
              </a:rPr>
              <a:t>个人基础信息即自己身份信息，由系统带出</a:t>
            </a:r>
            <a:r>
              <a:rPr lang="zh-CN" altLang="en-US" sz="1400" kern="100" dirty="0">
                <a:solidFill>
                  <a:schemeClr val="bg1"/>
                </a:solidFill>
                <a:latin typeface="仿宋" panose="02010609060101010101" pitchFamily="49" charset="-122"/>
                <a:ea typeface="仿宋" panose="02010609060101010101" pitchFamily="49" charset="-122"/>
                <a:cs typeface="Times New Roman" panose="02020603050405020304" pitchFamily="18" charset="0"/>
              </a:rPr>
              <a:t>，支持修改（可更改邮箱和联系地址等信息）</a:t>
            </a:r>
            <a:r>
              <a:rPr lang="zh-CN" altLang="zh-CN" sz="1400" kern="100" dirty="0">
                <a:solidFill>
                  <a:schemeClr val="bg1"/>
                </a:solidFill>
                <a:latin typeface="仿宋" panose="02010609060101010101" pitchFamily="49" charset="-122"/>
                <a:ea typeface="仿宋" panose="02010609060101010101" pitchFamily="49" charset="-122"/>
                <a:cs typeface="Times New Roman" panose="02020603050405020304" pitchFamily="18" charset="0"/>
              </a:rPr>
              <a:t>。</a:t>
            </a:r>
            <a:endParaRPr lang="en-US" altLang="zh-CN" sz="1400" kern="100" dirty="0">
              <a:solidFill>
                <a:schemeClr val="bg1"/>
              </a:solidFill>
              <a:latin typeface="仿宋" panose="02010609060101010101" pitchFamily="49" charset="-122"/>
              <a:ea typeface="仿宋" panose="02010609060101010101" pitchFamily="49" charset="-122"/>
              <a:cs typeface="Times New Roman" panose="02020603050405020304" pitchFamily="18" charset="0"/>
            </a:endParaRPr>
          </a:p>
          <a:p>
            <a:pPr algn="just">
              <a:lnSpc>
                <a:spcPct val="150000"/>
              </a:lnSpc>
            </a:pPr>
            <a:r>
              <a:rPr lang="zh-CN" altLang="en-US" sz="1400" kern="100" dirty="0">
                <a:solidFill>
                  <a:schemeClr val="bg1"/>
                </a:solidFill>
                <a:latin typeface="仿宋" panose="02010609060101010101" pitchFamily="49" charset="-122"/>
                <a:ea typeface="仿宋" panose="02010609060101010101" pitchFamily="49" charset="-122"/>
                <a:cs typeface="Times New Roman" panose="02020603050405020304" pitchFamily="18" charset="0"/>
              </a:rPr>
              <a:t>（</a:t>
            </a:r>
            <a:r>
              <a:rPr lang="en-US" altLang="zh-CN" sz="1400" kern="100" dirty="0">
                <a:solidFill>
                  <a:schemeClr val="bg1"/>
                </a:solidFill>
                <a:latin typeface="仿宋" panose="02010609060101010101" pitchFamily="49" charset="-122"/>
                <a:ea typeface="仿宋" panose="02010609060101010101" pitchFamily="49" charset="-122"/>
                <a:cs typeface="Times New Roman" panose="02020603050405020304" pitchFamily="18" charset="0"/>
              </a:rPr>
              <a:t>2</a:t>
            </a:r>
            <a:r>
              <a:rPr lang="zh-CN" altLang="en-US" sz="1400" kern="100" dirty="0">
                <a:solidFill>
                  <a:schemeClr val="bg1"/>
                </a:solidFill>
                <a:latin typeface="仿宋" panose="02010609060101010101" pitchFamily="49" charset="-122"/>
                <a:ea typeface="仿宋" panose="02010609060101010101" pitchFamily="49" charset="-122"/>
                <a:cs typeface="Times New Roman" panose="02020603050405020304" pitchFamily="18" charset="0"/>
              </a:rPr>
              <a:t>）</a:t>
            </a:r>
            <a:r>
              <a:rPr lang="zh-CN" altLang="zh-CN" sz="1400" kern="100" dirty="0">
                <a:solidFill>
                  <a:schemeClr val="bg1"/>
                </a:solidFill>
                <a:latin typeface="仿宋" panose="02010609060101010101" pitchFamily="49" charset="-122"/>
                <a:ea typeface="仿宋" panose="02010609060101010101" pitchFamily="49" charset="-122"/>
                <a:cs typeface="Times New Roman" panose="02020603050405020304" pitchFamily="18" charset="0"/>
              </a:rPr>
              <a:t>已缴税额由系统自动带</a:t>
            </a:r>
            <a:r>
              <a:rPr lang="zh-CN" altLang="en-US" sz="1400" kern="100" dirty="0">
                <a:solidFill>
                  <a:schemeClr val="bg1"/>
                </a:solidFill>
                <a:latin typeface="仿宋" panose="02010609060101010101" pitchFamily="49" charset="-122"/>
                <a:ea typeface="仿宋" panose="02010609060101010101" pitchFamily="49" charset="-122"/>
                <a:cs typeface="Times New Roman" panose="02020603050405020304" pitchFamily="18" charset="0"/>
              </a:rPr>
              <a:t>出，可以点击查看</a:t>
            </a:r>
            <a:r>
              <a:rPr lang="en-US" altLang="zh-CN" sz="1400" kern="100" dirty="0" smtClean="0">
                <a:solidFill>
                  <a:schemeClr val="bg1"/>
                </a:solidFill>
                <a:latin typeface="仿宋" panose="02010609060101010101" pitchFamily="49" charset="-122"/>
                <a:ea typeface="仿宋" panose="02010609060101010101" pitchFamily="49" charset="-122"/>
                <a:cs typeface="Times New Roman" panose="02020603050405020304" pitchFamily="18" charset="0"/>
              </a:rPr>
              <a:t>2024</a:t>
            </a:r>
            <a:r>
              <a:rPr lang="zh-CN" altLang="en-US" sz="1400" kern="100" dirty="0" smtClean="0">
                <a:solidFill>
                  <a:schemeClr val="bg1"/>
                </a:solidFill>
                <a:latin typeface="仿宋" panose="02010609060101010101" pitchFamily="49" charset="-122"/>
                <a:ea typeface="仿宋" panose="02010609060101010101" pitchFamily="49" charset="-122"/>
                <a:cs typeface="Times New Roman" panose="02020603050405020304" pitchFamily="18" charset="0"/>
              </a:rPr>
              <a:t>年</a:t>
            </a:r>
            <a:r>
              <a:rPr lang="zh-CN" altLang="en-US" sz="1400" kern="100" dirty="0">
                <a:solidFill>
                  <a:schemeClr val="bg1"/>
                </a:solidFill>
                <a:latin typeface="仿宋" panose="02010609060101010101" pitchFamily="49" charset="-122"/>
                <a:ea typeface="仿宋" panose="02010609060101010101" pitchFamily="49" charset="-122"/>
                <a:cs typeface="Times New Roman" panose="02020603050405020304" pitchFamily="18" charset="0"/>
              </a:rPr>
              <a:t>的收入纳税信息。若数据无问题可以点击“提交申报”，有问题则进入收入详情页面</a:t>
            </a:r>
            <a:r>
              <a:rPr lang="zh-CN" altLang="zh-CN" sz="1400" kern="100" dirty="0">
                <a:solidFill>
                  <a:schemeClr val="bg1"/>
                </a:solidFill>
                <a:latin typeface="仿宋" panose="02010609060101010101" pitchFamily="49" charset="-122"/>
                <a:ea typeface="仿宋" panose="02010609060101010101" pitchFamily="49" charset="-122"/>
                <a:cs typeface="Times New Roman" panose="02020603050405020304" pitchFamily="18" charset="0"/>
              </a:rPr>
              <a:t>。</a:t>
            </a:r>
            <a:endParaRPr lang="en-US" altLang="zh-CN" sz="1400" kern="100" dirty="0">
              <a:solidFill>
                <a:schemeClr val="bg1"/>
              </a:solidFill>
              <a:latin typeface="仿宋" panose="02010609060101010101" pitchFamily="49" charset="-122"/>
              <a:ea typeface="仿宋" panose="02010609060101010101" pitchFamily="49" charset="-122"/>
              <a:cs typeface="Times New Roman" panose="02020603050405020304" pitchFamily="18" charset="0"/>
            </a:endParaRPr>
          </a:p>
          <a:p>
            <a:pPr algn="just">
              <a:lnSpc>
                <a:spcPct val="150000"/>
              </a:lnSpc>
            </a:pPr>
            <a:r>
              <a:rPr lang="zh-CN" altLang="en-US" sz="1400" kern="100" dirty="0">
                <a:solidFill>
                  <a:schemeClr val="bg1"/>
                </a:solidFill>
                <a:latin typeface="仿宋" panose="02010609060101010101" pitchFamily="49" charset="-122"/>
                <a:ea typeface="仿宋" panose="02010609060101010101" pitchFamily="49" charset="-122"/>
                <a:cs typeface="Times New Roman" panose="02020603050405020304" pitchFamily="18" charset="0"/>
              </a:rPr>
              <a:t>（</a:t>
            </a:r>
            <a:r>
              <a:rPr lang="en-US" altLang="zh-CN" sz="1400" kern="100" dirty="0">
                <a:solidFill>
                  <a:schemeClr val="bg1"/>
                </a:solidFill>
                <a:latin typeface="仿宋" panose="02010609060101010101" pitchFamily="49" charset="-122"/>
                <a:ea typeface="仿宋" panose="02010609060101010101" pitchFamily="49" charset="-122"/>
                <a:cs typeface="Times New Roman" panose="02020603050405020304" pitchFamily="18" charset="0"/>
              </a:rPr>
              <a:t>3</a:t>
            </a:r>
            <a:r>
              <a:rPr lang="zh-CN" altLang="en-US" sz="1400" kern="100" dirty="0">
                <a:solidFill>
                  <a:schemeClr val="bg1"/>
                </a:solidFill>
                <a:latin typeface="仿宋" panose="02010609060101010101" pitchFamily="49" charset="-122"/>
                <a:ea typeface="仿宋" panose="02010609060101010101" pitchFamily="49" charset="-122"/>
                <a:cs typeface="Times New Roman" panose="02020603050405020304" pitchFamily="18" charset="0"/>
              </a:rPr>
              <a:t>）</a:t>
            </a:r>
            <a:r>
              <a:rPr lang="zh-CN" altLang="zh-CN" sz="1400" kern="100" dirty="0">
                <a:solidFill>
                  <a:schemeClr val="bg1"/>
                </a:solidFill>
                <a:latin typeface="仿宋" panose="02010609060101010101" pitchFamily="49" charset="-122"/>
                <a:ea typeface="仿宋" panose="02010609060101010101" pitchFamily="49" charset="-122"/>
                <a:cs typeface="Times New Roman" panose="02020603050405020304" pitchFamily="18" charset="0"/>
              </a:rPr>
              <a:t>汇缴地是</a:t>
            </a:r>
            <a:r>
              <a:rPr lang="zh-CN" altLang="en-US" sz="1400" kern="100" dirty="0">
                <a:solidFill>
                  <a:schemeClr val="bg1"/>
                </a:solidFill>
                <a:latin typeface="仿宋" panose="02010609060101010101" pitchFamily="49" charset="-122"/>
                <a:ea typeface="仿宋" panose="02010609060101010101" pitchFamily="49" charset="-122"/>
                <a:cs typeface="Times New Roman" panose="02020603050405020304" pitchFamily="18" charset="0"/>
              </a:rPr>
              <a:t>当你有且只有一家</a:t>
            </a:r>
            <a:r>
              <a:rPr lang="zh-CN" altLang="zh-CN" sz="1400" kern="100" dirty="0">
                <a:solidFill>
                  <a:schemeClr val="bg1"/>
                </a:solidFill>
                <a:latin typeface="仿宋" panose="02010609060101010101" pitchFamily="49" charset="-122"/>
                <a:ea typeface="仿宋" panose="02010609060101010101" pitchFamily="49" charset="-122"/>
                <a:cs typeface="Times New Roman" panose="02020603050405020304" pitchFamily="18" charset="0"/>
              </a:rPr>
              <a:t>任职受雇单位</a:t>
            </a:r>
            <a:r>
              <a:rPr lang="zh-CN" altLang="en-US" sz="1400" kern="100" dirty="0">
                <a:solidFill>
                  <a:schemeClr val="bg1"/>
                </a:solidFill>
                <a:latin typeface="仿宋" panose="02010609060101010101" pitchFamily="49" charset="-122"/>
                <a:ea typeface="仿宋" panose="02010609060101010101" pitchFamily="49" charset="-122"/>
                <a:cs typeface="Times New Roman" panose="02020603050405020304" pitchFamily="18" charset="0"/>
              </a:rPr>
              <a:t>时</a:t>
            </a:r>
            <a:r>
              <a:rPr lang="zh-CN" altLang="zh-CN" sz="1400" kern="100" dirty="0">
                <a:solidFill>
                  <a:schemeClr val="bg1"/>
                </a:solidFill>
                <a:latin typeface="仿宋" panose="02010609060101010101" pitchFamily="49" charset="-122"/>
                <a:ea typeface="仿宋" panose="02010609060101010101" pitchFamily="49" charset="-122"/>
                <a:cs typeface="Times New Roman" panose="02020603050405020304" pitchFamily="18" charset="0"/>
              </a:rPr>
              <a:t>默认显示，有多家任职受雇单位则</a:t>
            </a:r>
            <a:r>
              <a:rPr lang="zh-CN" altLang="en-US" sz="1400" kern="100" dirty="0">
                <a:solidFill>
                  <a:schemeClr val="bg1"/>
                </a:solidFill>
                <a:latin typeface="仿宋" panose="02010609060101010101" pitchFamily="49" charset="-122"/>
                <a:ea typeface="仿宋" panose="02010609060101010101" pitchFamily="49" charset="-122"/>
                <a:cs typeface="Times New Roman" panose="02020603050405020304" pitchFamily="18" charset="0"/>
              </a:rPr>
              <a:t>需要你</a:t>
            </a:r>
            <a:r>
              <a:rPr lang="zh-CN" altLang="zh-CN" sz="1400" kern="100" dirty="0">
                <a:solidFill>
                  <a:schemeClr val="bg1"/>
                </a:solidFill>
                <a:latin typeface="仿宋" panose="02010609060101010101" pitchFamily="49" charset="-122"/>
                <a:ea typeface="仿宋" panose="02010609060101010101" pitchFamily="49" charset="-122"/>
                <a:cs typeface="Times New Roman" panose="02020603050405020304" pitchFamily="18" charset="0"/>
              </a:rPr>
              <a:t>选择一家任职受雇单位</a:t>
            </a:r>
            <a:r>
              <a:rPr lang="zh-CN" altLang="en-US" sz="1400" kern="100" dirty="0">
                <a:solidFill>
                  <a:schemeClr val="bg1"/>
                </a:solidFill>
                <a:latin typeface="仿宋" panose="02010609060101010101" pitchFamily="49" charset="-122"/>
                <a:ea typeface="仿宋" panose="02010609060101010101" pitchFamily="49" charset="-122"/>
                <a:cs typeface="Times New Roman" panose="02020603050405020304" pitchFamily="18" charset="0"/>
              </a:rPr>
              <a:t>然后带出对应的</a:t>
            </a:r>
            <a:r>
              <a:rPr lang="zh-CN" altLang="zh-CN" sz="1400" kern="100" dirty="0">
                <a:solidFill>
                  <a:schemeClr val="bg1"/>
                </a:solidFill>
                <a:latin typeface="仿宋" panose="02010609060101010101" pitchFamily="49" charset="-122"/>
                <a:ea typeface="仿宋" panose="02010609060101010101" pitchFamily="49" charset="-122"/>
                <a:cs typeface="Times New Roman" panose="02020603050405020304" pitchFamily="18" charset="0"/>
              </a:rPr>
              <a:t>主管税务机关，无任职受雇单位是选择户籍所在地或经常居住地，支持修改</a:t>
            </a:r>
            <a:r>
              <a:rPr lang="zh-CN" altLang="en-US" sz="1400" kern="100" dirty="0">
                <a:solidFill>
                  <a:schemeClr val="bg1"/>
                </a:solidFill>
                <a:latin typeface="仿宋" panose="02010609060101010101" pitchFamily="49" charset="-122"/>
                <a:ea typeface="仿宋" panose="02010609060101010101" pitchFamily="49" charset="-122"/>
                <a:cs typeface="Times New Roman" panose="02020603050405020304" pitchFamily="18" charset="0"/>
              </a:rPr>
              <a:t>。</a:t>
            </a:r>
            <a:endParaRPr lang="zh-CN" altLang="en-US" sz="1400" dirty="0">
              <a:solidFill>
                <a:schemeClr val="bg1"/>
              </a:solidFill>
              <a:latin typeface="仿宋" panose="02010609060101010101" pitchFamily="49" charset="-122"/>
              <a:ea typeface="仿宋" panose="02010609060101010101" pitchFamily="49" charset="-122"/>
            </a:endParaRPr>
          </a:p>
        </p:txBody>
      </p:sp>
      <p:sp>
        <p:nvSpPr>
          <p:cNvPr id="9" name="TextBox 24"/>
          <p:cNvSpPr txBox="1"/>
          <p:nvPr/>
        </p:nvSpPr>
        <p:spPr>
          <a:xfrm>
            <a:off x="7516984" y="1177065"/>
            <a:ext cx="4536831" cy="1061813"/>
          </a:xfrm>
          <a:prstGeom prst="rect">
            <a:avLst/>
          </a:prstGeom>
          <a:noFill/>
        </p:spPr>
        <p:txBody>
          <a:bodyPr wrap="square" lIns="91423" tIns="45712" rIns="91423" bIns="45712" rtlCol="0">
            <a:spAutoFit/>
          </a:bodyPr>
          <a:lstStyle/>
          <a:p>
            <a:pPr lvl="0" defTabSz="1217930">
              <a:lnSpc>
                <a:spcPct val="150000"/>
              </a:lnSpc>
              <a:defRPr/>
            </a:pPr>
            <a:r>
              <a:rPr lang="zh-CN" altLang="en-US" sz="1400" dirty="0" smtClean="0">
                <a:solidFill>
                  <a:schemeClr val="bg1"/>
                </a:solidFill>
                <a:latin typeface="仿宋" panose="02010609060101010101" pitchFamily="49" charset="-122"/>
                <a:ea typeface="仿宋" panose="02010609060101010101" pitchFamily="49" charset="-122"/>
                <a:sym typeface="思源黑体" panose="020B0500000000000000" pitchFamily="34" charset="-122"/>
              </a:rPr>
              <a:t>如果</a:t>
            </a:r>
            <a:r>
              <a:rPr lang="zh-CN" altLang="en-US" sz="1400" dirty="0">
                <a:solidFill>
                  <a:schemeClr val="bg1"/>
                </a:solidFill>
                <a:latin typeface="仿宋" panose="02010609060101010101" pitchFamily="49" charset="-122"/>
                <a:ea typeface="仿宋" panose="02010609060101010101" pitchFamily="49" charset="-122"/>
                <a:sym typeface="思源黑体" panose="020B0500000000000000" pitchFamily="34" charset="-122"/>
              </a:rPr>
              <a:t>系统判断您在</a:t>
            </a:r>
            <a:r>
              <a:rPr lang="en-US" altLang="zh-CN" sz="1400" dirty="0" smtClean="0">
                <a:solidFill>
                  <a:schemeClr val="bg1"/>
                </a:solidFill>
                <a:latin typeface="仿宋" panose="02010609060101010101" pitchFamily="49" charset="-122"/>
                <a:ea typeface="仿宋" panose="02010609060101010101" pitchFamily="49" charset="-122"/>
                <a:sym typeface="思源黑体" panose="020B0500000000000000" pitchFamily="34" charset="-122"/>
              </a:rPr>
              <a:t>2024</a:t>
            </a:r>
            <a:r>
              <a:rPr lang="zh-CN" altLang="en-US" sz="1400" dirty="0" smtClean="0">
                <a:solidFill>
                  <a:schemeClr val="bg1"/>
                </a:solidFill>
                <a:latin typeface="仿宋" panose="02010609060101010101" pitchFamily="49" charset="-122"/>
                <a:ea typeface="仿宋" panose="02010609060101010101" pitchFamily="49" charset="-122"/>
                <a:sym typeface="思源黑体" panose="020B0500000000000000" pitchFamily="34" charset="-122"/>
              </a:rPr>
              <a:t>年度</a:t>
            </a:r>
            <a:r>
              <a:rPr lang="zh-CN" altLang="en-US" sz="1400" dirty="0">
                <a:solidFill>
                  <a:schemeClr val="bg1"/>
                </a:solidFill>
                <a:latin typeface="仿宋" panose="02010609060101010101" pitchFamily="49" charset="-122"/>
                <a:ea typeface="仿宋" panose="02010609060101010101" pitchFamily="49" charset="-122"/>
                <a:sym typeface="思源黑体" panose="020B0500000000000000" pitchFamily="34" charset="-122"/>
              </a:rPr>
              <a:t>取得的综合所得收入额未超过</a:t>
            </a:r>
            <a:r>
              <a:rPr lang="en-US" altLang="zh-CN" sz="1400" dirty="0">
                <a:solidFill>
                  <a:schemeClr val="bg1"/>
                </a:solidFill>
                <a:latin typeface="仿宋" panose="02010609060101010101" pitchFamily="49" charset="-122"/>
                <a:ea typeface="仿宋" panose="02010609060101010101" pitchFamily="49" charset="-122"/>
                <a:sym typeface="思源黑体" panose="020B0500000000000000" pitchFamily="34" charset="-122"/>
              </a:rPr>
              <a:t>6</a:t>
            </a:r>
            <a:r>
              <a:rPr lang="zh-CN" altLang="en-US" sz="1400" dirty="0">
                <a:solidFill>
                  <a:schemeClr val="bg1"/>
                </a:solidFill>
                <a:latin typeface="仿宋" panose="02010609060101010101" pitchFamily="49" charset="-122"/>
                <a:ea typeface="仿宋" panose="02010609060101010101" pitchFamily="49" charset="-122"/>
                <a:sym typeface="思源黑体" panose="020B0500000000000000" pitchFamily="34" charset="-122"/>
              </a:rPr>
              <a:t>万元且已预缴税款，在</a:t>
            </a:r>
            <a:r>
              <a:rPr lang="en-US" altLang="zh-CN" sz="1400" dirty="0" smtClean="0">
                <a:solidFill>
                  <a:schemeClr val="bg1"/>
                </a:solidFill>
                <a:latin typeface="仿宋" panose="02010609060101010101" pitchFamily="49" charset="-122"/>
                <a:ea typeface="仿宋" panose="02010609060101010101" pitchFamily="49" charset="-122"/>
                <a:sym typeface="思源黑体" panose="020B0500000000000000" pitchFamily="34" charset="-122"/>
              </a:rPr>
              <a:t>2025</a:t>
            </a:r>
            <a:r>
              <a:rPr lang="zh-CN" altLang="en-US" sz="1400" dirty="0" smtClean="0">
                <a:solidFill>
                  <a:schemeClr val="bg1"/>
                </a:solidFill>
                <a:latin typeface="仿宋" panose="02010609060101010101" pitchFamily="49" charset="-122"/>
                <a:ea typeface="仿宋" panose="02010609060101010101" pitchFamily="49" charset="-122"/>
                <a:sym typeface="思源黑体" panose="020B0500000000000000" pitchFamily="34" charset="-122"/>
              </a:rPr>
              <a:t>年</a:t>
            </a:r>
            <a:r>
              <a:rPr lang="en-US" altLang="zh-CN" sz="1400" dirty="0">
                <a:solidFill>
                  <a:schemeClr val="bg1"/>
                </a:solidFill>
                <a:latin typeface="仿宋" panose="02010609060101010101" pitchFamily="49" charset="-122"/>
                <a:ea typeface="仿宋" panose="02010609060101010101" pitchFamily="49" charset="-122"/>
                <a:sym typeface="思源黑体" panose="020B0500000000000000" pitchFamily="34" charset="-122"/>
              </a:rPr>
              <a:t>3</a:t>
            </a:r>
            <a:r>
              <a:rPr lang="zh-CN" altLang="en-US" sz="1400" dirty="0">
                <a:solidFill>
                  <a:schemeClr val="bg1"/>
                </a:solidFill>
                <a:latin typeface="仿宋" panose="02010609060101010101" pitchFamily="49" charset="-122"/>
                <a:ea typeface="仿宋" panose="02010609060101010101" pitchFamily="49" charset="-122"/>
                <a:sym typeface="思源黑体" panose="020B0500000000000000" pitchFamily="34" charset="-122"/>
              </a:rPr>
              <a:t>月</a:t>
            </a:r>
            <a:r>
              <a:rPr lang="en-US" altLang="zh-CN" sz="1400" dirty="0">
                <a:solidFill>
                  <a:schemeClr val="bg1"/>
                </a:solidFill>
                <a:latin typeface="仿宋" panose="02010609060101010101" pitchFamily="49" charset="-122"/>
                <a:ea typeface="仿宋" panose="02010609060101010101" pitchFamily="49" charset="-122"/>
                <a:sym typeface="思源黑体" panose="020B0500000000000000" pitchFamily="34" charset="-122"/>
              </a:rPr>
              <a:t>1</a:t>
            </a:r>
            <a:r>
              <a:rPr lang="zh-CN" altLang="en-US" sz="1400" dirty="0">
                <a:solidFill>
                  <a:schemeClr val="bg1"/>
                </a:solidFill>
                <a:latin typeface="仿宋" panose="02010609060101010101" pitchFamily="49" charset="-122"/>
                <a:ea typeface="仿宋" panose="02010609060101010101" pitchFamily="49" charset="-122"/>
                <a:sym typeface="思源黑体" panose="020B0500000000000000" pitchFamily="34" charset="-122"/>
              </a:rPr>
              <a:t>日至</a:t>
            </a:r>
            <a:r>
              <a:rPr lang="en-US" altLang="zh-CN" sz="1400" dirty="0">
                <a:solidFill>
                  <a:schemeClr val="bg1"/>
                </a:solidFill>
                <a:latin typeface="仿宋" panose="02010609060101010101" pitchFamily="49" charset="-122"/>
                <a:ea typeface="仿宋" panose="02010609060101010101" pitchFamily="49" charset="-122"/>
                <a:sym typeface="思源黑体" panose="020B0500000000000000" pitchFamily="34" charset="-122"/>
              </a:rPr>
              <a:t>5</a:t>
            </a:r>
            <a:r>
              <a:rPr lang="zh-CN" altLang="en-US" sz="1400" dirty="0">
                <a:solidFill>
                  <a:schemeClr val="bg1"/>
                </a:solidFill>
                <a:latin typeface="仿宋" panose="02010609060101010101" pitchFamily="49" charset="-122"/>
                <a:ea typeface="仿宋" panose="02010609060101010101" pitchFamily="49" charset="-122"/>
                <a:sym typeface="思源黑体" panose="020B0500000000000000" pitchFamily="34" charset="-122"/>
              </a:rPr>
              <a:t>月</a:t>
            </a:r>
            <a:r>
              <a:rPr lang="en-US" altLang="zh-CN" sz="1400" dirty="0">
                <a:solidFill>
                  <a:schemeClr val="bg1"/>
                </a:solidFill>
                <a:latin typeface="仿宋" panose="02010609060101010101" pitchFamily="49" charset="-122"/>
                <a:ea typeface="仿宋" panose="02010609060101010101" pitchFamily="49" charset="-122"/>
                <a:sym typeface="思源黑体" panose="020B0500000000000000" pitchFamily="34" charset="-122"/>
              </a:rPr>
              <a:t>31</a:t>
            </a:r>
            <a:r>
              <a:rPr lang="zh-CN" altLang="en-US" sz="1400" dirty="0">
                <a:solidFill>
                  <a:schemeClr val="bg1"/>
                </a:solidFill>
                <a:latin typeface="仿宋" panose="02010609060101010101" pitchFamily="49" charset="-122"/>
                <a:ea typeface="仿宋" panose="02010609060101010101" pitchFamily="49" charset="-122"/>
                <a:sym typeface="思源黑体" panose="020B0500000000000000" pitchFamily="34" charset="-122"/>
              </a:rPr>
              <a:t>日将提供简易申报方式，方便您快捷退税。</a:t>
            </a:r>
            <a:endParaRPr lang="en-US" altLang="zh-CN" sz="1400" dirty="0">
              <a:solidFill>
                <a:schemeClr val="bg1"/>
              </a:solidFill>
              <a:latin typeface="仿宋" panose="02010609060101010101" pitchFamily="49" charset="-122"/>
              <a:ea typeface="仿宋" panose="02010609060101010101" pitchFamily="49" charset="-122"/>
              <a:sym typeface="思源黑体" panose="020B0500000000000000" pitchFamily="34" charset="-122"/>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矩形 4"/>
          <p:cNvSpPr/>
          <p:nvPr/>
        </p:nvSpPr>
        <p:spPr>
          <a:xfrm>
            <a:off x="6891203" y="1953943"/>
            <a:ext cx="4695065" cy="3416320"/>
          </a:xfrm>
          <a:prstGeom prst="rect">
            <a:avLst/>
          </a:prstGeom>
        </p:spPr>
        <p:txBody>
          <a:bodyPr wrap="square">
            <a:spAutoFit/>
          </a:bodyPr>
          <a:lstStyle/>
          <a:p>
            <a:pPr marL="285750" indent="-285750">
              <a:lnSpc>
                <a:spcPct val="150000"/>
              </a:lnSpc>
              <a:buFont typeface="Wingdings" panose="05000000000000000000" pitchFamily="2" charset="2"/>
              <a:buChar char="p"/>
            </a:pPr>
            <a:r>
              <a:rPr lang="zh-CN" altLang="en-US" sz="1600" kern="100" dirty="0">
                <a:solidFill>
                  <a:schemeClr val="bg1"/>
                </a:solidFill>
                <a:latin typeface="仿宋" panose="02010609060101010101" pitchFamily="49" charset="-122"/>
                <a:ea typeface="仿宋" panose="02010609060101010101" pitchFamily="49" charset="-122"/>
                <a:cs typeface="Times New Roman" panose="02020603050405020304" pitchFamily="18" charset="0"/>
              </a:rPr>
              <a:t>如</a:t>
            </a:r>
            <a:r>
              <a:rPr lang="zh-CN" altLang="en-US" sz="1600" kern="100" dirty="0" smtClean="0">
                <a:solidFill>
                  <a:schemeClr val="bg1"/>
                </a:solidFill>
                <a:latin typeface="仿宋" panose="02010609060101010101" pitchFamily="49" charset="-122"/>
                <a:ea typeface="仿宋" panose="02010609060101010101" pitchFamily="49" charset="-122"/>
                <a:cs typeface="Times New Roman" panose="02020603050405020304" pitchFamily="18" charset="0"/>
              </a:rPr>
              <a:t>您确认</a:t>
            </a:r>
            <a:r>
              <a:rPr lang="zh-CN" altLang="en-US" sz="1600" kern="100" dirty="0">
                <a:solidFill>
                  <a:schemeClr val="bg1"/>
                </a:solidFill>
                <a:latin typeface="仿宋" panose="02010609060101010101" pitchFamily="49" charset="-122"/>
                <a:ea typeface="仿宋" panose="02010609060101010101" pitchFamily="49" charset="-122"/>
                <a:cs typeface="Times New Roman" panose="02020603050405020304" pitchFamily="18" charset="0"/>
              </a:rPr>
              <a:t>某笔所内收入信息非本人取得，请联系财务处贺亚楠（电话</a:t>
            </a:r>
            <a:r>
              <a:rPr lang="en-US" altLang="zh-CN" sz="1600" kern="100" dirty="0">
                <a:solidFill>
                  <a:schemeClr val="bg1"/>
                </a:solidFill>
                <a:latin typeface="仿宋" panose="02010609060101010101" pitchFamily="49" charset="-122"/>
                <a:ea typeface="仿宋" panose="02010609060101010101" pitchFamily="49" charset="-122"/>
                <a:cs typeface="Times New Roman" panose="02020603050405020304" pitchFamily="18" charset="0"/>
              </a:rPr>
              <a:t>4401</a:t>
            </a:r>
            <a:r>
              <a:rPr lang="zh-CN" altLang="en-US" sz="1600" kern="100" dirty="0">
                <a:solidFill>
                  <a:schemeClr val="bg1"/>
                </a:solidFill>
                <a:latin typeface="仿宋" panose="02010609060101010101" pitchFamily="49" charset="-122"/>
                <a:ea typeface="仿宋" panose="02010609060101010101" pitchFamily="49" charset="-122"/>
                <a:cs typeface="Times New Roman" panose="02020603050405020304" pitchFamily="18" charset="0"/>
              </a:rPr>
              <a:t>）进行核实确认；若您确认某笔所外收入信息非本人取得</a:t>
            </a:r>
            <a:r>
              <a:rPr lang="zh-CN" altLang="en-US" sz="1600" kern="100" dirty="0" smtClean="0">
                <a:solidFill>
                  <a:schemeClr val="bg1"/>
                </a:solidFill>
                <a:latin typeface="仿宋" panose="02010609060101010101" pitchFamily="49" charset="-122"/>
                <a:ea typeface="仿宋" panose="02010609060101010101" pitchFamily="49" charset="-122"/>
                <a:cs typeface="Times New Roman" panose="02020603050405020304" pitchFamily="18" charset="0"/>
              </a:rPr>
              <a:t>，可对该笔收入</a:t>
            </a:r>
            <a:r>
              <a:rPr lang="zh-CN" altLang="en-US" sz="1600" kern="100" dirty="0">
                <a:solidFill>
                  <a:schemeClr val="bg1"/>
                </a:solidFill>
                <a:latin typeface="仿宋" panose="02010609060101010101" pitchFamily="49" charset="-122"/>
                <a:ea typeface="仿宋" panose="02010609060101010101" pitchFamily="49" charset="-122"/>
                <a:cs typeface="Times New Roman" panose="02020603050405020304" pitchFamily="18" charset="0"/>
              </a:rPr>
              <a:t>明细数据进行</a:t>
            </a:r>
            <a:r>
              <a:rPr lang="en-US" altLang="zh-CN" sz="1600" kern="100" dirty="0">
                <a:solidFill>
                  <a:schemeClr val="bg1"/>
                </a:solidFill>
                <a:latin typeface="仿宋" panose="02010609060101010101" pitchFamily="49" charset="-122"/>
                <a:ea typeface="仿宋" panose="02010609060101010101" pitchFamily="49" charset="-122"/>
                <a:cs typeface="Times New Roman" panose="02020603050405020304" pitchFamily="18" charset="0"/>
              </a:rPr>
              <a:t>【</a:t>
            </a:r>
            <a:r>
              <a:rPr lang="zh-CN" altLang="en-US" sz="1600" kern="100" dirty="0">
                <a:solidFill>
                  <a:schemeClr val="bg1"/>
                </a:solidFill>
                <a:latin typeface="仿宋" panose="02010609060101010101" pitchFamily="49" charset="-122"/>
                <a:ea typeface="仿宋" panose="02010609060101010101" pitchFamily="49" charset="-122"/>
                <a:cs typeface="Times New Roman" panose="02020603050405020304" pitchFamily="18" charset="0"/>
              </a:rPr>
              <a:t>申诉</a:t>
            </a:r>
            <a:r>
              <a:rPr lang="en-US" altLang="zh-CN" sz="1600" kern="100" dirty="0">
                <a:solidFill>
                  <a:schemeClr val="bg1"/>
                </a:solidFill>
                <a:latin typeface="仿宋" panose="02010609060101010101" pitchFamily="49" charset="-122"/>
                <a:ea typeface="仿宋" panose="02010609060101010101" pitchFamily="49" charset="-122"/>
                <a:cs typeface="Times New Roman" panose="02020603050405020304" pitchFamily="18" charset="0"/>
              </a:rPr>
              <a:t>】</a:t>
            </a:r>
            <a:r>
              <a:rPr lang="zh-CN" altLang="en-US" sz="1600" kern="100" dirty="0">
                <a:solidFill>
                  <a:schemeClr val="bg1"/>
                </a:solidFill>
                <a:latin typeface="仿宋" panose="02010609060101010101" pitchFamily="49" charset="-122"/>
                <a:ea typeface="仿宋" panose="02010609060101010101" pitchFamily="49" charset="-122"/>
                <a:cs typeface="Times New Roman" panose="02020603050405020304" pitchFamily="18" charset="0"/>
              </a:rPr>
              <a:t>，相关数据暂不纳入您的个税年度汇算范围。</a:t>
            </a:r>
          </a:p>
          <a:p>
            <a:pPr marL="285750" indent="-285750">
              <a:lnSpc>
                <a:spcPct val="150000"/>
              </a:lnSpc>
              <a:buFont typeface="Wingdings" panose="05000000000000000000" pitchFamily="2" charset="2"/>
              <a:buChar char="p"/>
            </a:pPr>
            <a:r>
              <a:rPr lang="zh-CN" altLang="en-US" sz="1600" kern="100" dirty="0" smtClean="0">
                <a:solidFill>
                  <a:schemeClr val="bg1"/>
                </a:solidFill>
                <a:latin typeface="仿宋" panose="02010609060101010101" pitchFamily="49" charset="-122"/>
                <a:ea typeface="仿宋" panose="02010609060101010101" pitchFamily="49" charset="-122"/>
                <a:cs typeface="Times New Roman" panose="02020603050405020304" pitchFamily="18" charset="0"/>
              </a:rPr>
              <a:t>请谨慎点击</a:t>
            </a:r>
            <a:r>
              <a:rPr lang="en-US" altLang="zh-CN" sz="1600" kern="100" dirty="0">
                <a:solidFill>
                  <a:schemeClr val="bg1"/>
                </a:solidFill>
                <a:latin typeface="仿宋" panose="02010609060101010101" pitchFamily="49" charset="-122"/>
                <a:ea typeface="仿宋" panose="02010609060101010101" pitchFamily="49" charset="-122"/>
                <a:cs typeface="Times New Roman" panose="02020603050405020304" pitchFamily="18" charset="0"/>
              </a:rPr>
              <a:t>【</a:t>
            </a:r>
            <a:r>
              <a:rPr lang="zh-CN" altLang="en-US" sz="1600" kern="100" dirty="0">
                <a:solidFill>
                  <a:schemeClr val="bg1"/>
                </a:solidFill>
                <a:latin typeface="仿宋" panose="02010609060101010101" pitchFamily="49" charset="-122"/>
                <a:ea typeface="仿宋" panose="02010609060101010101" pitchFamily="49" charset="-122"/>
                <a:cs typeface="Times New Roman" panose="02020603050405020304" pitchFamily="18" charset="0"/>
              </a:rPr>
              <a:t>申诉</a:t>
            </a:r>
            <a:r>
              <a:rPr lang="en-US" altLang="zh-CN" sz="1600" kern="100" dirty="0" smtClean="0">
                <a:solidFill>
                  <a:schemeClr val="bg1"/>
                </a:solidFill>
                <a:latin typeface="仿宋" panose="02010609060101010101" pitchFamily="49" charset="-122"/>
                <a:ea typeface="仿宋" panose="02010609060101010101" pitchFamily="49" charset="-122"/>
                <a:cs typeface="Times New Roman" panose="02020603050405020304" pitchFamily="18" charset="0"/>
              </a:rPr>
              <a:t>】</a:t>
            </a:r>
            <a:r>
              <a:rPr lang="zh-CN" altLang="en-US" sz="1600" kern="100" dirty="0" smtClean="0">
                <a:solidFill>
                  <a:schemeClr val="bg1"/>
                </a:solidFill>
                <a:latin typeface="仿宋" panose="02010609060101010101" pitchFamily="49" charset="-122"/>
                <a:ea typeface="仿宋" panose="02010609060101010101" pitchFamily="49" charset="-122"/>
                <a:cs typeface="Times New Roman" panose="02020603050405020304" pitchFamily="18" charset="0"/>
              </a:rPr>
              <a:t>，纳税人</a:t>
            </a:r>
            <a:r>
              <a:rPr lang="zh-CN" altLang="en-US" sz="1600" kern="100" dirty="0">
                <a:solidFill>
                  <a:schemeClr val="bg1"/>
                </a:solidFill>
                <a:latin typeface="仿宋" panose="02010609060101010101" pitchFamily="49" charset="-122"/>
                <a:ea typeface="仿宋" panose="02010609060101010101" pitchFamily="49" charset="-122"/>
                <a:cs typeface="Times New Roman" panose="02020603050405020304" pitchFamily="18" charset="0"/>
              </a:rPr>
              <a:t>必须是在</a:t>
            </a:r>
            <a:r>
              <a:rPr lang="zh-CN" altLang="en-US" sz="1600" kern="100" dirty="0" smtClean="0">
                <a:solidFill>
                  <a:schemeClr val="bg1"/>
                </a:solidFill>
                <a:latin typeface="仿宋" panose="02010609060101010101" pitchFamily="49" charset="-122"/>
                <a:ea typeface="仿宋" panose="02010609060101010101" pitchFamily="49" charset="-122"/>
                <a:cs typeface="Times New Roman" panose="02020603050405020304" pitchFamily="18" charset="0"/>
              </a:rPr>
              <a:t>本人确认未</a:t>
            </a:r>
            <a:r>
              <a:rPr lang="zh-CN" altLang="en-US" sz="1600" kern="100" dirty="0">
                <a:solidFill>
                  <a:schemeClr val="bg1"/>
                </a:solidFill>
                <a:latin typeface="仿宋" panose="02010609060101010101" pitchFamily="49" charset="-122"/>
                <a:ea typeface="仿宋" panose="02010609060101010101" pitchFamily="49" charset="-122"/>
                <a:cs typeface="Times New Roman" panose="02020603050405020304" pitchFamily="18" charset="0"/>
              </a:rPr>
              <a:t>取得该笔收入的前提下，才可以进行</a:t>
            </a:r>
            <a:r>
              <a:rPr lang="en-US" altLang="zh-CN" sz="1600" kern="100" dirty="0">
                <a:solidFill>
                  <a:schemeClr val="bg1"/>
                </a:solidFill>
                <a:latin typeface="仿宋" panose="02010609060101010101" pitchFamily="49" charset="-122"/>
                <a:ea typeface="仿宋" panose="02010609060101010101" pitchFamily="49" charset="-122"/>
                <a:cs typeface="Times New Roman" panose="02020603050405020304" pitchFamily="18" charset="0"/>
              </a:rPr>
              <a:t>【</a:t>
            </a:r>
            <a:r>
              <a:rPr lang="zh-CN" altLang="en-US" sz="1600" kern="100" dirty="0">
                <a:solidFill>
                  <a:schemeClr val="bg1"/>
                </a:solidFill>
                <a:latin typeface="仿宋" panose="02010609060101010101" pitchFamily="49" charset="-122"/>
                <a:ea typeface="仿宋" panose="02010609060101010101" pitchFamily="49" charset="-122"/>
                <a:cs typeface="Times New Roman" panose="02020603050405020304" pitchFamily="18" charset="0"/>
              </a:rPr>
              <a:t>申诉</a:t>
            </a:r>
            <a:r>
              <a:rPr lang="en-US" altLang="zh-CN" sz="1600" kern="100" dirty="0">
                <a:solidFill>
                  <a:schemeClr val="bg1"/>
                </a:solidFill>
                <a:latin typeface="仿宋" panose="02010609060101010101" pitchFamily="49" charset="-122"/>
                <a:ea typeface="仿宋" panose="02010609060101010101" pitchFamily="49" charset="-122"/>
                <a:cs typeface="Times New Roman" panose="02020603050405020304" pitchFamily="18" charset="0"/>
              </a:rPr>
              <a:t>】</a:t>
            </a:r>
            <a:r>
              <a:rPr lang="zh-CN" altLang="en-US" sz="1600" kern="100" dirty="0">
                <a:solidFill>
                  <a:schemeClr val="bg1"/>
                </a:solidFill>
                <a:latin typeface="仿宋" panose="02010609060101010101" pitchFamily="49" charset="-122"/>
                <a:ea typeface="仿宋" panose="02010609060101010101" pitchFamily="49" charset="-122"/>
                <a:cs typeface="Times New Roman" panose="02020603050405020304" pitchFamily="18" charset="0"/>
              </a:rPr>
              <a:t>的操作。操作后，相应收入不</a:t>
            </a:r>
            <a:r>
              <a:rPr lang="zh-CN" altLang="en-US" sz="1600" kern="100" dirty="0" smtClean="0">
                <a:solidFill>
                  <a:schemeClr val="bg1"/>
                </a:solidFill>
                <a:latin typeface="仿宋" panose="02010609060101010101" pitchFamily="49" charset="-122"/>
                <a:ea typeface="仿宋" panose="02010609060101010101" pitchFamily="49" charset="-122"/>
                <a:cs typeface="Times New Roman" panose="02020603050405020304" pitchFamily="18" charset="0"/>
              </a:rPr>
              <a:t>纳入</a:t>
            </a:r>
            <a:r>
              <a:rPr lang="zh-CN" altLang="en-US" sz="1600" kern="100" dirty="0">
                <a:solidFill>
                  <a:schemeClr val="bg1"/>
                </a:solidFill>
                <a:latin typeface="仿宋" panose="02010609060101010101" pitchFamily="49" charset="-122"/>
                <a:ea typeface="仿宋" panose="02010609060101010101" pitchFamily="49" charset="-122"/>
                <a:cs typeface="Times New Roman" panose="02020603050405020304" pitchFamily="18" charset="0"/>
              </a:rPr>
              <a:t>年度汇算。</a:t>
            </a:r>
          </a:p>
        </p:txBody>
      </p:sp>
      <p:sp>
        <p:nvSpPr>
          <p:cNvPr id="12" name="TextBox 75"/>
          <p:cNvSpPr txBox="1"/>
          <p:nvPr/>
        </p:nvSpPr>
        <p:spPr>
          <a:xfrm>
            <a:off x="509010" y="529102"/>
            <a:ext cx="6635709" cy="523220"/>
          </a:xfrm>
          <a:prstGeom prst="rect">
            <a:avLst/>
          </a:prstGeom>
          <a:noFill/>
        </p:spPr>
        <p:txBody>
          <a:bodyPr wrap="square" rtlCol="0" anchor="b">
            <a:spAutoFit/>
          </a:bodyPr>
          <a:lstStyle/>
          <a:p>
            <a:r>
              <a:rPr lang="zh-CN" altLang="en-US" sz="2800" b="1" dirty="0" smtClean="0">
                <a:solidFill>
                  <a:schemeClr val="bg1"/>
                </a:solidFill>
                <a:latin typeface="仿宋" panose="02010609060101010101" pitchFamily="49" charset="-122"/>
                <a:ea typeface="仿宋" panose="02010609060101010101" pitchFamily="49" charset="-122"/>
              </a:rPr>
              <a:t>三、</a:t>
            </a:r>
            <a:r>
              <a:rPr lang="zh-CN" altLang="en-US" sz="2800" b="1" dirty="0">
                <a:solidFill>
                  <a:schemeClr val="bg1"/>
                </a:solidFill>
                <a:latin typeface="仿宋" panose="02010609060101010101" pitchFamily="49" charset="-122"/>
                <a:ea typeface="仿宋" panose="02010609060101010101" pitchFamily="49" charset="-122"/>
              </a:rPr>
              <a:t>个人所得税</a:t>
            </a:r>
            <a:r>
              <a:rPr lang="en-US" altLang="zh-CN" sz="2800" b="1" dirty="0">
                <a:solidFill>
                  <a:schemeClr val="bg1"/>
                </a:solidFill>
                <a:latin typeface="仿宋" panose="02010609060101010101" pitchFamily="49" charset="-122"/>
                <a:ea typeface="仿宋" panose="02010609060101010101" pitchFamily="49" charset="-122"/>
              </a:rPr>
              <a:t>APP</a:t>
            </a:r>
            <a:r>
              <a:rPr lang="zh-CN" altLang="en-US" sz="2800" b="1" dirty="0">
                <a:solidFill>
                  <a:schemeClr val="bg1"/>
                </a:solidFill>
                <a:latin typeface="仿宋" panose="02010609060101010101" pitchFamily="49" charset="-122"/>
                <a:ea typeface="仿宋" panose="02010609060101010101" pitchFamily="49" charset="-122"/>
              </a:rPr>
              <a:t>操作演示</a:t>
            </a:r>
            <a:r>
              <a:rPr lang="en-US" altLang="zh-CN" sz="2800" b="1" dirty="0">
                <a:solidFill>
                  <a:schemeClr val="bg1"/>
                </a:solidFill>
                <a:latin typeface="仿宋" panose="02010609060101010101" pitchFamily="49" charset="-122"/>
                <a:ea typeface="仿宋" panose="02010609060101010101" pitchFamily="49" charset="-122"/>
              </a:rPr>
              <a:t>—</a:t>
            </a:r>
            <a:r>
              <a:rPr lang="zh-CN" altLang="en-US" sz="2800" b="1" dirty="0">
                <a:solidFill>
                  <a:schemeClr val="bg1"/>
                </a:solidFill>
                <a:latin typeface="仿宋" panose="02010609060101010101" pitchFamily="49" charset="-122"/>
                <a:ea typeface="仿宋" panose="02010609060101010101" pitchFamily="49" charset="-122"/>
              </a:rPr>
              <a:t>申报篇</a:t>
            </a:r>
          </a:p>
        </p:txBody>
      </p:sp>
      <p:sp>
        <p:nvSpPr>
          <p:cNvPr id="16" name="矩形 15"/>
          <p:cNvSpPr/>
          <p:nvPr/>
        </p:nvSpPr>
        <p:spPr>
          <a:xfrm>
            <a:off x="1036818" y="1177065"/>
            <a:ext cx="5854385" cy="412613"/>
          </a:xfrm>
          <a:prstGeom prst="rect">
            <a:avLst/>
          </a:prstGeom>
        </p:spPr>
        <p:txBody>
          <a:bodyPr wrap="square">
            <a:spAutoFit/>
          </a:bodyPr>
          <a:lstStyle/>
          <a:p>
            <a:pPr>
              <a:lnSpc>
                <a:spcPct val="120000"/>
              </a:lnSpc>
              <a:buSzPct val="100000"/>
            </a:pPr>
            <a:r>
              <a:rPr lang="en-US" altLang="zh-CN" sz="2000" b="1" dirty="0">
                <a:solidFill>
                  <a:srgbClr val="16CCC8"/>
                </a:solidFill>
                <a:latin typeface="仿宋" panose="02010609060101010101" pitchFamily="49" charset="-122"/>
                <a:ea typeface="仿宋" panose="02010609060101010101" pitchFamily="49" charset="-122"/>
                <a:sym typeface="微软雅黑" panose="020B0503020204020204" charset="-122"/>
              </a:rPr>
              <a:t>Step1 </a:t>
            </a:r>
            <a:r>
              <a:rPr lang="zh-CN" altLang="en-US" sz="2000" b="1" kern="100" dirty="0">
                <a:solidFill>
                  <a:srgbClr val="16CCC8"/>
                </a:solidFill>
                <a:latin typeface="仿宋" panose="02010609060101010101" pitchFamily="49" charset="-122"/>
                <a:ea typeface="仿宋" panose="02010609060101010101" pitchFamily="49" charset="-122"/>
                <a:cs typeface="Times New Roman" panose="02020603050405020304" pitchFamily="18" charset="0"/>
              </a:rPr>
              <a:t>简易申报</a:t>
            </a:r>
            <a:r>
              <a:rPr lang="en-US" altLang="zh-CN" sz="2000" b="1" kern="100" dirty="0">
                <a:solidFill>
                  <a:srgbClr val="16CCC8"/>
                </a:solidFill>
                <a:latin typeface="仿宋" panose="02010609060101010101" pitchFamily="49" charset="-122"/>
                <a:ea typeface="仿宋" panose="02010609060101010101" pitchFamily="49" charset="-122"/>
                <a:cs typeface="Times New Roman" panose="02020603050405020304" pitchFamily="18" charset="0"/>
              </a:rPr>
              <a:t>-</a:t>
            </a:r>
            <a:r>
              <a:rPr lang="zh-CN" altLang="en-US" sz="2000" b="1" kern="100" dirty="0">
                <a:solidFill>
                  <a:srgbClr val="16CCC8"/>
                </a:solidFill>
                <a:latin typeface="仿宋" panose="02010609060101010101" pitchFamily="49" charset="-122"/>
                <a:ea typeface="仿宋" panose="02010609060101010101" pitchFamily="49" charset="-122"/>
                <a:cs typeface="Times New Roman" panose="02020603050405020304" pitchFamily="18" charset="0"/>
              </a:rPr>
              <a:t>收入数据明细</a:t>
            </a:r>
            <a:endParaRPr lang="zh-CN" altLang="zh-CN" sz="2000" b="1" dirty="0">
              <a:solidFill>
                <a:srgbClr val="16CCC8"/>
              </a:solidFill>
              <a:latin typeface="仿宋" panose="02010609060101010101" pitchFamily="49" charset="-122"/>
              <a:ea typeface="仿宋" panose="02010609060101010101" pitchFamily="49" charset="-122"/>
              <a:sym typeface="微软雅黑" panose="020B0503020204020204" charset="-122"/>
            </a:endParaRPr>
          </a:p>
        </p:txBody>
      </p:sp>
      <p:pic>
        <p:nvPicPr>
          <p:cNvPr id="3" name="图片 2"/>
          <p:cNvPicPr>
            <a:picLocks noChangeAspect="1"/>
          </p:cNvPicPr>
          <p:nvPr/>
        </p:nvPicPr>
        <p:blipFill>
          <a:blip r:embed="rId4"/>
          <a:stretch>
            <a:fillRect/>
          </a:stretch>
        </p:blipFill>
        <p:spPr>
          <a:xfrm>
            <a:off x="884360" y="1714421"/>
            <a:ext cx="5591711" cy="4904057"/>
          </a:xfrm>
          <a:prstGeom prst="rect">
            <a:avLst/>
          </a:prstGeom>
        </p:spPr>
      </p:pic>
    </p:spTree>
    <p:custDataLst>
      <p:tags r:id="rId1"/>
    </p:custData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75"/>
          <p:cNvSpPr txBox="1"/>
          <p:nvPr/>
        </p:nvSpPr>
        <p:spPr>
          <a:xfrm>
            <a:off x="509010" y="529102"/>
            <a:ext cx="6790692" cy="523220"/>
          </a:xfrm>
          <a:prstGeom prst="rect">
            <a:avLst/>
          </a:prstGeom>
          <a:noFill/>
        </p:spPr>
        <p:txBody>
          <a:bodyPr wrap="square" rtlCol="0" anchor="b">
            <a:spAutoFit/>
          </a:bodyPr>
          <a:lstStyle/>
          <a:p>
            <a:r>
              <a:rPr lang="zh-CN" altLang="en-US" sz="2800" b="1" dirty="0" smtClean="0">
                <a:solidFill>
                  <a:schemeClr val="bg1"/>
                </a:solidFill>
                <a:latin typeface="仿宋" panose="02010609060101010101" pitchFamily="49" charset="-122"/>
                <a:ea typeface="仿宋" panose="02010609060101010101" pitchFamily="49" charset="-122"/>
              </a:rPr>
              <a:t>三、</a:t>
            </a:r>
            <a:r>
              <a:rPr lang="zh-CN" altLang="en-US" sz="2800" b="1" dirty="0">
                <a:solidFill>
                  <a:schemeClr val="bg1"/>
                </a:solidFill>
                <a:latin typeface="仿宋" panose="02010609060101010101" pitchFamily="49" charset="-122"/>
                <a:ea typeface="仿宋" panose="02010609060101010101" pitchFamily="49" charset="-122"/>
              </a:rPr>
              <a:t>个人所得税</a:t>
            </a:r>
            <a:r>
              <a:rPr lang="en-US" altLang="zh-CN" sz="2800" b="1" dirty="0">
                <a:solidFill>
                  <a:schemeClr val="bg1"/>
                </a:solidFill>
                <a:latin typeface="仿宋" panose="02010609060101010101" pitchFamily="49" charset="-122"/>
                <a:ea typeface="仿宋" panose="02010609060101010101" pitchFamily="49" charset="-122"/>
              </a:rPr>
              <a:t>APP</a:t>
            </a:r>
            <a:r>
              <a:rPr lang="zh-CN" altLang="en-US" sz="2800" b="1" dirty="0">
                <a:solidFill>
                  <a:schemeClr val="bg1"/>
                </a:solidFill>
                <a:latin typeface="仿宋" panose="02010609060101010101" pitchFamily="49" charset="-122"/>
                <a:ea typeface="仿宋" panose="02010609060101010101" pitchFamily="49" charset="-122"/>
              </a:rPr>
              <a:t>操作演示</a:t>
            </a:r>
            <a:r>
              <a:rPr lang="en-US" altLang="zh-CN" sz="2800" b="1" dirty="0">
                <a:solidFill>
                  <a:schemeClr val="bg1"/>
                </a:solidFill>
                <a:latin typeface="仿宋" panose="02010609060101010101" pitchFamily="49" charset="-122"/>
                <a:ea typeface="仿宋" panose="02010609060101010101" pitchFamily="49" charset="-122"/>
              </a:rPr>
              <a:t>—</a:t>
            </a:r>
            <a:r>
              <a:rPr lang="zh-CN" altLang="en-US" sz="2800" b="1" dirty="0">
                <a:solidFill>
                  <a:schemeClr val="bg1"/>
                </a:solidFill>
                <a:latin typeface="仿宋" panose="02010609060101010101" pitchFamily="49" charset="-122"/>
                <a:ea typeface="仿宋" panose="02010609060101010101" pitchFamily="49" charset="-122"/>
              </a:rPr>
              <a:t>申报篇</a:t>
            </a:r>
          </a:p>
        </p:txBody>
      </p:sp>
      <p:sp>
        <p:nvSpPr>
          <p:cNvPr id="4" name="矩形 3"/>
          <p:cNvSpPr/>
          <p:nvPr/>
        </p:nvSpPr>
        <p:spPr>
          <a:xfrm>
            <a:off x="1036818" y="1177065"/>
            <a:ext cx="5854385" cy="412613"/>
          </a:xfrm>
          <a:prstGeom prst="rect">
            <a:avLst/>
          </a:prstGeom>
        </p:spPr>
        <p:txBody>
          <a:bodyPr wrap="square">
            <a:spAutoFit/>
          </a:bodyPr>
          <a:lstStyle/>
          <a:p>
            <a:pPr>
              <a:lnSpc>
                <a:spcPct val="120000"/>
              </a:lnSpc>
              <a:buSzPct val="100000"/>
            </a:pPr>
            <a:r>
              <a:rPr lang="en-US" altLang="zh-CN" sz="2000" b="1" dirty="0">
                <a:solidFill>
                  <a:srgbClr val="16CCC8"/>
                </a:solidFill>
                <a:latin typeface="仿宋" panose="02010609060101010101" pitchFamily="49" charset="-122"/>
                <a:ea typeface="仿宋" panose="02010609060101010101" pitchFamily="49" charset="-122"/>
                <a:sym typeface="微软雅黑" panose="020B0503020204020204" charset="-122"/>
              </a:rPr>
              <a:t>Step1 </a:t>
            </a:r>
            <a:r>
              <a:rPr lang="zh-CN" altLang="en-US" sz="2000" b="1" kern="100" dirty="0">
                <a:solidFill>
                  <a:srgbClr val="16CCC8"/>
                </a:solidFill>
                <a:latin typeface="仿宋" panose="02010609060101010101" pitchFamily="49" charset="-122"/>
                <a:ea typeface="仿宋" panose="02010609060101010101" pitchFamily="49" charset="-122"/>
                <a:cs typeface="Times New Roman" panose="02020603050405020304" pitchFamily="18" charset="0"/>
              </a:rPr>
              <a:t>简易申报</a:t>
            </a:r>
            <a:r>
              <a:rPr lang="en-US" altLang="zh-CN" sz="2000" b="1" kern="100" dirty="0">
                <a:solidFill>
                  <a:srgbClr val="16CCC8"/>
                </a:solidFill>
                <a:latin typeface="仿宋" panose="02010609060101010101" pitchFamily="49" charset="-122"/>
                <a:ea typeface="仿宋" panose="02010609060101010101" pitchFamily="49" charset="-122"/>
                <a:cs typeface="Times New Roman" panose="02020603050405020304" pitchFamily="18" charset="0"/>
              </a:rPr>
              <a:t>-</a:t>
            </a:r>
            <a:r>
              <a:rPr lang="zh-CN" altLang="en-US" sz="2000" b="1" kern="100" dirty="0">
                <a:solidFill>
                  <a:srgbClr val="16CCC8"/>
                </a:solidFill>
                <a:latin typeface="仿宋" panose="02010609060101010101" pitchFamily="49" charset="-122"/>
                <a:ea typeface="仿宋" panose="02010609060101010101" pitchFamily="49" charset="-122"/>
                <a:cs typeface="Times New Roman" panose="02020603050405020304" pitchFamily="18" charset="0"/>
              </a:rPr>
              <a:t>申请退税</a:t>
            </a:r>
            <a:endParaRPr lang="zh-CN" altLang="zh-CN" sz="2000" b="1" dirty="0">
              <a:solidFill>
                <a:srgbClr val="16CCC8"/>
              </a:solidFill>
              <a:latin typeface="仿宋" panose="02010609060101010101" pitchFamily="49" charset="-122"/>
              <a:ea typeface="仿宋" panose="02010609060101010101" pitchFamily="49" charset="-122"/>
              <a:sym typeface="微软雅黑" panose="020B0503020204020204" charset="-122"/>
            </a:endParaRPr>
          </a:p>
        </p:txBody>
      </p:sp>
      <p:pic>
        <p:nvPicPr>
          <p:cNvPr id="3074" name="image8.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6136" y="1986958"/>
            <a:ext cx="2142345" cy="3809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5" name="image9.jp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69945" y="1986957"/>
            <a:ext cx="2142344" cy="38094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6" name="image10.jpe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63753" y="1986957"/>
            <a:ext cx="2172549" cy="38094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矩形 5"/>
          <p:cNvSpPr/>
          <p:nvPr/>
        </p:nvSpPr>
        <p:spPr>
          <a:xfrm>
            <a:off x="8090115" y="2035227"/>
            <a:ext cx="3777098" cy="3416320"/>
          </a:xfrm>
          <a:prstGeom prst="rect">
            <a:avLst/>
          </a:prstGeom>
        </p:spPr>
        <p:txBody>
          <a:bodyPr wrap="square">
            <a:spAutoFit/>
          </a:bodyPr>
          <a:lstStyle/>
          <a:p>
            <a:pPr marL="285750" indent="-285750">
              <a:lnSpc>
                <a:spcPct val="150000"/>
              </a:lnSpc>
              <a:buFont typeface="Wingdings" panose="05000000000000000000" pitchFamily="2" charset="2"/>
              <a:buChar char="p"/>
            </a:pPr>
            <a:r>
              <a:rPr lang="zh-CN" altLang="en-US" sz="1600" dirty="0">
                <a:solidFill>
                  <a:schemeClr val="bg1"/>
                </a:solidFill>
                <a:latin typeface="仿宋" panose="02010609060101010101" pitchFamily="49" charset="-122"/>
                <a:ea typeface="仿宋" panose="02010609060101010101" pitchFamily="49" charset="-122"/>
              </a:rPr>
              <a:t>在申报提交完成页面上，选择</a:t>
            </a:r>
            <a:r>
              <a:rPr lang="en-US" altLang="zh-CN" sz="1600" dirty="0">
                <a:solidFill>
                  <a:schemeClr val="bg1"/>
                </a:solidFill>
                <a:latin typeface="仿宋" panose="02010609060101010101" pitchFamily="49" charset="-122"/>
                <a:ea typeface="仿宋" panose="02010609060101010101" pitchFamily="49" charset="-122"/>
              </a:rPr>
              <a:t>【</a:t>
            </a:r>
            <a:r>
              <a:rPr lang="zh-CN" altLang="en-US" sz="1600" dirty="0">
                <a:solidFill>
                  <a:schemeClr val="bg1"/>
                </a:solidFill>
                <a:latin typeface="仿宋" panose="02010609060101010101" pitchFamily="49" charset="-122"/>
                <a:ea typeface="仿宋" panose="02010609060101010101" pitchFamily="49" charset="-122"/>
              </a:rPr>
              <a:t>申请退税</a:t>
            </a:r>
            <a:r>
              <a:rPr lang="en-US" altLang="zh-CN" sz="1600" dirty="0">
                <a:solidFill>
                  <a:schemeClr val="bg1"/>
                </a:solidFill>
                <a:latin typeface="仿宋" panose="02010609060101010101" pitchFamily="49" charset="-122"/>
                <a:ea typeface="仿宋" panose="02010609060101010101" pitchFamily="49" charset="-122"/>
              </a:rPr>
              <a:t>】</a:t>
            </a:r>
            <a:r>
              <a:rPr lang="zh-CN" altLang="en-US" sz="1600" dirty="0">
                <a:solidFill>
                  <a:schemeClr val="bg1"/>
                </a:solidFill>
                <a:latin typeface="仿宋" panose="02010609060101010101" pitchFamily="49" charset="-122"/>
                <a:ea typeface="仿宋" panose="02010609060101010101" pitchFamily="49" charset="-122"/>
              </a:rPr>
              <a:t>，进入银行卡选择界面，会自动带出添加好的银行卡。您也可以点击</a:t>
            </a:r>
            <a:r>
              <a:rPr lang="en-US" altLang="zh-CN" sz="1600" dirty="0">
                <a:solidFill>
                  <a:schemeClr val="bg1"/>
                </a:solidFill>
                <a:latin typeface="仿宋" panose="02010609060101010101" pitchFamily="49" charset="-122"/>
                <a:ea typeface="仿宋" panose="02010609060101010101" pitchFamily="49" charset="-122"/>
              </a:rPr>
              <a:t>【</a:t>
            </a:r>
            <a:r>
              <a:rPr lang="zh-CN" altLang="en-US" sz="1600" dirty="0">
                <a:solidFill>
                  <a:schemeClr val="bg1"/>
                </a:solidFill>
                <a:latin typeface="仿宋" panose="02010609060101010101" pitchFamily="49" charset="-122"/>
                <a:ea typeface="仿宋" panose="02010609060101010101" pitchFamily="49" charset="-122"/>
              </a:rPr>
              <a:t>添加银行卡信息</a:t>
            </a:r>
            <a:r>
              <a:rPr lang="en-US" altLang="zh-CN" sz="1600" dirty="0">
                <a:solidFill>
                  <a:schemeClr val="bg1"/>
                </a:solidFill>
                <a:latin typeface="仿宋" panose="02010609060101010101" pitchFamily="49" charset="-122"/>
                <a:ea typeface="仿宋" panose="02010609060101010101" pitchFamily="49" charset="-122"/>
              </a:rPr>
              <a:t>】</a:t>
            </a:r>
            <a:r>
              <a:rPr lang="zh-CN" altLang="en-US" sz="1600" dirty="0">
                <a:solidFill>
                  <a:schemeClr val="bg1"/>
                </a:solidFill>
                <a:latin typeface="仿宋" panose="02010609060101010101" pitchFamily="49" charset="-122"/>
                <a:ea typeface="仿宋" panose="02010609060101010101" pitchFamily="49" charset="-122"/>
              </a:rPr>
              <a:t>。选择银行卡后提交退税申请，可以看到退税申请进度。如果您的银行卡不在身边，或者暂时不想退税，可以点 击</a:t>
            </a:r>
            <a:r>
              <a:rPr lang="en-US" altLang="zh-CN" sz="1600" dirty="0">
                <a:solidFill>
                  <a:schemeClr val="bg1"/>
                </a:solidFill>
                <a:latin typeface="仿宋" panose="02010609060101010101" pitchFamily="49" charset="-122"/>
                <a:ea typeface="仿宋" panose="02010609060101010101" pitchFamily="49" charset="-122"/>
              </a:rPr>
              <a:t>【</a:t>
            </a:r>
            <a:r>
              <a:rPr lang="zh-CN" altLang="en-US" sz="1600" dirty="0">
                <a:solidFill>
                  <a:schemeClr val="bg1"/>
                </a:solidFill>
                <a:latin typeface="仿宋" panose="02010609060101010101" pitchFamily="49" charset="-122"/>
                <a:ea typeface="仿宋" panose="02010609060101010101" pitchFamily="49" charset="-122"/>
              </a:rPr>
              <a:t>暂不处理，返回首页</a:t>
            </a:r>
            <a:r>
              <a:rPr lang="en-US" altLang="zh-CN" sz="1600" dirty="0">
                <a:solidFill>
                  <a:schemeClr val="bg1"/>
                </a:solidFill>
                <a:latin typeface="仿宋" panose="02010609060101010101" pitchFamily="49" charset="-122"/>
                <a:ea typeface="仿宋" panose="02010609060101010101" pitchFamily="49" charset="-122"/>
              </a:rPr>
              <a:t>】</a:t>
            </a:r>
            <a:r>
              <a:rPr lang="zh-CN" altLang="en-US" sz="1600" dirty="0">
                <a:solidFill>
                  <a:schemeClr val="bg1"/>
                </a:solidFill>
                <a:latin typeface="仿宋" panose="02010609060101010101" pitchFamily="49" charset="-122"/>
                <a:ea typeface="仿宋" panose="02010609060101010101" pitchFamily="49" charset="-122"/>
              </a:rPr>
              <a:t>。后续可再次发起退税申请。</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图片 2"/>
          <p:cNvPicPr>
            <a:picLocks noChangeAspect="1"/>
          </p:cNvPicPr>
          <p:nvPr/>
        </p:nvPicPr>
        <p:blipFill>
          <a:blip r:embed="rId4"/>
          <a:stretch>
            <a:fillRect/>
          </a:stretch>
        </p:blipFill>
        <p:spPr>
          <a:xfrm>
            <a:off x="4198031" y="1732182"/>
            <a:ext cx="2693172" cy="4810445"/>
          </a:xfrm>
          <a:prstGeom prst="rect">
            <a:avLst/>
          </a:prstGeom>
        </p:spPr>
      </p:pic>
      <p:pic>
        <p:nvPicPr>
          <p:cNvPr id="2" name="图片 1"/>
          <p:cNvPicPr>
            <a:picLocks noChangeAspect="1"/>
          </p:cNvPicPr>
          <p:nvPr/>
        </p:nvPicPr>
        <p:blipFill>
          <a:blip r:embed="rId5"/>
          <a:stretch>
            <a:fillRect/>
          </a:stretch>
        </p:blipFill>
        <p:spPr>
          <a:xfrm>
            <a:off x="1094846" y="1732502"/>
            <a:ext cx="2657475" cy="4810125"/>
          </a:xfrm>
          <a:prstGeom prst="rect">
            <a:avLst/>
          </a:prstGeom>
        </p:spPr>
      </p:pic>
      <p:sp>
        <p:nvSpPr>
          <p:cNvPr id="12" name="TextBox 75"/>
          <p:cNvSpPr txBox="1"/>
          <p:nvPr/>
        </p:nvSpPr>
        <p:spPr>
          <a:xfrm>
            <a:off x="558332" y="528782"/>
            <a:ext cx="6811356" cy="523220"/>
          </a:xfrm>
          <a:prstGeom prst="rect">
            <a:avLst/>
          </a:prstGeom>
          <a:noFill/>
        </p:spPr>
        <p:txBody>
          <a:bodyPr wrap="square" rtlCol="0" anchor="b">
            <a:spAutoFit/>
          </a:bodyPr>
          <a:lstStyle/>
          <a:p>
            <a:r>
              <a:rPr lang="zh-CN" altLang="en-US" sz="2800" b="1" dirty="0" smtClean="0">
                <a:solidFill>
                  <a:schemeClr val="bg1"/>
                </a:solidFill>
                <a:latin typeface="仿宋" panose="02010609060101010101" pitchFamily="49" charset="-122"/>
                <a:ea typeface="仿宋" panose="02010609060101010101" pitchFamily="49" charset="-122"/>
              </a:rPr>
              <a:t>三、</a:t>
            </a:r>
            <a:r>
              <a:rPr lang="zh-CN" altLang="en-US" sz="2800" b="1" dirty="0">
                <a:solidFill>
                  <a:schemeClr val="bg1"/>
                </a:solidFill>
                <a:latin typeface="仿宋" panose="02010609060101010101" pitchFamily="49" charset="-122"/>
                <a:ea typeface="仿宋" panose="02010609060101010101" pitchFamily="49" charset="-122"/>
              </a:rPr>
              <a:t>个人所得税</a:t>
            </a:r>
            <a:r>
              <a:rPr lang="en-US" altLang="zh-CN" sz="2800" b="1" dirty="0">
                <a:solidFill>
                  <a:schemeClr val="bg1"/>
                </a:solidFill>
                <a:latin typeface="仿宋" panose="02010609060101010101" pitchFamily="49" charset="-122"/>
                <a:ea typeface="仿宋" panose="02010609060101010101" pitchFamily="49" charset="-122"/>
              </a:rPr>
              <a:t>APP</a:t>
            </a:r>
            <a:r>
              <a:rPr lang="zh-CN" altLang="en-US" sz="2800" b="1" dirty="0">
                <a:solidFill>
                  <a:schemeClr val="bg1"/>
                </a:solidFill>
                <a:latin typeface="仿宋" panose="02010609060101010101" pitchFamily="49" charset="-122"/>
                <a:ea typeface="仿宋" panose="02010609060101010101" pitchFamily="49" charset="-122"/>
              </a:rPr>
              <a:t>操作演示</a:t>
            </a:r>
            <a:r>
              <a:rPr lang="en-US" altLang="zh-CN" sz="2800" b="1" dirty="0">
                <a:solidFill>
                  <a:schemeClr val="bg1"/>
                </a:solidFill>
                <a:latin typeface="仿宋" panose="02010609060101010101" pitchFamily="49" charset="-122"/>
                <a:ea typeface="仿宋" panose="02010609060101010101" pitchFamily="49" charset="-122"/>
              </a:rPr>
              <a:t>—</a:t>
            </a:r>
            <a:r>
              <a:rPr lang="zh-CN" altLang="en-US" sz="2800" b="1" dirty="0">
                <a:solidFill>
                  <a:schemeClr val="bg1"/>
                </a:solidFill>
                <a:latin typeface="仿宋" panose="02010609060101010101" pitchFamily="49" charset="-122"/>
                <a:ea typeface="仿宋" panose="02010609060101010101" pitchFamily="49" charset="-122"/>
              </a:rPr>
              <a:t>申报篇</a:t>
            </a:r>
          </a:p>
        </p:txBody>
      </p:sp>
      <p:sp>
        <p:nvSpPr>
          <p:cNvPr id="16" name="矩形 15"/>
          <p:cNvSpPr/>
          <p:nvPr/>
        </p:nvSpPr>
        <p:spPr>
          <a:xfrm>
            <a:off x="1036818" y="1177065"/>
            <a:ext cx="5854385" cy="412613"/>
          </a:xfrm>
          <a:prstGeom prst="rect">
            <a:avLst/>
          </a:prstGeom>
        </p:spPr>
        <p:txBody>
          <a:bodyPr wrap="square">
            <a:spAutoFit/>
          </a:bodyPr>
          <a:lstStyle/>
          <a:p>
            <a:pPr>
              <a:lnSpc>
                <a:spcPct val="120000"/>
              </a:lnSpc>
              <a:buSzPct val="100000"/>
            </a:pPr>
            <a:r>
              <a:rPr lang="en-US" altLang="zh-CN" sz="2000" b="1" dirty="0">
                <a:solidFill>
                  <a:srgbClr val="16CCC8"/>
                </a:solidFill>
                <a:latin typeface="仿宋" panose="02010609060101010101" pitchFamily="49" charset="-122"/>
                <a:ea typeface="仿宋" panose="02010609060101010101" pitchFamily="49" charset="-122"/>
                <a:sym typeface="微软雅黑" panose="020B0503020204020204" charset="-122"/>
              </a:rPr>
              <a:t>Step1 </a:t>
            </a:r>
            <a:r>
              <a:rPr lang="zh-CN" altLang="en-US" sz="2000" b="1" kern="100" dirty="0">
                <a:solidFill>
                  <a:srgbClr val="16CCC8"/>
                </a:solidFill>
                <a:latin typeface="仿宋" panose="02010609060101010101" pitchFamily="49" charset="-122"/>
                <a:ea typeface="仿宋" panose="02010609060101010101" pitchFamily="49" charset="-122"/>
                <a:cs typeface="Times New Roman" panose="02020603050405020304" pitchFamily="18" charset="0"/>
              </a:rPr>
              <a:t>简易申报</a:t>
            </a:r>
            <a:r>
              <a:rPr lang="en-US" altLang="zh-CN" sz="2000" b="1" kern="100" dirty="0">
                <a:solidFill>
                  <a:srgbClr val="16CCC8"/>
                </a:solidFill>
                <a:latin typeface="仿宋" panose="02010609060101010101" pitchFamily="49" charset="-122"/>
                <a:ea typeface="仿宋" panose="02010609060101010101" pitchFamily="49" charset="-122"/>
                <a:cs typeface="Times New Roman" panose="02020603050405020304" pitchFamily="18" charset="0"/>
              </a:rPr>
              <a:t>-</a:t>
            </a:r>
            <a:r>
              <a:rPr lang="zh-CN" altLang="en-US" sz="2000" b="1" kern="100" dirty="0">
                <a:solidFill>
                  <a:srgbClr val="16CCC8"/>
                </a:solidFill>
                <a:latin typeface="仿宋" panose="02010609060101010101" pitchFamily="49" charset="-122"/>
                <a:ea typeface="仿宋" panose="02010609060101010101" pitchFamily="49" charset="-122"/>
                <a:cs typeface="Times New Roman" panose="02020603050405020304" pitchFamily="18" charset="0"/>
              </a:rPr>
              <a:t>切换标准申报</a:t>
            </a:r>
            <a:endParaRPr lang="zh-CN" altLang="zh-CN" sz="2000" b="1" dirty="0">
              <a:solidFill>
                <a:srgbClr val="16CCC8"/>
              </a:solidFill>
              <a:latin typeface="仿宋" panose="02010609060101010101" pitchFamily="49" charset="-122"/>
              <a:ea typeface="仿宋" panose="02010609060101010101" pitchFamily="49" charset="-122"/>
              <a:sym typeface="微软雅黑" panose="020B0503020204020204" charset="-122"/>
            </a:endParaRPr>
          </a:p>
        </p:txBody>
      </p:sp>
      <p:sp>
        <p:nvSpPr>
          <p:cNvPr id="6" name="矩形 5"/>
          <p:cNvSpPr/>
          <p:nvPr/>
        </p:nvSpPr>
        <p:spPr>
          <a:xfrm>
            <a:off x="7505543" y="3319258"/>
            <a:ext cx="3650737" cy="787523"/>
          </a:xfrm>
          <a:prstGeom prst="rect">
            <a:avLst/>
          </a:prstGeom>
        </p:spPr>
        <p:txBody>
          <a:bodyPr wrap="square">
            <a:spAutoFit/>
          </a:bodyPr>
          <a:lstStyle/>
          <a:p>
            <a:pPr marL="285750" indent="-285750">
              <a:lnSpc>
                <a:spcPct val="150000"/>
              </a:lnSpc>
              <a:buFont typeface="Wingdings" panose="05000000000000000000" pitchFamily="2" charset="2"/>
              <a:buChar char="p"/>
            </a:pPr>
            <a:r>
              <a:rPr lang="zh-CN" altLang="en-US" sz="1600" dirty="0">
                <a:solidFill>
                  <a:schemeClr val="bg1"/>
                </a:solidFill>
                <a:latin typeface="仿宋" panose="02010609060101010101" pitchFamily="49" charset="-122"/>
                <a:ea typeface="仿宋" panose="02010609060101010101" pitchFamily="49" charset="-122"/>
              </a:rPr>
              <a:t>若想对纳税收入信息进行修改则可以切换到标准申报进行修改。</a:t>
            </a:r>
          </a:p>
        </p:txBody>
      </p:sp>
    </p:spTree>
    <p:custDataLst>
      <p:tags r:id="rId1"/>
    </p:custData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 name="矩形 15"/>
          <p:cNvSpPr/>
          <p:nvPr/>
        </p:nvSpPr>
        <p:spPr>
          <a:xfrm>
            <a:off x="1036818" y="1177065"/>
            <a:ext cx="6768061" cy="412613"/>
          </a:xfrm>
          <a:prstGeom prst="rect">
            <a:avLst/>
          </a:prstGeom>
        </p:spPr>
        <p:txBody>
          <a:bodyPr wrap="square">
            <a:spAutoFit/>
          </a:bodyPr>
          <a:lstStyle/>
          <a:p>
            <a:pPr>
              <a:lnSpc>
                <a:spcPct val="120000"/>
              </a:lnSpc>
              <a:buSzPct val="100000"/>
            </a:pPr>
            <a:r>
              <a:rPr lang="en-US" altLang="zh-CN" sz="2000" b="1" dirty="0">
                <a:solidFill>
                  <a:srgbClr val="16CCC8"/>
                </a:solidFill>
                <a:latin typeface="仿宋" panose="02010609060101010101" pitchFamily="49" charset="-122"/>
                <a:ea typeface="仿宋" panose="02010609060101010101" pitchFamily="49" charset="-122"/>
                <a:sym typeface="微软雅黑" panose="020B0503020204020204" charset="-122"/>
              </a:rPr>
              <a:t>Step2 </a:t>
            </a:r>
            <a:r>
              <a:rPr lang="zh-CN" altLang="en-US" sz="2000" b="1" kern="100" dirty="0">
                <a:solidFill>
                  <a:srgbClr val="16CCC8"/>
                </a:solidFill>
                <a:latin typeface="仿宋" panose="02010609060101010101" pitchFamily="49" charset="-122"/>
                <a:ea typeface="仿宋" panose="02010609060101010101" pitchFamily="49" charset="-122"/>
                <a:cs typeface="Times New Roman" panose="02020603050405020304" pitchFamily="18" charset="0"/>
              </a:rPr>
              <a:t>标准申报</a:t>
            </a:r>
            <a:r>
              <a:rPr lang="en-US" altLang="zh-CN" sz="2000" b="1" kern="100" dirty="0">
                <a:solidFill>
                  <a:srgbClr val="16CCC8"/>
                </a:solidFill>
                <a:latin typeface="仿宋" panose="02010609060101010101" pitchFamily="49" charset="-122"/>
                <a:ea typeface="仿宋" panose="02010609060101010101" pitchFamily="49" charset="-122"/>
                <a:cs typeface="Times New Roman" panose="02020603050405020304" pitchFamily="18" charset="0"/>
              </a:rPr>
              <a:t>-</a:t>
            </a:r>
            <a:r>
              <a:rPr lang="zh-CN" altLang="en-US" sz="2000" b="1" kern="100" dirty="0">
                <a:solidFill>
                  <a:srgbClr val="16CCC8"/>
                </a:solidFill>
                <a:latin typeface="仿宋" panose="02010609060101010101" pitchFamily="49" charset="-122"/>
                <a:ea typeface="仿宋" panose="02010609060101010101" pitchFamily="49" charset="-122"/>
                <a:cs typeface="Times New Roman" panose="02020603050405020304" pitchFamily="18" charset="0"/>
              </a:rPr>
              <a:t>使用申报数据进行申报</a:t>
            </a:r>
            <a:endParaRPr lang="zh-CN" altLang="zh-CN" sz="2000" b="1" dirty="0">
              <a:solidFill>
                <a:srgbClr val="16CCC8"/>
              </a:solidFill>
              <a:latin typeface="仿宋" panose="02010609060101010101" pitchFamily="49" charset="-122"/>
              <a:ea typeface="仿宋" panose="02010609060101010101" pitchFamily="49" charset="-122"/>
              <a:sym typeface="微软雅黑" panose="020B0503020204020204" charset="-122"/>
            </a:endParaRPr>
          </a:p>
        </p:txBody>
      </p:sp>
      <p:sp>
        <p:nvSpPr>
          <p:cNvPr id="17" name="TextBox 75"/>
          <p:cNvSpPr txBox="1"/>
          <p:nvPr/>
        </p:nvSpPr>
        <p:spPr>
          <a:xfrm>
            <a:off x="509010" y="529102"/>
            <a:ext cx="5262203" cy="523220"/>
          </a:xfrm>
          <a:prstGeom prst="rect">
            <a:avLst/>
          </a:prstGeom>
          <a:noFill/>
        </p:spPr>
        <p:txBody>
          <a:bodyPr wrap="square" rtlCol="0" anchor="b">
            <a:spAutoFit/>
          </a:bodyPr>
          <a:lstStyle/>
          <a:p>
            <a:r>
              <a:rPr lang="zh-CN" altLang="en-US" sz="2800" b="1" dirty="0" smtClean="0">
                <a:solidFill>
                  <a:schemeClr val="bg1"/>
                </a:solidFill>
                <a:latin typeface="仿宋" panose="02010609060101010101" pitchFamily="49" charset="-122"/>
                <a:ea typeface="仿宋" panose="02010609060101010101" pitchFamily="49" charset="-122"/>
              </a:rPr>
              <a:t>三、</a:t>
            </a:r>
            <a:r>
              <a:rPr lang="zh-CN" altLang="en-US" sz="2800" b="1" dirty="0">
                <a:solidFill>
                  <a:schemeClr val="bg1"/>
                </a:solidFill>
                <a:latin typeface="仿宋" panose="02010609060101010101" pitchFamily="49" charset="-122"/>
                <a:ea typeface="仿宋" panose="02010609060101010101" pitchFamily="49" charset="-122"/>
              </a:rPr>
              <a:t>个人所得税</a:t>
            </a:r>
            <a:r>
              <a:rPr lang="en-US" altLang="zh-CN" sz="2800" b="1" dirty="0">
                <a:solidFill>
                  <a:schemeClr val="bg1"/>
                </a:solidFill>
                <a:latin typeface="仿宋" panose="02010609060101010101" pitchFamily="49" charset="-122"/>
                <a:ea typeface="仿宋" panose="02010609060101010101" pitchFamily="49" charset="-122"/>
              </a:rPr>
              <a:t>APP</a:t>
            </a:r>
            <a:r>
              <a:rPr lang="zh-CN" altLang="en-US" sz="2800" b="1" dirty="0">
                <a:solidFill>
                  <a:schemeClr val="bg1"/>
                </a:solidFill>
                <a:latin typeface="仿宋" panose="02010609060101010101" pitchFamily="49" charset="-122"/>
                <a:ea typeface="仿宋" panose="02010609060101010101" pitchFamily="49" charset="-122"/>
              </a:rPr>
              <a:t>操作演示。</a:t>
            </a:r>
          </a:p>
        </p:txBody>
      </p:sp>
      <p:pic>
        <p:nvPicPr>
          <p:cNvPr id="10" name="图片 9"/>
          <p:cNvPicPr>
            <a:picLocks noChangeAspect="1"/>
          </p:cNvPicPr>
          <p:nvPr/>
        </p:nvPicPr>
        <p:blipFill>
          <a:blip r:embed="rId4"/>
          <a:stretch>
            <a:fillRect/>
          </a:stretch>
        </p:blipFill>
        <p:spPr>
          <a:xfrm>
            <a:off x="8880533" y="2096296"/>
            <a:ext cx="2589084" cy="3905475"/>
          </a:xfrm>
          <a:prstGeom prst="rect">
            <a:avLst/>
          </a:prstGeom>
        </p:spPr>
      </p:pic>
      <p:pic>
        <p:nvPicPr>
          <p:cNvPr id="2" name="图片 1" descr="H6"/>
          <p:cNvPicPr>
            <a:picLocks noChangeAspect="1"/>
          </p:cNvPicPr>
          <p:nvPr/>
        </p:nvPicPr>
        <p:blipFill>
          <a:blip r:embed="rId5"/>
          <a:stretch>
            <a:fillRect/>
          </a:stretch>
        </p:blipFill>
        <p:spPr>
          <a:xfrm>
            <a:off x="1812290" y="1922145"/>
            <a:ext cx="2138680" cy="4634865"/>
          </a:xfrm>
          <a:prstGeom prst="rect">
            <a:avLst/>
          </a:prstGeom>
        </p:spPr>
      </p:pic>
      <p:pic>
        <p:nvPicPr>
          <p:cNvPr id="4" name="图片 3" descr="H7"/>
          <p:cNvPicPr>
            <a:picLocks noChangeAspect="1"/>
          </p:cNvPicPr>
          <p:nvPr/>
        </p:nvPicPr>
        <p:blipFill>
          <a:blip r:embed="rId6"/>
          <a:stretch>
            <a:fillRect/>
          </a:stretch>
        </p:blipFill>
        <p:spPr>
          <a:xfrm>
            <a:off x="5236845" y="1787525"/>
            <a:ext cx="2261870" cy="4903470"/>
          </a:xfrm>
          <a:prstGeom prst="rect">
            <a:avLst/>
          </a:prstGeom>
        </p:spPr>
      </p:pic>
      <p:sp>
        <p:nvSpPr>
          <p:cNvPr id="3" name="圆角矩形 2"/>
          <p:cNvSpPr/>
          <p:nvPr/>
        </p:nvSpPr>
        <p:spPr>
          <a:xfrm>
            <a:off x="9847385" y="4633546"/>
            <a:ext cx="1485900" cy="30773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圆角矩形 4"/>
          <p:cNvSpPr/>
          <p:nvPr/>
        </p:nvSpPr>
        <p:spPr>
          <a:xfrm>
            <a:off x="8968154" y="3446585"/>
            <a:ext cx="413238" cy="18463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ustDataLst>
      <p:tags r:id="rId1"/>
    </p:custData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Box 75"/>
          <p:cNvSpPr txBox="1"/>
          <p:nvPr/>
        </p:nvSpPr>
        <p:spPr>
          <a:xfrm>
            <a:off x="439738" y="461723"/>
            <a:ext cx="5262203" cy="523220"/>
          </a:xfrm>
          <a:prstGeom prst="rect">
            <a:avLst/>
          </a:prstGeom>
          <a:noFill/>
        </p:spPr>
        <p:txBody>
          <a:bodyPr wrap="square" rtlCol="0" anchor="b">
            <a:spAutoFit/>
          </a:bodyPr>
          <a:lstStyle/>
          <a:p>
            <a:r>
              <a:rPr lang="zh-CN" altLang="en-US" sz="2800" b="1" dirty="0" smtClean="0">
                <a:solidFill>
                  <a:schemeClr val="bg1"/>
                </a:solidFill>
                <a:latin typeface="仿宋" panose="02010609060101010101" pitchFamily="49" charset="-122"/>
                <a:ea typeface="仿宋" panose="02010609060101010101" pitchFamily="49" charset="-122"/>
              </a:rPr>
              <a:t>三、</a:t>
            </a:r>
            <a:r>
              <a:rPr lang="zh-CN" altLang="en-US" sz="2800" b="1" dirty="0">
                <a:solidFill>
                  <a:schemeClr val="bg1"/>
                </a:solidFill>
                <a:latin typeface="仿宋" panose="02010609060101010101" pitchFamily="49" charset="-122"/>
                <a:ea typeface="仿宋" panose="02010609060101010101" pitchFamily="49" charset="-122"/>
              </a:rPr>
              <a:t>个人所得税</a:t>
            </a:r>
            <a:r>
              <a:rPr lang="en-US" altLang="zh-CN" sz="2800" b="1" dirty="0">
                <a:solidFill>
                  <a:schemeClr val="bg1"/>
                </a:solidFill>
                <a:latin typeface="仿宋" panose="02010609060101010101" pitchFamily="49" charset="-122"/>
                <a:ea typeface="仿宋" panose="02010609060101010101" pitchFamily="49" charset="-122"/>
              </a:rPr>
              <a:t>APP</a:t>
            </a:r>
            <a:r>
              <a:rPr lang="zh-CN" altLang="en-US" sz="2800" b="1" dirty="0">
                <a:solidFill>
                  <a:schemeClr val="bg1"/>
                </a:solidFill>
                <a:latin typeface="仿宋" panose="02010609060101010101" pitchFamily="49" charset="-122"/>
                <a:ea typeface="仿宋" panose="02010609060101010101" pitchFamily="49" charset="-122"/>
              </a:rPr>
              <a:t>操作演示。</a:t>
            </a:r>
          </a:p>
        </p:txBody>
      </p:sp>
      <p:sp>
        <p:nvSpPr>
          <p:cNvPr id="7" name="矩形 6"/>
          <p:cNvSpPr/>
          <p:nvPr/>
        </p:nvSpPr>
        <p:spPr>
          <a:xfrm>
            <a:off x="1036818" y="1177065"/>
            <a:ext cx="8432646" cy="412613"/>
          </a:xfrm>
          <a:prstGeom prst="rect">
            <a:avLst/>
          </a:prstGeom>
        </p:spPr>
        <p:txBody>
          <a:bodyPr wrap="square">
            <a:spAutoFit/>
          </a:bodyPr>
          <a:lstStyle/>
          <a:p>
            <a:pPr>
              <a:lnSpc>
                <a:spcPct val="120000"/>
              </a:lnSpc>
              <a:buSzPct val="100000"/>
            </a:pPr>
            <a:r>
              <a:rPr lang="en-US" altLang="zh-CN" sz="2000" b="1" dirty="0">
                <a:solidFill>
                  <a:srgbClr val="16CCC8"/>
                </a:solidFill>
                <a:latin typeface="仿宋" panose="02010609060101010101" pitchFamily="49" charset="-122"/>
                <a:ea typeface="仿宋" panose="02010609060101010101" pitchFamily="49" charset="-122"/>
                <a:sym typeface="微软雅黑" panose="020B0503020204020204" charset="-122"/>
              </a:rPr>
              <a:t>Step2 </a:t>
            </a:r>
            <a:r>
              <a:rPr lang="zh-CN" altLang="en-US" sz="2000" b="1" kern="100" dirty="0">
                <a:solidFill>
                  <a:srgbClr val="16CCC8"/>
                </a:solidFill>
                <a:latin typeface="仿宋" panose="02010609060101010101" pitchFamily="49" charset="-122"/>
                <a:ea typeface="仿宋" panose="02010609060101010101" pitchFamily="49" charset="-122"/>
                <a:cs typeface="Times New Roman" panose="02020603050405020304" pitchFamily="18" charset="0"/>
              </a:rPr>
              <a:t>标准申报</a:t>
            </a:r>
            <a:r>
              <a:rPr lang="en-US" altLang="zh-CN" sz="2000" b="1" kern="100" dirty="0">
                <a:solidFill>
                  <a:srgbClr val="16CCC8"/>
                </a:solidFill>
                <a:latin typeface="仿宋" panose="02010609060101010101" pitchFamily="49" charset="-122"/>
                <a:ea typeface="仿宋" panose="02010609060101010101" pitchFamily="49" charset="-122"/>
                <a:cs typeface="Times New Roman" panose="02020603050405020304" pitchFamily="18" charset="0"/>
              </a:rPr>
              <a:t>-</a:t>
            </a:r>
            <a:r>
              <a:rPr lang="zh-CN" altLang="en-US" sz="2000" b="1" kern="100" dirty="0">
                <a:solidFill>
                  <a:srgbClr val="16CCC8"/>
                </a:solidFill>
                <a:latin typeface="仿宋" panose="02010609060101010101" pitchFamily="49" charset="-122"/>
                <a:ea typeface="仿宋" panose="02010609060101010101" pitchFamily="49" charset="-122"/>
                <a:cs typeface="Times New Roman" panose="02020603050405020304" pitchFamily="18" charset="0"/>
              </a:rPr>
              <a:t>使用申报数据进行申报</a:t>
            </a:r>
            <a:r>
              <a:rPr lang="en-US" altLang="zh-CN" sz="2000" b="1" kern="100" dirty="0">
                <a:solidFill>
                  <a:srgbClr val="16CCC8"/>
                </a:solidFill>
                <a:latin typeface="仿宋" panose="02010609060101010101" pitchFamily="49" charset="-122"/>
                <a:ea typeface="仿宋" panose="02010609060101010101" pitchFamily="49" charset="-122"/>
                <a:cs typeface="Times New Roman" panose="02020603050405020304" pitchFamily="18" charset="0"/>
              </a:rPr>
              <a:t>-</a:t>
            </a:r>
            <a:r>
              <a:rPr lang="zh-CN" altLang="en-US" sz="2000" b="1" kern="100" dirty="0">
                <a:solidFill>
                  <a:srgbClr val="16CCC8"/>
                </a:solidFill>
                <a:latin typeface="仿宋" panose="02010609060101010101" pitchFamily="49" charset="-122"/>
                <a:ea typeface="仿宋" panose="02010609060101010101" pitchFamily="49" charset="-122"/>
                <a:cs typeface="Times New Roman" panose="02020603050405020304" pitchFamily="18" charset="0"/>
              </a:rPr>
              <a:t>收入和税前扣除</a:t>
            </a:r>
            <a:r>
              <a:rPr lang="en-US" altLang="zh-CN" sz="2000" b="1" kern="100" dirty="0">
                <a:solidFill>
                  <a:srgbClr val="16CCC8"/>
                </a:solidFill>
                <a:latin typeface="仿宋" panose="02010609060101010101" pitchFamily="49" charset="-122"/>
                <a:ea typeface="仿宋" panose="02010609060101010101" pitchFamily="49" charset="-122"/>
                <a:cs typeface="Times New Roman" panose="02020603050405020304" pitchFamily="18" charset="0"/>
              </a:rPr>
              <a:t>-</a:t>
            </a:r>
            <a:r>
              <a:rPr lang="zh-CN" altLang="en-US" sz="2000" b="1" kern="100" dirty="0">
                <a:solidFill>
                  <a:srgbClr val="16CCC8"/>
                </a:solidFill>
                <a:latin typeface="仿宋" panose="02010609060101010101" pitchFamily="49" charset="-122"/>
                <a:ea typeface="仿宋" panose="02010609060101010101" pitchFamily="49" charset="-122"/>
                <a:cs typeface="Times New Roman" panose="02020603050405020304" pitchFamily="18" charset="0"/>
              </a:rPr>
              <a:t>收入主表</a:t>
            </a:r>
            <a:endParaRPr lang="zh-CN" altLang="zh-CN" sz="2000" b="1" dirty="0">
              <a:solidFill>
                <a:srgbClr val="16CCC8"/>
              </a:solidFill>
              <a:latin typeface="仿宋" panose="02010609060101010101" pitchFamily="49" charset="-122"/>
              <a:ea typeface="仿宋" panose="02010609060101010101" pitchFamily="49" charset="-122"/>
              <a:sym typeface="微软雅黑" panose="020B0503020204020204" charset="-122"/>
            </a:endParaRPr>
          </a:p>
        </p:txBody>
      </p:sp>
      <p:pic>
        <p:nvPicPr>
          <p:cNvPr id="8" name="图片 7"/>
          <p:cNvPicPr>
            <a:picLocks noChangeAspect="1"/>
          </p:cNvPicPr>
          <p:nvPr/>
        </p:nvPicPr>
        <p:blipFill>
          <a:blip r:embed="rId2"/>
          <a:stretch>
            <a:fillRect/>
          </a:stretch>
        </p:blipFill>
        <p:spPr>
          <a:xfrm>
            <a:off x="6515747" y="1991684"/>
            <a:ext cx="2640749" cy="2640749"/>
          </a:xfrm>
          <a:prstGeom prst="rect">
            <a:avLst/>
          </a:prstGeom>
        </p:spPr>
      </p:pic>
      <p:pic>
        <p:nvPicPr>
          <p:cNvPr id="9" name="图片 8"/>
          <p:cNvPicPr>
            <a:picLocks noChangeAspect="1"/>
          </p:cNvPicPr>
          <p:nvPr/>
        </p:nvPicPr>
        <p:blipFill>
          <a:blip r:embed="rId3"/>
          <a:stretch>
            <a:fillRect/>
          </a:stretch>
        </p:blipFill>
        <p:spPr>
          <a:xfrm>
            <a:off x="1118042" y="4755638"/>
            <a:ext cx="2640749" cy="1668165"/>
          </a:xfrm>
          <a:prstGeom prst="rect">
            <a:avLst/>
          </a:prstGeom>
        </p:spPr>
      </p:pic>
      <p:pic>
        <p:nvPicPr>
          <p:cNvPr id="11" name="图片 10"/>
          <p:cNvPicPr>
            <a:picLocks noChangeAspect="1"/>
          </p:cNvPicPr>
          <p:nvPr/>
        </p:nvPicPr>
        <p:blipFill rotWithShape="1">
          <a:blip r:embed="rId4">
            <a:extLst>
              <a:ext uri="{28A0092B-C50C-407E-A947-70E740481C1C}">
                <a14:useLocalDpi xmlns:a14="http://schemas.microsoft.com/office/drawing/2010/main" val="0"/>
              </a:ext>
            </a:extLst>
          </a:blip>
          <a:srcRect t="3844" b="40330"/>
          <a:stretch>
            <a:fillRect/>
          </a:stretch>
        </p:blipFill>
        <p:spPr>
          <a:xfrm>
            <a:off x="1118042" y="1991684"/>
            <a:ext cx="2640749" cy="2665905"/>
          </a:xfrm>
          <a:prstGeom prst="rect">
            <a:avLst/>
          </a:prstGeom>
        </p:spPr>
      </p:pic>
      <p:sp>
        <p:nvSpPr>
          <p:cNvPr id="12" name="矩形 11"/>
          <p:cNvSpPr/>
          <p:nvPr/>
        </p:nvSpPr>
        <p:spPr>
          <a:xfrm>
            <a:off x="1361886" y="5500604"/>
            <a:ext cx="1190005" cy="27326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仿宋" panose="02010609060101010101" pitchFamily="49" charset="-122"/>
            </a:endParaRPr>
          </a:p>
        </p:txBody>
      </p:sp>
      <p:pic>
        <p:nvPicPr>
          <p:cNvPr id="13" name="图片 12"/>
          <p:cNvPicPr>
            <a:picLocks noChangeAspect="1"/>
          </p:cNvPicPr>
          <p:nvPr/>
        </p:nvPicPr>
        <p:blipFill>
          <a:blip r:embed="rId5"/>
          <a:stretch>
            <a:fillRect/>
          </a:stretch>
        </p:blipFill>
        <p:spPr>
          <a:xfrm>
            <a:off x="3896114" y="1991684"/>
            <a:ext cx="2482310" cy="4432119"/>
          </a:xfrm>
          <a:prstGeom prst="rect">
            <a:avLst/>
          </a:prstGeom>
        </p:spPr>
      </p:pic>
      <p:pic>
        <p:nvPicPr>
          <p:cNvPr id="15" name="图片 14"/>
          <p:cNvPicPr>
            <a:picLocks noChangeAspect="1"/>
          </p:cNvPicPr>
          <p:nvPr/>
        </p:nvPicPr>
        <p:blipFill>
          <a:blip r:embed="rId3"/>
          <a:stretch>
            <a:fillRect/>
          </a:stretch>
        </p:blipFill>
        <p:spPr>
          <a:xfrm>
            <a:off x="6515747" y="4755638"/>
            <a:ext cx="2640749" cy="1668165"/>
          </a:xfrm>
          <a:prstGeom prst="rect">
            <a:avLst/>
          </a:prstGeom>
        </p:spPr>
      </p:pic>
      <p:sp>
        <p:nvSpPr>
          <p:cNvPr id="16" name="矩形 15"/>
          <p:cNvSpPr/>
          <p:nvPr/>
        </p:nvSpPr>
        <p:spPr>
          <a:xfrm>
            <a:off x="6759591" y="5500604"/>
            <a:ext cx="1190005" cy="27326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仿宋" panose="02010609060101010101" pitchFamily="49" charset="-122"/>
            </a:endParaRPr>
          </a:p>
        </p:txBody>
      </p:sp>
      <p:pic>
        <p:nvPicPr>
          <p:cNvPr id="18" name="图片 1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93820" y="1980155"/>
            <a:ext cx="2433232" cy="4453730"/>
          </a:xfrm>
          <a:prstGeom prst="rect">
            <a:avLst/>
          </a:prstGeom>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8067675" y="2015275"/>
            <a:ext cx="3144918" cy="3727944"/>
          </a:xfrm>
          <a:prstGeom prst="rect">
            <a:avLst/>
          </a:prstGeom>
        </p:spPr>
        <p:txBody>
          <a:bodyPr wrap="square">
            <a:spAutoFit/>
          </a:bodyPr>
          <a:lstStyle/>
          <a:p>
            <a:pPr marL="285750" indent="-285750">
              <a:lnSpc>
                <a:spcPct val="150000"/>
              </a:lnSpc>
              <a:buFont typeface="Wingdings" panose="05000000000000000000" pitchFamily="2" charset="2"/>
              <a:buChar char="p"/>
            </a:pPr>
            <a:r>
              <a:rPr lang="zh-CN" altLang="en-US" sz="1600" dirty="0">
                <a:solidFill>
                  <a:schemeClr val="bg1"/>
                </a:solidFill>
                <a:latin typeface="阿里巴巴普惠体 R" panose="00020600040101010101" pitchFamily="18" charset="-122"/>
                <a:ea typeface="阿里巴巴普惠体 R" panose="00020600040101010101" pitchFamily="18" charset="-122"/>
                <a:sym typeface="思源黑体" panose="020B0500000000000000" pitchFamily="34" charset="-122"/>
              </a:rPr>
              <a:t>在标准申报中，预填的综合所得申报数据里不包括单独计税的全年一次性奖金。如您选择将其并入综合所得计税，需点击进入【工资薪金】后，通过【奖金计税方式选择】将其并入。</a:t>
            </a:r>
            <a:r>
              <a:rPr lang="zh-CN" altLang="en-US" sz="1600" dirty="0">
                <a:solidFill>
                  <a:srgbClr val="FF0000"/>
                </a:solidFill>
                <a:latin typeface="阿里巴巴普惠体 R" panose="00020600040101010101" pitchFamily="18" charset="-122"/>
                <a:ea typeface="阿里巴巴普惠体 R" panose="00020600040101010101" pitchFamily="18" charset="-122"/>
                <a:sym typeface="思源黑体" panose="020B0500000000000000" pitchFamily="34" charset="-122"/>
              </a:rPr>
              <a:t>您可以在未提交申报前尝试不同的选择，查看计税结果后，比较选择最优方案。</a:t>
            </a:r>
            <a:endParaRPr lang="en-US" altLang="zh-CN" sz="1600" dirty="0">
              <a:solidFill>
                <a:srgbClr val="FF0000"/>
              </a:solidFill>
              <a:latin typeface="阿里巴巴普惠体 R" panose="00020600040101010101" pitchFamily="18" charset="-122"/>
              <a:ea typeface="阿里巴巴普惠体 R" panose="00020600040101010101" pitchFamily="18" charset="-122"/>
              <a:sym typeface="思源黑体" panose="020B0500000000000000" pitchFamily="34" charset="-122"/>
            </a:endParaRPr>
          </a:p>
          <a:p>
            <a:pPr marL="285750" indent="-285750">
              <a:lnSpc>
                <a:spcPct val="150000"/>
              </a:lnSpc>
              <a:buFont typeface="Wingdings" panose="05000000000000000000" pitchFamily="2" charset="2"/>
              <a:buChar char="p"/>
            </a:pPr>
            <a:endParaRPr lang="en-US" altLang="zh-CN" sz="1600" dirty="0">
              <a:solidFill>
                <a:schemeClr val="bg1"/>
              </a:solidFill>
              <a:latin typeface="仿宋" panose="02010609060101010101" pitchFamily="49" charset="-122"/>
              <a:ea typeface="仿宋" panose="02010609060101010101" pitchFamily="49" charset="-122"/>
            </a:endParaRPr>
          </a:p>
        </p:txBody>
      </p:sp>
      <p:sp>
        <p:nvSpPr>
          <p:cNvPr id="12" name="矩形 11"/>
          <p:cNvSpPr/>
          <p:nvPr/>
        </p:nvSpPr>
        <p:spPr>
          <a:xfrm>
            <a:off x="1036817" y="1177065"/>
            <a:ext cx="9821057" cy="412613"/>
          </a:xfrm>
          <a:prstGeom prst="rect">
            <a:avLst/>
          </a:prstGeom>
        </p:spPr>
        <p:txBody>
          <a:bodyPr wrap="square">
            <a:spAutoFit/>
          </a:bodyPr>
          <a:lstStyle/>
          <a:p>
            <a:pPr>
              <a:lnSpc>
                <a:spcPct val="120000"/>
              </a:lnSpc>
              <a:buSzPct val="100000"/>
            </a:pPr>
            <a:r>
              <a:rPr lang="en-US" altLang="zh-CN" sz="2000" b="1" dirty="0">
                <a:solidFill>
                  <a:srgbClr val="16CCC8"/>
                </a:solidFill>
                <a:latin typeface="仿宋" panose="02010609060101010101" pitchFamily="49" charset="-122"/>
                <a:ea typeface="仿宋" panose="02010609060101010101" pitchFamily="49" charset="-122"/>
                <a:sym typeface="微软雅黑" panose="020B0503020204020204" charset="-122"/>
              </a:rPr>
              <a:t>Step2 </a:t>
            </a:r>
            <a:r>
              <a:rPr lang="zh-CN" altLang="en-US" sz="2000" b="1" kern="100" dirty="0">
                <a:solidFill>
                  <a:srgbClr val="16CCC8"/>
                </a:solidFill>
                <a:latin typeface="仿宋" panose="02010609060101010101" pitchFamily="49" charset="-122"/>
                <a:ea typeface="仿宋" panose="02010609060101010101" pitchFamily="49" charset="-122"/>
                <a:cs typeface="Times New Roman" panose="02020603050405020304" pitchFamily="18" charset="0"/>
              </a:rPr>
              <a:t>标准申报</a:t>
            </a:r>
            <a:r>
              <a:rPr lang="en-US" altLang="zh-CN" sz="2000" b="1" kern="100" dirty="0">
                <a:solidFill>
                  <a:srgbClr val="16CCC8"/>
                </a:solidFill>
                <a:latin typeface="仿宋" panose="02010609060101010101" pitchFamily="49" charset="-122"/>
                <a:ea typeface="仿宋" panose="02010609060101010101" pitchFamily="49" charset="-122"/>
                <a:cs typeface="Times New Roman" panose="02020603050405020304" pitchFamily="18" charset="0"/>
              </a:rPr>
              <a:t>-</a:t>
            </a:r>
            <a:r>
              <a:rPr lang="zh-CN" altLang="en-US" sz="2000" b="1" kern="100" dirty="0">
                <a:solidFill>
                  <a:srgbClr val="16CCC8"/>
                </a:solidFill>
                <a:latin typeface="仿宋" panose="02010609060101010101" pitchFamily="49" charset="-122"/>
                <a:ea typeface="仿宋" panose="02010609060101010101" pitchFamily="49" charset="-122"/>
                <a:cs typeface="Times New Roman" panose="02020603050405020304" pitchFamily="18" charset="0"/>
              </a:rPr>
              <a:t>使用申报数据进行申报</a:t>
            </a:r>
            <a:r>
              <a:rPr lang="en-US" altLang="zh-CN" sz="2000" b="1" kern="100" dirty="0">
                <a:solidFill>
                  <a:srgbClr val="16CCC8"/>
                </a:solidFill>
                <a:latin typeface="仿宋" panose="02010609060101010101" pitchFamily="49" charset="-122"/>
                <a:ea typeface="仿宋" panose="02010609060101010101" pitchFamily="49" charset="-122"/>
                <a:cs typeface="Times New Roman" panose="02020603050405020304" pitchFamily="18" charset="0"/>
              </a:rPr>
              <a:t>-</a:t>
            </a:r>
            <a:r>
              <a:rPr lang="zh-CN" altLang="en-US" sz="2000" b="1" kern="100" dirty="0">
                <a:solidFill>
                  <a:srgbClr val="16CCC8"/>
                </a:solidFill>
                <a:latin typeface="仿宋" panose="02010609060101010101" pitchFamily="49" charset="-122"/>
                <a:ea typeface="仿宋" panose="02010609060101010101" pitchFamily="49" charset="-122"/>
                <a:cs typeface="Times New Roman" panose="02020603050405020304" pitchFamily="18" charset="0"/>
              </a:rPr>
              <a:t>收入和税前扣除</a:t>
            </a:r>
            <a:r>
              <a:rPr lang="en-US" altLang="zh-CN" sz="2000" b="1" kern="100" dirty="0">
                <a:solidFill>
                  <a:srgbClr val="16CCC8"/>
                </a:solidFill>
                <a:latin typeface="仿宋" panose="02010609060101010101" pitchFamily="49" charset="-122"/>
                <a:ea typeface="仿宋" panose="02010609060101010101" pitchFamily="49" charset="-122"/>
                <a:cs typeface="Times New Roman" panose="02020603050405020304" pitchFamily="18" charset="0"/>
              </a:rPr>
              <a:t>-</a:t>
            </a:r>
            <a:r>
              <a:rPr lang="zh-CN" altLang="en-US" sz="2000" b="1" kern="100" dirty="0">
                <a:solidFill>
                  <a:srgbClr val="16CCC8"/>
                </a:solidFill>
                <a:latin typeface="仿宋" panose="02010609060101010101" pitchFamily="49" charset="-122"/>
                <a:ea typeface="仿宋" panose="02010609060101010101" pitchFamily="49" charset="-122"/>
                <a:cs typeface="Times New Roman" panose="02020603050405020304" pitchFamily="18" charset="0"/>
              </a:rPr>
              <a:t>收入主表</a:t>
            </a:r>
            <a:endParaRPr lang="zh-CN" altLang="zh-CN" sz="2000" b="1" dirty="0">
              <a:solidFill>
                <a:srgbClr val="16CCC8"/>
              </a:solidFill>
              <a:latin typeface="仿宋" panose="02010609060101010101" pitchFamily="49" charset="-122"/>
              <a:ea typeface="仿宋" panose="02010609060101010101" pitchFamily="49" charset="-122"/>
              <a:sym typeface="微软雅黑" panose="020B0503020204020204" charset="-122"/>
            </a:endParaRPr>
          </a:p>
        </p:txBody>
      </p:sp>
      <p:sp>
        <p:nvSpPr>
          <p:cNvPr id="16" name="TextBox 75"/>
          <p:cNvSpPr txBox="1"/>
          <p:nvPr/>
        </p:nvSpPr>
        <p:spPr>
          <a:xfrm>
            <a:off x="509010" y="529102"/>
            <a:ext cx="5262203" cy="523220"/>
          </a:xfrm>
          <a:prstGeom prst="rect">
            <a:avLst/>
          </a:prstGeom>
          <a:noFill/>
        </p:spPr>
        <p:txBody>
          <a:bodyPr wrap="square" rtlCol="0" anchor="b">
            <a:spAutoFit/>
          </a:bodyPr>
          <a:lstStyle/>
          <a:p>
            <a:r>
              <a:rPr lang="zh-CN" altLang="en-US" sz="2800" b="1" dirty="0" smtClean="0">
                <a:solidFill>
                  <a:schemeClr val="bg1"/>
                </a:solidFill>
                <a:latin typeface="仿宋" panose="02010609060101010101" pitchFamily="49" charset="-122"/>
                <a:ea typeface="仿宋" panose="02010609060101010101" pitchFamily="49" charset="-122"/>
              </a:rPr>
              <a:t>三、</a:t>
            </a:r>
            <a:r>
              <a:rPr lang="zh-CN" altLang="en-US" sz="2800" b="1" dirty="0">
                <a:solidFill>
                  <a:schemeClr val="bg1"/>
                </a:solidFill>
                <a:latin typeface="仿宋" panose="02010609060101010101" pitchFamily="49" charset="-122"/>
                <a:ea typeface="仿宋" panose="02010609060101010101" pitchFamily="49" charset="-122"/>
              </a:rPr>
              <a:t>个人所得税</a:t>
            </a:r>
            <a:r>
              <a:rPr lang="en-US" altLang="zh-CN" sz="2800" b="1" dirty="0">
                <a:solidFill>
                  <a:schemeClr val="bg1"/>
                </a:solidFill>
                <a:latin typeface="仿宋" panose="02010609060101010101" pitchFamily="49" charset="-122"/>
                <a:ea typeface="仿宋" panose="02010609060101010101" pitchFamily="49" charset="-122"/>
              </a:rPr>
              <a:t>APP</a:t>
            </a:r>
            <a:r>
              <a:rPr lang="zh-CN" altLang="en-US" sz="2800" b="1" dirty="0">
                <a:solidFill>
                  <a:schemeClr val="bg1"/>
                </a:solidFill>
                <a:latin typeface="仿宋" panose="02010609060101010101" pitchFamily="49" charset="-122"/>
                <a:ea typeface="仿宋" panose="02010609060101010101" pitchFamily="49" charset="-122"/>
              </a:rPr>
              <a:t>操作演示。</a:t>
            </a:r>
          </a:p>
        </p:txBody>
      </p:sp>
      <p:pic>
        <p:nvPicPr>
          <p:cNvPr id="4" name="图片 3" descr="H8"/>
          <p:cNvPicPr>
            <a:picLocks noChangeAspect="1"/>
          </p:cNvPicPr>
          <p:nvPr/>
        </p:nvPicPr>
        <p:blipFill>
          <a:blip r:embed="rId4"/>
          <a:stretch>
            <a:fillRect/>
          </a:stretch>
        </p:blipFill>
        <p:spPr>
          <a:xfrm>
            <a:off x="810260" y="1819275"/>
            <a:ext cx="2174875" cy="4714240"/>
          </a:xfrm>
          <a:prstGeom prst="rect">
            <a:avLst/>
          </a:prstGeom>
        </p:spPr>
      </p:pic>
      <p:pic>
        <p:nvPicPr>
          <p:cNvPr id="10" name="图片 9" descr="E:\360MoveData\Users\taxyun_pc\Desktop\个税ppt修改-20210315\2021汇算PPT图\2.申报篇\全年一次性奖金图\全年2.png全年2"/>
          <p:cNvPicPr>
            <a:picLocks noChangeAspect="1"/>
          </p:cNvPicPr>
          <p:nvPr/>
        </p:nvPicPr>
        <p:blipFill>
          <a:blip r:embed="rId5"/>
          <a:srcRect/>
          <a:stretch>
            <a:fillRect/>
          </a:stretch>
        </p:blipFill>
        <p:spPr>
          <a:xfrm>
            <a:off x="2985135" y="1632712"/>
            <a:ext cx="5082540" cy="5087365"/>
          </a:xfrm>
          <a:prstGeom prst="rect">
            <a:avLst/>
          </a:prstGeom>
        </p:spPr>
      </p:pic>
    </p:spTree>
    <p:custDataLst>
      <p:tags r:id="rId1"/>
    </p:custDataLst>
    <p:extLst>
      <p:ext uri="{BB962C8B-B14F-4D97-AF65-F5344CB8AC3E}">
        <p14:creationId xmlns:p14="http://schemas.microsoft.com/office/powerpoint/2010/main" val="47726021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矩形 2"/>
          <p:cNvSpPr/>
          <p:nvPr/>
        </p:nvSpPr>
        <p:spPr>
          <a:xfrm>
            <a:off x="8683177" y="2665906"/>
            <a:ext cx="3144918" cy="1568450"/>
          </a:xfrm>
          <a:prstGeom prst="rect">
            <a:avLst/>
          </a:prstGeom>
        </p:spPr>
        <p:txBody>
          <a:bodyPr wrap="square">
            <a:spAutoFit/>
          </a:bodyPr>
          <a:lstStyle/>
          <a:p>
            <a:pPr marL="285750" indent="-285750">
              <a:lnSpc>
                <a:spcPct val="150000"/>
              </a:lnSpc>
              <a:buFont typeface="Wingdings" panose="05000000000000000000" pitchFamily="2" charset="2"/>
              <a:buChar char="p"/>
            </a:pPr>
            <a:r>
              <a:rPr lang="zh-CN" altLang="en-US" sz="1600" kern="100" dirty="0">
                <a:solidFill>
                  <a:schemeClr val="bg1"/>
                </a:solidFill>
                <a:latin typeface="仿宋" panose="02010609060101010101" pitchFamily="49" charset="-122"/>
                <a:ea typeface="仿宋" panose="02010609060101010101" pitchFamily="49" charset="-122"/>
                <a:cs typeface="Malgun Gothic Semilight" panose="020B0502040204020203" pitchFamily="34" charset="-122"/>
              </a:rPr>
              <a:t>点击列表任意一条已有数据可以进行修改和申诉操作。</a:t>
            </a:r>
            <a:endParaRPr lang="en-US" altLang="zh-CN" sz="1600" kern="100" dirty="0">
              <a:solidFill>
                <a:schemeClr val="bg1"/>
              </a:solidFill>
              <a:latin typeface="仿宋" panose="02010609060101010101" pitchFamily="49" charset="-122"/>
              <a:ea typeface="仿宋" panose="02010609060101010101" pitchFamily="49" charset="-122"/>
              <a:cs typeface="Malgun Gothic Semilight" panose="020B0502040204020203" pitchFamily="34" charset="-122"/>
            </a:endParaRPr>
          </a:p>
          <a:p>
            <a:pPr marL="285750" indent="-285750">
              <a:lnSpc>
                <a:spcPct val="150000"/>
              </a:lnSpc>
              <a:buFont typeface="Wingdings" panose="05000000000000000000" pitchFamily="2" charset="2"/>
              <a:buChar char="p"/>
            </a:pPr>
            <a:r>
              <a:rPr lang="zh-CN" altLang="en-US" sz="1600" kern="100" dirty="0">
                <a:solidFill>
                  <a:schemeClr val="bg1"/>
                </a:solidFill>
                <a:latin typeface="仿宋" panose="02010609060101010101" pitchFamily="49" charset="-122"/>
                <a:ea typeface="仿宋" panose="02010609060101010101" pitchFamily="49" charset="-122"/>
                <a:cs typeface="Malgun Gothic Semilight" panose="020B0502040204020203" pitchFamily="34" charset="-122"/>
              </a:rPr>
              <a:t>明细列表右上方“新增”</a:t>
            </a:r>
            <a:r>
              <a:rPr lang="zh-CN" altLang="en-US" sz="1600" dirty="0">
                <a:solidFill>
                  <a:schemeClr val="bg1"/>
                </a:solidFill>
                <a:latin typeface="仿宋" panose="02010609060101010101" pitchFamily="49" charset="-122"/>
                <a:ea typeface="仿宋" panose="02010609060101010101" pitchFamily="49" charset="-122"/>
              </a:rPr>
              <a:t>支持新增数据</a:t>
            </a:r>
            <a:r>
              <a:rPr lang="zh-CN" altLang="zh-CN" sz="1600" dirty="0">
                <a:solidFill>
                  <a:schemeClr val="bg1"/>
                </a:solidFill>
                <a:latin typeface="仿宋" panose="02010609060101010101" pitchFamily="49" charset="-122"/>
                <a:ea typeface="仿宋" panose="02010609060101010101" pitchFamily="49" charset="-122"/>
              </a:rPr>
              <a:t>。</a:t>
            </a:r>
            <a:endParaRPr lang="en-US" altLang="zh-CN" sz="1600" dirty="0">
              <a:solidFill>
                <a:schemeClr val="bg1"/>
              </a:solidFill>
              <a:latin typeface="仿宋" panose="02010609060101010101" pitchFamily="49" charset="-122"/>
              <a:ea typeface="仿宋" panose="02010609060101010101" pitchFamily="49" charset="-122"/>
            </a:endParaRPr>
          </a:p>
        </p:txBody>
      </p:sp>
      <p:sp>
        <p:nvSpPr>
          <p:cNvPr id="12" name="矩形 11"/>
          <p:cNvSpPr/>
          <p:nvPr/>
        </p:nvSpPr>
        <p:spPr>
          <a:xfrm>
            <a:off x="1036817" y="1177065"/>
            <a:ext cx="9821057" cy="412613"/>
          </a:xfrm>
          <a:prstGeom prst="rect">
            <a:avLst/>
          </a:prstGeom>
        </p:spPr>
        <p:txBody>
          <a:bodyPr wrap="square">
            <a:spAutoFit/>
          </a:bodyPr>
          <a:lstStyle/>
          <a:p>
            <a:pPr>
              <a:lnSpc>
                <a:spcPct val="120000"/>
              </a:lnSpc>
              <a:buSzPct val="100000"/>
            </a:pPr>
            <a:r>
              <a:rPr lang="en-US" altLang="zh-CN" sz="2000" b="1" dirty="0">
                <a:solidFill>
                  <a:srgbClr val="16CCC8"/>
                </a:solidFill>
                <a:latin typeface="仿宋" panose="02010609060101010101" pitchFamily="49" charset="-122"/>
                <a:ea typeface="仿宋" panose="02010609060101010101" pitchFamily="49" charset="-122"/>
                <a:sym typeface="微软雅黑" panose="020B0503020204020204" charset="-122"/>
              </a:rPr>
              <a:t>Step2 </a:t>
            </a:r>
            <a:r>
              <a:rPr lang="zh-CN" altLang="en-US" sz="2000" b="1" kern="100" dirty="0">
                <a:solidFill>
                  <a:srgbClr val="16CCC8"/>
                </a:solidFill>
                <a:latin typeface="仿宋" panose="02010609060101010101" pitchFamily="49" charset="-122"/>
                <a:ea typeface="仿宋" panose="02010609060101010101" pitchFamily="49" charset="-122"/>
                <a:cs typeface="Times New Roman" panose="02020603050405020304" pitchFamily="18" charset="0"/>
              </a:rPr>
              <a:t>标准申报</a:t>
            </a:r>
            <a:r>
              <a:rPr lang="en-US" altLang="zh-CN" sz="2000" b="1" kern="100" dirty="0">
                <a:solidFill>
                  <a:srgbClr val="16CCC8"/>
                </a:solidFill>
                <a:latin typeface="仿宋" panose="02010609060101010101" pitchFamily="49" charset="-122"/>
                <a:ea typeface="仿宋" panose="02010609060101010101" pitchFamily="49" charset="-122"/>
                <a:cs typeface="Times New Roman" panose="02020603050405020304" pitchFamily="18" charset="0"/>
              </a:rPr>
              <a:t>-</a:t>
            </a:r>
            <a:r>
              <a:rPr lang="zh-CN" altLang="en-US" sz="2000" b="1" kern="100" dirty="0">
                <a:solidFill>
                  <a:srgbClr val="16CCC8"/>
                </a:solidFill>
                <a:latin typeface="仿宋" panose="02010609060101010101" pitchFamily="49" charset="-122"/>
                <a:ea typeface="仿宋" panose="02010609060101010101" pitchFamily="49" charset="-122"/>
                <a:cs typeface="Times New Roman" panose="02020603050405020304" pitchFamily="18" charset="0"/>
              </a:rPr>
              <a:t>使用申报数据进行申报</a:t>
            </a:r>
            <a:r>
              <a:rPr lang="en-US" altLang="zh-CN" sz="2000" b="1" kern="100" dirty="0">
                <a:solidFill>
                  <a:srgbClr val="16CCC8"/>
                </a:solidFill>
                <a:latin typeface="仿宋" panose="02010609060101010101" pitchFamily="49" charset="-122"/>
                <a:ea typeface="仿宋" panose="02010609060101010101" pitchFamily="49" charset="-122"/>
                <a:cs typeface="Times New Roman" panose="02020603050405020304" pitchFamily="18" charset="0"/>
              </a:rPr>
              <a:t>-</a:t>
            </a:r>
            <a:r>
              <a:rPr lang="zh-CN" altLang="en-US" sz="2000" b="1" kern="100" dirty="0">
                <a:solidFill>
                  <a:srgbClr val="16CCC8"/>
                </a:solidFill>
                <a:latin typeface="仿宋" panose="02010609060101010101" pitchFamily="49" charset="-122"/>
                <a:ea typeface="仿宋" panose="02010609060101010101" pitchFamily="49" charset="-122"/>
                <a:cs typeface="Times New Roman" panose="02020603050405020304" pitchFamily="18" charset="0"/>
              </a:rPr>
              <a:t>收入和税前扣除</a:t>
            </a:r>
            <a:r>
              <a:rPr lang="en-US" altLang="zh-CN" sz="2000" b="1" kern="100" dirty="0">
                <a:solidFill>
                  <a:srgbClr val="16CCC8"/>
                </a:solidFill>
                <a:latin typeface="仿宋" panose="02010609060101010101" pitchFamily="49" charset="-122"/>
                <a:ea typeface="仿宋" panose="02010609060101010101" pitchFamily="49" charset="-122"/>
                <a:cs typeface="Times New Roman" panose="02020603050405020304" pitchFamily="18" charset="0"/>
              </a:rPr>
              <a:t>-</a:t>
            </a:r>
            <a:r>
              <a:rPr lang="zh-CN" altLang="en-US" sz="2000" b="1" kern="100" dirty="0">
                <a:solidFill>
                  <a:srgbClr val="16CCC8"/>
                </a:solidFill>
                <a:latin typeface="仿宋" panose="02010609060101010101" pitchFamily="49" charset="-122"/>
                <a:ea typeface="仿宋" panose="02010609060101010101" pitchFamily="49" charset="-122"/>
                <a:cs typeface="Times New Roman" panose="02020603050405020304" pitchFamily="18" charset="0"/>
              </a:rPr>
              <a:t>收入主表</a:t>
            </a:r>
            <a:endParaRPr lang="zh-CN" altLang="zh-CN" sz="2000" b="1" dirty="0">
              <a:solidFill>
                <a:srgbClr val="16CCC8"/>
              </a:solidFill>
              <a:latin typeface="仿宋" panose="02010609060101010101" pitchFamily="49" charset="-122"/>
              <a:ea typeface="仿宋" panose="02010609060101010101" pitchFamily="49" charset="-122"/>
              <a:sym typeface="微软雅黑" panose="020B0503020204020204" charset="-122"/>
            </a:endParaRPr>
          </a:p>
        </p:txBody>
      </p:sp>
      <p:sp>
        <p:nvSpPr>
          <p:cNvPr id="16" name="TextBox 75"/>
          <p:cNvSpPr txBox="1"/>
          <p:nvPr/>
        </p:nvSpPr>
        <p:spPr>
          <a:xfrm>
            <a:off x="509010" y="529102"/>
            <a:ext cx="5262203" cy="523220"/>
          </a:xfrm>
          <a:prstGeom prst="rect">
            <a:avLst/>
          </a:prstGeom>
          <a:noFill/>
        </p:spPr>
        <p:txBody>
          <a:bodyPr wrap="square" rtlCol="0" anchor="b">
            <a:spAutoFit/>
          </a:bodyPr>
          <a:lstStyle/>
          <a:p>
            <a:r>
              <a:rPr lang="zh-CN" altLang="en-US" sz="2800" b="1" dirty="0" smtClean="0">
                <a:solidFill>
                  <a:schemeClr val="bg1"/>
                </a:solidFill>
                <a:latin typeface="仿宋" panose="02010609060101010101" pitchFamily="49" charset="-122"/>
                <a:ea typeface="仿宋" panose="02010609060101010101" pitchFamily="49" charset="-122"/>
              </a:rPr>
              <a:t>三、</a:t>
            </a:r>
            <a:r>
              <a:rPr lang="zh-CN" altLang="en-US" sz="2800" b="1" dirty="0">
                <a:solidFill>
                  <a:schemeClr val="bg1"/>
                </a:solidFill>
                <a:latin typeface="仿宋" panose="02010609060101010101" pitchFamily="49" charset="-122"/>
                <a:ea typeface="仿宋" panose="02010609060101010101" pitchFamily="49" charset="-122"/>
              </a:rPr>
              <a:t>个人所得税</a:t>
            </a:r>
            <a:r>
              <a:rPr lang="en-US" altLang="zh-CN" sz="2800" b="1" dirty="0">
                <a:solidFill>
                  <a:schemeClr val="bg1"/>
                </a:solidFill>
                <a:latin typeface="仿宋" panose="02010609060101010101" pitchFamily="49" charset="-122"/>
                <a:ea typeface="仿宋" panose="02010609060101010101" pitchFamily="49" charset="-122"/>
              </a:rPr>
              <a:t>APP</a:t>
            </a:r>
            <a:r>
              <a:rPr lang="zh-CN" altLang="en-US" sz="2800" b="1" dirty="0">
                <a:solidFill>
                  <a:schemeClr val="bg1"/>
                </a:solidFill>
                <a:latin typeface="仿宋" panose="02010609060101010101" pitchFamily="49" charset="-122"/>
                <a:ea typeface="仿宋" panose="02010609060101010101" pitchFamily="49" charset="-122"/>
              </a:rPr>
              <a:t>操作演示。</a:t>
            </a:r>
          </a:p>
        </p:txBody>
      </p:sp>
      <p:pic>
        <p:nvPicPr>
          <p:cNvPr id="8" name="图片 16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60482" y="1906609"/>
            <a:ext cx="2461691" cy="24829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图片 1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60482" y="4389587"/>
            <a:ext cx="2461691" cy="2143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图片 3" descr="H8"/>
          <p:cNvPicPr>
            <a:picLocks noChangeAspect="1"/>
          </p:cNvPicPr>
          <p:nvPr/>
        </p:nvPicPr>
        <p:blipFill>
          <a:blip r:embed="rId6"/>
          <a:stretch>
            <a:fillRect/>
          </a:stretch>
        </p:blipFill>
        <p:spPr>
          <a:xfrm>
            <a:off x="810260" y="1819275"/>
            <a:ext cx="2174875" cy="4714240"/>
          </a:xfrm>
          <a:prstGeom prst="rect">
            <a:avLst/>
          </a:prstGeom>
        </p:spPr>
      </p:pic>
      <p:pic>
        <p:nvPicPr>
          <p:cNvPr id="5" name="图片 4" descr="H9"/>
          <p:cNvPicPr>
            <a:picLocks noChangeAspect="1"/>
          </p:cNvPicPr>
          <p:nvPr/>
        </p:nvPicPr>
        <p:blipFill>
          <a:blip r:embed="rId7"/>
          <a:stretch>
            <a:fillRect/>
          </a:stretch>
        </p:blipFill>
        <p:spPr>
          <a:xfrm>
            <a:off x="3496945" y="1673860"/>
            <a:ext cx="1951990" cy="5004435"/>
          </a:xfrm>
          <a:prstGeom prst="rect">
            <a:avLst/>
          </a:prstGeom>
        </p:spPr>
      </p:pic>
    </p:spTree>
    <p:custDataLst>
      <p:tags r:id="rId1"/>
    </p:custData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2" name="TextBox 75"/>
          <p:cNvSpPr txBox="1"/>
          <p:nvPr/>
        </p:nvSpPr>
        <p:spPr>
          <a:xfrm>
            <a:off x="466968" y="1394844"/>
            <a:ext cx="4825467" cy="461665"/>
          </a:xfrm>
          <a:prstGeom prst="rect">
            <a:avLst/>
          </a:prstGeom>
          <a:noFill/>
        </p:spPr>
        <p:txBody>
          <a:bodyPr wrap="square" rtlCol="0" anchor="b">
            <a:spAutoFit/>
          </a:bodyPr>
          <a:lstStyle/>
          <a:p>
            <a:r>
              <a:rPr lang="en-US" altLang="zh-CN" sz="2400" b="1" dirty="0">
                <a:solidFill>
                  <a:schemeClr val="bg1"/>
                </a:solidFill>
                <a:latin typeface="仿宋" panose="02010609060101010101" pitchFamily="49" charset="-122"/>
                <a:ea typeface="仿宋" panose="02010609060101010101" pitchFamily="49" charset="-122"/>
              </a:rPr>
              <a:t>1</a:t>
            </a:r>
            <a:r>
              <a:rPr lang="zh-CN" altLang="en-US" sz="2400" b="1" dirty="0">
                <a:solidFill>
                  <a:schemeClr val="bg1"/>
                </a:solidFill>
                <a:latin typeface="仿宋" panose="02010609060101010101" pitchFamily="49" charset="-122"/>
                <a:ea typeface="仿宋" panose="02010609060101010101" pitchFamily="49" charset="-122"/>
              </a:rPr>
              <a:t>、什么</a:t>
            </a:r>
            <a:r>
              <a:rPr lang="zh-CN" altLang="en-US" sz="2400" b="1" dirty="0" smtClean="0">
                <a:solidFill>
                  <a:schemeClr val="bg1"/>
                </a:solidFill>
                <a:latin typeface="仿宋" panose="02010609060101010101" pitchFamily="49" charset="-122"/>
                <a:ea typeface="仿宋" panose="02010609060101010101" pitchFamily="49" charset="-122"/>
              </a:rPr>
              <a:t>是年度综合汇算</a:t>
            </a:r>
            <a:r>
              <a:rPr lang="zh-CN" altLang="en-US" sz="2400" b="1" dirty="0">
                <a:solidFill>
                  <a:schemeClr val="bg1"/>
                </a:solidFill>
                <a:latin typeface="仿宋" panose="02010609060101010101" pitchFamily="49" charset="-122"/>
                <a:ea typeface="仿宋" panose="02010609060101010101" pitchFamily="49" charset="-122"/>
              </a:rPr>
              <a:t>清缴</a:t>
            </a:r>
          </a:p>
        </p:txBody>
      </p:sp>
      <p:sp>
        <p:nvSpPr>
          <p:cNvPr id="125" name="TextBox 75"/>
          <p:cNvSpPr txBox="1"/>
          <p:nvPr/>
        </p:nvSpPr>
        <p:spPr>
          <a:xfrm>
            <a:off x="509010" y="529102"/>
            <a:ext cx="8151513" cy="523220"/>
          </a:xfrm>
          <a:prstGeom prst="rect">
            <a:avLst/>
          </a:prstGeom>
          <a:noFill/>
        </p:spPr>
        <p:txBody>
          <a:bodyPr wrap="square" rtlCol="0" anchor="b">
            <a:spAutoFit/>
          </a:bodyPr>
          <a:lstStyle/>
          <a:p>
            <a:r>
              <a:rPr lang="zh-CN" altLang="en-US" sz="2800" b="1" dirty="0">
                <a:solidFill>
                  <a:schemeClr val="bg1"/>
                </a:solidFill>
                <a:latin typeface="仿宋" panose="02010609060101010101" pitchFamily="49" charset="-122"/>
                <a:ea typeface="仿宋" panose="02010609060101010101" pitchFamily="49" charset="-122"/>
              </a:rPr>
              <a:t>一、整体认识汇算清缴</a:t>
            </a:r>
          </a:p>
        </p:txBody>
      </p:sp>
      <p:sp>
        <p:nvSpPr>
          <p:cNvPr id="3" name="文本框 2"/>
          <p:cNvSpPr txBox="1"/>
          <p:nvPr/>
        </p:nvSpPr>
        <p:spPr>
          <a:xfrm>
            <a:off x="896206" y="2277629"/>
            <a:ext cx="9163792" cy="2677656"/>
          </a:xfrm>
          <a:prstGeom prst="rect">
            <a:avLst/>
          </a:prstGeom>
          <a:noFill/>
        </p:spPr>
        <p:txBody>
          <a:bodyPr wrap="square" rtlCol="0">
            <a:spAutoFit/>
          </a:bodyPr>
          <a:lstStyle/>
          <a:p>
            <a:r>
              <a:rPr lang="zh-CN" altLang="en-US" sz="2800" dirty="0">
                <a:solidFill>
                  <a:schemeClr val="bg1"/>
                </a:solidFill>
                <a:latin typeface="仿宋" panose="02010609060101010101" pitchFamily="49" charset="-122"/>
                <a:ea typeface="仿宋" panose="02010609060101010101" pitchFamily="49" charset="-122"/>
              </a:rPr>
              <a:t> </a:t>
            </a:r>
            <a:r>
              <a:rPr lang="zh-CN" altLang="en-US" sz="2800" dirty="0" smtClean="0">
                <a:solidFill>
                  <a:schemeClr val="bg1"/>
                </a:solidFill>
                <a:latin typeface="仿宋" panose="02010609060101010101" pitchFamily="49" charset="-122"/>
                <a:ea typeface="仿宋" panose="02010609060101010101" pitchFamily="49" charset="-122"/>
              </a:rPr>
              <a:t>   年度综合汇算清缴，是居民</a:t>
            </a:r>
            <a:r>
              <a:rPr lang="zh-CN" altLang="en-US" sz="2800" dirty="0">
                <a:solidFill>
                  <a:schemeClr val="bg1"/>
                </a:solidFill>
                <a:latin typeface="仿宋" panose="02010609060101010101" pitchFamily="49" charset="-122"/>
                <a:ea typeface="仿宋" panose="02010609060101010101" pitchFamily="49" charset="-122"/>
              </a:rPr>
              <a:t>个人将一个纳税年度内取得的工资薪金、劳务报酬、稿酬、特许权使用费等四项所得（以下称“综合所得”）合并后按年计算全年最终应纳的个人所得税，再减除纳税年度已预缴的税款后，计算应退或者应补税额，向税务机关办理申报并进行税款结算的行为</a:t>
            </a:r>
            <a:r>
              <a:rPr lang="zh-CN" altLang="en-US" sz="2800" dirty="0" smtClean="0">
                <a:solidFill>
                  <a:schemeClr val="bg1"/>
                </a:solidFill>
                <a:latin typeface="仿宋" panose="02010609060101010101" pitchFamily="49" charset="-122"/>
                <a:ea typeface="仿宋" panose="02010609060101010101" pitchFamily="49" charset="-122"/>
              </a:rPr>
              <a:t>。</a:t>
            </a:r>
            <a:endParaRPr lang="zh-CN" altLang="en-US" sz="2800" dirty="0">
              <a:solidFill>
                <a:schemeClr val="bg1"/>
              </a:solidFill>
              <a:latin typeface="仿宋" panose="02010609060101010101" pitchFamily="49" charset="-122"/>
              <a:ea typeface="仿宋" panose="02010609060101010101" pitchFamily="49" charset="-122"/>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矩形 4"/>
          <p:cNvSpPr/>
          <p:nvPr/>
        </p:nvSpPr>
        <p:spPr>
          <a:xfrm>
            <a:off x="6624968" y="2819933"/>
            <a:ext cx="4738255" cy="1938992"/>
          </a:xfrm>
          <a:prstGeom prst="rect">
            <a:avLst/>
          </a:prstGeom>
        </p:spPr>
        <p:txBody>
          <a:bodyPr wrap="square">
            <a:spAutoFit/>
          </a:bodyPr>
          <a:lstStyle/>
          <a:p>
            <a:pPr marL="285750" indent="-285750">
              <a:lnSpc>
                <a:spcPct val="150000"/>
              </a:lnSpc>
              <a:buFont typeface="Wingdings" panose="05000000000000000000" pitchFamily="2" charset="2"/>
              <a:buChar char="p"/>
            </a:pPr>
            <a:r>
              <a:rPr lang="zh-CN" altLang="zh-CN" sz="1600" dirty="0">
                <a:solidFill>
                  <a:schemeClr val="bg1"/>
                </a:solidFill>
                <a:latin typeface="仿宋" panose="02010609060101010101" pitchFamily="49" charset="-122"/>
                <a:ea typeface="仿宋" panose="02010609060101010101" pitchFamily="49" charset="-122"/>
              </a:rPr>
              <a:t>预填只</a:t>
            </a:r>
            <a:r>
              <a:rPr lang="zh-CN" altLang="en-US" sz="1600" dirty="0" smtClean="0">
                <a:solidFill>
                  <a:schemeClr val="bg1"/>
                </a:solidFill>
                <a:latin typeface="仿宋" panose="02010609060101010101" pitchFamily="49" charset="-122"/>
                <a:ea typeface="仿宋" panose="02010609060101010101" pitchFamily="49" charset="-122"/>
              </a:rPr>
              <a:t>针</a:t>
            </a:r>
            <a:r>
              <a:rPr lang="zh-CN" altLang="zh-CN" sz="1600" dirty="0" smtClean="0">
                <a:solidFill>
                  <a:schemeClr val="bg1"/>
                </a:solidFill>
                <a:latin typeface="仿宋" panose="02010609060101010101" pitchFamily="49" charset="-122"/>
                <a:ea typeface="仿宋" panose="02010609060101010101" pitchFamily="49" charset="-122"/>
              </a:rPr>
              <a:t>对</a:t>
            </a:r>
            <a:r>
              <a:rPr lang="zh-CN" altLang="zh-CN" sz="1600" dirty="0">
                <a:solidFill>
                  <a:schemeClr val="bg1"/>
                </a:solidFill>
                <a:latin typeface="仿宋" panose="02010609060101010101" pitchFamily="49" charset="-122"/>
                <a:ea typeface="仿宋" panose="02010609060101010101" pitchFamily="49" charset="-122"/>
              </a:rPr>
              <a:t>“工资薪金所得、连续劳务（保险营销员、证券经纪人）、特许权使用费所得”进行，已缴税款也只预填此类收入的已缴税额</a:t>
            </a:r>
            <a:r>
              <a:rPr lang="zh-CN" altLang="en-US" sz="1600" dirty="0">
                <a:solidFill>
                  <a:schemeClr val="bg1"/>
                </a:solidFill>
                <a:latin typeface="仿宋" panose="02010609060101010101" pitchFamily="49" charset="-122"/>
                <a:ea typeface="仿宋" panose="02010609060101010101" pitchFamily="49" charset="-122"/>
              </a:rPr>
              <a:t>。</a:t>
            </a:r>
            <a:endParaRPr lang="en-US" altLang="zh-CN" sz="1600" kern="100" dirty="0">
              <a:solidFill>
                <a:schemeClr val="bg1"/>
              </a:solidFill>
              <a:latin typeface="仿宋" panose="02010609060101010101" pitchFamily="49" charset="-122"/>
              <a:ea typeface="仿宋" panose="02010609060101010101" pitchFamily="49" charset="-122"/>
              <a:cs typeface="Times New Roman" panose="02020603050405020304" pitchFamily="18" charset="0"/>
            </a:endParaRPr>
          </a:p>
          <a:p>
            <a:pPr marL="285750" indent="-285750">
              <a:lnSpc>
                <a:spcPct val="150000"/>
              </a:lnSpc>
              <a:buFont typeface="Wingdings" panose="05000000000000000000" pitchFamily="2" charset="2"/>
              <a:buChar char="p"/>
            </a:pPr>
            <a:r>
              <a:rPr lang="zh-CN" altLang="zh-CN" sz="1600" kern="100" dirty="0">
                <a:solidFill>
                  <a:schemeClr val="bg1"/>
                </a:solidFill>
                <a:latin typeface="仿宋" panose="02010609060101010101" pitchFamily="49" charset="-122"/>
                <a:ea typeface="仿宋" panose="02010609060101010101" pitchFamily="49" charset="-122"/>
                <a:cs typeface="Times New Roman" panose="02020603050405020304" pitchFamily="18" charset="0"/>
              </a:rPr>
              <a:t>一次性劳务报酬、稿酬和特许权使用费支持新增，新增方式有查询导入和手工填写两种类型</a:t>
            </a:r>
            <a:r>
              <a:rPr lang="zh-CN" altLang="en-US" sz="1600" kern="100" dirty="0">
                <a:solidFill>
                  <a:schemeClr val="bg1"/>
                </a:solidFill>
                <a:latin typeface="仿宋" panose="02010609060101010101" pitchFamily="49" charset="-122"/>
                <a:ea typeface="仿宋" panose="02010609060101010101" pitchFamily="49" charset="-122"/>
                <a:cs typeface="Times New Roman" panose="02020603050405020304" pitchFamily="18" charset="0"/>
              </a:rPr>
              <a:t>。</a:t>
            </a:r>
            <a:endParaRPr lang="en-US" altLang="zh-CN" sz="1600" kern="100" dirty="0">
              <a:solidFill>
                <a:schemeClr val="bg1"/>
              </a:solidFill>
              <a:latin typeface="仿宋" panose="02010609060101010101" pitchFamily="49" charset="-122"/>
              <a:ea typeface="仿宋" panose="02010609060101010101" pitchFamily="49" charset="-122"/>
              <a:cs typeface="Times New Roman" panose="02020603050405020304" pitchFamily="18" charset="0"/>
            </a:endParaRPr>
          </a:p>
        </p:txBody>
      </p:sp>
      <p:sp>
        <p:nvSpPr>
          <p:cNvPr id="12" name="矩形 11"/>
          <p:cNvSpPr/>
          <p:nvPr/>
        </p:nvSpPr>
        <p:spPr>
          <a:xfrm>
            <a:off x="1011383" y="1264436"/>
            <a:ext cx="10834482" cy="412613"/>
          </a:xfrm>
          <a:prstGeom prst="rect">
            <a:avLst/>
          </a:prstGeom>
        </p:spPr>
        <p:txBody>
          <a:bodyPr wrap="square">
            <a:spAutoFit/>
          </a:bodyPr>
          <a:lstStyle/>
          <a:p>
            <a:pPr>
              <a:lnSpc>
                <a:spcPct val="120000"/>
              </a:lnSpc>
              <a:buSzPct val="100000"/>
            </a:pPr>
            <a:r>
              <a:rPr lang="en-US" altLang="zh-CN" sz="2000" b="1" dirty="0">
                <a:solidFill>
                  <a:srgbClr val="16CCC8"/>
                </a:solidFill>
                <a:latin typeface="仿宋" panose="02010609060101010101" pitchFamily="49" charset="-122"/>
                <a:ea typeface="仿宋" panose="02010609060101010101" pitchFamily="49" charset="-122"/>
                <a:sym typeface="微软雅黑" panose="020B0503020204020204" charset="-122"/>
              </a:rPr>
              <a:t>Step2 </a:t>
            </a:r>
            <a:r>
              <a:rPr lang="zh-CN" altLang="en-US" sz="2000" b="1" kern="100" dirty="0">
                <a:solidFill>
                  <a:srgbClr val="16CCC8"/>
                </a:solidFill>
                <a:latin typeface="仿宋" panose="02010609060101010101" pitchFamily="49" charset="-122"/>
                <a:ea typeface="仿宋" panose="02010609060101010101" pitchFamily="49" charset="-122"/>
                <a:cs typeface="Times New Roman" panose="02020603050405020304" pitchFamily="18" charset="0"/>
              </a:rPr>
              <a:t>标准申报</a:t>
            </a:r>
            <a:r>
              <a:rPr lang="en-US" altLang="zh-CN" sz="2000" b="1" kern="100" dirty="0">
                <a:solidFill>
                  <a:srgbClr val="16CCC8"/>
                </a:solidFill>
                <a:latin typeface="仿宋" panose="02010609060101010101" pitchFamily="49" charset="-122"/>
                <a:ea typeface="仿宋" panose="02010609060101010101" pitchFamily="49" charset="-122"/>
                <a:cs typeface="Times New Roman" panose="02020603050405020304" pitchFamily="18" charset="0"/>
              </a:rPr>
              <a:t>-</a:t>
            </a:r>
            <a:r>
              <a:rPr lang="zh-CN" altLang="en-US" sz="2000" b="1" kern="100" dirty="0">
                <a:solidFill>
                  <a:srgbClr val="16CCC8"/>
                </a:solidFill>
                <a:latin typeface="仿宋" panose="02010609060101010101" pitchFamily="49" charset="-122"/>
                <a:ea typeface="仿宋" panose="02010609060101010101" pitchFamily="49" charset="-122"/>
                <a:cs typeface="Times New Roman" panose="02020603050405020304" pitchFamily="18" charset="0"/>
              </a:rPr>
              <a:t>使用申报数据进行申报</a:t>
            </a:r>
            <a:r>
              <a:rPr lang="en-US" altLang="zh-CN" sz="2000" b="1" kern="100" dirty="0">
                <a:solidFill>
                  <a:srgbClr val="16CCC8"/>
                </a:solidFill>
                <a:latin typeface="仿宋" panose="02010609060101010101" pitchFamily="49" charset="-122"/>
                <a:ea typeface="仿宋" panose="02010609060101010101" pitchFamily="49" charset="-122"/>
                <a:cs typeface="Times New Roman" panose="02020603050405020304" pitchFamily="18" charset="0"/>
              </a:rPr>
              <a:t>-</a:t>
            </a:r>
            <a:r>
              <a:rPr lang="zh-CN" altLang="en-US" sz="2000" b="1" kern="100" dirty="0">
                <a:solidFill>
                  <a:srgbClr val="16CCC8"/>
                </a:solidFill>
                <a:latin typeface="仿宋" panose="02010609060101010101" pitchFamily="49" charset="-122"/>
                <a:ea typeface="仿宋" panose="02010609060101010101" pitchFamily="49" charset="-122"/>
                <a:cs typeface="Times New Roman" panose="02020603050405020304" pitchFamily="18" charset="0"/>
              </a:rPr>
              <a:t>收入和税前扣除</a:t>
            </a:r>
            <a:r>
              <a:rPr lang="en-US" altLang="zh-CN" sz="2000" b="1" kern="100" dirty="0">
                <a:solidFill>
                  <a:srgbClr val="16CCC8"/>
                </a:solidFill>
                <a:latin typeface="仿宋" panose="02010609060101010101" pitchFamily="49" charset="-122"/>
                <a:ea typeface="仿宋" panose="02010609060101010101" pitchFamily="49" charset="-122"/>
                <a:cs typeface="Times New Roman" panose="02020603050405020304" pitchFamily="18" charset="0"/>
              </a:rPr>
              <a:t>-</a:t>
            </a:r>
            <a:r>
              <a:rPr lang="zh-CN" altLang="en-US" sz="2000" b="1" kern="100" dirty="0">
                <a:solidFill>
                  <a:srgbClr val="16CCC8"/>
                </a:solidFill>
                <a:latin typeface="仿宋" panose="02010609060101010101" pitchFamily="49" charset="-122"/>
                <a:ea typeface="仿宋" panose="02010609060101010101" pitchFamily="49" charset="-122"/>
                <a:cs typeface="Times New Roman" panose="02020603050405020304" pitchFamily="18" charset="0"/>
              </a:rPr>
              <a:t>查询导入一般劳务、稿酬等收入明细</a:t>
            </a:r>
            <a:endParaRPr lang="zh-CN" altLang="zh-CN" sz="2000" b="1" dirty="0">
              <a:solidFill>
                <a:srgbClr val="16CCC8"/>
              </a:solidFill>
              <a:latin typeface="仿宋" panose="02010609060101010101" pitchFamily="49" charset="-122"/>
              <a:ea typeface="仿宋" panose="02010609060101010101" pitchFamily="49" charset="-122"/>
              <a:sym typeface="微软雅黑" panose="020B0503020204020204" charset="-122"/>
            </a:endParaRPr>
          </a:p>
        </p:txBody>
      </p:sp>
      <p:sp>
        <p:nvSpPr>
          <p:cNvPr id="16" name="TextBox 75"/>
          <p:cNvSpPr txBox="1"/>
          <p:nvPr/>
        </p:nvSpPr>
        <p:spPr>
          <a:xfrm>
            <a:off x="509010" y="529102"/>
            <a:ext cx="5262203" cy="523220"/>
          </a:xfrm>
          <a:prstGeom prst="rect">
            <a:avLst/>
          </a:prstGeom>
          <a:noFill/>
        </p:spPr>
        <p:txBody>
          <a:bodyPr wrap="square" rtlCol="0" anchor="b">
            <a:spAutoFit/>
          </a:bodyPr>
          <a:lstStyle/>
          <a:p>
            <a:r>
              <a:rPr lang="zh-CN" altLang="en-US" sz="2800" b="1" dirty="0" smtClean="0">
                <a:solidFill>
                  <a:schemeClr val="bg1"/>
                </a:solidFill>
                <a:latin typeface="仿宋" panose="02010609060101010101" pitchFamily="49" charset="-122"/>
                <a:ea typeface="仿宋" panose="02010609060101010101" pitchFamily="49" charset="-122"/>
              </a:rPr>
              <a:t>三、</a:t>
            </a:r>
            <a:r>
              <a:rPr lang="zh-CN" altLang="en-US" sz="2800" b="1" dirty="0">
                <a:solidFill>
                  <a:schemeClr val="bg1"/>
                </a:solidFill>
                <a:latin typeface="仿宋" panose="02010609060101010101" pitchFamily="49" charset="-122"/>
                <a:ea typeface="仿宋" panose="02010609060101010101" pitchFamily="49" charset="-122"/>
              </a:rPr>
              <a:t>个人所得税</a:t>
            </a:r>
            <a:r>
              <a:rPr lang="en-US" altLang="zh-CN" sz="2800" b="1" dirty="0">
                <a:solidFill>
                  <a:schemeClr val="bg1"/>
                </a:solidFill>
                <a:latin typeface="仿宋" panose="02010609060101010101" pitchFamily="49" charset="-122"/>
                <a:ea typeface="仿宋" panose="02010609060101010101" pitchFamily="49" charset="-122"/>
              </a:rPr>
              <a:t>APP</a:t>
            </a:r>
            <a:r>
              <a:rPr lang="zh-CN" altLang="en-US" sz="2800" b="1" dirty="0">
                <a:solidFill>
                  <a:schemeClr val="bg1"/>
                </a:solidFill>
                <a:latin typeface="仿宋" panose="02010609060101010101" pitchFamily="49" charset="-122"/>
                <a:ea typeface="仿宋" panose="02010609060101010101" pitchFamily="49" charset="-122"/>
              </a:rPr>
              <a:t>操作演示。</a:t>
            </a:r>
          </a:p>
        </p:txBody>
      </p:sp>
      <p:pic>
        <p:nvPicPr>
          <p:cNvPr id="7" name="图片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79720" y="1938216"/>
            <a:ext cx="2668526" cy="4744047"/>
          </a:xfrm>
          <a:prstGeom prst="rect">
            <a:avLst/>
          </a:prstGeom>
        </p:spPr>
      </p:pic>
    </p:spTree>
    <p:custDataLst>
      <p:tags r:id="rId1"/>
    </p:custData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图片 4"/>
          <p:cNvPicPr>
            <a:picLocks noChangeAspect="1"/>
          </p:cNvPicPr>
          <p:nvPr/>
        </p:nvPicPr>
        <p:blipFill>
          <a:blip r:embed="rId3"/>
          <a:stretch>
            <a:fillRect/>
          </a:stretch>
        </p:blipFill>
        <p:spPr>
          <a:xfrm>
            <a:off x="1109144" y="1871224"/>
            <a:ext cx="2673689" cy="4632898"/>
          </a:xfrm>
          <a:prstGeom prst="rect">
            <a:avLst/>
          </a:prstGeom>
        </p:spPr>
      </p:pic>
      <p:sp>
        <p:nvSpPr>
          <p:cNvPr id="3" name="TextBox 75"/>
          <p:cNvSpPr txBox="1"/>
          <p:nvPr/>
        </p:nvSpPr>
        <p:spPr>
          <a:xfrm>
            <a:off x="509010" y="529102"/>
            <a:ext cx="5262203" cy="523220"/>
          </a:xfrm>
          <a:prstGeom prst="rect">
            <a:avLst/>
          </a:prstGeom>
          <a:noFill/>
        </p:spPr>
        <p:txBody>
          <a:bodyPr wrap="square" rtlCol="0" anchor="b">
            <a:spAutoFit/>
          </a:bodyPr>
          <a:lstStyle/>
          <a:p>
            <a:r>
              <a:rPr lang="zh-CN" altLang="en-US" sz="2800" b="1" dirty="0" smtClean="0">
                <a:solidFill>
                  <a:schemeClr val="bg1"/>
                </a:solidFill>
                <a:latin typeface="仿宋" panose="02010609060101010101" pitchFamily="49" charset="-122"/>
                <a:ea typeface="仿宋" panose="02010609060101010101" pitchFamily="49" charset="-122"/>
              </a:rPr>
              <a:t>三、</a:t>
            </a:r>
            <a:r>
              <a:rPr lang="zh-CN" altLang="en-US" sz="2800" b="1" dirty="0">
                <a:solidFill>
                  <a:schemeClr val="bg1"/>
                </a:solidFill>
                <a:latin typeface="仿宋" panose="02010609060101010101" pitchFamily="49" charset="-122"/>
                <a:ea typeface="仿宋" panose="02010609060101010101" pitchFamily="49" charset="-122"/>
              </a:rPr>
              <a:t>个人所得税</a:t>
            </a:r>
            <a:r>
              <a:rPr lang="en-US" altLang="zh-CN" sz="2800" b="1" dirty="0">
                <a:solidFill>
                  <a:schemeClr val="bg1"/>
                </a:solidFill>
                <a:latin typeface="仿宋" panose="02010609060101010101" pitchFamily="49" charset="-122"/>
                <a:ea typeface="仿宋" panose="02010609060101010101" pitchFamily="49" charset="-122"/>
              </a:rPr>
              <a:t>APP</a:t>
            </a:r>
            <a:r>
              <a:rPr lang="zh-CN" altLang="en-US" sz="2800" b="1" dirty="0">
                <a:solidFill>
                  <a:schemeClr val="bg1"/>
                </a:solidFill>
                <a:latin typeface="仿宋" panose="02010609060101010101" pitchFamily="49" charset="-122"/>
                <a:ea typeface="仿宋" panose="02010609060101010101" pitchFamily="49" charset="-122"/>
              </a:rPr>
              <a:t>操作演示。</a:t>
            </a:r>
          </a:p>
        </p:txBody>
      </p:sp>
      <p:sp>
        <p:nvSpPr>
          <p:cNvPr id="4" name="矩形 3"/>
          <p:cNvSpPr/>
          <p:nvPr/>
        </p:nvSpPr>
        <p:spPr>
          <a:xfrm>
            <a:off x="1036818" y="1177065"/>
            <a:ext cx="9915318" cy="412613"/>
          </a:xfrm>
          <a:prstGeom prst="rect">
            <a:avLst/>
          </a:prstGeom>
        </p:spPr>
        <p:txBody>
          <a:bodyPr wrap="square">
            <a:spAutoFit/>
          </a:bodyPr>
          <a:lstStyle/>
          <a:p>
            <a:pPr>
              <a:lnSpc>
                <a:spcPct val="120000"/>
              </a:lnSpc>
              <a:buSzPct val="100000"/>
            </a:pPr>
            <a:r>
              <a:rPr lang="en-US" altLang="zh-CN" sz="2000" b="1" dirty="0">
                <a:solidFill>
                  <a:srgbClr val="16CCC8"/>
                </a:solidFill>
                <a:latin typeface="仿宋" panose="02010609060101010101" pitchFamily="49" charset="-122"/>
                <a:ea typeface="仿宋" panose="02010609060101010101" pitchFamily="49" charset="-122"/>
                <a:sym typeface="微软雅黑" panose="020B0503020204020204" charset="-122"/>
              </a:rPr>
              <a:t>Step2 </a:t>
            </a:r>
            <a:r>
              <a:rPr lang="zh-CN" altLang="en-US" sz="2000" b="1" kern="100" dirty="0">
                <a:solidFill>
                  <a:srgbClr val="16CCC8"/>
                </a:solidFill>
                <a:latin typeface="仿宋" panose="02010609060101010101" pitchFamily="49" charset="-122"/>
                <a:ea typeface="仿宋" panose="02010609060101010101" pitchFamily="49" charset="-122"/>
                <a:cs typeface="Times New Roman" panose="02020603050405020304" pitchFamily="18" charset="0"/>
              </a:rPr>
              <a:t>标准申报</a:t>
            </a:r>
            <a:r>
              <a:rPr lang="en-US" altLang="zh-CN" sz="2000" b="1" kern="100" dirty="0">
                <a:solidFill>
                  <a:srgbClr val="16CCC8"/>
                </a:solidFill>
                <a:latin typeface="仿宋" panose="02010609060101010101" pitchFamily="49" charset="-122"/>
                <a:ea typeface="仿宋" panose="02010609060101010101" pitchFamily="49" charset="-122"/>
                <a:cs typeface="Times New Roman" panose="02020603050405020304" pitchFamily="18" charset="0"/>
              </a:rPr>
              <a:t>-</a:t>
            </a:r>
            <a:r>
              <a:rPr lang="zh-CN" altLang="en-US" sz="2000" b="1" kern="100" dirty="0">
                <a:solidFill>
                  <a:srgbClr val="16CCC8"/>
                </a:solidFill>
                <a:latin typeface="仿宋" panose="02010609060101010101" pitchFamily="49" charset="-122"/>
                <a:ea typeface="仿宋" panose="02010609060101010101" pitchFamily="49" charset="-122"/>
                <a:cs typeface="Times New Roman" panose="02020603050405020304" pitchFamily="18" charset="0"/>
              </a:rPr>
              <a:t>使用申报数据进行申报</a:t>
            </a:r>
            <a:r>
              <a:rPr lang="en-US" altLang="zh-CN" sz="2000" b="1" kern="100" dirty="0">
                <a:solidFill>
                  <a:srgbClr val="16CCC8"/>
                </a:solidFill>
                <a:latin typeface="仿宋" panose="02010609060101010101" pitchFamily="49" charset="-122"/>
                <a:ea typeface="仿宋" panose="02010609060101010101" pitchFamily="49" charset="-122"/>
                <a:cs typeface="Times New Roman" panose="02020603050405020304" pitchFamily="18" charset="0"/>
              </a:rPr>
              <a:t>-</a:t>
            </a:r>
            <a:r>
              <a:rPr lang="zh-CN" altLang="en-US" sz="2000" b="1" kern="100" dirty="0">
                <a:solidFill>
                  <a:srgbClr val="16CCC8"/>
                </a:solidFill>
                <a:latin typeface="仿宋" panose="02010609060101010101" pitchFamily="49" charset="-122"/>
                <a:ea typeface="仿宋" panose="02010609060101010101" pitchFamily="49" charset="-122"/>
                <a:cs typeface="Times New Roman" panose="02020603050405020304" pitchFamily="18" charset="0"/>
              </a:rPr>
              <a:t>收入和税前扣除</a:t>
            </a:r>
            <a:r>
              <a:rPr lang="en-US" altLang="zh-CN" sz="2000" b="1" kern="100" dirty="0">
                <a:solidFill>
                  <a:srgbClr val="16CCC8"/>
                </a:solidFill>
                <a:latin typeface="仿宋" panose="02010609060101010101" pitchFamily="49" charset="-122"/>
                <a:ea typeface="仿宋" panose="02010609060101010101" pitchFamily="49" charset="-122"/>
                <a:cs typeface="Times New Roman" panose="02020603050405020304" pitchFamily="18" charset="0"/>
              </a:rPr>
              <a:t>-</a:t>
            </a:r>
            <a:r>
              <a:rPr lang="zh-CN" altLang="en-US" sz="2000" b="1" kern="100" dirty="0">
                <a:solidFill>
                  <a:srgbClr val="16CCC8"/>
                </a:solidFill>
                <a:latin typeface="仿宋" panose="02010609060101010101" pitchFamily="49" charset="-122"/>
                <a:ea typeface="仿宋" panose="02010609060101010101" pitchFamily="49" charset="-122"/>
                <a:cs typeface="Times New Roman" panose="02020603050405020304" pitchFamily="18" charset="0"/>
              </a:rPr>
              <a:t>费用、免税收入和税前扣除</a:t>
            </a:r>
            <a:endParaRPr lang="zh-CN" altLang="zh-CN" sz="2000" b="1" dirty="0">
              <a:solidFill>
                <a:srgbClr val="16CCC8"/>
              </a:solidFill>
              <a:latin typeface="仿宋" panose="02010609060101010101" pitchFamily="49" charset="-122"/>
              <a:ea typeface="仿宋" panose="02010609060101010101" pitchFamily="49" charset="-122"/>
              <a:sym typeface="微软雅黑" panose="020B0503020204020204" charset="-122"/>
            </a:endParaRPr>
          </a:p>
        </p:txBody>
      </p:sp>
      <p:sp>
        <p:nvSpPr>
          <p:cNvPr id="2" name="文本框 1"/>
          <p:cNvSpPr txBox="1"/>
          <p:nvPr/>
        </p:nvSpPr>
        <p:spPr>
          <a:xfrm>
            <a:off x="5062777" y="2473272"/>
            <a:ext cx="5765371" cy="369332"/>
          </a:xfrm>
          <a:prstGeom prst="rect">
            <a:avLst/>
          </a:prstGeom>
          <a:noFill/>
          <a:ln>
            <a:solidFill>
              <a:srgbClr val="16CCC8"/>
            </a:solidFill>
          </a:ln>
        </p:spPr>
        <p:txBody>
          <a:bodyPr wrap="square" rtlCol="0">
            <a:spAutoFit/>
          </a:bodyPr>
          <a:lstStyle/>
          <a:p>
            <a:r>
              <a:rPr lang="zh-CN" altLang="en-US" dirty="0">
                <a:solidFill>
                  <a:schemeClr val="bg1"/>
                </a:solidFill>
                <a:latin typeface="仿宋" panose="02010609060101010101" pitchFamily="49" charset="-122"/>
                <a:ea typeface="仿宋" panose="02010609060101010101" pitchFamily="49" charset="-122"/>
              </a:rPr>
              <a:t>（劳务报酬收入</a:t>
            </a:r>
            <a:r>
              <a:rPr lang="en-US" altLang="zh-CN" dirty="0">
                <a:solidFill>
                  <a:schemeClr val="bg1"/>
                </a:solidFill>
                <a:latin typeface="仿宋" panose="02010609060101010101" pitchFamily="49" charset="-122"/>
                <a:ea typeface="仿宋" panose="02010609060101010101" pitchFamily="49" charset="-122"/>
              </a:rPr>
              <a:t>+</a:t>
            </a:r>
            <a:r>
              <a:rPr lang="zh-CN" altLang="en-US" dirty="0">
                <a:solidFill>
                  <a:schemeClr val="bg1"/>
                </a:solidFill>
                <a:latin typeface="仿宋" panose="02010609060101010101" pitchFamily="49" charset="-122"/>
                <a:ea typeface="仿宋" panose="02010609060101010101" pitchFamily="49" charset="-122"/>
              </a:rPr>
              <a:t>稿酬收入</a:t>
            </a:r>
            <a:r>
              <a:rPr lang="en-US" altLang="zh-CN" dirty="0">
                <a:solidFill>
                  <a:schemeClr val="bg1"/>
                </a:solidFill>
                <a:latin typeface="仿宋" panose="02010609060101010101" pitchFamily="49" charset="-122"/>
                <a:ea typeface="仿宋" panose="02010609060101010101" pitchFamily="49" charset="-122"/>
              </a:rPr>
              <a:t>+</a:t>
            </a:r>
            <a:r>
              <a:rPr lang="zh-CN" altLang="en-US" dirty="0">
                <a:solidFill>
                  <a:schemeClr val="bg1"/>
                </a:solidFill>
                <a:latin typeface="仿宋" panose="02010609060101010101" pitchFamily="49" charset="-122"/>
                <a:ea typeface="仿宋" panose="02010609060101010101" pitchFamily="49" charset="-122"/>
              </a:rPr>
              <a:t>特许权使用费收入）</a:t>
            </a:r>
            <a:r>
              <a:rPr lang="en-US" altLang="zh-CN" dirty="0">
                <a:solidFill>
                  <a:schemeClr val="bg1"/>
                </a:solidFill>
                <a:latin typeface="仿宋" panose="02010609060101010101" pitchFamily="49" charset="-122"/>
                <a:ea typeface="仿宋" panose="02010609060101010101" pitchFamily="49" charset="-122"/>
              </a:rPr>
              <a:t>*20%</a:t>
            </a:r>
            <a:endParaRPr lang="zh-CN" altLang="en-US" dirty="0">
              <a:solidFill>
                <a:schemeClr val="bg1"/>
              </a:solidFill>
              <a:latin typeface="仿宋" panose="02010609060101010101" pitchFamily="49" charset="-122"/>
              <a:ea typeface="仿宋" panose="02010609060101010101" pitchFamily="49" charset="-122"/>
            </a:endParaRPr>
          </a:p>
        </p:txBody>
      </p:sp>
      <p:cxnSp>
        <p:nvCxnSpPr>
          <p:cNvPr id="6" name="直接箭头连接符 5"/>
          <p:cNvCxnSpPr/>
          <p:nvPr/>
        </p:nvCxnSpPr>
        <p:spPr>
          <a:xfrm flipH="1">
            <a:off x="3895242" y="2747053"/>
            <a:ext cx="997056" cy="126547"/>
          </a:xfrm>
          <a:prstGeom prst="straightConnector1">
            <a:avLst/>
          </a:prstGeom>
          <a:ln w="28575">
            <a:solidFill>
              <a:srgbClr val="16CCC8"/>
            </a:solidFill>
            <a:tailEnd type="triangle"/>
          </a:ln>
        </p:spPr>
        <p:style>
          <a:lnRef idx="1">
            <a:schemeClr val="accent1"/>
          </a:lnRef>
          <a:fillRef idx="0">
            <a:schemeClr val="accent1"/>
          </a:fillRef>
          <a:effectRef idx="0">
            <a:schemeClr val="accent1"/>
          </a:effectRef>
          <a:fontRef idx="minor">
            <a:schemeClr val="tx1"/>
          </a:fontRef>
        </p:style>
      </p:cxnSp>
      <p:cxnSp>
        <p:nvCxnSpPr>
          <p:cNvPr id="10" name="直接箭头连接符 9"/>
          <p:cNvCxnSpPr/>
          <p:nvPr/>
        </p:nvCxnSpPr>
        <p:spPr>
          <a:xfrm flipH="1">
            <a:off x="2686374" y="3471620"/>
            <a:ext cx="2205924" cy="212357"/>
          </a:xfrm>
          <a:prstGeom prst="straightConnector1">
            <a:avLst/>
          </a:prstGeom>
          <a:ln w="28575">
            <a:solidFill>
              <a:srgbClr val="16CCC8"/>
            </a:solidFill>
            <a:tailEnd type="triangle"/>
          </a:ln>
        </p:spPr>
        <p:style>
          <a:lnRef idx="1">
            <a:schemeClr val="accent1"/>
          </a:lnRef>
          <a:fillRef idx="0">
            <a:schemeClr val="accent1"/>
          </a:fillRef>
          <a:effectRef idx="0">
            <a:schemeClr val="accent1"/>
          </a:effectRef>
          <a:fontRef idx="minor">
            <a:schemeClr val="tx1"/>
          </a:fontRef>
        </p:style>
      </p:cxnSp>
      <p:sp>
        <p:nvSpPr>
          <p:cNvPr id="12" name="文本框 11"/>
          <p:cNvSpPr txBox="1"/>
          <p:nvPr/>
        </p:nvSpPr>
        <p:spPr>
          <a:xfrm>
            <a:off x="5062777" y="3078975"/>
            <a:ext cx="3027337" cy="646331"/>
          </a:xfrm>
          <a:prstGeom prst="rect">
            <a:avLst/>
          </a:prstGeom>
          <a:noFill/>
          <a:ln>
            <a:solidFill>
              <a:srgbClr val="16CCC8"/>
            </a:solidFill>
          </a:ln>
        </p:spPr>
        <p:txBody>
          <a:bodyPr wrap="square" rtlCol="0">
            <a:spAutoFit/>
          </a:bodyPr>
          <a:lstStyle/>
          <a:p>
            <a:r>
              <a:rPr lang="zh-CN" altLang="en-US" dirty="0">
                <a:solidFill>
                  <a:schemeClr val="bg1"/>
                </a:solidFill>
                <a:latin typeface="仿宋" panose="02010609060101010101" pitchFamily="49" charset="-122"/>
                <a:ea typeface="仿宋" panose="02010609060101010101" pitchFamily="49" charset="-122"/>
              </a:rPr>
              <a:t>稿酬所得免税部分</a:t>
            </a:r>
            <a:endParaRPr lang="en-US" altLang="zh-CN" dirty="0">
              <a:solidFill>
                <a:schemeClr val="bg1"/>
              </a:solidFill>
              <a:latin typeface="仿宋" panose="02010609060101010101" pitchFamily="49" charset="-122"/>
              <a:ea typeface="仿宋" panose="02010609060101010101" pitchFamily="49" charset="-122"/>
            </a:endParaRPr>
          </a:p>
          <a:p>
            <a:r>
              <a:rPr lang="zh-CN" altLang="en-US" dirty="0">
                <a:solidFill>
                  <a:schemeClr val="bg1"/>
                </a:solidFill>
                <a:latin typeface="仿宋" panose="02010609060101010101" pitchFamily="49" charset="-122"/>
                <a:ea typeface="仿宋" panose="02010609060101010101" pitchFamily="49" charset="-122"/>
              </a:rPr>
              <a:t>稿酬收入</a:t>
            </a:r>
            <a:r>
              <a:rPr lang="en-US" altLang="zh-CN" dirty="0">
                <a:solidFill>
                  <a:schemeClr val="bg1"/>
                </a:solidFill>
                <a:latin typeface="仿宋" panose="02010609060101010101" pitchFamily="49" charset="-122"/>
                <a:ea typeface="仿宋" panose="02010609060101010101" pitchFamily="49" charset="-122"/>
              </a:rPr>
              <a:t>*</a:t>
            </a:r>
            <a:r>
              <a:rPr lang="zh-CN" altLang="en-US" dirty="0">
                <a:solidFill>
                  <a:schemeClr val="bg1"/>
                </a:solidFill>
                <a:latin typeface="仿宋" panose="02010609060101010101" pitchFamily="49" charset="-122"/>
                <a:ea typeface="仿宋" panose="02010609060101010101" pitchFamily="49" charset="-122"/>
              </a:rPr>
              <a:t>（</a:t>
            </a:r>
            <a:r>
              <a:rPr lang="en-US" altLang="zh-CN" dirty="0">
                <a:solidFill>
                  <a:schemeClr val="bg1"/>
                </a:solidFill>
                <a:latin typeface="仿宋" panose="02010609060101010101" pitchFamily="49" charset="-122"/>
                <a:ea typeface="仿宋" panose="02010609060101010101" pitchFamily="49" charset="-122"/>
              </a:rPr>
              <a:t>1-20%</a:t>
            </a:r>
            <a:r>
              <a:rPr lang="zh-CN" altLang="en-US" dirty="0">
                <a:solidFill>
                  <a:schemeClr val="bg1"/>
                </a:solidFill>
                <a:latin typeface="仿宋" panose="02010609060101010101" pitchFamily="49" charset="-122"/>
                <a:ea typeface="仿宋" panose="02010609060101010101" pitchFamily="49" charset="-122"/>
              </a:rPr>
              <a:t>）</a:t>
            </a:r>
            <a:r>
              <a:rPr lang="en-US" altLang="zh-CN" dirty="0">
                <a:solidFill>
                  <a:schemeClr val="bg1"/>
                </a:solidFill>
                <a:latin typeface="仿宋" panose="02010609060101010101" pitchFamily="49" charset="-122"/>
                <a:ea typeface="仿宋" panose="02010609060101010101" pitchFamily="49" charset="-122"/>
              </a:rPr>
              <a:t>*30%</a:t>
            </a:r>
            <a:endParaRPr lang="zh-CN" altLang="en-US" dirty="0">
              <a:solidFill>
                <a:schemeClr val="bg1"/>
              </a:solidFill>
              <a:latin typeface="仿宋" panose="02010609060101010101" pitchFamily="49" charset="-122"/>
              <a:ea typeface="仿宋" panose="02010609060101010101" pitchFamily="49" charset="-122"/>
            </a:endParaRPr>
          </a:p>
        </p:txBody>
      </p:sp>
      <p:cxnSp>
        <p:nvCxnSpPr>
          <p:cNvPr id="15" name="直接箭头连接符 14"/>
          <p:cNvCxnSpPr/>
          <p:nvPr/>
        </p:nvCxnSpPr>
        <p:spPr>
          <a:xfrm flipH="1" flipV="1">
            <a:off x="2427908" y="4090579"/>
            <a:ext cx="2536716" cy="55764"/>
          </a:xfrm>
          <a:prstGeom prst="straightConnector1">
            <a:avLst/>
          </a:prstGeom>
          <a:ln w="28575">
            <a:solidFill>
              <a:srgbClr val="16CCC8"/>
            </a:solidFill>
            <a:tailEnd type="triangle"/>
          </a:ln>
        </p:spPr>
        <p:style>
          <a:lnRef idx="1">
            <a:schemeClr val="accent1"/>
          </a:lnRef>
          <a:fillRef idx="0">
            <a:schemeClr val="accent1"/>
          </a:fillRef>
          <a:effectRef idx="0">
            <a:schemeClr val="accent1"/>
          </a:effectRef>
          <a:fontRef idx="minor">
            <a:schemeClr val="tx1"/>
          </a:fontRef>
        </p:style>
      </p:cxnSp>
      <p:sp>
        <p:nvSpPr>
          <p:cNvPr id="17" name="文本框 16"/>
          <p:cNvSpPr txBox="1"/>
          <p:nvPr/>
        </p:nvSpPr>
        <p:spPr>
          <a:xfrm>
            <a:off x="5062777" y="3961677"/>
            <a:ext cx="5765371" cy="646331"/>
          </a:xfrm>
          <a:prstGeom prst="rect">
            <a:avLst/>
          </a:prstGeom>
          <a:noFill/>
          <a:ln>
            <a:solidFill>
              <a:srgbClr val="16CCC8"/>
            </a:solidFill>
          </a:ln>
        </p:spPr>
        <p:txBody>
          <a:bodyPr wrap="square" rtlCol="0">
            <a:spAutoFit/>
          </a:bodyPr>
          <a:lstStyle/>
          <a:p>
            <a:r>
              <a:rPr lang="zh-CN" altLang="en-US" dirty="0">
                <a:solidFill>
                  <a:schemeClr val="bg1"/>
                </a:solidFill>
                <a:latin typeface="仿宋" panose="02010609060101010101" pitchFamily="49" charset="-122"/>
                <a:ea typeface="仿宋" panose="02010609060101010101" pitchFamily="49" charset="-122"/>
              </a:rPr>
              <a:t>除稿酬以外符合税法规定的免税收入合计，如需填写，请到收入明细表中填写</a:t>
            </a:r>
          </a:p>
        </p:txBody>
      </p:sp>
      <p:cxnSp>
        <p:nvCxnSpPr>
          <p:cNvPr id="18" name="直接箭头连接符 17"/>
          <p:cNvCxnSpPr/>
          <p:nvPr/>
        </p:nvCxnSpPr>
        <p:spPr>
          <a:xfrm flipH="1" flipV="1">
            <a:off x="3665190" y="4470288"/>
            <a:ext cx="1299434" cy="659651"/>
          </a:xfrm>
          <a:prstGeom prst="straightConnector1">
            <a:avLst/>
          </a:prstGeom>
          <a:ln w="28575">
            <a:solidFill>
              <a:srgbClr val="16CCC8"/>
            </a:solidFill>
            <a:tailEnd type="triangle"/>
          </a:ln>
        </p:spPr>
        <p:style>
          <a:lnRef idx="1">
            <a:schemeClr val="accent1"/>
          </a:lnRef>
          <a:fillRef idx="0">
            <a:schemeClr val="accent1"/>
          </a:fillRef>
          <a:effectRef idx="0">
            <a:schemeClr val="accent1"/>
          </a:effectRef>
          <a:fontRef idx="minor">
            <a:schemeClr val="tx1"/>
          </a:fontRef>
        </p:style>
      </p:cxnSp>
      <p:sp>
        <p:nvSpPr>
          <p:cNvPr id="20" name="文本框 19"/>
          <p:cNvSpPr txBox="1"/>
          <p:nvPr/>
        </p:nvSpPr>
        <p:spPr>
          <a:xfrm>
            <a:off x="5062777" y="4909110"/>
            <a:ext cx="2340246" cy="369332"/>
          </a:xfrm>
          <a:prstGeom prst="rect">
            <a:avLst/>
          </a:prstGeom>
          <a:noFill/>
          <a:ln>
            <a:solidFill>
              <a:srgbClr val="16CCC8"/>
            </a:solidFill>
          </a:ln>
        </p:spPr>
        <p:txBody>
          <a:bodyPr wrap="square" rtlCol="0">
            <a:spAutoFit/>
          </a:bodyPr>
          <a:lstStyle/>
          <a:p>
            <a:r>
              <a:rPr lang="zh-CN" altLang="en-US" dirty="0">
                <a:solidFill>
                  <a:schemeClr val="bg1"/>
                </a:solidFill>
                <a:latin typeface="仿宋" panose="02010609060101010101" pitchFamily="49" charset="-122"/>
                <a:ea typeface="仿宋" panose="02010609060101010101" pitchFamily="49" charset="-122"/>
              </a:rPr>
              <a:t>自动生成，无法更改</a:t>
            </a: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13"/>
          <p:cNvSpPr/>
          <p:nvPr/>
        </p:nvSpPr>
        <p:spPr>
          <a:xfrm>
            <a:off x="6458698" y="1839848"/>
            <a:ext cx="3708649" cy="2169825"/>
          </a:xfrm>
          <a:prstGeom prst="rect">
            <a:avLst/>
          </a:prstGeom>
        </p:spPr>
        <p:txBody>
          <a:bodyPr wrap="square">
            <a:spAutoFit/>
          </a:bodyPr>
          <a:lstStyle/>
          <a:p>
            <a:pPr marL="342900" indent="-342900" algn="just">
              <a:lnSpc>
                <a:spcPct val="150000"/>
              </a:lnSpc>
              <a:buFont typeface="Wingdings" panose="05000000000000000000" pitchFamily="2" charset="2"/>
              <a:buChar char="p"/>
            </a:pPr>
            <a:r>
              <a:rPr lang="zh-CN" altLang="en-US" kern="100" dirty="0">
                <a:solidFill>
                  <a:schemeClr val="bg1"/>
                </a:solidFill>
                <a:latin typeface="仿宋" panose="02010609060101010101" pitchFamily="49" charset="-122"/>
                <a:ea typeface="仿宋" panose="02010609060101010101" pitchFamily="49" charset="-122"/>
              </a:rPr>
              <a:t>自</a:t>
            </a:r>
            <a:r>
              <a:rPr lang="en-US" altLang="zh-CN" kern="100" dirty="0">
                <a:solidFill>
                  <a:schemeClr val="bg1"/>
                </a:solidFill>
                <a:latin typeface="仿宋" panose="02010609060101010101" pitchFamily="49" charset="-122"/>
                <a:ea typeface="仿宋" panose="02010609060101010101" pitchFamily="49" charset="-122"/>
              </a:rPr>
              <a:t>2022</a:t>
            </a:r>
            <a:r>
              <a:rPr lang="zh-CN" altLang="en-US" kern="100" dirty="0">
                <a:solidFill>
                  <a:schemeClr val="bg1"/>
                </a:solidFill>
                <a:latin typeface="仿宋" panose="02010609060101010101" pitchFamily="49" charset="-122"/>
                <a:ea typeface="仿宋" panose="02010609060101010101" pitchFamily="49" charset="-122"/>
              </a:rPr>
              <a:t>年</a:t>
            </a:r>
            <a:r>
              <a:rPr lang="en-US" altLang="zh-CN" kern="100" dirty="0">
                <a:solidFill>
                  <a:schemeClr val="bg1"/>
                </a:solidFill>
                <a:latin typeface="仿宋" panose="02010609060101010101" pitchFamily="49" charset="-122"/>
                <a:ea typeface="仿宋" panose="02010609060101010101" pitchFamily="49" charset="-122"/>
              </a:rPr>
              <a:t>1</a:t>
            </a:r>
            <a:r>
              <a:rPr lang="zh-CN" altLang="en-US" kern="100" dirty="0">
                <a:solidFill>
                  <a:schemeClr val="bg1"/>
                </a:solidFill>
                <a:latin typeface="仿宋" panose="02010609060101010101" pitchFamily="49" charset="-122"/>
                <a:ea typeface="仿宋" panose="02010609060101010101" pitchFamily="49" charset="-122"/>
              </a:rPr>
              <a:t>月</a:t>
            </a:r>
            <a:r>
              <a:rPr lang="en-US" altLang="zh-CN" kern="100" dirty="0">
                <a:solidFill>
                  <a:schemeClr val="bg1"/>
                </a:solidFill>
                <a:latin typeface="仿宋" panose="02010609060101010101" pitchFamily="49" charset="-122"/>
                <a:ea typeface="仿宋" panose="02010609060101010101" pitchFamily="49" charset="-122"/>
              </a:rPr>
              <a:t>1</a:t>
            </a:r>
            <a:r>
              <a:rPr lang="zh-CN" altLang="en-US" kern="100" dirty="0">
                <a:solidFill>
                  <a:schemeClr val="bg1"/>
                </a:solidFill>
                <a:latin typeface="仿宋" panose="02010609060101010101" pitchFamily="49" charset="-122"/>
                <a:ea typeface="仿宋" panose="02010609060101010101" pitchFamily="49" charset="-122"/>
              </a:rPr>
              <a:t>日起实施，个人自愿参加，在银行开通个人养老金账户购买的，年度缴纳上限为 </a:t>
            </a:r>
            <a:r>
              <a:rPr lang="en-US" altLang="zh-CN" kern="100" dirty="0">
                <a:solidFill>
                  <a:schemeClr val="bg1"/>
                </a:solidFill>
                <a:latin typeface="仿宋" panose="02010609060101010101" pitchFamily="49" charset="-122"/>
                <a:ea typeface="仿宋" panose="02010609060101010101" pitchFamily="49" charset="-122"/>
              </a:rPr>
              <a:t>1.2 </a:t>
            </a:r>
            <a:r>
              <a:rPr lang="zh-CN" altLang="en-US" kern="100" dirty="0">
                <a:solidFill>
                  <a:schemeClr val="bg1"/>
                </a:solidFill>
                <a:latin typeface="仿宋" panose="02010609060101010101" pitchFamily="49" charset="-122"/>
                <a:ea typeface="仿宋" panose="02010609060101010101" pitchFamily="49" charset="-122"/>
              </a:rPr>
              <a:t>万元，可在工资等综合所得收入税前抵</a:t>
            </a:r>
            <a:r>
              <a:rPr lang="zh-CN" altLang="en-US" kern="100" dirty="0" smtClean="0">
                <a:solidFill>
                  <a:schemeClr val="bg1"/>
                </a:solidFill>
                <a:latin typeface="仿宋" panose="02010609060101010101" pitchFamily="49" charset="-122"/>
                <a:ea typeface="仿宋" panose="02010609060101010101" pitchFamily="49" charset="-122"/>
              </a:rPr>
              <a:t>扣。</a:t>
            </a:r>
            <a:endParaRPr lang="en-US" altLang="zh-CN" kern="100" dirty="0">
              <a:solidFill>
                <a:schemeClr val="bg1"/>
              </a:solidFill>
              <a:latin typeface="仿宋" panose="02010609060101010101" pitchFamily="49" charset="-122"/>
              <a:ea typeface="仿宋" panose="02010609060101010101" pitchFamily="49" charset="-122"/>
            </a:endParaRPr>
          </a:p>
        </p:txBody>
      </p:sp>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7551" y="1638730"/>
            <a:ext cx="2489052" cy="4595774"/>
          </a:xfrm>
          <a:prstGeom prst="rect">
            <a:avLst/>
          </a:prstGeom>
        </p:spPr>
      </p:pic>
      <p:pic>
        <p:nvPicPr>
          <p:cNvPr id="5" name="图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47336" y="1638040"/>
            <a:ext cx="2463886" cy="4597155"/>
          </a:xfrm>
          <a:prstGeom prst="rect">
            <a:avLst/>
          </a:prstGeom>
        </p:spPr>
      </p:pic>
      <p:sp>
        <p:nvSpPr>
          <p:cNvPr id="7" name="TextBox 75"/>
          <p:cNvSpPr txBox="1"/>
          <p:nvPr/>
        </p:nvSpPr>
        <p:spPr>
          <a:xfrm>
            <a:off x="509010" y="529102"/>
            <a:ext cx="5262203" cy="523220"/>
          </a:xfrm>
          <a:prstGeom prst="rect">
            <a:avLst/>
          </a:prstGeom>
          <a:noFill/>
        </p:spPr>
        <p:txBody>
          <a:bodyPr wrap="square" rtlCol="0" anchor="b">
            <a:spAutoFit/>
          </a:bodyPr>
          <a:lstStyle/>
          <a:p>
            <a:r>
              <a:rPr lang="zh-CN" altLang="en-US" sz="2800" b="1" dirty="0" smtClean="0">
                <a:solidFill>
                  <a:schemeClr val="bg1"/>
                </a:solidFill>
                <a:latin typeface="仿宋" panose="02010609060101010101" pitchFamily="49" charset="-122"/>
                <a:ea typeface="仿宋" panose="02010609060101010101" pitchFamily="49" charset="-122"/>
              </a:rPr>
              <a:t>三、</a:t>
            </a:r>
            <a:r>
              <a:rPr lang="zh-CN" altLang="en-US" sz="2800" b="1" dirty="0">
                <a:solidFill>
                  <a:schemeClr val="bg1"/>
                </a:solidFill>
                <a:latin typeface="仿宋" panose="02010609060101010101" pitchFamily="49" charset="-122"/>
                <a:ea typeface="仿宋" panose="02010609060101010101" pitchFamily="49" charset="-122"/>
              </a:rPr>
              <a:t>个人所得税</a:t>
            </a:r>
            <a:r>
              <a:rPr lang="en-US" altLang="zh-CN" sz="2800" b="1" dirty="0">
                <a:solidFill>
                  <a:schemeClr val="bg1"/>
                </a:solidFill>
                <a:latin typeface="仿宋" panose="02010609060101010101" pitchFamily="49" charset="-122"/>
                <a:ea typeface="仿宋" panose="02010609060101010101" pitchFamily="49" charset="-122"/>
              </a:rPr>
              <a:t>APP</a:t>
            </a:r>
            <a:r>
              <a:rPr lang="zh-CN" altLang="en-US" sz="2800" b="1" dirty="0">
                <a:solidFill>
                  <a:schemeClr val="bg1"/>
                </a:solidFill>
                <a:latin typeface="仿宋" panose="02010609060101010101" pitchFamily="49" charset="-122"/>
                <a:ea typeface="仿宋" panose="02010609060101010101" pitchFamily="49" charset="-122"/>
              </a:rPr>
              <a:t>操作演示。</a:t>
            </a:r>
          </a:p>
        </p:txBody>
      </p:sp>
      <p:sp>
        <p:nvSpPr>
          <p:cNvPr id="8" name="矩形 7"/>
          <p:cNvSpPr/>
          <p:nvPr/>
        </p:nvSpPr>
        <p:spPr>
          <a:xfrm>
            <a:off x="1018964" y="1052322"/>
            <a:ext cx="9915318" cy="461665"/>
          </a:xfrm>
          <a:prstGeom prst="rect">
            <a:avLst/>
          </a:prstGeom>
        </p:spPr>
        <p:txBody>
          <a:bodyPr wrap="square">
            <a:spAutoFit/>
          </a:bodyPr>
          <a:lstStyle/>
          <a:p>
            <a:pPr>
              <a:lnSpc>
                <a:spcPct val="120000"/>
              </a:lnSpc>
              <a:buSzPct val="100000"/>
            </a:pPr>
            <a:r>
              <a:rPr lang="en-US" altLang="zh-CN" sz="2000" b="1" dirty="0">
                <a:solidFill>
                  <a:srgbClr val="16CCC8"/>
                </a:solidFill>
                <a:latin typeface="仿宋" panose="02010609060101010101" pitchFamily="49" charset="-122"/>
                <a:ea typeface="仿宋" panose="02010609060101010101" pitchFamily="49" charset="-122"/>
                <a:sym typeface="微软雅黑" panose="020B0503020204020204" charset="-122"/>
              </a:rPr>
              <a:t>Step2 </a:t>
            </a:r>
            <a:r>
              <a:rPr lang="zh-CN" altLang="en-US" sz="2000" b="1" kern="100" dirty="0">
                <a:solidFill>
                  <a:srgbClr val="16CCC8"/>
                </a:solidFill>
                <a:latin typeface="仿宋" panose="02010609060101010101" pitchFamily="49" charset="-122"/>
                <a:ea typeface="仿宋" panose="02010609060101010101" pitchFamily="49" charset="-122"/>
                <a:cs typeface="Times New Roman" panose="02020603050405020304" pitchFamily="18" charset="0"/>
              </a:rPr>
              <a:t>标准申报</a:t>
            </a:r>
            <a:r>
              <a:rPr lang="en-US" altLang="zh-CN" sz="2000" b="1" kern="100" dirty="0">
                <a:solidFill>
                  <a:srgbClr val="16CCC8"/>
                </a:solidFill>
                <a:latin typeface="仿宋" panose="02010609060101010101" pitchFamily="49" charset="-122"/>
                <a:ea typeface="仿宋" panose="02010609060101010101" pitchFamily="49" charset="-122"/>
                <a:cs typeface="Times New Roman" panose="02020603050405020304" pitchFamily="18" charset="0"/>
              </a:rPr>
              <a:t>-</a:t>
            </a:r>
            <a:r>
              <a:rPr lang="zh-CN" altLang="en-US" sz="2000" b="1" kern="100" dirty="0">
                <a:solidFill>
                  <a:srgbClr val="16CCC8"/>
                </a:solidFill>
                <a:latin typeface="仿宋" panose="02010609060101010101" pitchFamily="49" charset="-122"/>
                <a:ea typeface="仿宋" panose="02010609060101010101" pitchFamily="49" charset="-122"/>
                <a:cs typeface="Times New Roman" panose="02020603050405020304" pitchFamily="18" charset="0"/>
              </a:rPr>
              <a:t>使用申报数据进行申报</a:t>
            </a:r>
            <a:r>
              <a:rPr lang="en-US" altLang="zh-CN" sz="2000" b="1" kern="100" dirty="0" smtClean="0">
                <a:solidFill>
                  <a:srgbClr val="16CCC8"/>
                </a:solidFill>
                <a:latin typeface="仿宋" panose="02010609060101010101" pitchFamily="49" charset="-122"/>
                <a:ea typeface="仿宋" panose="02010609060101010101" pitchFamily="49" charset="-122"/>
                <a:cs typeface="Times New Roman" panose="02020603050405020304" pitchFamily="18" charset="0"/>
              </a:rPr>
              <a:t>-</a:t>
            </a:r>
            <a:r>
              <a:rPr lang="zh-CN" altLang="en-US" sz="2000" b="1" kern="100" dirty="0" smtClean="0">
                <a:solidFill>
                  <a:srgbClr val="16CCC8"/>
                </a:solidFill>
                <a:latin typeface="仿宋" panose="02010609060101010101" pitchFamily="49" charset="-122"/>
                <a:ea typeface="仿宋" panose="02010609060101010101" pitchFamily="49" charset="-122"/>
                <a:cs typeface="Times New Roman" panose="02020603050405020304" pitchFamily="18" charset="0"/>
              </a:rPr>
              <a:t>个人养老金</a:t>
            </a:r>
            <a:endParaRPr lang="zh-CN" altLang="zh-CN" sz="2000" b="1" dirty="0">
              <a:solidFill>
                <a:srgbClr val="16CCC8"/>
              </a:solidFill>
              <a:latin typeface="仿宋" panose="02010609060101010101" pitchFamily="49" charset="-122"/>
              <a:ea typeface="仿宋" panose="02010609060101010101" pitchFamily="49" charset="-122"/>
              <a:sym typeface="微软雅黑" panose="020B0503020204020204" charset="-122"/>
            </a:endParaRPr>
          </a:p>
        </p:txBody>
      </p:sp>
    </p:spTree>
    <p:extLst>
      <p:ext uri="{BB962C8B-B14F-4D97-AF65-F5344CB8AC3E}">
        <p14:creationId xmlns:p14="http://schemas.microsoft.com/office/powerpoint/2010/main" val="3981577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图片 10"/>
          <p:cNvPicPr>
            <a:picLocks noChangeAspect="1"/>
          </p:cNvPicPr>
          <p:nvPr/>
        </p:nvPicPr>
        <p:blipFill>
          <a:blip r:embed="rId3"/>
          <a:stretch>
            <a:fillRect/>
          </a:stretch>
        </p:blipFill>
        <p:spPr>
          <a:xfrm>
            <a:off x="1157856" y="1802969"/>
            <a:ext cx="2363430" cy="4748345"/>
          </a:xfrm>
          <a:prstGeom prst="rect">
            <a:avLst/>
          </a:prstGeom>
        </p:spPr>
      </p:pic>
      <p:pic>
        <p:nvPicPr>
          <p:cNvPr id="12" name="图片 11"/>
          <p:cNvPicPr>
            <a:picLocks noChangeAspect="1"/>
          </p:cNvPicPr>
          <p:nvPr/>
        </p:nvPicPr>
        <p:blipFill>
          <a:blip r:embed="rId4"/>
          <a:stretch>
            <a:fillRect/>
          </a:stretch>
        </p:blipFill>
        <p:spPr>
          <a:xfrm>
            <a:off x="3631047" y="1802969"/>
            <a:ext cx="2363430" cy="4734021"/>
          </a:xfrm>
          <a:prstGeom prst="rect">
            <a:avLst/>
          </a:prstGeom>
        </p:spPr>
      </p:pic>
      <p:pic>
        <p:nvPicPr>
          <p:cNvPr id="13" name="图片 12"/>
          <p:cNvPicPr>
            <a:picLocks noChangeAspect="1"/>
          </p:cNvPicPr>
          <p:nvPr/>
        </p:nvPicPr>
        <p:blipFill>
          <a:blip r:embed="rId5"/>
          <a:stretch>
            <a:fillRect/>
          </a:stretch>
        </p:blipFill>
        <p:spPr>
          <a:xfrm>
            <a:off x="6197525" y="1781483"/>
            <a:ext cx="2363430" cy="4755507"/>
          </a:xfrm>
          <a:prstGeom prst="rect">
            <a:avLst/>
          </a:prstGeom>
        </p:spPr>
      </p:pic>
      <p:pic>
        <p:nvPicPr>
          <p:cNvPr id="14" name="图片 13"/>
          <p:cNvPicPr>
            <a:picLocks noChangeAspect="1"/>
          </p:cNvPicPr>
          <p:nvPr/>
        </p:nvPicPr>
        <p:blipFill>
          <a:blip r:embed="rId6"/>
          <a:stretch>
            <a:fillRect/>
          </a:stretch>
        </p:blipFill>
        <p:spPr>
          <a:xfrm>
            <a:off x="8828859" y="1795806"/>
            <a:ext cx="2363430" cy="4762669"/>
          </a:xfrm>
          <a:prstGeom prst="rect">
            <a:avLst/>
          </a:prstGeom>
        </p:spPr>
      </p:pic>
      <p:sp>
        <p:nvSpPr>
          <p:cNvPr id="8" name="TextBox 75"/>
          <p:cNvSpPr txBox="1"/>
          <p:nvPr/>
        </p:nvSpPr>
        <p:spPr>
          <a:xfrm>
            <a:off x="509010" y="529102"/>
            <a:ext cx="5262203" cy="523220"/>
          </a:xfrm>
          <a:prstGeom prst="rect">
            <a:avLst/>
          </a:prstGeom>
          <a:noFill/>
        </p:spPr>
        <p:txBody>
          <a:bodyPr wrap="square" rtlCol="0" anchor="b">
            <a:spAutoFit/>
          </a:bodyPr>
          <a:lstStyle/>
          <a:p>
            <a:r>
              <a:rPr lang="zh-CN" altLang="en-US" sz="2800" b="1" dirty="0" smtClean="0">
                <a:solidFill>
                  <a:schemeClr val="bg1"/>
                </a:solidFill>
                <a:latin typeface="仿宋" panose="02010609060101010101" pitchFamily="49" charset="-122"/>
                <a:ea typeface="仿宋" panose="02010609060101010101" pitchFamily="49" charset="-122"/>
              </a:rPr>
              <a:t>三、</a:t>
            </a:r>
            <a:r>
              <a:rPr lang="zh-CN" altLang="en-US" sz="2800" b="1" dirty="0">
                <a:solidFill>
                  <a:schemeClr val="bg1"/>
                </a:solidFill>
                <a:latin typeface="仿宋" panose="02010609060101010101" pitchFamily="49" charset="-122"/>
                <a:ea typeface="仿宋" panose="02010609060101010101" pitchFamily="49" charset="-122"/>
              </a:rPr>
              <a:t>个人所得税</a:t>
            </a:r>
            <a:r>
              <a:rPr lang="en-US" altLang="zh-CN" sz="2800" b="1" dirty="0">
                <a:solidFill>
                  <a:schemeClr val="bg1"/>
                </a:solidFill>
                <a:latin typeface="仿宋" panose="02010609060101010101" pitchFamily="49" charset="-122"/>
                <a:ea typeface="仿宋" panose="02010609060101010101" pitchFamily="49" charset="-122"/>
              </a:rPr>
              <a:t>APP</a:t>
            </a:r>
            <a:r>
              <a:rPr lang="zh-CN" altLang="en-US" sz="2800" b="1" dirty="0">
                <a:solidFill>
                  <a:schemeClr val="bg1"/>
                </a:solidFill>
                <a:latin typeface="仿宋" panose="02010609060101010101" pitchFamily="49" charset="-122"/>
                <a:ea typeface="仿宋" panose="02010609060101010101" pitchFamily="49" charset="-122"/>
              </a:rPr>
              <a:t>操作演示。</a:t>
            </a:r>
          </a:p>
        </p:txBody>
      </p:sp>
      <p:sp>
        <p:nvSpPr>
          <p:cNvPr id="9" name="矩形 8"/>
          <p:cNvSpPr/>
          <p:nvPr/>
        </p:nvSpPr>
        <p:spPr>
          <a:xfrm>
            <a:off x="1036818" y="1177065"/>
            <a:ext cx="9915318" cy="412613"/>
          </a:xfrm>
          <a:prstGeom prst="rect">
            <a:avLst/>
          </a:prstGeom>
        </p:spPr>
        <p:txBody>
          <a:bodyPr wrap="square">
            <a:spAutoFit/>
          </a:bodyPr>
          <a:lstStyle/>
          <a:p>
            <a:pPr>
              <a:lnSpc>
                <a:spcPct val="120000"/>
              </a:lnSpc>
              <a:buSzPct val="100000"/>
            </a:pPr>
            <a:r>
              <a:rPr lang="en-US" altLang="zh-CN" sz="2000" b="1" dirty="0">
                <a:solidFill>
                  <a:srgbClr val="16CCC8"/>
                </a:solidFill>
                <a:latin typeface="仿宋" panose="02010609060101010101" pitchFamily="49" charset="-122"/>
                <a:ea typeface="仿宋" panose="02010609060101010101" pitchFamily="49" charset="-122"/>
                <a:sym typeface="微软雅黑" panose="020B0503020204020204" charset="-122"/>
              </a:rPr>
              <a:t>Step2 </a:t>
            </a:r>
            <a:r>
              <a:rPr lang="zh-CN" altLang="en-US" sz="2000" b="1" kern="100" dirty="0">
                <a:solidFill>
                  <a:srgbClr val="16CCC8"/>
                </a:solidFill>
                <a:latin typeface="仿宋" panose="02010609060101010101" pitchFamily="49" charset="-122"/>
                <a:ea typeface="仿宋" panose="02010609060101010101" pitchFamily="49" charset="-122"/>
                <a:cs typeface="Times New Roman" panose="02020603050405020304" pitchFamily="18" charset="0"/>
              </a:rPr>
              <a:t>标准申报</a:t>
            </a:r>
            <a:r>
              <a:rPr lang="en-US" altLang="zh-CN" sz="2000" b="1" kern="100" dirty="0">
                <a:solidFill>
                  <a:srgbClr val="16CCC8"/>
                </a:solidFill>
                <a:latin typeface="仿宋" panose="02010609060101010101" pitchFamily="49" charset="-122"/>
                <a:ea typeface="仿宋" panose="02010609060101010101" pitchFamily="49" charset="-122"/>
                <a:cs typeface="Times New Roman" panose="02020603050405020304" pitchFamily="18" charset="0"/>
              </a:rPr>
              <a:t>-</a:t>
            </a:r>
            <a:r>
              <a:rPr lang="zh-CN" altLang="en-US" sz="2000" b="1" kern="100" dirty="0">
                <a:solidFill>
                  <a:srgbClr val="16CCC8"/>
                </a:solidFill>
                <a:latin typeface="仿宋" panose="02010609060101010101" pitchFamily="49" charset="-122"/>
                <a:ea typeface="仿宋" panose="02010609060101010101" pitchFamily="49" charset="-122"/>
                <a:cs typeface="Times New Roman" panose="02020603050405020304" pitchFamily="18" charset="0"/>
              </a:rPr>
              <a:t>使用申报数据进行申报</a:t>
            </a:r>
            <a:r>
              <a:rPr lang="en-US" altLang="zh-CN" sz="2000" b="1" kern="100" dirty="0">
                <a:solidFill>
                  <a:srgbClr val="16CCC8"/>
                </a:solidFill>
                <a:latin typeface="仿宋" panose="02010609060101010101" pitchFamily="49" charset="-122"/>
                <a:ea typeface="仿宋" panose="02010609060101010101" pitchFamily="49" charset="-122"/>
                <a:cs typeface="Times New Roman" panose="02020603050405020304" pitchFamily="18" charset="0"/>
              </a:rPr>
              <a:t>-</a:t>
            </a:r>
            <a:r>
              <a:rPr lang="zh-CN" altLang="en-US" sz="2000" b="1" kern="100" dirty="0">
                <a:solidFill>
                  <a:srgbClr val="16CCC8"/>
                </a:solidFill>
                <a:latin typeface="仿宋" panose="02010609060101010101" pitchFamily="49" charset="-122"/>
                <a:ea typeface="仿宋" panose="02010609060101010101" pitchFamily="49" charset="-122"/>
                <a:cs typeface="Times New Roman" panose="02020603050405020304" pitchFamily="18" charset="0"/>
              </a:rPr>
              <a:t>收入和税前扣除</a:t>
            </a:r>
            <a:r>
              <a:rPr lang="en-US" altLang="zh-CN" sz="2000" b="1" kern="100" dirty="0">
                <a:solidFill>
                  <a:srgbClr val="16CCC8"/>
                </a:solidFill>
                <a:latin typeface="仿宋" panose="02010609060101010101" pitchFamily="49" charset="-122"/>
                <a:ea typeface="仿宋" panose="02010609060101010101" pitchFamily="49" charset="-122"/>
                <a:cs typeface="Times New Roman" panose="02020603050405020304" pitchFamily="18" charset="0"/>
              </a:rPr>
              <a:t>-</a:t>
            </a:r>
            <a:r>
              <a:rPr lang="zh-CN" altLang="en-US" sz="2000" b="1" kern="100" dirty="0">
                <a:solidFill>
                  <a:srgbClr val="16CCC8"/>
                </a:solidFill>
                <a:latin typeface="仿宋" panose="02010609060101010101" pitchFamily="49" charset="-122"/>
                <a:ea typeface="仿宋" panose="02010609060101010101" pitchFamily="49" charset="-122"/>
                <a:cs typeface="Times New Roman" panose="02020603050405020304" pitchFamily="18" charset="0"/>
              </a:rPr>
              <a:t>准予扣除的捐赠额</a:t>
            </a: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图片 1"/>
          <p:cNvPicPr>
            <a:picLocks noChangeAspect="1"/>
          </p:cNvPicPr>
          <p:nvPr/>
        </p:nvPicPr>
        <p:blipFill>
          <a:blip r:embed="rId4"/>
          <a:stretch>
            <a:fillRect/>
          </a:stretch>
        </p:blipFill>
        <p:spPr>
          <a:xfrm>
            <a:off x="1059927" y="1830971"/>
            <a:ext cx="2506242" cy="4363185"/>
          </a:xfrm>
          <a:prstGeom prst="rect">
            <a:avLst/>
          </a:prstGeom>
        </p:spPr>
      </p:pic>
      <p:sp>
        <p:nvSpPr>
          <p:cNvPr id="12" name="矩形 11"/>
          <p:cNvSpPr/>
          <p:nvPr/>
        </p:nvSpPr>
        <p:spPr>
          <a:xfrm>
            <a:off x="1036817" y="1177065"/>
            <a:ext cx="10565570" cy="412613"/>
          </a:xfrm>
          <a:prstGeom prst="rect">
            <a:avLst/>
          </a:prstGeom>
        </p:spPr>
        <p:txBody>
          <a:bodyPr wrap="square">
            <a:spAutoFit/>
          </a:bodyPr>
          <a:lstStyle/>
          <a:p>
            <a:pPr>
              <a:lnSpc>
                <a:spcPct val="120000"/>
              </a:lnSpc>
              <a:buSzPct val="100000"/>
            </a:pPr>
            <a:r>
              <a:rPr lang="en-US" altLang="zh-CN" sz="2000" b="1" dirty="0">
                <a:solidFill>
                  <a:srgbClr val="16CCC8"/>
                </a:solidFill>
                <a:latin typeface="仿宋" panose="02010609060101010101" pitchFamily="49" charset="-122"/>
                <a:ea typeface="仿宋" panose="02010609060101010101" pitchFamily="49" charset="-122"/>
                <a:sym typeface="微软雅黑" panose="020B0503020204020204" charset="-122"/>
              </a:rPr>
              <a:t>Step2 </a:t>
            </a:r>
            <a:r>
              <a:rPr lang="zh-CN" altLang="en-US" sz="2000" b="1" kern="100" dirty="0">
                <a:solidFill>
                  <a:srgbClr val="16CCC8"/>
                </a:solidFill>
                <a:latin typeface="仿宋" panose="02010609060101010101" pitchFamily="49" charset="-122"/>
                <a:ea typeface="仿宋" panose="02010609060101010101" pitchFamily="49" charset="-122"/>
                <a:cs typeface="Times New Roman" panose="02020603050405020304" pitchFamily="18" charset="0"/>
              </a:rPr>
              <a:t>标准申报</a:t>
            </a:r>
            <a:r>
              <a:rPr lang="en-US" altLang="zh-CN" sz="2000" b="1" kern="100" dirty="0">
                <a:solidFill>
                  <a:srgbClr val="16CCC8"/>
                </a:solidFill>
                <a:latin typeface="仿宋" panose="02010609060101010101" pitchFamily="49" charset="-122"/>
                <a:ea typeface="仿宋" panose="02010609060101010101" pitchFamily="49" charset="-122"/>
                <a:cs typeface="Times New Roman" panose="02020603050405020304" pitchFamily="18" charset="0"/>
              </a:rPr>
              <a:t>-</a:t>
            </a:r>
            <a:r>
              <a:rPr lang="zh-CN" altLang="en-US" sz="2000" b="1" kern="100" dirty="0">
                <a:solidFill>
                  <a:srgbClr val="16CCC8"/>
                </a:solidFill>
                <a:latin typeface="仿宋" panose="02010609060101010101" pitchFamily="49" charset="-122"/>
                <a:ea typeface="仿宋" panose="02010609060101010101" pitchFamily="49" charset="-122"/>
                <a:cs typeface="Times New Roman" panose="02020603050405020304" pitchFamily="18" charset="0"/>
              </a:rPr>
              <a:t>使用申报数据进行申报</a:t>
            </a:r>
            <a:r>
              <a:rPr lang="en-US" altLang="zh-CN" sz="2000" b="1" kern="100" dirty="0">
                <a:solidFill>
                  <a:srgbClr val="16CCC8"/>
                </a:solidFill>
                <a:latin typeface="仿宋" panose="02010609060101010101" pitchFamily="49" charset="-122"/>
                <a:ea typeface="仿宋" panose="02010609060101010101" pitchFamily="49" charset="-122"/>
                <a:cs typeface="Times New Roman" panose="02020603050405020304" pitchFamily="18" charset="0"/>
              </a:rPr>
              <a:t>-</a:t>
            </a:r>
            <a:r>
              <a:rPr lang="zh-CN" altLang="en-US" sz="2000" b="1" kern="100" dirty="0">
                <a:solidFill>
                  <a:srgbClr val="16CCC8"/>
                </a:solidFill>
                <a:latin typeface="仿宋" panose="02010609060101010101" pitchFamily="49" charset="-122"/>
                <a:ea typeface="仿宋" panose="02010609060101010101" pitchFamily="49" charset="-122"/>
                <a:cs typeface="Times New Roman" panose="02020603050405020304" pitchFamily="18" charset="0"/>
              </a:rPr>
              <a:t>税款计算</a:t>
            </a:r>
            <a:endParaRPr lang="zh-CN" altLang="zh-CN" sz="2000" b="1" dirty="0">
              <a:solidFill>
                <a:srgbClr val="16CCC8"/>
              </a:solidFill>
              <a:latin typeface="仿宋" panose="02010609060101010101" pitchFamily="49" charset="-122"/>
              <a:ea typeface="仿宋" panose="02010609060101010101" pitchFamily="49" charset="-122"/>
              <a:sym typeface="微软雅黑" panose="020B0503020204020204" charset="-122"/>
            </a:endParaRPr>
          </a:p>
        </p:txBody>
      </p:sp>
      <p:sp>
        <p:nvSpPr>
          <p:cNvPr id="16" name="TextBox 75"/>
          <p:cNvSpPr txBox="1"/>
          <p:nvPr/>
        </p:nvSpPr>
        <p:spPr>
          <a:xfrm>
            <a:off x="509010" y="529102"/>
            <a:ext cx="5262203" cy="523220"/>
          </a:xfrm>
          <a:prstGeom prst="rect">
            <a:avLst/>
          </a:prstGeom>
          <a:noFill/>
        </p:spPr>
        <p:txBody>
          <a:bodyPr wrap="square" rtlCol="0" anchor="b">
            <a:spAutoFit/>
          </a:bodyPr>
          <a:lstStyle/>
          <a:p>
            <a:r>
              <a:rPr lang="zh-CN" altLang="en-US" sz="2800" b="1" dirty="0" smtClean="0">
                <a:solidFill>
                  <a:schemeClr val="bg1"/>
                </a:solidFill>
                <a:latin typeface="仿宋" panose="02010609060101010101" pitchFamily="49" charset="-122"/>
                <a:ea typeface="仿宋" panose="02010609060101010101" pitchFamily="49" charset="-122"/>
              </a:rPr>
              <a:t>三、</a:t>
            </a:r>
            <a:r>
              <a:rPr lang="zh-CN" altLang="en-US" sz="2800" b="1" dirty="0">
                <a:solidFill>
                  <a:schemeClr val="bg1"/>
                </a:solidFill>
                <a:latin typeface="仿宋" panose="02010609060101010101" pitchFamily="49" charset="-122"/>
                <a:ea typeface="仿宋" panose="02010609060101010101" pitchFamily="49" charset="-122"/>
              </a:rPr>
              <a:t>个人所得税</a:t>
            </a:r>
            <a:r>
              <a:rPr lang="en-US" altLang="zh-CN" sz="2800" b="1" dirty="0">
                <a:solidFill>
                  <a:schemeClr val="bg1"/>
                </a:solidFill>
                <a:latin typeface="仿宋" panose="02010609060101010101" pitchFamily="49" charset="-122"/>
                <a:ea typeface="仿宋" panose="02010609060101010101" pitchFamily="49" charset="-122"/>
              </a:rPr>
              <a:t>APP</a:t>
            </a:r>
            <a:r>
              <a:rPr lang="zh-CN" altLang="en-US" sz="2800" b="1" dirty="0">
                <a:solidFill>
                  <a:schemeClr val="bg1"/>
                </a:solidFill>
                <a:latin typeface="仿宋" panose="02010609060101010101" pitchFamily="49" charset="-122"/>
                <a:ea typeface="仿宋" panose="02010609060101010101" pitchFamily="49" charset="-122"/>
              </a:rPr>
              <a:t>操作演示。</a:t>
            </a:r>
          </a:p>
        </p:txBody>
      </p:sp>
      <p:pic>
        <p:nvPicPr>
          <p:cNvPr id="4" name="图片 3"/>
          <p:cNvPicPr>
            <a:picLocks noChangeAspect="1"/>
          </p:cNvPicPr>
          <p:nvPr/>
        </p:nvPicPr>
        <p:blipFill rotWithShape="1">
          <a:blip r:embed="rId5" cstate="print">
            <a:extLst>
              <a:ext uri="{28A0092B-C50C-407E-A947-70E740481C1C}">
                <a14:useLocalDpi xmlns:a14="http://schemas.microsoft.com/office/drawing/2010/main" val="0"/>
              </a:ext>
            </a:extLst>
          </a:blip>
          <a:srcRect t="3258" b="72310"/>
          <a:stretch>
            <a:fillRect/>
          </a:stretch>
        </p:blipFill>
        <p:spPr>
          <a:xfrm>
            <a:off x="3746264" y="1830971"/>
            <a:ext cx="2896074" cy="1533002"/>
          </a:xfrm>
          <a:prstGeom prst="rect">
            <a:avLst/>
          </a:prstGeom>
        </p:spPr>
      </p:pic>
      <p:sp>
        <p:nvSpPr>
          <p:cNvPr id="6" name="矩形 5"/>
          <p:cNvSpPr/>
          <p:nvPr/>
        </p:nvSpPr>
        <p:spPr>
          <a:xfrm>
            <a:off x="6022406" y="1823180"/>
            <a:ext cx="619932" cy="35129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仿宋" panose="02010609060101010101" pitchFamily="49" charset="-122"/>
            </a:endParaRPr>
          </a:p>
        </p:txBody>
      </p:sp>
      <p:pic>
        <p:nvPicPr>
          <p:cNvPr id="9" name="图片 8"/>
          <p:cNvPicPr>
            <a:picLocks noChangeAspect="1"/>
          </p:cNvPicPr>
          <p:nvPr/>
        </p:nvPicPr>
        <p:blipFill rotWithShape="1">
          <a:blip r:embed="rId6"/>
          <a:srcRect t="3164" b="53220"/>
          <a:stretch>
            <a:fillRect/>
          </a:stretch>
        </p:blipFill>
        <p:spPr>
          <a:xfrm>
            <a:off x="3746264" y="3447764"/>
            <a:ext cx="2896074" cy="2736817"/>
          </a:xfrm>
          <a:prstGeom prst="rect">
            <a:avLst/>
          </a:prstGeom>
        </p:spPr>
      </p:pic>
      <p:pic>
        <p:nvPicPr>
          <p:cNvPr id="11" name="图片 10"/>
          <p:cNvPicPr>
            <a:picLocks noChangeAspect="1"/>
          </p:cNvPicPr>
          <p:nvPr/>
        </p:nvPicPr>
        <p:blipFill rotWithShape="1">
          <a:blip r:embed="rId7" cstate="print">
            <a:extLst>
              <a:ext uri="{28A0092B-C50C-407E-A947-70E740481C1C}">
                <a14:useLocalDpi xmlns:a14="http://schemas.microsoft.com/office/drawing/2010/main" val="0"/>
              </a:ext>
            </a:extLst>
          </a:blip>
          <a:srcRect t="3087" b="22863"/>
          <a:stretch>
            <a:fillRect/>
          </a:stretch>
        </p:blipFill>
        <p:spPr>
          <a:xfrm>
            <a:off x="3746264" y="1823180"/>
            <a:ext cx="2896074" cy="4361401"/>
          </a:xfrm>
          <a:prstGeom prst="rect">
            <a:avLst/>
          </a:prstGeom>
        </p:spPr>
      </p:pic>
      <p:sp>
        <p:nvSpPr>
          <p:cNvPr id="3" name="矩形 2"/>
          <p:cNvSpPr/>
          <p:nvPr/>
        </p:nvSpPr>
        <p:spPr>
          <a:xfrm>
            <a:off x="7071259" y="1812657"/>
            <a:ext cx="4831439" cy="3046988"/>
          </a:xfrm>
          <a:prstGeom prst="rect">
            <a:avLst/>
          </a:prstGeom>
        </p:spPr>
        <p:txBody>
          <a:bodyPr wrap="square">
            <a:spAutoFit/>
          </a:bodyPr>
          <a:lstStyle/>
          <a:p>
            <a:pPr>
              <a:lnSpc>
                <a:spcPct val="150000"/>
              </a:lnSpc>
            </a:pPr>
            <a:r>
              <a:rPr lang="en-US" altLang="zh-CN" sz="1600" dirty="0">
                <a:solidFill>
                  <a:schemeClr val="bg1"/>
                </a:solidFill>
                <a:latin typeface="仿宋" panose="02010609060101010101" pitchFamily="49" charset="-122"/>
                <a:ea typeface="仿宋" panose="02010609060101010101" pitchFamily="49" charset="-122"/>
              </a:rPr>
              <a:t>《</a:t>
            </a:r>
            <a:r>
              <a:rPr lang="zh-CN" altLang="en-US" sz="1600" dirty="0">
                <a:solidFill>
                  <a:schemeClr val="bg1"/>
                </a:solidFill>
                <a:latin typeface="仿宋" panose="02010609060101010101" pitchFamily="49" charset="-122"/>
                <a:ea typeface="仿宋" panose="02010609060101010101" pitchFamily="49" charset="-122"/>
              </a:rPr>
              <a:t>关于残疾、孤老人员和烈属的所得减征个人所得税问题的通知</a:t>
            </a:r>
            <a:r>
              <a:rPr lang="en-US" altLang="zh-CN" sz="1600" dirty="0">
                <a:solidFill>
                  <a:schemeClr val="bg1"/>
                </a:solidFill>
                <a:latin typeface="仿宋" panose="02010609060101010101" pitchFamily="49" charset="-122"/>
                <a:ea typeface="仿宋" panose="02010609060101010101" pitchFamily="49" charset="-122"/>
              </a:rPr>
              <a:t>》  </a:t>
            </a:r>
            <a:r>
              <a:rPr lang="zh-CN" altLang="en-US" sz="1600" dirty="0">
                <a:solidFill>
                  <a:schemeClr val="bg1"/>
                </a:solidFill>
                <a:latin typeface="仿宋" panose="02010609060101010101" pitchFamily="49" charset="-122"/>
                <a:ea typeface="仿宋" panose="02010609060101010101" pitchFamily="49" charset="-122"/>
              </a:rPr>
              <a:t>京财税</a:t>
            </a:r>
            <a:r>
              <a:rPr lang="en-US" altLang="zh-CN" sz="1600" dirty="0">
                <a:solidFill>
                  <a:schemeClr val="bg1"/>
                </a:solidFill>
                <a:latin typeface="仿宋" panose="02010609060101010101" pitchFamily="49" charset="-122"/>
                <a:ea typeface="仿宋" panose="02010609060101010101" pitchFamily="49" charset="-122"/>
              </a:rPr>
              <a:t>[2006]947</a:t>
            </a:r>
            <a:r>
              <a:rPr lang="zh-CN" altLang="en-US" sz="1600" dirty="0">
                <a:solidFill>
                  <a:schemeClr val="bg1"/>
                </a:solidFill>
                <a:latin typeface="仿宋" panose="02010609060101010101" pitchFamily="49" charset="-122"/>
                <a:ea typeface="仿宋" panose="02010609060101010101" pitchFamily="49" charset="-122"/>
              </a:rPr>
              <a:t>号</a:t>
            </a:r>
            <a:endParaRPr lang="en-US" altLang="zh-CN" sz="1600" dirty="0">
              <a:solidFill>
                <a:schemeClr val="bg1"/>
              </a:solidFill>
              <a:latin typeface="仿宋" panose="02010609060101010101" pitchFamily="49" charset="-122"/>
              <a:ea typeface="仿宋" panose="02010609060101010101" pitchFamily="49" charset="-122"/>
            </a:endParaRPr>
          </a:p>
          <a:p>
            <a:pPr>
              <a:lnSpc>
                <a:spcPct val="150000"/>
              </a:lnSpc>
            </a:pPr>
            <a:r>
              <a:rPr lang="zh-CN" altLang="en-US" sz="1600" dirty="0">
                <a:solidFill>
                  <a:schemeClr val="bg1"/>
                </a:solidFill>
                <a:latin typeface="仿宋" panose="02010609060101010101" pitchFamily="49" charset="-122"/>
                <a:ea typeface="仿宋" panose="02010609060101010101" pitchFamily="49" charset="-122"/>
              </a:rPr>
              <a:t>一、持有区县以上民政部门、残联有效证件或证明的烈属、孤老人员和残疾人取得的下列所得，分别享受减征个人所得税优惠政策：</a:t>
            </a:r>
            <a:endParaRPr lang="en-US" altLang="zh-CN" sz="1600" dirty="0">
              <a:solidFill>
                <a:schemeClr val="bg1"/>
              </a:solidFill>
              <a:latin typeface="仿宋" panose="02010609060101010101" pitchFamily="49" charset="-122"/>
              <a:ea typeface="仿宋" panose="02010609060101010101" pitchFamily="49" charset="-122"/>
            </a:endParaRPr>
          </a:p>
          <a:p>
            <a:pPr>
              <a:lnSpc>
                <a:spcPct val="150000"/>
              </a:lnSpc>
            </a:pPr>
            <a:r>
              <a:rPr lang="zh-CN" altLang="en-US" sz="1600" dirty="0">
                <a:solidFill>
                  <a:schemeClr val="bg1"/>
                </a:solidFill>
                <a:latin typeface="仿宋" panose="02010609060101010101" pitchFamily="49" charset="-122"/>
                <a:ea typeface="仿宋" panose="02010609060101010101" pitchFamily="49" charset="-122"/>
              </a:rPr>
              <a:t>（一）个人取得的</a:t>
            </a:r>
            <a:r>
              <a:rPr lang="zh-CN" altLang="en-US" sz="1600" b="1" dirty="0">
                <a:solidFill>
                  <a:srgbClr val="16CCC8"/>
                </a:solidFill>
                <a:latin typeface="仿宋" panose="02010609060101010101" pitchFamily="49" charset="-122"/>
                <a:ea typeface="仿宋" panose="02010609060101010101" pitchFamily="49" charset="-122"/>
              </a:rPr>
              <a:t>工资、薪金所得；劳务报酬所得；稿酬所得；特许权使用费所得</a:t>
            </a:r>
            <a:r>
              <a:rPr lang="zh-CN" altLang="en-US" sz="1600" dirty="0">
                <a:solidFill>
                  <a:schemeClr val="bg1"/>
                </a:solidFill>
                <a:latin typeface="仿宋" panose="02010609060101010101" pitchFamily="49" charset="-122"/>
                <a:ea typeface="仿宋" panose="02010609060101010101" pitchFamily="49" charset="-122"/>
              </a:rPr>
              <a:t>，按</a:t>
            </a:r>
            <a:r>
              <a:rPr lang="zh-CN" altLang="en-US" sz="1600" b="1" dirty="0">
                <a:solidFill>
                  <a:srgbClr val="16CCC8"/>
                </a:solidFill>
                <a:latin typeface="仿宋" panose="02010609060101010101" pitchFamily="49" charset="-122"/>
                <a:ea typeface="仿宋" panose="02010609060101010101" pitchFamily="49" charset="-122"/>
              </a:rPr>
              <a:t>应纳税额减征</a:t>
            </a:r>
            <a:r>
              <a:rPr lang="en-US" altLang="zh-CN" sz="1600" b="1" dirty="0">
                <a:solidFill>
                  <a:srgbClr val="16CCC8"/>
                </a:solidFill>
                <a:latin typeface="仿宋" panose="02010609060101010101" pitchFamily="49" charset="-122"/>
                <a:ea typeface="仿宋" panose="02010609060101010101" pitchFamily="49" charset="-122"/>
              </a:rPr>
              <a:t>50</a:t>
            </a:r>
            <a:r>
              <a:rPr lang="zh-CN" altLang="en-US" sz="1600" b="1" dirty="0">
                <a:solidFill>
                  <a:srgbClr val="16CCC8"/>
                </a:solidFill>
                <a:latin typeface="仿宋" panose="02010609060101010101" pitchFamily="49" charset="-122"/>
                <a:ea typeface="仿宋" panose="02010609060101010101" pitchFamily="49" charset="-122"/>
              </a:rPr>
              <a:t>％</a:t>
            </a:r>
            <a:r>
              <a:rPr lang="zh-CN" altLang="en-US" sz="1600" dirty="0">
                <a:solidFill>
                  <a:schemeClr val="bg1"/>
                </a:solidFill>
                <a:latin typeface="仿宋" panose="02010609060101010101" pitchFamily="49" charset="-122"/>
                <a:ea typeface="仿宋" panose="02010609060101010101" pitchFamily="49" charset="-122"/>
              </a:rPr>
              <a:t>的个人所得税。</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矩形 11"/>
          <p:cNvSpPr/>
          <p:nvPr/>
        </p:nvSpPr>
        <p:spPr>
          <a:xfrm>
            <a:off x="1036817" y="1177065"/>
            <a:ext cx="10565570" cy="412613"/>
          </a:xfrm>
          <a:prstGeom prst="rect">
            <a:avLst/>
          </a:prstGeom>
        </p:spPr>
        <p:txBody>
          <a:bodyPr wrap="square">
            <a:spAutoFit/>
          </a:bodyPr>
          <a:lstStyle/>
          <a:p>
            <a:pPr>
              <a:lnSpc>
                <a:spcPct val="120000"/>
              </a:lnSpc>
              <a:buSzPct val="100000"/>
            </a:pPr>
            <a:r>
              <a:rPr lang="en-US" altLang="zh-CN" sz="2000" b="1" dirty="0">
                <a:solidFill>
                  <a:srgbClr val="16CCC8"/>
                </a:solidFill>
                <a:latin typeface="仿宋" panose="02010609060101010101" pitchFamily="49" charset="-122"/>
                <a:ea typeface="仿宋" panose="02010609060101010101" pitchFamily="49" charset="-122"/>
                <a:sym typeface="微软雅黑" panose="020B0503020204020204" charset="-122"/>
              </a:rPr>
              <a:t>Step2 </a:t>
            </a:r>
            <a:r>
              <a:rPr lang="zh-CN" altLang="en-US" sz="2000" b="1" kern="100" dirty="0">
                <a:solidFill>
                  <a:srgbClr val="16CCC8"/>
                </a:solidFill>
                <a:latin typeface="仿宋" panose="02010609060101010101" pitchFamily="49" charset="-122"/>
                <a:ea typeface="仿宋" panose="02010609060101010101" pitchFamily="49" charset="-122"/>
                <a:cs typeface="Times New Roman" panose="02020603050405020304" pitchFamily="18" charset="0"/>
              </a:rPr>
              <a:t>标准申报</a:t>
            </a:r>
            <a:r>
              <a:rPr lang="en-US" altLang="zh-CN" sz="2000" b="1" kern="100" dirty="0">
                <a:solidFill>
                  <a:srgbClr val="16CCC8"/>
                </a:solidFill>
                <a:latin typeface="仿宋" panose="02010609060101010101" pitchFamily="49" charset="-122"/>
                <a:ea typeface="仿宋" panose="02010609060101010101" pitchFamily="49" charset="-122"/>
                <a:cs typeface="Times New Roman" panose="02020603050405020304" pitchFamily="18" charset="0"/>
              </a:rPr>
              <a:t>-</a:t>
            </a:r>
            <a:r>
              <a:rPr lang="zh-CN" altLang="en-US" sz="2000" b="1" kern="100" dirty="0">
                <a:solidFill>
                  <a:srgbClr val="16CCC8"/>
                </a:solidFill>
                <a:latin typeface="仿宋" panose="02010609060101010101" pitchFamily="49" charset="-122"/>
                <a:ea typeface="仿宋" panose="02010609060101010101" pitchFamily="49" charset="-122"/>
                <a:cs typeface="Times New Roman" panose="02020603050405020304" pitchFamily="18" charset="0"/>
              </a:rPr>
              <a:t>使用申报数据进行申报</a:t>
            </a:r>
            <a:r>
              <a:rPr lang="en-US" altLang="zh-CN" sz="2000" b="1" kern="100" dirty="0">
                <a:solidFill>
                  <a:srgbClr val="16CCC8"/>
                </a:solidFill>
                <a:latin typeface="仿宋" panose="02010609060101010101" pitchFamily="49" charset="-122"/>
                <a:ea typeface="仿宋" panose="02010609060101010101" pitchFamily="49" charset="-122"/>
                <a:cs typeface="Times New Roman" panose="02020603050405020304" pitchFamily="18" charset="0"/>
              </a:rPr>
              <a:t>-</a:t>
            </a:r>
            <a:r>
              <a:rPr lang="zh-CN" altLang="en-US" sz="2000" b="1" kern="100" dirty="0">
                <a:solidFill>
                  <a:srgbClr val="16CCC8"/>
                </a:solidFill>
                <a:latin typeface="仿宋" panose="02010609060101010101" pitchFamily="49" charset="-122"/>
                <a:ea typeface="仿宋" panose="02010609060101010101" pitchFamily="49" charset="-122"/>
                <a:cs typeface="Times New Roman" panose="02020603050405020304" pitchFamily="18" charset="0"/>
              </a:rPr>
              <a:t>税款计算</a:t>
            </a:r>
            <a:endParaRPr lang="zh-CN" altLang="zh-CN" sz="2000" b="1" dirty="0">
              <a:solidFill>
                <a:srgbClr val="16CCC8"/>
              </a:solidFill>
              <a:latin typeface="仿宋" panose="02010609060101010101" pitchFamily="49" charset="-122"/>
              <a:ea typeface="仿宋" panose="02010609060101010101" pitchFamily="49" charset="-122"/>
              <a:sym typeface="微软雅黑" panose="020B0503020204020204" charset="-122"/>
            </a:endParaRPr>
          </a:p>
        </p:txBody>
      </p:sp>
      <p:sp>
        <p:nvSpPr>
          <p:cNvPr id="16" name="TextBox 75"/>
          <p:cNvSpPr txBox="1"/>
          <p:nvPr/>
        </p:nvSpPr>
        <p:spPr>
          <a:xfrm>
            <a:off x="509010" y="529102"/>
            <a:ext cx="5262203" cy="523220"/>
          </a:xfrm>
          <a:prstGeom prst="rect">
            <a:avLst/>
          </a:prstGeom>
          <a:noFill/>
        </p:spPr>
        <p:txBody>
          <a:bodyPr wrap="square" rtlCol="0" anchor="b">
            <a:spAutoFit/>
          </a:bodyPr>
          <a:lstStyle/>
          <a:p>
            <a:r>
              <a:rPr lang="zh-CN" altLang="en-US" sz="2800" b="1" dirty="0" smtClean="0">
                <a:solidFill>
                  <a:schemeClr val="bg1"/>
                </a:solidFill>
                <a:latin typeface="仿宋" panose="02010609060101010101" pitchFamily="49" charset="-122"/>
                <a:ea typeface="仿宋" panose="02010609060101010101" pitchFamily="49" charset="-122"/>
              </a:rPr>
              <a:t>三、</a:t>
            </a:r>
            <a:r>
              <a:rPr lang="zh-CN" altLang="en-US" sz="2800" b="1" dirty="0">
                <a:solidFill>
                  <a:schemeClr val="bg1"/>
                </a:solidFill>
                <a:latin typeface="仿宋" panose="02010609060101010101" pitchFamily="49" charset="-122"/>
                <a:ea typeface="仿宋" panose="02010609060101010101" pitchFamily="49" charset="-122"/>
              </a:rPr>
              <a:t>个人所得税</a:t>
            </a:r>
            <a:r>
              <a:rPr lang="en-US" altLang="zh-CN" sz="2800" b="1" dirty="0">
                <a:solidFill>
                  <a:schemeClr val="bg1"/>
                </a:solidFill>
                <a:latin typeface="仿宋" panose="02010609060101010101" pitchFamily="49" charset="-122"/>
                <a:ea typeface="仿宋" panose="02010609060101010101" pitchFamily="49" charset="-122"/>
              </a:rPr>
              <a:t>APP</a:t>
            </a:r>
            <a:r>
              <a:rPr lang="zh-CN" altLang="en-US" sz="2800" b="1" dirty="0">
                <a:solidFill>
                  <a:schemeClr val="bg1"/>
                </a:solidFill>
                <a:latin typeface="仿宋" panose="02010609060101010101" pitchFamily="49" charset="-122"/>
                <a:ea typeface="仿宋" panose="02010609060101010101" pitchFamily="49" charset="-122"/>
              </a:rPr>
              <a:t>操作演示。</a:t>
            </a:r>
          </a:p>
        </p:txBody>
      </p:sp>
      <p:pic>
        <p:nvPicPr>
          <p:cNvPr id="3" name="图片 2"/>
          <p:cNvPicPr>
            <a:picLocks noChangeAspect="1"/>
          </p:cNvPicPr>
          <p:nvPr/>
        </p:nvPicPr>
        <p:blipFill rotWithShape="1">
          <a:blip r:embed="rId4"/>
          <a:srcRect t="3314" b="25800"/>
          <a:stretch>
            <a:fillRect/>
          </a:stretch>
        </p:blipFill>
        <p:spPr>
          <a:xfrm>
            <a:off x="1114091" y="1854631"/>
            <a:ext cx="2491336" cy="3826304"/>
          </a:xfrm>
          <a:prstGeom prst="rect">
            <a:avLst/>
          </a:prstGeom>
        </p:spPr>
      </p:pic>
      <p:pic>
        <p:nvPicPr>
          <p:cNvPr id="5" name="图片 4"/>
          <p:cNvPicPr>
            <a:picLocks noChangeAspect="1"/>
          </p:cNvPicPr>
          <p:nvPr/>
        </p:nvPicPr>
        <p:blipFill rotWithShape="1">
          <a:blip r:embed="rId5"/>
          <a:srcRect t="3087" b="35971"/>
          <a:stretch>
            <a:fillRect/>
          </a:stretch>
        </p:blipFill>
        <p:spPr>
          <a:xfrm>
            <a:off x="3665154" y="1854631"/>
            <a:ext cx="2897834" cy="3826304"/>
          </a:xfrm>
          <a:prstGeom prst="rect">
            <a:avLst/>
          </a:prstGeom>
        </p:spPr>
      </p:pic>
      <p:pic>
        <p:nvPicPr>
          <p:cNvPr id="10" name="图片 9"/>
          <p:cNvPicPr>
            <a:picLocks noChangeAspect="1"/>
          </p:cNvPicPr>
          <p:nvPr/>
        </p:nvPicPr>
        <p:blipFill rotWithShape="1">
          <a:blip r:embed="rId6" cstate="print">
            <a:extLst>
              <a:ext uri="{28A0092B-C50C-407E-A947-70E740481C1C}">
                <a14:useLocalDpi xmlns:a14="http://schemas.microsoft.com/office/drawing/2010/main" val="0"/>
              </a:ext>
            </a:extLst>
          </a:blip>
          <a:srcRect t="58669"/>
          <a:stretch>
            <a:fillRect/>
          </a:stretch>
        </p:blipFill>
        <p:spPr>
          <a:xfrm>
            <a:off x="6622715" y="1854631"/>
            <a:ext cx="2647309" cy="2370636"/>
          </a:xfrm>
          <a:prstGeom prst="rect">
            <a:avLst/>
          </a:prstGeom>
        </p:spPr>
      </p:pic>
      <p:pic>
        <p:nvPicPr>
          <p:cNvPr id="13" name="图片 12"/>
          <p:cNvPicPr>
            <a:picLocks noChangeAspect="1"/>
          </p:cNvPicPr>
          <p:nvPr/>
        </p:nvPicPr>
        <p:blipFill rotWithShape="1">
          <a:blip r:embed="rId7" cstate="print">
            <a:extLst>
              <a:ext uri="{28A0092B-C50C-407E-A947-70E740481C1C}">
                <a14:useLocalDpi xmlns:a14="http://schemas.microsoft.com/office/drawing/2010/main" val="0"/>
              </a:ext>
            </a:extLst>
          </a:blip>
          <a:srcRect t="3390" b="46215"/>
          <a:stretch>
            <a:fillRect/>
          </a:stretch>
        </p:blipFill>
        <p:spPr>
          <a:xfrm>
            <a:off x="9329751" y="1854631"/>
            <a:ext cx="2647309" cy="2890603"/>
          </a:xfrm>
          <a:prstGeom prst="rect">
            <a:avLst/>
          </a:prstGeom>
        </p:spPr>
      </p:pic>
    </p:spTree>
    <p:custDataLst>
      <p:tags r:id="rId1"/>
    </p:custData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stretch>
            <a:fillRect/>
          </a:stretch>
        </p:blipFill>
        <p:spPr>
          <a:xfrm>
            <a:off x="1081939" y="1875295"/>
            <a:ext cx="2370230" cy="4735460"/>
          </a:xfrm>
          <a:prstGeom prst="rect">
            <a:avLst/>
          </a:prstGeom>
        </p:spPr>
      </p:pic>
      <p:pic>
        <p:nvPicPr>
          <p:cNvPr id="5" name="图片 4"/>
          <p:cNvPicPr>
            <a:picLocks noChangeAspect="1"/>
          </p:cNvPicPr>
          <p:nvPr/>
        </p:nvPicPr>
        <p:blipFill>
          <a:blip r:embed="rId4"/>
          <a:stretch>
            <a:fillRect/>
          </a:stretch>
        </p:blipFill>
        <p:spPr>
          <a:xfrm>
            <a:off x="6663058" y="1875296"/>
            <a:ext cx="2527437" cy="2794044"/>
          </a:xfrm>
          <a:prstGeom prst="rect">
            <a:avLst/>
          </a:prstGeom>
        </p:spPr>
      </p:pic>
      <p:pic>
        <p:nvPicPr>
          <p:cNvPr id="6" name="图片 5"/>
          <p:cNvPicPr>
            <a:picLocks noChangeAspect="1"/>
          </p:cNvPicPr>
          <p:nvPr/>
        </p:nvPicPr>
        <p:blipFill rotWithShape="1">
          <a:blip r:embed="rId5"/>
          <a:srcRect l="5227" r="5001"/>
          <a:stretch>
            <a:fillRect/>
          </a:stretch>
        </p:blipFill>
        <p:spPr>
          <a:xfrm>
            <a:off x="3673098" y="1875295"/>
            <a:ext cx="2769031" cy="2213610"/>
          </a:xfrm>
          <a:prstGeom prst="rect">
            <a:avLst/>
          </a:prstGeom>
        </p:spPr>
      </p:pic>
      <p:sp>
        <p:nvSpPr>
          <p:cNvPr id="7" name="矩形 6"/>
          <p:cNvSpPr/>
          <p:nvPr/>
        </p:nvSpPr>
        <p:spPr>
          <a:xfrm>
            <a:off x="1036817" y="1177065"/>
            <a:ext cx="10565570" cy="412613"/>
          </a:xfrm>
          <a:prstGeom prst="rect">
            <a:avLst/>
          </a:prstGeom>
        </p:spPr>
        <p:txBody>
          <a:bodyPr wrap="square">
            <a:spAutoFit/>
          </a:bodyPr>
          <a:lstStyle/>
          <a:p>
            <a:pPr>
              <a:lnSpc>
                <a:spcPct val="120000"/>
              </a:lnSpc>
              <a:buSzPct val="100000"/>
            </a:pPr>
            <a:r>
              <a:rPr lang="en-US" altLang="zh-CN" sz="2000" b="1" dirty="0">
                <a:solidFill>
                  <a:srgbClr val="16CCC8"/>
                </a:solidFill>
                <a:latin typeface="仿宋" panose="02010609060101010101" pitchFamily="49" charset="-122"/>
                <a:ea typeface="仿宋" panose="02010609060101010101" pitchFamily="49" charset="-122"/>
                <a:sym typeface="微软雅黑" panose="020B0503020204020204" charset="-122"/>
              </a:rPr>
              <a:t>Step2 </a:t>
            </a:r>
            <a:r>
              <a:rPr lang="zh-CN" altLang="en-US" sz="2000" b="1" kern="100" dirty="0">
                <a:solidFill>
                  <a:srgbClr val="16CCC8"/>
                </a:solidFill>
                <a:latin typeface="仿宋" panose="02010609060101010101" pitchFamily="49" charset="-122"/>
                <a:ea typeface="仿宋" panose="02010609060101010101" pitchFamily="49" charset="-122"/>
                <a:cs typeface="Times New Roman" panose="02020603050405020304" pitchFamily="18" charset="0"/>
              </a:rPr>
              <a:t>标准申报</a:t>
            </a:r>
            <a:r>
              <a:rPr lang="en-US" altLang="zh-CN" sz="2000" b="1" kern="100" dirty="0">
                <a:solidFill>
                  <a:srgbClr val="16CCC8"/>
                </a:solidFill>
                <a:latin typeface="仿宋" panose="02010609060101010101" pitchFamily="49" charset="-122"/>
                <a:ea typeface="仿宋" panose="02010609060101010101" pitchFamily="49" charset="-122"/>
                <a:cs typeface="Times New Roman" panose="02020603050405020304" pitchFamily="18" charset="0"/>
              </a:rPr>
              <a:t>-</a:t>
            </a:r>
            <a:r>
              <a:rPr lang="zh-CN" altLang="en-US" sz="2000" b="1" kern="100" dirty="0">
                <a:solidFill>
                  <a:srgbClr val="16CCC8"/>
                </a:solidFill>
                <a:latin typeface="仿宋" panose="02010609060101010101" pitchFamily="49" charset="-122"/>
                <a:ea typeface="仿宋" panose="02010609060101010101" pitchFamily="49" charset="-122"/>
                <a:cs typeface="Times New Roman" panose="02020603050405020304" pitchFamily="18" charset="0"/>
              </a:rPr>
              <a:t>使用申报数据进行申报</a:t>
            </a:r>
            <a:r>
              <a:rPr lang="en-US" altLang="zh-CN" sz="2000" b="1" kern="100" dirty="0">
                <a:solidFill>
                  <a:srgbClr val="16CCC8"/>
                </a:solidFill>
                <a:latin typeface="仿宋" panose="02010609060101010101" pitchFamily="49" charset="-122"/>
                <a:ea typeface="仿宋" panose="02010609060101010101" pitchFamily="49" charset="-122"/>
                <a:cs typeface="Times New Roman" panose="02020603050405020304" pitchFamily="18" charset="0"/>
              </a:rPr>
              <a:t>-</a:t>
            </a:r>
            <a:r>
              <a:rPr lang="zh-CN" altLang="en-US" sz="2000" b="1" kern="100" dirty="0">
                <a:solidFill>
                  <a:srgbClr val="16CCC8"/>
                </a:solidFill>
                <a:latin typeface="仿宋" panose="02010609060101010101" pitchFamily="49" charset="-122"/>
                <a:ea typeface="仿宋" panose="02010609060101010101" pitchFamily="49" charset="-122"/>
                <a:cs typeface="Times New Roman" panose="02020603050405020304" pitchFamily="18" charset="0"/>
              </a:rPr>
              <a:t>正常申报</a:t>
            </a:r>
            <a:r>
              <a:rPr lang="en-US" altLang="zh-CN" sz="2000" b="1" kern="100" dirty="0">
                <a:solidFill>
                  <a:srgbClr val="16CCC8"/>
                </a:solidFill>
                <a:latin typeface="仿宋" panose="02010609060101010101" pitchFamily="49" charset="-122"/>
                <a:ea typeface="仿宋" panose="02010609060101010101" pitchFamily="49" charset="-122"/>
                <a:cs typeface="Times New Roman" panose="02020603050405020304" pitchFamily="18" charset="0"/>
              </a:rPr>
              <a:t>-</a:t>
            </a:r>
            <a:r>
              <a:rPr lang="zh-CN" altLang="en-US" sz="2000" b="1" kern="100" dirty="0">
                <a:solidFill>
                  <a:srgbClr val="16CCC8"/>
                </a:solidFill>
                <a:latin typeface="仿宋" panose="02010609060101010101" pitchFamily="49" charset="-122"/>
                <a:ea typeface="仿宋" panose="02010609060101010101" pitchFamily="49" charset="-122"/>
                <a:cs typeface="Times New Roman" panose="02020603050405020304" pitchFamily="18" charset="0"/>
              </a:rPr>
              <a:t>享受免申报</a:t>
            </a:r>
            <a:endParaRPr lang="zh-CN" altLang="zh-CN" sz="2000" b="1" dirty="0">
              <a:solidFill>
                <a:srgbClr val="16CCC8"/>
              </a:solidFill>
              <a:latin typeface="仿宋" panose="02010609060101010101" pitchFamily="49" charset="-122"/>
              <a:ea typeface="仿宋" panose="02010609060101010101" pitchFamily="49" charset="-122"/>
              <a:sym typeface="微软雅黑" panose="020B0503020204020204" charset="-122"/>
            </a:endParaRPr>
          </a:p>
        </p:txBody>
      </p:sp>
      <p:sp>
        <p:nvSpPr>
          <p:cNvPr id="8" name="TextBox 75"/>
          <p:cNvSpPr txBox="1"/>
          <p:nvPr/>
        </p:nvSpPr>
        <p:spPr>
          <a:xfrm>
            <a:off x="509010" y="529102"/>
            <a:ext cx="5262203" cy="523220"/>
          </a:xfrm>
          <a:prstGeom prst="rect">
            <a:avLst/>
          </a:prstGeom>
          <a:noFill/>
        </p:spPr>
        <p:txBody>
          <a:bodyPr wrap="square" rtlCol="0" anchor="b">
            <a:spAutoFit/>
          </a:bodyPr>
          <a:lstStyle/>
          <a:p>
            <a:r>
              <a:rPr lang="zh-CN" altLang="en-US" sz="2800" b="1" dirty="0" smtClean="0">
                <a:solidFill>
                  <a:schemeClr val="bg1"/>
                </a:solidFill>
                <a:latin typeface="仿宋" panose="02010609060101010101" pitchFamily="49" charset="-122"/>
                <a:ea typeface="仿宋" panose="02010609060101010101" pitchFamily="49" charset="-122"/>
              </a:rPr>
              <a:t>三、</a:t>
            </a:r>
            <a:r>
              <a:rPr lang="zh-CN" altLang="en-US" sz="2800" b="1" dirty="0">
                <a:solidFill>
                  <a:schemeClr val="bg1"/>
                </a:solidFill>
                <a:latin typeface="仿宋" panose="02010609060101010101" pitchFamily="49" charset="-122"/>
                <a:ea typeface="仿宋" panose="02010609060101010101" pitchFamily="49" charset="-122"/>
              </a:rPr>
              <a:t>个人所得税</a:t>
            </a:r>
            <a:r>
              <a:rPr lang="en-US" altLang="zh-CN" sz="2800" b="1" dirty="0">
                <a:solidFill>
                  <a:schemeClr val="bg1"/>
                </a:solidFill>
                <a:latin typeface="仿宋" panose="02010609060101010101" pitchFamily="49" charset="-122"/>
                <a:ea typeface="仿宋" panose="02010609060101010101" pitchFamily="49" charset="-122"/>
              </a:rPr>
              <a:t>APP</a:t>
            </a:r>
            <a:r>
              <a:rPr lang="zh-CN" altLang="en-US" sz="2800" b="1" dirty="0">
                <a:solidFill>
                  <a:schemeClr val="bg1"/>
                </a:solidFill>
                <a:latin typeface="仿宋" panose="02010609060101010101" pitchFamily="49" charset="-122"/>
                <a:ea typeface="仿宋" panose="02010609060101010101" pitchFamily="49" charset="-122"/>
              </a:rPr>
              <a:t>操作演示。</a:t>
            </a:r>
          </a:p>
        </p:txBody>
      </p:sp>
      <p:sp>
        <p:nvSpPr>
          <p:cNvPr id="9" name="矩形 8"/>
          <p:cNvSpPr/>
          <p:nvPr/>
        </p:nvSpPr>
        <p:spPr>
          <a:xfrm>
            <a:off x="3772378" y="4925269"/>
            <a:ext cx="5418117" cy="1569660"/>
          </a:xfrm>
          <a:prstGeom prst="rect">
            <a:avLst/>
          </a:prstGeom>
        </p:spPr>
        <p:txBody>
          <a:bodyPr wrap="square">
            <a:spAutoFit/>
          </a:bodyPr>
          <a:lstStyle/>
          <a:p>
            <a:pPr marL="285750" indent="-285750">
              <a:lnSpc>
                <a:spcPct val="150000"/>
              </a:lnSpc>
              <a:buFont typeface="Wingdings" panose="05000000000000000000" pitchFamily="2" charset="2"/>
              <a:buChar char="p"/>
            </a:pPr>
            <a:r>
              <a:rPr lang="zh-CN" altLang="zh-CN" sz="1600" dirty="0">
                <a:solidFill>
                  <a:schemeClr val="bg1"/>
                </a:solidFill>
                <a:latin typeface="仿宋" panose="02010609060101010101" pitchFamily="49" charset="-122"/>
                <a:ea typeface="仿宋" panose="02010609060101010101" pitchFamily="49" charset="-122"/>
              </a:rPr>
              <a:t>如果收入不足</a:t>
            </a:r>
            <a:r>
              <a:rPr lang="en-US" altLang="zh-CN" sz="1600" dirty="0">
                <a:solidFill>
                  <a:schemeClr val="bg1"/>
                </a:solidFill>
                <a:latin typeface="仿宋" panose="02010609060101010101" pitchFamily="49" charset="-122"/>
                <a:ea typeface="仿宋" panose="02010609060101010101" pitchFamily="49" charset="-122"/>
              </a:rPr>
              <a:t>12</a:t>
            </a:r>
            <a:r>
              <a:rPr lang="zh-CN" altLang="zh-CN" sz="1600" dirty="0">
                <a:solidFill>
                  <a:schemeClr val="bg1"/>
                </a:solidFill>
                <a:latin typeface="仿宋" panose="02010609060101010101" pitchFamily="49" charset="-122"/>
                <a:ea typeface="仿宋" panose="02010609060101010101" pitchFamily="49" charset="-122"/>
              </a:rPr>
              <a:t>万元且需应补税额或者收入超出</a:t>
            </a:r>
            <a:r>
              <a:rPr lang="en-US" altLang="zh-CN" sz="1600" dirty="0">
                <a:solidFill>
                  <a:schemeClr val="bg1"/>
                </a:solidFill>
                <a:latin typeface="仿宋" panose="02010609060101010101" pitchFamily="49" charset="-122"/>
                <a:ea typeface="仿宋" panose="02010609060101010101" pitchFamily="49" charset="-122"/>
              </a:rPr>
              <a:t>12</a:t>
            </a:r>
            <a:r>
              <a:rPr lang="zh-CN" altLang="zh-CN" sz="1600" dirty="0">
                <a:solidFill>
                  <a:schemeClr val="bg1"/>
                </a:solidFill>
                <a:latin typeface="仿宋" panose="02010609060101010101" pitchFamily="49" charset="-122"/>
                <a:ea typeface="仿宋" panose="02010609060101010101" pitchFamily="49" charset="-122"/>
              </a:rPr>
              <a:t>万元但应补税额≤</a:t>
            </a:r>
            <a:r>
              <a:rPr lang="en-US" altLang="zh-CN" sz="1600" dirty="0">
                <a:solidFill>
                  <a:schemeClr val="bg1"/>
                </a:solidFill>
                <a:latin typeface="仿宋" panose="02010609060101010101" pitchFamily="49" charset="-122"/>
                <a:ea typeface="仿宋" panose="02010609060101010101" pitchFamily="49" charset="-122"/>
              </a:rPr>
              <a:t>400</a:t>
            </a:r>
            <a:r>
              <a:rPr lang="zh-CN" altLang="zh-CN" sz="1600" dirty="0">
                <a:solidFill>
                  <a:schemeClr val="bg1"/>
                </a:solidFill>
                <a:latin typeface="仿宋" panose="02010609060101010101" pitchFamily="49" charset="-122"/>
                <a:ea typeface="仿宋" panose="02010609060101010101" pitchFamily="49" charset="-122"/>
              </a:rPr>
              <a:t>元，可享受免于申报</a:t>
            </a:r>
          </a:p>
          <a:p>
            <a:pPr marL="285750" indent="-285750">
              <a:lnSpc>
                <a:spcPct val="150000"/>
              </a:lnSpc>
              <a:buFont typeface="Wingdings" panose="05000000000000000000" pitchFamily="2" charset="2"/>
              <a:buChar char="p"/>
            </a:pPr>
            <a:r>
              <a:rPr lang="zh-CN" altLang="zh-CN" sz="1600" dirty="0">
                <a:solidFill>
                  <a:schemeClr val="bg1"/>
                </a:solidFill>
                <a:latin typeface="仿宋" panose="02010609060101010101" pitchFamily="49" charset="-122"/>
                <a:ea typeface="仿宋" panose="02010609060101010101" pitchFamily="49" charset="-122"/>
              </a:rPr>
              <a:t>满足豁免时，底端</a:t>
            </a:r>
            <a:r>
              <a:rPr lang="zh-CN" altLang="en-US" sz="1600" dirty="0">
                <a:solidFill>
                  <a:schemeClr val="bg1"/>
                </a:solidFill>
                <a:latin typeface="仿宋" panose="02010609060101010101" pitchFamily="49" charset="-122"/>
                <a:ea typeface="仿宋" panose="02010609060101010101" pitchFamily="49" charset="-122"/>
              </a:rPr>
              <a:t>会给出温馨提示</a:t>
            </a:r>
            <a:r>
              <a:rPr lang="zh-CN" altLang="zh-CN" sz="1600" dirty="0">
                <a:solidFill>
                  <a:schemeClr val="bg1"/>
                </a:solidFill>
                <a:latin typeface="仿宋" panose="02010609060101010101" pitchFamily="49" charset="-122"/>
                <a:ea typeface="仿宋" panose="02010609060101010101" pitchFamily="49" charset="-122"/>
              </a:rPr>
              <a:t>，点击“享受免申报”，则申报完成</a:t>
            </a:r>
            <a:r>
              <a:rPr lang="zh-CN" altLang="en-US" sz="1600" dirty="0">
                <a:solidFill>
                  <a:schemeClr val="bg1"/>
                </a:solidFill>
                <a:latin typeface="仿宋" panose="02010609060101010101" pitchFamily="49" charset="-122"/>
                <a:ea typeface="仿宋" panose="02010609060101010101" pitchFamily="49" charset="-122"/>
              </a:rPr>
              <a:t>。</a:t>
            </a:r>
            <a:endParaRPr lang="zh-CN" altLang="zh-CN" sz="1600" dirty="0">
              <a:solidFill>
                <a:schemeClr val="bg1"/>
              </a:solidFill>
              <a:latin typeface="仿宋" panose="02010609060101010101" pitchFamily="49" charset="-122"/>
              <a:ea typeface="仿宋" panose="02010609060101010101" pitchFamily="49" charset="-122"/>
            </a:endParaRP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图片 8"/>
          <p:cNvPicPr>
            <a:picLocks noChangeAspect="1"/>
          </p:cNvPicPr>
          <p:nvPr/>
        </p:nvPicPr>
        <p:blipFill>
          <a:blip r:embed="rId3"/>
          <a:stretch>
            <a:fillRect/>
          </a:stretch>
        </p:blipFill>
        <p:spPr>
          <a:xfrm>
            <a:off x="8692704" y="1887201"/>
            <a:ext cx="2545460" cy="3818191"/>
          </a:xfrm>
          <a:prstGeom prst="rect">
            <a:avLst/>
          </a:prstGeom>
        </p:spPr>
      </p:pic>
      <p:pic>
        <p:nvPicPr>
          <p:cNvPr id="4" name="图片 3"/>
          <p:cNvPicPr>
            <a:picLocks noChangeAspect="1"/>
          </p:cNvPicPr>
          <p:nvPr/>
        </p:nvPicPr>
        <p:blipFill>
          <a:blip r:embed="rId4"/>
          <a:stretch>
            <a:fillRect/>
          </a:stretch>
        </p:blipFill>
        <p:spPr>
          <a:xfrm>
            <a:off x="1083670" y="1880161"/>
            <a:ext cx="2275386" cy="4555571"/>
          </a:xfrm>
          <a:prstGeom prst="rect">
            <a:avLst/>
          </a:prstGeom>
        </p:spPr>
      </p:pic>
      <p:pic>
        <p:nvPicPr>
          <p:cNvPr id="6" name="图片 5"/>
          <p:cNvPicPr>
            <a:picLocks noChangeAspect="1"/>
          </p:cNvPicPr>
          <p:nvPr/>
        </p:nvPicPr>
        <p:blipFill>
          <a:blip r:embed="rId5"/>
          <a:stretch>
            <a:fillRect/>
          </a:stretch>
        </p:blipFill>
        <p:spPr>
          <a:xfrm>
            <a:off x="3596224" y="1887201"/>
            <a:ext cx="2229825" cy="2643801"/>
          </a:xfrm>
          <a:prstGeom prst="rect">
            <a:avLst/>
          </a:prstGeom>
        </p:spPr>
      </p:pic>
      <p:pic>
        <p:nvPicPr>
          <p:cNvPr id="7" name="图片 6"/>
          <p:cNvPicPr>
            <a:picLocks noChangeAspect="1"/>
          </p:cNvPicPr>
          <p:nvPr/>
        </p:nvPicPr>
        <p:blipFill>
          <a:blip r:embed="rId6"/>
          <a:stretch>
            <a:fillRect/>
          </a:stretch>
        </p:blipFill>
        <p:spPr>
          <a:xfrm>
            <a:off x="6044804" y="1880161"/>
            <a:ext cx="2425572" cy="2133889"/>
          </a:xfrm>
          <a:prstGeom prst="rect">
            <a:avLst/>
          </a:prstGeom>
        </p:spPr>
      </p:pic>
      <p:pic>
        <p:nvPicPr>
          <p:cNvPr id="8" name="图片 7"/>
          <p:cNvPicPr>
            <a:picLocks noChangeAspect="1"/>
          </p:cNvPicPr>
          <p:nvPr/>
        </p:nvPicPr>
        <p:blipFill>
          <a:blip r:embed="rId7"/>
          <a:stretch>
            <a:fillRect/>
          </a:stretch>
        </p:blipFill>
        <p:spPr>
          <a:xfrm>
            <a:off x="6048678" y="4014050"/>
            <a:ext cx="2441904" cy="355467"/>
          </a:xfrm>
          <a:prstGeom prst="rect">
            <a:avLst/>
          </a:prstGeom>
        </p:spPr>
      </p:pic>
      <p:sp>
        <p:nvSpPr>
          <p:cNvPr id="14" name="矩形 13"/>
          <p:cNvSpPr/>
          <p:nvPr/>
        </p:nvSpPr>
        <p:spPr>
          <a:xfrm>
            <a:off x="1036817" y="1177065"/>
            <a:ext cx="10565570" cy="412613"/>
          </a:xfrm>
          <a:prstGeom prst="rect">
            <a:avLst/>
          </a:prstGeom>
        </p:spPr>
        <p:txBody>
          <a:bodyPr wrap="square">
            <a:spAutoFit/>
          </a:bodyPr>
          <a:lstStyle/>
          <a:p>
            <a:pPr>
              <a:lnSpc>
                <a:spcPct val="120000"/>
              </a:lnSpc>
              <a:buSzPct val="100000"/>
            </a:pPr>
            <a:r>
              <a:rPr lang="en-US" altLang="zh-CN" sz="2000" b="1" dirty="0">
                <a:solidFill>
                  <a:srgbClr val="16CCC8"/>
                </a:solidFill>
                <a:latin typeface="仿宋" panose="02010609060101010101" pitchFamily="49" charset="-122"/>
                <a:ea typeface="仿宋" panose="02010609060101010101" pitchFamily="49" charset="-122"/>
                <a:sym typeface="微软雅黑" panose="020B0503020204020204" charset="-122"/>
              </a:rPr>
              <a:t>Step2 </a:t>
            </a:r>
            <a:r>
              <a:rPr lang="zh-CN" altLang="en-US" sz="2000" b="1" kern="100" dirty="0">
                <a:solidFill>
                  <a:srgbClr val="16CCC8"/>
                </a:solidFill>
                <a:latin typeface="仿宋" panose="02010609060101010101" pitchFamily="49" charset="-122"/>
                <a:ea typeface="仿宋" panose="02010609060101010101" pitchFamily="49" charset="-122"/>
                <a:cs typeface="Times New Roman" panose="02020603050405020304" pitchFamily="18" charset="0"/>
              </a:rPr>
              <a:t>标准申报</a:t>
            </a:r>
            <a:r>
              <a:rPr lang="en-US" altLang="zh-CN" sz="2000" b="1" kern="100" dirty="0">
                <a:solidFill>
                  <a:srgbClr val="16CCC8"/>
                </a:solidFill>
                <a:latin typeface="仿宋" panose="02010609060101010101" pitchFamily="49" charset="-122"/>
                <a:ea typeface="仿宋" panose="02010609060101010101" pitchFamily="49" charset="-122"/>
                <a:cs typeface="Times New Roman" panose="02020603050405020304" pitchFamily="18" charset="0"/>
              </a:rPr>
              <a:t>-</a:t>
            </a:r>
            <a:r>
              <a:rPr lang="zh-CN" altLang="en-US" sz="2000" b="1" kern="100" dirty="0">
                <a:solidFill>
                  <a:srgbClr val="16CCC8"/>
                </a:solidFill>
                <a:latin typeface="仿宋" panose="02010609060101010101" pitchFamily="49" charset="-122"/>
                <a:ea typeface="仿宋" panose="02010609060101010101" pitchFamily="49" charset="-122"/>
                <a:cs typeface="Times New Roman" panose="02020603050405020304" pitchFamily="18" charset="0"/>
              </a:rPr>
              <a:t>使用申报数据进行申报</a:t>
            </a:r>
            <a:r>
              <a:rPr lang="en-US" altLang="zh-CN" sz="2000" b="1" kern="100" dirty="0">
                <a:solidFill>
                  <a:srgbClr val="16CCC8"/>
                </a:solidFill>
                <a:latin typeface="仿宋" panose="02010609060101010101" pitchFamily="49" charset="-122"/>
                <a:ea typeface="仿宋" panose="02010609060101010101" pitchFamily="49" charset="-122"/>
                <a:cs typeface="Times New Roman" panose="02020603050405020304" pitchFamily="18" charset="0"/>
              </a:rPr>
              <a:t>-</a:t>
            </a:r>
            <a:r>
              <a:rPr lang="zh-CN" altLang="en-US" sz="2000" b="1" kern="100" dirty="0">
                <a:solidFill>
                  <a:srgbClr val="16CCC8"/>
                </a:solidFill>
                <a:latin typeface="仿宋" panose="02010609060101010101" pitchFamily="49" charset="-122"/>
                <a:ea typeface="仿宋" panose="02010609060101010101" pitchFamily="49" charset="-122"/>
                <a:cs typeface="Times New Roman" panose="02020603050405020304" pitchFamily="18" charset="0"/>
              </a:rPr>
              <a:t>正常申报</a:t>
            </a:r>
            <a:r>
              <a:rPr lang="en-US" altLang="zh-CN" sz="2000" b="1" kern="100" dirty="0">
                <a:solidFill>
                  <a:srgbClr val="16CCC8"/>
                </a:solidFill>
                <a:latin typeface="仿宋" panose="02010609060101010101" pitchFamily="49" charset="-122"/>
                <a:ea typeface="仿宋" panose="02010609060101010101" pitchFamily="49" charset="-122"/>
                <a:cs typeface="Times New Roman" panose="02020603050405020304" pitchFamily="18" charset="0"/>
              </a:rPr>
              <a:t>-</a:t>
            </a:r>
            <a:r>
              <a:rPr lang="zh-CN" altLang="en-US" sz="2000" b="1" kern="100" dirty="0">
                <a:solidFill>
                  <a:srgbClr val="16CCC8"/>
                </a:solidFill>
                <a:latin typeface="仿宋" panose="02010609060101010101" pitchFamily="49" charset="-122"/>
                <a:ea typeface="仿宋" panose="02010609060101010101" pitchFamily="49" charset="-122"/>
                <a:cs typeface="Times New Roman" panose="02020603050405020304" pitchFamily="18" charset="0"/>
              </a:rPr>
              <a:t>补缴税款</a:t>
            </a:r>
            <a:endParaRPr lang="zh-CN" altLang="zh-CN" sz="2000" b="1" dirty="0">
              <a:solidFill>
                <a:srgbClr val="16CCC8"/>
              </a:solidFill>
              <a:latin typeface="仿宋" panose="02010609060101010101" pitchFamily="49" charset="-122"/>
              <a:ea typeface="仿宋" panose="02010609060101010101" pitchFamily="49" charset="-122"/>
              <a:sym typeface="微软雅黑" panose="020B0503020204020204" charset="-122"/>
            </a:endParaRPr>
          </a:p>
        </p:txBody>
      </p:sp>
      <p:sp>
        <p:nvSpPr>
          <p:cNvPr id="15" name="TextBox 75"/>
          <p:cNvSpPr txBox="1"/>
          <p:nvPr/>
        </p:nvSpPr>
        <p:spPr>
          <a:xfrm>
            <a:off x="509010" y="529102"/>
            <a:ext cx="5262203" cy="523220"/>
          </a:xfrm>
          <a:prstGeom prst="rect">
            <a:avLst/>
          </a:prstGeom>
          <a:noFill/>
        </p:spPr>
        <p:txBody>
          <a:bodyPr wrap="square" rtlCol="0" anchor="b">
            <a:spAutoFit/>
          </a:bodyPr>
          <a:lstStyle/>
          <a:p>
            <a:r>
              <a:rPr lang="zh-CN" altLang="en-US" sz="2800" b="1" dirty="0" smtClean="0">
                <a:solidFill>
                  <a:schemeClr val="bg1"/>
                </a:solidFill>
                <a:latin typeface="仿宋" panose="02010609060101010101" pitchFamily="49" charset="-122"/>
                <a:ea typeface="仿宋" panose="02010609060101010101" pitchFamily="49" charset="-122"/>
              </a:rPr>
              <a:t>三、</a:t>
            </a:r>
            <a:r>
              <a:rPr lang="zh-CN" altLang="en-US" sz="2800" b="1" dirty="0">
                <a:solidFill>
                  <a:schemeClr val="bg1"/>
                </a:solidFill>
                <a:latin typeface="仿宋" panose="02010609060101010101" pitchFamily="49" charset="-122"/>
                <a:ea typeface="仿宋" panose="02010609060101010101" pitchFamily="49" charset="-122"/>
              </a:rPr>
              <a:t>个人所得税</a:t>
            </a:r>
            <a:r>
              <a:rPr lang="en-US" altLang="zh-CN" sz="2800" b="1" dirty="0">
                <a:solidFill>
                  <a:schemeClr val="bg1"/>
                </a:solidFill>
                <a:latin typeface="仿宋" panose="02010609060101010101" pitchFamily="49" charset="-122"/>
                <a:ea typeface="仿宋" panose="02010609060101010101" pitchFamily="49" charset="-122"/>
              </a:rPr>
              <a:t>APP</a:t>
            </a:r>
            <a:r>
              <a:rPr lang="zh-CN" altLang="en-US" sz="2800" b="1" dirty="0">
                <a:solidFill>
                  <a:schemeClr val="bg1"/>
                </a:solidFill>
                <a:latin typeface="仿宋" panose="02010609060101010101" pitchFamily="49" charset="-122"/>
                <a:ea typeface="仿宋" panose="02010609060101010101" pitchFamily="49" charset="-122"/>
              </a:rPr>
              <a:t>操作演示。</a:t>
            </a: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stretch>
            <a:fillRect/>
          </a:stretch>
        </p:blipFill>
        <p:spPr>
          <a:xfrm>
            <a:off x="1193507" y="1787470"/>
            <a:ext cx="2465063" cy="4815737"/>
          </a:xfrm>
          <a:prstGeom prst="rect">
            <a:avLst/>
          </a:prstGeom>
        </p:spPr>
      </p:pic>
      <p:pic>
        <p:nvPicPr>
          <p:cNvPr id="5" name="图片 4"/>
          <p:cNvPicPr>
            <a:picLocks noChangeAspect="1"/>
          </p:cNvPicPr>
          <p:nvPr/>
        </p:nvPicPr>
        <p:blipFill>
          <a:blip r:embed="rId4"/>
          <a:stretch>
            <a:fillRect/>
          </a:stretch>
        </p:blipFill>
        <p:spPr>
          <a:xfrm>
            <a:off x="2600320" y="1787470"/>
            <a:ext cx="2304962" cy="4791755"/>
          </a:xfrm>
          <a:prstGeom prst="rect">
            <a:avLst/>
          </a:prstGeom>
        </p:spPr>
      </p:pic>
      <p:pic>
        <p:nvPicPr>
          <p:cNvPr id="6" name="图片 5"/>
          <p:cNvPicPr>
            <a:picLocks noChangeAspect="1"/>
          </p:cNvPicPr>
          <p:nvPr/>
        </p:nvPicPr>
        <p:blipFill>
          <a:blip r:embed="rId5"/>
          <a:stretch>
            <a:fillRect/>
          </a:stretch>
        </p:blipFill>
        <p:spPr>
          <a:xfrm>
            <a:off x="4135229" y="1787470"/>
            <a:ext cx="2342432" cy="4630516"/>
          </a:xfrm>
          <a:prstGeom prst="rect">
            <a:avLst/>
          </a:prstGeom>
        </p:spPr>
      </p:pic>
      <p:pic>
        <p:nvPicPr>
          <p:cNvPr id="7" name="图片 6"/>
          <p:cNvPicPr>
            <a:picLocks noChangeAspect="1"/>
          </p:cNvPicPr>
          <p:nvPr/>
        </p:nvPicPr>
        <p:blipFill>
          <a:blip r:embed="rId6"/>
          <a:stretch>
            <a:fillRect/>
          </a:stretch>
        </p:blipFill>
        <p:spPr>
          <a:xfrm>
            <a:off x="5006520" y="1787470"/>
            <a:ext cx="2280200" cy="2666406"/>
          </a:xfrm>
          <a:prstGeom prst="rect">
            <a:avLst/>
          </a:prstGeom>
        </p:spPr>
      </p:pic>
      <p:sp>
        <p:nvSpPr>
          <p:cNvPr id="9" name="矩形 8"/>
          <p:cNvSpPr/>
          <p:nvPr/>
        </p:nvSpPr>
        <p:spPr>
          <a:xfrm>
            <a:off x="1036817" y="1177065"/>
            <a:ext cx="10565570" cy="412613"/>
          </a:xfrm>
          <a:prstGeom prst="rect">
            <a:avLst/>
          </a:prstGeom>
        </p:spPr>
        <p:txBody>
          <a:bodyPr wrap="square">
            <a:spAutoFit/>
          </a:bodyPr>
          <a:lstStyle/>
          <a:p>
            <a:pPr>
              <a:lnSpc>
                <a:spcPct val="120000"/>
              </a:lnSpc>
              <a:buSzPct val="100000"/>
            </a:pPr>
            <a:r>
              <a:rPr lang="en-US" altLang="zh-CN" sz="2000" b="1" dirty="0">
                <a:solidFill>
                  <a:srgbClr val="16CCC8"/>
                </a:solidFill>
                <a:latin typeface="仿宋" panose="02010609060101010101" pitchFamily="49" charset="-122"/>
                <a:ea typeface="仿宋" panose="02010609060101010101" pitchFamily="49" charset="-122"/>
                <a:sym typeface="微软雅黑" panose="020B0503020204020204" charset="-122"/>
              </a:rPr>
              <a:t>Step2 </a:t>
            </a:r>
            <a:r>
              <a:rPr lang="zh-CN" altLang="en-US" sz="2000" b="1" kern="100" dirty="0">
                <a:solidFill>
                  <a:srgbClr val="16CCC8"/>
                </a:solidFill>
                <a:latin typeface="仿宋" panose="02010609060101010101" pitchFamily="49" charset="-122"/>
                <a:ea typeface="仿宋" panose="02010609060101010101" pitchFamily="49" charset="-122"/>
                <a:cs typeface="Times New Roman" panose="02020603050405020304" pitchFamily="18" charset="0"/>
              </a:rPr>
              <a:t>标准申报</a:t>
            </a:r>
            <a:r>
              <a:rPr lang="en-US" altLang="zh-CN" sz="2000" b="1" kern="100" dirty="0">
                <a:solidFill>
                  <a:srgbClr val="16CCC8"/>
                </a:solidFill>
                <a:latin typeface="仿宋" panose="02010609060101010101" pitchFamily="49" charset="-122"/>
                <a:ea typeface="仿宋" panose="02010609060101010101" pitchFamily="49" charset="-122"/>
                <a:cs typeface="Times New Roman" panose="02020603050405020304" pitchFamily="18" charset="0"/>
              </a:rPr>
              <a:t>-</a:t>
            </a:r>
            <a:r>
              <a:rPr lang="zh-CN" altLang="en-US" sz="2000" b="1" kern="100" dirty="0">
                <a:solidFill>
                  <a:srgbClr val="16CCC8"/>
                </a:solidFill>
                <a:latin typeface="仿宋" panose="02010609060101010101" pitchFamily="49" charset="-122"/>
                <a:ea typeface="仿宋" panose="02010609060101010101" pitchFamily="49" charset="-122"/>
                <a:cs typeface="Times New Roman" panose="02020603050405020304" pitchFamily="18" charset="0"/>
              </a:rPr>
              <a:t>使用申报数据进行申报</a:t>
            </a:r>
            <a:r>
              <a:rPr lang="en-US" altLang="zh-CN" sz="2000" b="1" kern="100" dirty="0">
                <a:solidFill>
                  <a:srgbClr val="16CCC8"/>
                </a:solidFill>
                <a:latin typeface="仿宋" panose="02010609060101010101" pitchFamily="49" charset="-122"/>
                <a:ea typeface="仿宋" panose="02010609060101010101" pitchFamily="49" charset="-122"/>
                <a:cs typeface="Times New Roman" panose="02020603050405020304" pitchFamily="18" charset="0"/>
              </a:rPr>
              <a:t>-</a:t>
            </a:r>
            <a:r>
              <a:rPr lang="zh-CN" altLang="en-US" sz="2000" b="1" kern="100" dirty="0">
                <a:solidFill>
                  <a:srgbClr val="16CCC8"/>
                </a:solidFill>
                <a:latin typeface="仿宋" panose="02010609060101010101" pitchFamily="49" charset="-122"/>
                <a:ea typeface="仿宋" panose="02010609060101010101" pitchFamily="49" charset="-122"/>
                <a:cs typeface="Times New Roman" panose="02020603050405020304" pitchFamily="18" charset="0"/>
              </a:rPr>
              <a:t>正常申报</a:t>
            </a:r>
            <a:r>
              <a:rPr lang="en-US" altLang="zh-CN" sz="2000" b="1" kern="100" dirty="0">
                <a:solidFill>
                  <a:srgbClr val="16CCC8"/>
                </a:solidFill>
                <a:latin typeface="仿宋" panose="02010609060101010101" pitchFamily="49" charset="-122"/>
                <a:ea typeface="仿宋" panose="02010609060101010101" pitchFamily="49" charset="-122"/>
                <a:cs typeface="Times New Roman" panose="02020603050405020304" pitchFamily="18" charset="0"/>
              </a:rPr>
              <a:t>-</a:t>
            </a:r>
            <a:r>
              <a:rPr lang="zh-CN" altLang="en-US" sz="2000" b="1" kern="100" dirty="0">
                <a:solidFill>
                  <a:srgbClr val="16CCC8"/>
                </a:solidFill>
                <a:latin typeface="仿宋" panose="02010609060101010101" pitchFamily="49" charset="-122"/>
                <a:ea typeface="仿宋" panose="02010609060101010101" pitchFamily="49" charset="-122"/>
                <a:cs typeface="Times New Roman" panose="02020603050405020304" pitchFamily="18" charset="0"/>
              </a:rPr>
              <a:t>退税申请</a:t>
            </a:r>
            <a:endParaRPr lang="zh-CN" altLang="zh-CN" sz="2000" b="1" dirty="0">
              <a:solidFill>
                <a:srgbClr val="16CCC8"/>
              </a:solidFill>
              <a:latin typeface="仿宋" panose="02010609060101010101" pitchFamily="49" charset="-122"/>
              <a:ea typeface="仿宋" panose="02010609060101010101" pitchFamily="49" charset="-122"/>
              <a:sym typeface="微软雅黑" panose="020B0503020204020204" charset="-122"/>
            </a:endParaRPr>
          </a:p>
        </p:txBody>
      </p:sp>
      <p:sp>
        <p:nvSpPr>
          <p:cNvPr id="10" name="TextBox 75"/>
          <p:cNvSpPr txBox="1"/>
          <p:nvPr/>
        </p:nvSpPr>
        <p:spPr>
          <a:xfrm>
            <a:off x="509010" y="529102"/>
            <a:ext cx="5262203" cy="523220"/>
          </a:xfrm>
          <a:prstGeom prst="rect">
            <a:avLst/>
          </a:prstGeom>
          <a:noFill/>
        </p:spPr>
        <p:txBody>
          <a:bodyPr wrap="square" rtlCol="0" anchor="b">
            <a:spAutoFit/>
          </a:bodyPr>
          <a:lstStyle/>
          <a:p>
            <a:r>
              <a:rPr lang="zh-CN" altLang="en-US" sz="2800" b="1" dirty="0" smtClean="0">
                <a:solidFill>
                  <a:schemeClr val="bg1"/>
                </a:solidFill>
                <a:latin typeface="仿宋" panose="02010609060101010101" pitchFamily="49" charset="-122"/>
                <a:ea typeface="仿宋" panose="02010609060101010101" pitchFamily="49" charset="-122"/>
              </a:rPr>
              <a:t>三、</a:t>
            </a:r>
            <a:r>
              <a:rPr lang="zh-CN" altLang="en-US" sz="2800" b="1" dirty="0">
                <a:solidFill>
                  <a:schemeClr val="bg1"/>
                </a:solidFill>
                <a:latin typeface="仿宋" panose="02010609060101010101" pitchFamily="49" charset="-122"/>
                <a:ea typeface="仿宋" panose="02010609060101010101" pitchFamily="49" charset="-122"/>
              </a:rPr>
              <a:t>个人所得税</a:t>
            </a:r>
            <a:r>
              <a:rPr lang="en-US" altLang="zh-CN" sz="2800" b="1" dirty="0">
                <a:solidFill>
                  <a:schemeClr val="bg1"/>
                </a:solidFill>
                <a:latin typeface="仿宋" panose="02010609060101010101" pitchFamily="49" charset="-122"/>
                <a:ea typeface="仿宋" panose="02010609060101010101" pitchFamily="49" charset="-122"/>
              </a:rPr>
              <a:t>APP</a:t>
            </a:r>
            <a:r>
              <a:rPr lang="zh-CN" altLang="en-US" sz="2800" b="1" dirty="0">
                <a:solidFill>
                  <a:schemeClr val="bg1"/>
                </a:solidFill>
                <a:latin typeface="仿宋" panose="02010609060101010101" pitchFamily="49" charset="-122"/>
                <a:ea typeface="仿宋" panose="02010609060101010101" pitchFamily="49" charset="-122"/>
              </a:rPr>
              <a:t>操作演示。</a:t>
            </a:r>
          </a:p>
        </p:txBody>
      </p:sp>
      <p:pic>
        <p:nvPicPr>
          <p:cNvPr id="11" name="图片 22" descr="7d571eca3786707365dc15186aa8b39"/>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4017"/>
          <a:stretch>
            <a:fillRect/>
          </a:stretch>
        </p:blipFill>
        <p:spPr bwMode="auto">
          <a:xfrm>
            <a:off x="5840530" y="1787469"/>
            <a:ext cx="2556535" cy="4004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图片 11"/>
          <p:cNvPicPr>
            <a:picLocks noChangeAspect="1"/>
          </p:cNvPicPr>
          <p:nvPr/>
        </p:nvPicPr>
        <p:blipFill>
          <a:blip r:embed="rId8"/>
          <a:stretch>
            <a:fillRect/>
          </a:stretch>
        </p:blipFill>
        <p:spPr>
          <a:xfrm>
            <a:off x="6477660" y="1787467"/>
            <a:ext cx="2613179" cy="363177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文本框 1"/>
          <p:cNvSpPr txBox="1"/>
          <p:nvPr/>
        </p:nvSpPr>
        <p:spPr>
          <a:xfrm>
            <a:off x="2861653" y="2333039"/>
            <a:ext cx="5919470" cy="1106805"/>
          </a:xfrm>
          <a:prstGeom prst="rect">
            <a:avLst/>
          </a:prstGeom>
          <a:noFill/>
        </p:spPr>
        <p:txBody>
          <a:bodyPr wrap="square" rtlCol="0">
            <a:spAutoFit/>
          </a:bodyPr>
          <a:lstStyle/>
          <a:p>
            <a:pPr algn="ctr"/>
            <a:r>
              <a:rPr lang="zh-CN" altLang="en-US" sz="6600" b="1" dirty="0" smtClean="0">
                <a:solidFill>
                  <a:schemeClr val="bg1"/>
                </a:solidFill>
                <a:latin typeface="仿宋" panose="02010609060101010101" pitchFamily="49" charset="-122"/>
                <a:ea typeface="仿宋" panose="02010609060101010101" pitchFamily="49" charset="-122"/>
              </a:rPr>
              <a:t>谢谢</a:t>
            </a:r>
            <a:endParaRPr lang="en-US" altLang="zh-CN" sz="6600" b="1" dirty="0">
              <a:solidFill>
                <a:schemeClr val="bg1"/>
              </a:solidFill>
              <a:latin typeface="仿宋" panose="02010609060101010101" pitchFamily="49" charset="-122"/>
              <a:ea typeface="仿宋" panose="02010609060101010101" pitchFamily="49"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chemeClr val="accent6">
            <a:lumMod val="50000"/>
          </a:schemeClr>
        </a:solidFill>
        <a:effectLst/>
      </p:bgPr>
    </p:bg>
    <p:spTree>
      <p:nvGrpSpPr>
        <p:cNvPr id="1" name=""/>
        <p:cNvGrpSpPr/>
        <p:nvPr/>
      </p:nvGrpSpPr>
      <p:grpSpPr>
        <a:xfrm>
          <a:off x="0" y="0"/>
          <a:ext cx="0" cy="0"/>
          <a:chOff x="0" y="0"/>
          <a:chExt cx="0" cy="0"/>
        </a:xfrm>
      </p:grpSpPr>
      <p:sp>
        <p:nvSpPr>
          <p:cNvPr id="122" name="TextBox 75"/>
          <p:cNvSpPr txBox="1"/>
          <p:nvPr/>
        </p:nvSpPr>
        <p:spPr>
          <a:xfrm>
            <a:off x="466968" y="1292993"/>
            <a:ext cx="4443709" cy="461665"/>
          </a:xfrm>
          <a:prstGeom prst="rect">
            <a:avLst/>
          </a:prstGeom>
          <a:noFill/>
        </p:spPr>
        <p:txBody>
          <a:bodyPr wrap="square" rtlCol="0" anchor="b">
            <a:spAutoFit/>
          </a:bodyPr>
          <a:lstStyle/>
          <a:p>
            <a:r>
              <a:rPr lang="en-US" altLang="zh-CN" sz="2400" b="1" dirty="0">
                <a:solidFill>
                  <a:schemeClr val="bg1"/>
                </a:solidFill>
                <a:latin typeface="仿宋" panose="02010609060101010101" pitchFamily="49" charset="-122"/>
                <a:ea typeface="仿宋" panose="02010609060101010101" pitchFamily="49" charset="-122"/>
              </a:rPr>
              <a:t>1</a:t>
            </a:r>
            <a:r>
              <a:rPr lang="zh-CN" altLang="en-US" sz="2400" b="1" dirty="0">
                <a:solidFill>
                  <a:schemeClr val="bg1"/>
                </a:solidFill>
                <a:latin typeface="仿宋" panose="02010609060101010101" pitchFamily="49" charset="-122"/>
                <a:ea typeface="仿宋" panose="02010609060101010101" pitchFamily="49" charset="-122"/>
              </a:rPr>
              <a:t>、什么</a:t>
            </a:r>
            <a:r>
              <a:rPr lang="zh-CN" altLang="en-US" sz="2400" b="1" dirty="0" smtClean="0">
                <a:solidFill>
                  <a:schemeClr val="bg1"/>
                </a:solidFill>
                <a:latin typeface="仿宋" panose="02010609060101010101" pitchFamily="49" charset="-122"/>
                <a:ea typeface="仿宋" panose="02010609060101010101" pitchFamily="49" charset="-122"/>
              </a:rPr>
              <a:t>是年度综合汇算</a:t>
            </a:r>
            <a:r>
              <a:rPr lang="zh-CN" altLang="en-US" sz="2400" b="1" dirty="0">
                <a:solidFill>
                  <a:schemeClr val="bg1"/>
                </a:solidFill>
                <a:latin typeface="仿宋" panose="02010609060101010101" pitchFamily="49" charset="-122"/>
                <a:ea typeface="仿宋" panose="02010609060101010101" pitchFamily="49" charset="-122"/>
              </a:rPr>
              <a:t>清缴</a:t>
            </a:r>
          </a:p>
        </p:txBody>
      </p:sp>
      <p:sp>
        <p:nvSpPr>
          <p:cNvPr id="125" name="TextBox 75"/>
          <p:cNvSpPr txBox="1"/>
          <p:nvPr/>
        </p:nvSpPr>
        <p:spPr>
          <a:xfrm>
            <a:off x="509010" y="529102"/>
            <a:ext cx="8151513" cy="523220"/>
          </a:xfrm>
          <a:prstGeom prst="rect">
            <a:avLst/>
          </a:prstGeom>
          <a:noFill/>
        </p:spPr>
        <p:txBody>
          <a:bodyPr wrap="square" rtlCol="0" anchor="b">
            <a:spAutoFit/>
          </a:bodyPr>
          <a:lstStyle/>
          <a:p>
            <a:r>
              <a:rPr lang="zh-CN" altLang="en-US" sz="2800" b="1" dirty="0">
                <a:solidFill>
                  <a:schemeClr val="bg1"/>
                </a:solidFill>
                <a:latin typeface="仿宋" panose="02010609060101010101" pitchFamily="49" charset="-122"/>
                <a:ea typeface="仿宋" panose="02010609060101010101" pitchFamily="49" charset="-122"/>
              </a:rPr>
              <a:t>一、整体认识汇算清缴</a:t>
            </a:r>
          </a:p>
        </p:txBody>
      </p:sp>
      <p:sp>
        <p:nvSpPr>
          <p:cNvPr id="27" name="MH_Other_1"/>
          <p:cNvSpPr/>
          <p:nvPr>
            <p:custDataLst>
              <p:tags r:id="rId1"/>
            </p:custDataLst>
          </p:nvPr>
        </p:nvSpPr>
        <p:spPr>
          <a:xfrm flipH="1">
            <a:off x="626698" y="2843291"/>
            <a:ext cx="10938603" cy="62102"/>
          </a:xfrm>
          <a:custGeom>
            <a:avLst/>
            <a:gdLst>
              <a:gd name="connsiteX0" fmla="*/ 7977051 w 7977051"/>
              <a:gd name="connsiteY0" fmla="*/ 0 h 31619"/>
              <a:gd name="connsiteX1" fmla="*/ 0 w 7977051"/>
              <a:gd name="connsiteY1" fmla="*/ 0 h 31619"/>
              <a:gd name="connsiteX2" fmla="*/ 0 w 7977051"/>
              <a:gd name="connsiteY2" fmla="*/ 31619 h 31619"/>
              <a:gd name="connsiteX3" fmla="*/ 7977051 w 7977051"/>
              <a:gd name="connsiteY3" fmla="*/ 31619 h 31619"/>
              <a:gd name="connsiteX4" fmla="*/ 7977051 w 7977051"/>
              <a:gd name="connsiteY4" fmla="*/ 15810 h 316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77051" h="31619">
                <a:moveTo>
                  <a:pt x="7977051" y="0"/>
                </a:moveTo>
                <a:lnTo>
                  <a:pt x="0" y="0"/>
                </a:lnTo>
                <a:lnTo>
                  <a:pt x="0" y="31619"/>
                </a:lnTo>
                <a:lnTo>
                  <a:pt x="7977051" y="31619"/>
                </a:lnTo>
                <a:lnTo>
                  <a:pt x="7977051" y="15810"/>
                </a:lnTo>
                <a:close/>
              </a:path>
            </a:pathLst>
          </a:custGeom>
          <a:solidFill>
            <a:srgbClr val="29B9A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tx1"/>
              </a:solidFill>
              <a:latin typeface="仿宋" panose="02010609060101010101" pitchFamily="49" charset="-122"/>
              <a:ea typeface="仿宋" panose="02010609060101010101" pitchFamily="49" charset="-122"/>
            </a:endParaRPr>
          </a:p>
        </p:txBody>
      </p:sp>
      <p:sp>
        <p:nvSpPr>
          <p:cNvPr id="28" name="MH_Other_2"/>
          <p:cNvSpPr/>
          <p:nvPr>
            <p:custDataLst>
              <p:tags r:id="rId2"/>
            </p:custDataLst>
          </p:nvPr>
        </p:nvSpPr>
        <p:spPr>
          <a:xfrm>
            <a:off x="1918130" y="2769070"/>
            <a:ext cx="211137" cy="209550"/>
          </a:xfrm>
          <a:prstGeom prst="ellipse">
            <a:avLst/>
          </a:prstGeom>
          <a:solidFill>
            <a:srgbClr val="FFFFFF"/>
          </a:solidFill>
          <a:ln w="57150">
            <a:solidFill>
              <a:srgbClr val="F4726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latin typeface="仿宋" panose="02010609060101010101" pitchFamily="49" charset="-122"/>
              <a:ea typeface="仿宋" panose="02010609060101010101" pitchFamily="49" charset="-122"/>
            </a:endParaRPr>
          </a:p>
        </p:txBody>
      </p:sp>
      <p:sp>
        <p:nvSpPr>
          <p:cNvPr id="29" name="MH_Other_3"/>
          <p:cNvSpPr/>
          <p:nvPr>
            <p:custDataLst>
              <p:tags r:id="rId3"/>
            </p:custDataLst>
          </p:nvPr>
        </p:nvSpPr>
        <p:spPr>
          <a:xfrm>
            <a:off x="5612353" y="2768868"/>
            <a:ext cx="211138" cy="209550"/>
          </a:xfrm>
          <a:prstGeom prst="ellipse">
            <a:avLst/>
          </a:prstGeom>
          <a:solidFill>
            <a:srgbClr val="FFFFFF"/>
          </a:solidFill>
          <a:ln w="57150">
            <a:solidFill>
              <a:srgbClr val="F5BD0B"/>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latin typeface="仿宋" panose="02010609060101010101" pitchFamily="49" charset="-122"/>
              <a:ea typeface="仿宋" panose="02010609060101010101" pitchFamily="49" charset="-122"/>
            </a:endParaRPr>
          </a:p>
        </p:txBody>
      </p:sp>
      <p:sp>
        <p:nvSpPr>
          <p:cNvPr id="30" name="MH_Other_4"/>
          <p:cNvSpPr/>
          <p:nvPr>
            <p:custDataLst>
              <p:tags r:id="rId4"/>
            </p:custDataLst>
          </p:nvPr>
        </p:nvSpPr>
        <p:spPr>
          <a:xfrm>
            <a:off x="9624076" y="2768868"/>
            <a:ext cx="209550" cy="209550"/>
          </a:xfrm>
          <a:prstGeom prst="ellipse">
            <a:avLst/>
          </a:prstGeom>
          <a:solidFill>
            <a:srgbClr val="FFFFFF"/>
          </a:solidFill>
          <a:ln w="57150">
            <a:solidFill>
              <a:srgbClr val="29B9A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latin typeface="仿宋" panose="02010609060101010101" pitchFamily="49" charset="-122"/>
              <a:ea typeface="仿宋" panose="02010609060101010101" pitchFamily="49" charset="-122"/>
            </a:endParaRPr>
          </a:p>
        </p:txBody>
      </p:sp>
      <p:cxnSp>
        <p:nvCxnSpPr>
          <p:cNvPr id="31" name="MH_Other_5"/>
          <p:cNvCxnSpPr/>
          <p:nvPr>
            <p:custDataLst>
              <p:tags r:id="rId5"/>
            </p:custDataLst>
          </p:nvPr>
        </p:nvCxnSpPr>
        <p:spPr>
          <a:xfrm flipV="1">
            <a:off x="2027666" y="2873846"/>
            <a:ext cx="0" cy="601663"/>
          </a:xfrm>
          <a:prstGeom prst="line">
            <a:avLst/>
          </a:prstGeom>
          <a:ln w="19050">
            <a:solidFill>
              <a:srgbClr val="F47264"/>
            </a:solidFill>
            <a:prstDash val="solid"/>
            <a:headEnd type="oval"/>
            <a:tailEnd type="oval"/>
          </a:ln>
        </p:spPr>
        <p:style>
          <a:lnRef idx="1">
            <a:schemeClr val="accent1"/>
          </a:lnRef>
          <a:fillRef idx="0">
            <a:schemeClr val="accent1"/>
          </a:fillRef>
          <a:effectRef idx="0">
            <a:schemeClr val="accent1"/>
          </a:effectRef>
          <a:fontRef idx="minor">
            <a:schemeClr val="tx1"/>
          </a:fontRef>
        </p:style>
      </p:cxnSp>
      <p:cxnSp>
        <p:nvCxnSpPr>
          <p:cNvPr id="32" name="MH_Other_6"/>
          <p:cNvCxnSpPr/>
          <p:nvPr>
            <p:custDataLst>
              <p:tags r:id="rId6"/>
            </p:custDataLst>
          </p:nvPr>
        </p:nvCxnSpPr>
        <p:spPr>
          <a:xfrm flipV="1">
            <a:off x="5717128" y="2873644"/>
            <a:ext cx="0" cy="601663"/>
          </a:xfrm>
          <a:prstGeom prst="line">
            <a:avLst/>
          </a:prstGeom>
          <a:ln w="19050">
            <a:solidFill>
              <a:srgbClr val="F5BD0B"/>
            </a:solidFill>
            <a:prstDash val="solid"/>
            <a:headEnd type="oval"/>
            <a:tailEnd type="oval"/>
          </a:ln>
        </p:spPr>
        <p:style>
          <a:lnRef idx="1">
            <a:schemeClr val="accent1"/>
          </a:lnRef>
          <a:fillRef idx="0">
            <a:schemeClr val="accent1"/>
          </a:fillRef>
          <a:effectRef idx="0">
            <a:schemeClr val="accent1"/>
          </a:effectRef>
          <a:fontRef idx="minor">
            <a:schemeClr val="tx1"/>
          </a:fontRef>
        </p:style>
      </p:cxnSp>
      <p:cxnSp>
        <p:nvCxnSpPr>
          <p:cNvPr id="33" name="MH_Other_7"/>
          <p:cNvCxnSpPr/>
          <p:nvPr>
            <p:custDataLst>
              <p:tags r:id="rId7"/>
            </p:custDataLst>
          </p:nvPr>
        </p:nvCxnSpPr>
        <p:spPr>
          <a:xfrm flipV="1">
            <a:off x="9730439" y="2873644"/>
            <a:ext cx="0" cy="601663"/>
          </a:xfrm>
          <a:prstGeom prst="line">
            <a:avLst/>
          </a:prstGeom>
          <a:ln w="19050">
            <a:solidFill>
              <a:srgbClr val="29B9A6"/>
            </a:solidFill>
            <a:prstDash val="solid"/>
            <a:headEnd type="oval"/>
            <a:tailEnd type="oval"/>
          </a:ln>
        </p:spPr>
        <p:style>
          <a:lnRef idx="1">
            <a:schemeClr val="accent1"/>
          </a:lnRef>
          <a:fillRef idx="0">
            <a:schemeClr val="accent1"/>
          </a:fillRef>
          <a:effectRef idx="0">
            <a:schemeClr val="accent1"/>
          </a:effectRef>
          <a:fontRef idx="minor">
            <a:schemeClr val="tx1"/>
          </a:fontRef>
        </p:style>
      </p:cxnSp>
      <p:sp>
        <p:nvSpPr>
          <p:cNvPr id="34" name="MH_SubTitle_1"/>
          <p:cNvSpPr/>
          <p:nvPr>
            <p:custDataLst>
              <p:tags r:id="rId8"/>
            </p:custDataLst>
          </p:nvPr>
        </p:nvSpPr>
        <p:spPr>
          <a:xfrm>
            <a:off x="1216455" y="3581870"/>
            <a:ext cx="1614487" cy="344488"/>
          </a:xfrm>
          <a:prstGeom prst="roundRect">
            <a:avLst/>
          </a:prstGeom>
          <a:solidFill>
            <a:srgbClr val="F47264"/>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a:bodyPr>
          <a:lstStyle/>
          <a:p>
            <a:pPr algn="ctr">
              <a:defRPr/>
            </a:pPr>
            <a:r>
              <a:rPr lang="zh-CN" altLang="en-US" dirty="0">
                <a:solidFill>
                  <a:srgbClr val="FFFFFF"/>
                </a:solidFill>
                <a:latin typeface="仿宋" panose="02010609060101010101" pitchFamily="49" charset="-122"/>
                <a:ea typeface="仿宋" panose="02010609060101010101" pitchFamily="49" charset="-122"/>
              </a:rPr>
              <a:t>居民个人</a:t>
            </a:r>
          </a:p>
        </p:txBody>
      </p:sp>
      <p:sp>
        <p:nvSpPr>
          <p:cNvPr id="35" name="MH_SubTitle_2"/>
          <p:cNvSpPr/>
          <p:nvPr>
            <p:custDataLst>
              <p:tags r:id="rId9"/>
            </p:custDataLst>
          </p:nvPr>
        </p:nvSpPr>
        <p:spPr>
          <a:xfrm>
            <a:off x="4910678" y="3581668"/>
            <a:ext cx="1612900" cy="344488"/>
          </a:xfrm>
          <a:prstGeom prst="roundRect">
            <a:avLst/>
          </a:prstGeom>
          <a:solidFill>
            <a:srgbClr val="F5BD0B"/>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a:bodyPr>
          <a:lstStyle/>
          <a:p>
            <a:pPr algn="ctr">
              <a:defRPr/>
            </a:pPr>
            <a:r>
              <a:rPr lang="zh-CN" altLang="en-US" dirty="0">
                <a:solidFill>
                  <a:srgbClr val="FFFFFF"/>
                </a:solidFill>
                <a:latin typeface="仿宋" panose="02010609060101010101" pitchFamily="49" charset="-122"/>
                <a:ea typeface="仿宋" panose="02010609060101010101" pitchFamily="49" charset="-122"/>
              </a:rPr>
              <a:t>综合所得</a:t>
            </a:r>
          </a:p>
        </p:txBody>
      </p:sp>
      <p:sp>
        <p:nvSpPr>
          <p:cNvPr id="36" name="MH_SubTitle_3"/>
          <p:cNvSpPr/>
          <p:nvPr>
            <p:custDataLst>
              <p:tags r:id="rId10"/>
            </p:custDataLst>
          </p:nvPr>
        </p:nvSpPr>
        <p:spPr>
          <a:xfrm>
            <a:off x="8898589" y="3581668"/>
            <a:ext cx="1612900" cy="344488"/>
          </a:xfrm>
          <a:prstGeom prst="roundRect">
            <a:avLst/>
          </a:prstGeom>
          <a:solidFill>
            <a:srgbClr val="29B9A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a:bodyPr>
          <a:lstStyle/>
          <a:p>
            <a:pPr algn="ctr">
              <a:defRPr/>
            </a:pPr>
            <a:r>
              <a:rPr lang="zh-CN" altLang="en-US" dirty="0">
                <a:solidFill>
                  <a:srgbClr val="FFFFFF"/>
                </a:solidFill>
                <a:latin typeface="仿宋" panose="02010609060101010101" pitchFamily="49" charset="-122"/>
                <a:ea typeface="仿宋" panose="02010609060101010101" pitchFamily="49" charset="-122"/>
              </a:rPr>
              <a:t>汇算清缴</a:t>
            </a:r>
          </a:p>
        </p:txBody>
      </p:sp>
      <p:sp>
        <p:nvSpPr>
          <p:cNvPr id="37" name="MH_Text_1"/>
          <p:cNvSpPr txBox="1">
            <a:spLocks noChangeArrowheads="1"/>
          </p:cNvSpPr>
          <p:nvPr>
            <p:custDataLst>
              <p:tags r:id="rId11"/>
            </p:custDataLst>
          </p:nvPr>
        </p:nvSpPr>
        <p:spPr bwMode="auto">
          <a:xfrm>
            <a:off x="997510" y="4078759"/>
            <a:ext cx="2263514" cy="1295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r>
              <a:rPr lang="zh-CN" altLang="en-US" sz="1600" dirty="0">
                <a:solidFill>
                  <a:schemeClr val="bg1"/>
                </a:solidFill>
                <a:latin typeface="仿宋" panose="02010609060101010101" pitchFamily="49" charset="-122"/>
                <a:ea typeface="仿宋" panose="02010609060101010101" pitchFamily="49" charset="-122"/>
                <a:sym typeface="SentyTEA 新蒂下午茶体" panose="03000600000000000000" pitchFamily="66" charset="-122"/>
              </a:rPr>
              <a:t>在中国境内有住所；在中国境内无</a:t>
            </a:r>
            <a:r>
              <a:rPr lang="zh-CN" altLang="en-US" sz="1600" dirty="0" smtClean="0">
                <a:solidFill>
                  <a:schemeClr val="bg1"/>
                </a:solidFill>
                <a:latin typeface="仿宋" panose="02010609060101010101" pitchFamily="49" charset="-122"/>
                <a:ea typeface="仿宋" panose="02010609060101010101" pitchFamily="49" charset="-122"/>
                <a:sym typeface="SentyTEA 新蒂下午茶体" panose="03000600000000000000" pitchFamily="66" charset="-122"/>
              </a:rPr>
              <a:t>住所，在</a:t>
            </a:r>
            <a:r>
              <a:rPr lang="zh-CN" altLang="en-US" sz="1600" dirty="0">
                <a:solidFill>
                  <a:schemeClr val="bg1"/>
                </a:solidFill>
                <a:latin typeface="仿宋" panose="02010609060101010101" pitchFamily="49" charset="-122"/>
                <a:ea typeface="仿宋" panose="02010609060101010101" pitchFamily="49" charset="-122"/>
                <a:sym typeface="SentyTEA 新蒂下午茶体" panose="03000600000000000000" pitchFamily="66" charset="-122"/>
              </a:rPr>
              <a:t>一个纳税年度满</a:t>
            </a:r>
            <a:r>
              <a:rPr lang="en-US" altLang="zh-CN" sz="1600" dirty="0">
                <a:solidFill>
                  <a:schemeClr val="bg1"/>
                </a:solidFill>
                <a:latin typeface="仿宋" panose="02010609060101010101" pitchFamily="49" charset="-122"/>
                <a:ea typeface="仿宋" panose="02010609060101010101" pitchFamily="49" charset="-122"/>
                <a:sym typeface="SentyTEA 新蒂下午茶体" panose="03000600000000000000" pitchFamily="66" charset="-122"/>
              </a:rPr>
              <a:t>183</a:t>
            </a:r>
            <a:r>
              <a:rPr lang="zh-CN" altLang="en-US" sz="1600" dirty="0">
                <a:solidFill>
                  <a:schemeClr val="bg1"/>
                </a:solidFill>
                <a:latin typeface="仿宋" panose="02010609060101010101" pitchFamily="49" charset="-122"/>
                <a:ea typeface="仿宋" panose="02010609060101010101" pitchFamily="49" charset="-122"/>
                <a:sym typeface="SentyTEA 新蒂下午茶体" panose="03000600000000000000" pitchFamily="66" charset="-122"/>
              </a:rPr>
              <a:t>天</a:t>
            </a:r>
            <a:endParaRPr lang="zh-CN" altLang="en-US" sz="1600" dirty="0">
              <a:solidFill>
                <a:schemeClr val="bg1"/>
              </a:solidFill>
              <a:latin typeface="仿宋" panose="02010609060101010101" pitchFamily="49" charset="-122"/>
              <a:ea typeface="仿宋" panose="02010609060101010101" pitchFamily="49" charset="-122"/>
            </a:endParaRPr>
          </a:p>
        </p:txBody>
      </p:sp>
      <p:sp>
        <p:nvSpPr>
          <p:cNvPr id="38" name="MH_Text_2"/>
          <p:cNvSpPr txBox="1">
            <a:spLocks noChangeArrowheads="1"/>
          </p:cNvSpPr>
          <p:nvPr>
            <p:custDataLst>
              <p:tags r:id="rId12"/>
            </p:custDataLst>
          </p:nvPr>
        </p:nvSpPr>
        <p:spPr bwMode="auto">
          <a:xfrm>
            <a:off x="4750188" y="4072337"/>
            <a:ext cx="2146605" cy="914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r>
              <a:rPr lang="zh-CN" altLang="en-US" sz="1600" dirty="0">
                <a:solidFill>
                  <a:schemeClr val="bg1"/>
                </a:solidFill>
                <a:latin typeface="仿宋" panose="02010609060101010101" pitchFamily="49" charset="-122"/>
                <a:ea typeface="仿宋" panose="02010609060101010101" pitchFamily="49" charset="-122"/>
                <a:sym typeface="SentyTEA 新蒂下午茶体" panose="03000600000000000000" pitchFamily="66" charset="-122"/>
              </a:rPr>
              <a:t>仅指工资薪金、劳务报酬、稿酬、特许权使用费四项所得。</a:t>
            </a:r>
            <a:endParaRPr lang="zh-CN" altLang="en-US" sz="1600" dirty="0">
              <a:solidFill>
                <a:schemeClr val="bg1"/>
              </a:solidFill>
              <a:latin typeface="仿宋" panose="02010609060101010101" pitchFamily="49" charset="-122"/>
              <a:ea typeface="仿宋" panose="02010609060101010101" pitchFamily="49" charset="-122"/>
            </a:endParaRPr>
          </a:p>
        </p:txBody>
      </p:sp>
      <p:sp>
        <p:nvSpPr>
          <p:cNvPr id="39" name="MH_Text_3"/>
          <p:cNvSpPr txBox="1">
            <a:spLocks noChangeArrowheads="1"/>
          </p:cNvSpPr>
          <p:nvPr>
            <p:custDataLst>
              <p:tags r:id="rId13"/>
            </p:custDataLst>
          </p:nvPr>
        </p:nvSpPr>
        <p:spPr bwMode="auto">
          <a:xfrm>
            <a:off x="8009862" y="4078759"/>
            <a:ext cx="3682456" cy="170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r>
              <a:rPr lang="zh-CN" altLang="en-US" sz="1600" dirty="0">
                <a:solidFill>
                  <a:schemeClr val="bg1"/>
                </a:solidFill>
                <a:latin typeface="仿宋" panose="02010609060101010101" pitchFamily="49" charset="-122"/>
                <a:ea typeface="仿宋" panose="02010609060101010101" pitchFamily="49" charset="-122"/>
                <a:sym typeface="SentyTEA 新蒂下午茶体" panose="03000600000000000000" pitchFamily="66" charset="-122"/>
              </a:rPr>
              <a:t>法定期限：</a:t>
            </a:r>
          </a:p>
          <a:p>
            <a:r>
              <a:rPr lang="zh-CN" altLang="en-US" sz="1600" dirty="0">
                <a:solidFill>
                  <a:schemeClr val="bg1"/>
                </a:solidFill>
                <a:latin typeface="仿宋" panose="02010609060101010101" pitchFamily="49" charset="-122"/>
                <a:ea typeface="仿宋" panose="02010609060101010101" pitchFamily="49" charset="-122"/>
                <a:sym typeface="SentyTEA 新蒂下午茶体" panose="03000600000000000000" pitchFamily="66" charset="-122"/>
              </a:rPr>
              <a:t>居民个人：应当在取得综合所得的次年 </a:t>
            </a:r>
            <a:r>
              <a:rPr lang="en-US" altLang="zh-CN" sz="1600" dirty="0">
                <a:solidFill>
                  <a:schemeClr val="bg1"/>
                </a:solidFill>
                <a:latin typeface="仿宋" panose="02010609060101010101" pitchFamily="49" charset="-122"/>
                <a:ea typeface="仿宋" panose="02010609060101010101" pitchFamily="49" charset="-122"/>
                <a:sym typeface="SentyTEA 新蒂下午茶体" panose="03000600000000000000" pitchFamily="66" charset="-122"/>
              </a:rPr>
              <a:t>3 </a:t>
            </a:r>
            <a:r>
              <a:rPr lang="zh-CN" altLang="en-US" sz="1600" dirty="0">
                <a:solidFill>
                  <a:schemeClr val="bg1"/>
                </a:solidFill>
                <a:latin typeface="仿宋" panose="02010609060101010101" pitchFamily="49" charset="-122"/>
                <a:ea typeface="仿宋" panose="02010609060101010101" pitchFamily="49" charset="-122"/>
                <a:sym typeface="SentyTEA 新蒂下午茶体" panose="03000600000000000000" pitchFamily="66" charset="-122"/>
              </a:rPr>
              <a:t>月 </a:t>
            </a:r>
            <a:r>
              <a:rPr lang="en-US" altLang="zh-CN" sz="1600" dirty="0">
                <a:solidFill>
                  <a:schemeClr val="bg1"/>
                </a:solidFill>
                <a:latin typeface="仿宋" panose="02010609060101010101" pitchFamily="49" charset="-122"/>
                <a:ea typeface="仿宋" panose="02010609060101010101" pitchFamily="49" charset="-122"/>
                <a:sym typeface="SentyTEA 新蒂下午茶体" panose="03000600000000000000" pitchFamily="66" charset="-122"/>
              </a:rPr>
              <a:t>1 </a:t>
            </a:r>
            <a:r>
              <a:rPr lang="zh-CN" altLang="en-US" sz="1600" dirty="0">
                <a:solidFill>
                  <a:schemeClr val="bg1"/>
                </a:solidFill>
                <a:latin typeface="仿宋" panose="02010609060101010101" pitchFamily="49" charset="-122"/>
                <a:ea typeface="仿宋" panose="02010609060101010101" pitchFamily="49" charset="-122"/>
                <a:sym typeface="SentyTEA 新蒂下午茶体" panose="03000600000000000000" pitchFamily="66" charset="-122"/>
              </a:rPr>
              <a:t>日至 </a:t>
            </a:r>
            <a:r>
              <a:rPr lang="en-US" altLang="zh-CN" sz="1600" dirty="0">
                <a:solidFill>
                  <a:schemeClr val="bg1"/>
                </a:solidFill>
                <a:latin typeface="仿宋" panose="02010609060101010101" pitchFamily="49" charset="-122"/>
                <a:ea typeface="仿宋" panose="02010609060101010101" pitchFamily="49" charset="-122"/>
                <a:sym typeface="SentyTEA 新蒂下午茶体" panose="03000600000000000000" pitchFamily="66" charset="-122"/>
              </a:rPr>
              <a:t>6 </a:t>
            </a:r>
            <a:r>
              <a:rPr lang="zh-CN" altLang="en-US" sz="1600" dirty="0">
                <a:solidFill>
                  <a:schemeClr val="bg1"/>
                </a:solidFill>
                <a:latin typeface="仿宋" panose="02010609060101010101" pitchFamily="49" charset="-122"/>
                <a:ea typeface="仿宋" panose="02010609060101010101" pitchFamily="49" charset="-122"/>
                <a:sym typeface="SentyTEA 新蒂下午茶体" panose="03000600000000000000" pitchFamily="66" charset="-122"/>
              </a:rPr>
              <a:t>月 </a:t>
            </a:r>
            <a:r>
              <a:rPr lang="en-US" altLang="zh-CN" sz="1600" dirty="0">
                <a:solidFill>
                  <a:schemeClr val="bg1"/>
                </a:solidFill>
                <a:latin typeface="仿宋" panose="02010609060101010101" pitchFamily="49" charset="-122"/>
                <a:ea typeface="仿宋" panose="02010609060101010101" pitchFamily="49" charset="-122"/>
                <a:sym typeface="SentyTEA 新蒂下午茶体" panose="03000600000000000000" pitchFamily="66" charset="-122"/>
              </a:rPr>
              <a:t>30 </a:t>
            </a:r>
            <a:r>
              <a:rPr lang="zh-CN" altLang="en-US" sz="1600" dirty="0">
                <a:solidFill>
                  <a:schemeClr val="bg1"/>
                </a:solidFill>
                <a:latin typeface="仿宋" panose="02010609060101010101" pitchFamily="49" charset="-122"/>
                <a:ea typeface="仿宋" panose="02010609060101010101" pitchFamily="49" charset="-122"/>
                <a:sym typeface="SentyTEA 新蒂下午茶体" panose="03000600000000000000" pitchFamily="66" charset="-122"/>
              </a:rPr>
              <a:t>日内办理汇算清缴。</a:t>
            </a:r>
          </a:p>
          <a:p>
            <a:r>
              <a:rPr lang="zh-CN" altLang="en-US" sz="1600" dirty="0">
                <a:solidFill>
                  <a:schemeClr val="bg1"/>
                </a:solidFill>
                <a:latin typeface="仿宋" panose="02010609060101010101" pitchFamily="49" charset="-122"/>
                <a:ea typeface="仿宋" panose="02010609060101010101" pitchFamily="49" charset="-122"/>
                <a:sym typeface="SentyTEA 新蒂下午茶体" panose="03000600000000000000" pitchFamily="66" charset="-122"/>
              </a:rPr>
              <a:t>无住所居民个人：在汇算清缴期限前离境的，可以在离境前办理汇算清缴。</a:t>
            </a:r>
          </a:p>
          <a:p>
            <a:r>
              <a:rPr lang="zh-CN" altLang="en-US" sz="1600" dirty="0">
                <a:solidFill>
                  <a:schemeClr val="bg1"/>
                </a:solidFill>
                <a:latin typeface="仿宋" panose="02010609060101010101" pitchFamily="49" charset="-122"/>
                <a:ea typeface="仿宋" panose="02010609060101010101" pitchFamily="49" charset="-122"/>
                <a:sym typeface="SentyTEA 新蒂下午茶体" panose="03000600000000000000" pitchFamily="66" charset="-122"/>
              </a:rPr>
              <a:t>因移居境外注销中国户籍的居民个人：应当在注销户籍前办理汇算清缴。</a:t>
            </a:r>
          </a:p>
        </p:txBody>
      </p:sp>
      <p:sp>
        <p:nvSpPr>
          <p:cNvPr id="40" name="MH_Other_8"/>
          <p:cNvSpPr>
            <a:spLocks noChangeAspect="1"/>
          </p:cNvSpPr>
          <p:nvPr>
            <p:custDataLst>
              <p:tags r:id="rId14"/>
            </p:custDataLst>
          </p:nvPr>
        </p:nvSpPr>
        <p:spPr>
          <a:xfrm>
            <a:off x="9444689" y="2138631"/>
            <a:ext cx="520700" cy="520700"/>
          </a:xfrm>
          <a:prstGeom prst="ellipse">
            <a:avLst/>
          </a:prstGeom>
          <a:solidFill>
            <a:srgbClr val="29B9A6"/>
          </a:solidFill>
          <a:ln w="381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bg1"/>
              </a:solidFill>
              <a:latin typeface="仿宋" panose="02010609060101010101" pitchFamily="49" charset="-122"/>
              <a:ea typeface="仿宋" panose="02010609060101010101" pitchFamily="49" charset="-122"/>
            </a:endParaRPr>
          </a:p>
        </p:txBody>
      </p:sp>
      <p:sp>
        <p:nvSpPr>
          <p:cNvPr id="41" name="MH_Other_9"/>
          <p:cNvSpPr>
            <a:spLocks noEditPoints="1"/>
          </p:cNvSpPr>
          <p:nvPr>
            <p:custDataLst>
              <p:tags r:id="rId15"/>
            </p:custDataLst>
          </p:nvPr>
        </p:nvSpPr>
        <p:spPr bwMode="auto">
          <a:xfrm>
            <a:off x="9560577" y="2256106"/>
            <a:ext cx="290513" cy="285750"/>
          </a:xfrm>
          <a:custGeom>
            <a:avLst/>
            <a:gdLst/>
            <a:ahLst/>
            <a:cxnLst>
              <a:cxn ang="0">
                <a:pos x="59" y="63"/>
              </a:cxn>
              <a:cxn ang="0">
                <a:pos x="55" y="61"/>
              </a:cxn>
              <a:cxn ang="0">
                <a:pos x="42" y="48"/>
              </a:cxn>
              <a:cxn ang="0">
                <a:pos x="27" y="53"/>
              </a:cxn>
              <a:cxn ang="0">
                <a:pos x="0" y="26"/>
              </a:cxn>
              <a:cxn ang="0">
                <a:pos x="27" y="0"/>
              </a:cxn>
              <a:cxn ang="0">
                <a:pos x="54" y="26"/>
              </a:cxn>
              <a:cxn ang="0">
                <a:pos x="49" y="41"/>
              </a:cxn>
              <a:cxn ang="0">
                <a:pos x="62" y="54"/>
              </a:cxn>
              <a:cxn ang="0">
                <a:pos x="64" y="58"/>
              </a:cxn>
              <a:cxn ang="0">
                <a:pos x="59" y="63"/>
              </a:cxn>
              <a:cxn ang="0">
                <a:pos x="27" y="9"/>
              </a:cxn>
              <a:cxn ang="0">
                <a:pos x="10" y="26"/>
              </a:cxn>
              <a:cxn ang="0">
                <a:pos x="27" y="43"/>
              </a:cxn>
              <a:cxn ang="0">
                <a:pos x="44" y="26"/>
              </a:cxn>
              <a:cxn ang="0">
                <a:pos x="27" y="9"/>
              </a:cxn>
            </a:cxnLst>
            <a:rect l="0" t="0" r="r" b="b"/>
            <a:pathLst>
              <a:path w="64" h="63">
                <a:moveTo>
                  <a:pt x="59" y="63"/>
                </a:moveTo>
                <a:cubicBezTo>
                  <a:pt x="57" y="63"/>
                  <a:pt x="56" y="62"/>
                  <a:pt x="55" y="61"/>
                </a:cubicBezTo>
                <a:cubicBezTo>
                  <a:pt x="42" y="48"/>
                  <a:pt x="42" y="48"/>
                  <a:pt x="42" y="48"/>
                </a:cubicBezTo>
                <a:cubicBezTo>
                  <a:pt x="38" y="51"/>
                  <a:pt x="33" y="53"/>
                  <a:pt x="27" y="53"/>
                </a:cubicBezTo>
                <a:cubicBezTo>
                  <a:pt x="12" y="53"/>
                  <a:pt x="0" y="41"/>
                  <a:pt x="0" y="26"/>
                </a:cubicBezTo>
                <a:cubicBezTo>
                  <a:pt x="0" y="12"/>
                  <a:pt x="12" y="0"/>
                  <a:pt x="27" y="0"/>
                </a:cubicBezTo>
                <a:cubicBezTo>
                  <a:pt x="42" y="0"/>
                  <a:pt x="54" y="12"/>
                  <a:pt x="54" y="26"/>
                </a:cubicBezTo>
                <a:cubicBezTo>
                  <a:pt x="54" y="32"/>
                  <a:pt x="52" y="37"/>
                  <a:pt x="49" y="41"/>
                </a:cubicBezTo>
                <a:cubicBezTo>
                  <a:pt x="62" y="54"/>
                  <a:pt x="62" y="54"/>
                  <a:pt x="62" y="54"/>
                </a:cubicBezTo>
                <a:cubicBezTo>
                  <a:pt x="63" y="55"/>
                  <a:pt x="64" y="57"/>
                  <a:pt x="64" y="58"/>
                </a:cubicBezTo>
                <a:cubicBezTo>
                  <a:pt x="64" y="61"/>
                  <a:pt x="61" y="63"/>
                  <a:pt x="59" y="63"/>
                </a:cubicBezTo>
                <a:close/>
                <a:moveTo>
                  <a:pt x="27" y="9"/>
                </a:moveTo>
                <a:cubicBezTo>
                  <a:pt x="18" y="9"/>
                  <a:pt x="10" y="17"/>
                  <a:pt x="10" y="26"/>
                </a:cubicBezTo>
                <a:cubicBezTo>
                  <a:pt x="10" y="36"/>
                  <a:pt x="18" y="43"/>
                  <a:pt x="27" y="43"/>
                </a:cubicBezTo>
                <a:cubicBezTo>
                  <a:pt x="37" y="43"/>
                  <a:pt x="44" y="36"/>
                  <a:pt x="44" y="26"/>
                </a:cubicBezTo>
                <a:cubicBezTo>
                  <a:pt x="44" y="17"/>
                  <a:pt x="37" y="9"/>
                  <a:pt x="27" y="9"/>
                </a:cubicBezTo>
                <a:close/>
              </a:path>
            </a:pathLst>
          </a:custGeom>
          <a:solidFill>
            <a:srgbClr val="FFFFFF"/>
          </a:solidFill>
          <a:ln w="9525">
            <a:noFill/>
            <a:round/>
          </a:ln>
        </p:spPr>
        <p:txBody>
          <a:bodyPr/>
          <a:lstStyle/>
          <a:p>
            <a:pPr>
              <a:defRPr/>
            </a:pPr>
            <a:endParaRPr lang="en-US" dirty="0">
              <a:solidFill>
                <a:schemeClr val="accent3">
                  <a:lumMod val="50000"/>
                </a:schemeClr>
              </a:solidFill>
              <a:latin typeface="仿宋" panose="02010609060101010101" pitchFamily="49" charset="-122"/>
              <a:ea typeface="仿宋" panose="02010609060101010101" pitchFamily="49" charset="-122"/>
            </a:endParaRPr>
          </a:p>
        </p:txBody>
      </p:sp>
      <p:sp>
        <p:nvSpPr>
          <p:cNvPr id="42" name="MH_Other_10"/>
          <p:cNvSpPr>
            <a:spLocks noChangeAspect="1"/>
          </p:cNvSpPr>
          <p:nvPr>
            <p:custDataLst>
              <p:tags r:id="rId16"/>
            </p:custDataLst>
          </p:nvPr>
        </p:nvSpPr>
        <p:spPr>
          <a:xfrm>
            <a:off x="1767317" y="2138833"/>
            <a:ext cx="519113" cy="520700"/>
          </a:xfrm>
          <a:prstGeom prst="ellipse">
            <a:avLst/>
          </a:prstGeom>
          <a:solidFill>
            <a:srgbClr val="F47264"/>
          </a:solidFill>
          <a:ln w="381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bg1"/>
              </a:solidFill>
              <a:latin typeface="仿宋" panose="02010609060101010101" pitchFamily="49" charset="-122"/>
              <a:ea typeface="仿宋" panose="02010609060101010101" pitchFamily="49" charset="-122"/>
            </a:endParaRPr>
          </a:p>
        </p:txBody>
      </p:sp>
      <p:sp>
        <p:nvSpPr>
          <p:cNvPr id="43" name="MH_Other_11"/>
          <p:cNvSpPr>
            <a:spLocks noEditPoints="1"/>
          </p:cNvSpPr>
          <p:nvPr>
            <p:custDataLst>
              <p:tags r:id="rId17"/>
            </p:custDataLst>
          </p:nvPr>
        </p:nvSpPr>
        <p:spPr bwMode="auto">
          <a:xfrm>
            <a:off x="1880030" y="2251546"/>
            <a:ext cx="293687" cy="295275"/>
          </a:xfrm>
          <a:custGeom>
            <a:avLst/>
            <a:gdLst>
              <a:gd name="T0" fmla="*/ 2147483646 w 58"/>
              <a:gd name="T1" fmla="*/ 2147483646 h 58"/>
              <a:gd name="T2" fmla="*/ 2147483646 w 58"/>
              <a:gd name="T3" fmla="*/ 2147483646 h 58"/>
              <a:gd name="T4" fmla="*/ 2147483646 w 58"/>
              <a:gd name="T5" fmla="*/ 2147483646 h 58"/>
              <a:gd name="T6" fmla="*/ 2147483646 w 58"/>
              <a:gd name="T7" fmla="*/ 2147483646 h 58"/>
              <a:gd name="T8" fmla="*/ 2147483646 w 58"/>
              <a:gd name="T9" fmla="*/ 2147483646 h 58"/>
              <a:gd name="T10" fmla="*/ 2147483646 w 58"/>
              <a:gd name="T11" fmla="*/ 2147483646 h 58"/>
              <a:gd name="T12" fmla="*/ 2147483646 w 58"/>
              <a:gd name="T13" fmla="*/ 2147483646 h 58"/>
              <a:gd name="T14" fmla="*/ 2147483646 w 58"/>
              <a:gd name="T15" fmla="*/ 2147483646 h 58"/>
              <a:gd name="T16" fmla="*/ 2147483646 w 58"/>
              <a:gd name="T17" fmla="*/ 2147483646 h 58"/>
              <a:gd name="T18" fmla="*/ 2147483646 w 58"/>
              <a:gd name="T19" fmla="*/ 2147483646 h 58"/>
              <a:gd name="T20" fmla="*/ 2147483646 w 58"/>
              <a:gd name="T21" fmla="*/ 2147483646 h 58"/>
              <a:gd name="T22" fmla="*/ 2147483646 w 58"/>
              <a:gd name="T23" fmla="*/ 2147483646 h 58"/>
              <a:gd name="T24" fmla="*/ 2147483646 w 58"/>
              <a:gd name="T25" fmla="*/ 2147483646 h 58"/>
              <a:gd name="T26" fmla="*/ 2147483646 w 58"/>
              <a:gd name="T27" fmla="*/ 2147483646 h 58"/>
              <a:gd name="T28" fmla="*/ 2147483646 w 58"/>
              <a:gd name="T29" fmla="*/ 2147483646 h 58"/>
              <a:gd name="T30" fmla="*/ 2147483646 w 58"/>
              <a:gd name="T31" fmla="*/ 2147483646 h 58"/>
              <a:gd name="T32" fmla="*/ 2147483646 w 58"/>
              <a:gd name="T33" fmla="*/ 2147483646 h 58"/>
              <a:gd name="T34" fmla="*/ 2147483646 w 58"/>
              <a:gd name="T35" fmla="*/ 2147483646 h 58"/>
              <a:gd name="T36" fmla="*/ 2147483646 w 58"/>
              <a:gd name="T37" fmla="*/ 2147483646 h 58"/>
              <a:gd name="T38" fmla="*/ 2147483646 w 58"/>
              <a:gd name="T39" fmla="*/ 2147483646 h 58"/>
              <a:gd name="T40" fmla="*/ 2147483646 w 58"/>
              <a:gd name="T41" fmla="*/ 2147483646 h 58"/>
              <a:gd name="T42" fmla="*/ 2147483646 w 58"/>
              <a:gd name="T43" fmla="*/ 2147483646 h 58"/>
              <a:gd name="T44" fmla="*/ 2147483646 w 58"/>
              <a:gd name="T45" fmla="*/ 2147483646 h 58"/>
              <a:gd name="T46" fmla="*/ 2147483646 w 58"/>
              <a:gd name="T47" fmla="*/ 2147483646 h 58"/>
              <a:gd name="T48" fmla="*/ 2147483646 w 58"/>
              <a:gd name="T49" fmla="*/ 2147483646 h 58"/>
              <a:gd name="T50" fmla="*/ 2147483646 w 58"/>
              <a:gd name="T51" fmla="*/ 2147483646 h 58"/>
              <a:gd name="T52" fmla="*/ 0 w 58"/>
              <a:gd name="T53" fmla="*/ 2147483646 h 58"/>
              <a:gd name="T54" fmla="*/ 0 w 58"/>
              <a:gd name="T55" fmla="*/ 2147483646 h 58"/>
              <a:gd name="T56" fmla="*/ 2147483646 w 58"/>
              <a:gd name="T57" fmla="*/ 2147483646 h 58"/>
              <a:gd name="T58" fmla="*/ 2147483646 w 58"/>
              <a:gd name="T59" fmla="*/ 2147483646 h 58"/>
              <a:gd name="T60" fmla="*/ 2147483646 w 58"/>
              <a:gd name="T61" fmla="*/ 2147483646 h 58"/>
              <a:gd name="T62" fmla="*/ 2147483646 w 58"/>
              <a:gd name="T63" fmla="*/ 2147483646 h 58"/>
              <a:gd name="T64" fmla="*/ 2147483646 w 58"/>
              <a:gd name="T65" fmla="*/ 2147483646 h 58"/>
              <a:gd name="T66" fmla="*/ 2147483646 w 58"/>
              <a:gd name="T67" fmla="*/ 2147483646 h 58"/>
              <a:gd name="T68" fmla="*/ 2147483646 w 58"/>
              <a:gd name="T69" fmla="*/ 2147483646 h 58"/>
              <a:gd name="T70" fmla="*/ 2147483646 w 58"/>
              <a:gd name="T71" fmla="*/ 2147483646 h 58"/>
              <a:gd name="T72" fmla="*/ 2147483646 w 58"/>
              <a:gd name="T73" fmla="*/ 2147483646 h 58"/>
              <a:gd name="T74" fmla="*/ 2147483646 w 58"/>
              <a:gd name="T75" fmla="*/ 2147483646 h 58"/>
              <a:gd name="T76" fmla="*/ 2147483646 w 58"/>
              <a:gd name="T77" fmla="*/ 2147483646 h 58"/>
              <a:gd name="T78" fmla="*/ 2147483646 w 58"/>
              <a:gd name="T79" fmla="*/ 0 h 58"/>
              <a:gd name="T80" fmla="*/ 2147483646 w 58"/>
              <a:gd name="T81" fmla="*/ 0 h 58"/>
              <a:gd name="T82" fmla="*/ 2147483646 w 58"/>
              <a:gd name="T83" fmla="*/ 2147483646 h 58"/>
              <a:gd name="T84" fmla="*/ 2147483646 w 58"/>
              <a:gd name="T85" fmla="*/ 2147483646 h 58"/>
              <a:gd name="T86" fmla="*/ 2147483646 w 58"/>
              <a:gd name="T87" fmla="*/ 2147483646 h 58"/>
              <a:gd name="T88" fmla="*/ 2147483646 w 58"/>
              <a:gd name="T89" fmla="*/ 2147483646 h 58"/>
              <a:gd name="T90" fmla="*/ 2147483646 w 58"/>
              <a:gd name="T91" fmla="*/ 2147483646 h 58"/>
              <a:gd name="T92" fmla="*/ 2147483646 w 58"/>
              <a:gd name="T93" fmla="*/ 2147483646 h 58"/>
              <a:gd name="T94" fmla="*/ 2147483646 w 58"/>
              <a:gd name="T95" fmla="*/ 2147483646 h 58"/>
              <a:gd name="T96" fmla="*/ 2147483646 w 58"/>
              <a:gd name="T97" fmla="*/ 2147483646 h 58"/>
              <a:gd name="T98" fmla="*/ 2147483646 w 58"/>
              <a:gd name="T99" fmla="*/ 2147483646 h 58"/>
              <a:gd name="T100" fmla="*/ 2147483646 w 58"/>
              <a:gd name="T101" fmla="*/ 2147483646 h 58"/>
              <a:gd name="T102" fmla="*/ 2147483646 w 58"/>
              <a:gd name="T103" fmla="*/ 2147483646 h 58"/>
              <a:gd name="T104" fmla="*/ 2147483646 w 58"/>
              <a:gd name="T105" fmla="*/ 2147483646 h 58"/>
              <a:gd name="T106" fmla="*/ 2147483646 w 58"/>
              <a:gd name="T107" fmla="*/ 2147483646 h 58"/>
              <a:gd name="T108" fmla="*/ 2147483646 w 58"/>
              <a:gd name="T109" fmla="*/ 2147483646 h 58"/>
              <a:gd name="T110" fmla="*/ 2147483646 w 58"/>
              <a:gd name="T111" fmla="*/ 2147483646 h 58"/>
              <a:gd name="T112" fmla="*/ 2147483646 w 58"/>
              <a:gd name="T113" fmla="*/ 2147483646 h 58"/>
              <a:gd name="T114" fmla="*/ 2147483646 w 58"/>
              <a:gd name="T115" fmla="*/ 2147483646 h 58"/>
              <a:gd name="T116" fmla="*/ 2147483646 w 58"/>
              <a:gd name="T117" fmla="*/ 2147483646 h 58"/>
              <a:gd name="T118" fmla="*/ 2147483646 w 58"/>
              <a:gd name="T119" fmla="*/ 2147483646 h 58"/>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58" h="58">
                <a:moveTo>
                  <a:pt x="58" y="33"/>
                </a:moveTo>
                <a:cubicBezTo>
                  <a:pt x="58" y="34"/>
                  <a:pt x="58" y="34"/>
                  <a:pt x="57" y="34"/>
                </a:cubicBezTo>
                <a:cubicBezTo>
                  <a:pt x="50" y="35"/>
                  <a:pt x="50" y="35"/>
                  <a:pt x="50" y="35"/>
                </a:cubicBezTo>
                <a:cubicBezTo>
                  <a:pt x="50" y="37"/>
                  <a:pt x="49" y="38"/>
                  <a:pt x="49" y="39"/>
                </a:cubicBezTo>
                <a:cubicBezTo>
                  <a:pt x="50" y="41"/>
                  <a:pt x="51" y="42"/>
                  <a:pt x="53" y="44"/>
                </a:cubicBezTo>
                <a:cubicBezTo>
                  <a:pt x="53" y="44"/>
                  <a:pt x="53" y="45"/>
                  <a:pt x="53" y="45"/>
                </a:cubicBezTo>
                <a:cubicBezTo>
                  <a:pt x="53" y="45"/>
                  <a:pt x="53" y="46"/>
                  <a:pt x="53" y="46"/>
                </a:cubicBezTo>
                <a:cubicBezTo>
                  <a:pt x="52" y="47"/>
                  <a:pt x="47" y="53"/>
                  <a:pt x="45" y="53"/>
                </a:cubicBezTo>
                <a:cubicBezTo>
                  <a:pt x="45" y="53"/>
                  <a:pt x="45" y="53"/>
                  <a:pt x="44" y="52"/>
                </a:cubicBezTo>
                <a:cubicBezTo>
                  <a:pt x="39" y="48"/>
                  <a:pt x="39" y="48"/>
                  <a:pt x="39" y="48"/>
                </a:cubicBezTo>
                <a:cubicBezTo>
                  <a:pt x="38" y="49"/>
                  <a:pt x="37" y="49"/>
                  <a:pt x="36" y="50"/>
                </a:cubicBezTo>
                <a:cubicBezTo>
                  <a:pt x="35" y="52"/>
                  <a:pt x="35" y="55"/>
                  <a:pt x="34" y="57"/>
                </a:cubicBezTo>
                <a:cubicBezTo>
                  <a:pt x="34" y="57"/>
                  <a:pt x="34" y="58"/>
                  <a:pt x="33" y="58"/>
                </a:cubicBezTo>
                <a:cubicBezTo>
                  <a:pt x="25" y="58"/>
                  <a:pt x="25" y="58"/>
                  <a:pt x="25" y="58"/>
                </a:cubicBezTo>
                <a:cubicBezTo>
                  <a:pt x="24" y="58"/>
                  <a:pt x="23" y="57"/>
                  <a:pt x="23" y="57"/>
                </a:cubicBezTo>
                <a:cubicBezTo>
                  <a:pt x="22" y="50"/>
                  <a:pt x="22" y="50"/>
                  <a:pt x="22" y="50"/>
                </a:cubicBezTo>
                <a:cubicBezTo>
                  <a:pt x="21" y="49"/>
                  <a:pt x="20" y="49"/>
                  <a:pt x="19" y="48"/>
                </a:cubicBezTo>
                <a:cubicBezTo>
                  <a:pt x="14" y="52"/>
                  <a:pt x="14" y="52"/>
                  <a:pt x="14" y="52"/>
                </a:cubicBezTo>
                <a:cubicBezTo>
                  <a:pt x="13" y="53"/>
                  <a:pt x="13" y="53"/>
                  <a:pt x="13" y="53"/>
                </a:cubicBezTo>
                <a:cubicBezTo>
                  <a:pt x="12" y="53"/>
                  <a:pt x="12" y="53"/>
                  <a:pt x="12" y="52"/>
                </a:cubicBezTo>
                <a:cubicBezTo>
                  <a:pt x="10" y="50"/>
                  <a:pt x="7" y="48"/>
                  <a:pt x="5" y="46"/>
                </a:cubicBezTo>
                <a:cubicBezTo>
                  <a:pt x="5" y="46"/>
                  <a:pt x="5" y="45"/>
                  <a:pt x="5" y="45"/>
                </a:cubicBezTo>
                <a:cubicBezTo>
                  <a:pt x="5" y="45"/>
                  <a:pt x="5" y="44"/>
                  <a:pt x="5" y="44"/>
                </a:cubicBezTo>
                <a:cubicBezTo>
                  <a:pt x="7" y="42"/>
                  <a:pt x="8" y="41"/>
                  <a:pt x="9" y="39"/>
                </a:cubicBezTo>
                <a:cubicBezTo>
                  <a:pt x="9" y="38"/>
                  <a:pt x="8" y="37"/>
                  <a:pt x="8" y="35"/>
                </a:cubicBezTo>
                <a:cubicBezTo>
                  <a:pt x="1" y="34"/>
                  <a:pt x="1" y="34"/>
                  <a:pt x="1" y="34"/>
                </a:cubicBezTo>
                <a:cubicBezTo>
                  <a:pt x="0" y="34"/>
                  <a:pt x="0" y="33"/>
                  <a:pt x="0" y="33"/>
                </a:cubicBezTo>
                <a:cubicBezTo>
                  <a:pt x="0" y="24"/>
                  <a:pt x="0" y="24"/>
                  <a:pt x="0" y="24"/>
                </a:cubicBezTo>
                <a:cubicBezTo>
                  <a:pt x="0" y="24"/>
                  <a:pt x="0" y="23"/>
                  <a:pt x="1" y="23"/>
                </a:cubicBezTo>
                <a:cubicBezTo>
                  <a:pt x="8" y="22"/>
                  <a:pt x="8" y="22"/>
                  <a:pt x="8" y="22"/>
                </a:cubicBezTo>
                <a:cubicBezTo>
                  <a:pt x="8" y="21"/>
                  <a:pt x="9" y="20"/>
                  <a:pt x="9" y="18"/>
                </a:cubicBezTo>
                <a:cubicBezTo>
                  <a:pt x="8" y="17"/>
                  <a:pt x="7" y="15"/>
                  <a:pt x="5" y="13"/>
                </a:cubicBezTo>
                <a:cubicBezTo>
                  <a:pt x="5" y="13"/>
                  <a:pt x="5" y="13"/>
                  <a:pt x="5" y="12"/>
                </a:cubicBezTo>
                <a:cubicBezTo>
                  <a:pt x="5" y="12"/>
                  <a:pt x="5" y="12"/>
                  <a:pt x="5" y="11"/>
                </a:cubicBezTo>
                <a:cubicBezTo>
                  <a:pt x="6" y="10"/>
                  <a:pt x="11" y="5"/>
                  <a:pt x="13" y="5"/>
                </a:cubicBezTo>
                <a:cubicBezTo>
                  <a:pt x="13" y="5"/>
                  <a:pt x="13" y="5"/>
                  <a:pt x="14" y="5"/>
                </a:cubicBezTo>
                <a:cubicBezTo>
                  <a:pt x="19" y="9"/>
                  <a:pt x="19" y="9"/>
                  <a:pt x="19" y="9"/>
                </a:cubicBezTo>
                <a:cubicBezTo>
                  <a:pt x="20" y="9"/>
                  <a:pt x="21" y="8"/>
                  <a:pt x="22" y="8"/>
                </a:cubicBezTo>
                <a:cubicBezTo>
                  <a:pt x="22" y="5"/>
                  <a:pt x="23" y="3"/>
                  <a:pt x="23" y="1"/>
                </a:cubicBezTo>
                <a:cubicBezTo>
                  <a:pt x="23" y="0"/>
                  <a:pt x="24" y="0"/>
                  <a:pt x="25" y="0"/>
                </a:cubicBezTo>
                <a:cubicBezTo>
                  <a:pt x="33" y="0"/>
                  <a:pt x="33" y="0"/>
                  <a:pt x="33" y="0"/>
                </a:cubicBezTo>
                <a:cubicBezTo>
                  <a:pt x="34" y="0"/>
                  <a:pt x="34" y="0"/>
                  <a:pt x="34" y="1"/>
                </a:cubicBezTo>
                <a:cubicBezTo>
                  <a:pt x="36" y="8"/>
                  <a:pt x="36" y="8"/>
                  <a:pt x="36" y="8"/>
                </a:cubicBezTo>
                <a:cubicBezTo>
                  <a:pt x="37" y="8"/>
                  <a:pt x="38" y="9"/>
                  <a:pt x="39" y="9"/>
                </a:cubicBezTo>
                <a:cubicBezTo>
                  <a:pt x="44" y="5"/>
                  <a:pt x="44" y="5"/>
                  <a:pt x="44" y="5"/>
                </a:cubicBezTo>
                <a:cubicBezTo>
                  <a:pt x="45" y="5"/>
                  <a:pt x="45" y="5"/>
                  <a:pt x="45" y="5"/>
                </a:cubicBezTo>
                <a:cubicBezTo>
                  <a:pt x="46" y="5"/>
                  <a:pt x="46" y="5"/>
                  <a:pt x="46" y="5"/>
                </a:cubicBezTo>
                <a:cubicBezTo>
                  <a:pt x="48" y="7"/>
                  <a:pt x="51" y="9"/>
                  <a:pt x="52" y="12"/>
                </a:cubicBezTo>
                <a:cubicBezTo>
                  <a:pt x="53" y="12"/>
                  <a:pt x="53" y="12"/>
                  <a:pt x="53" y="12"/>
                </a:cubicBezTo>
                <a:cubicBezTo>
                  <a:pt x="53" y="13"/>
                  <a:pt x="53" y="13"/>
                  <a:pt x="52" y="13"/>
                </a:cubicBezTo>
                <a:cubicBezTo>
                  <a:pt x="51" y="15"/>
                  <a:pt x="50" y="17"/>
                  <a:pt x="48" y="18"/>
                </a:cubicBezTo>
                <a:cubicBezTo>
                  <a:pt x="49" y="20"/>
                  <a:pt x="50" y="21"/>
                  <a:pt x="50" y="22"/>
                </a:cubicBezTo>
                <a:cubicBezTo>
                  <a:pt x="57" y="23"/>
                  <a:pt x="57" y="23"/>
                  <a:pt x="57" y="23"/>
                </a:cubicBezTo>
                <a:cubicBezTo>
                  <a:pt x="58" y="23"/>
                  <a:pt x="58" y="24"/>
                  <a:pt x="58" y="25"/>
                </a:cubicBezTo>
                <a:lnTo>
                  <a:pt x="58" y="33"/>
                </a:lnTo>
                <a:close/>
                <a:moveTo>
                  <a:pt x="29" y="19"/>
                </a:moveTo>
                <a:cubicBezTo>
                  <a:pt x="24" y="19"/>
                  <a:pt x="19" y="23"/>
                  <a:pt x="19" y="29"/>
                </a:cubicBezTo>
                <a:cubicBezTo>
                  <a:pt x="19" y="34"/>
                  <a:pt x="24" y="38"/>
                  <a:pt x="29" y="38"/>
                </a:cubicBezTo>
                <a:cubicBezTo>
                  <a:pt x="34" y="38"/>
                  <a:pt x="39" y="34"/>
                  <a:pt x="39" y="29"/>
                </a:cubicBezTo>
                <a:cubicBezTo>
                  <a:pt x="39" y="23"/>
                  <a:pt x="34" y="19"/>
                  <a:pt x="29" y="19"/>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dirty="0">
              <a:latin typeface="仿宋" panose="02010609060101010101" pitchFamily="49" charset="-122"/>
              <a:ea typeface="仿宋" panose="02010609060101010101" pitchFamily="49" charset="-122"/>
            </a:endParaRPr>
          </a:p>
        </p:txBody>
      </p:sp>
      <p:sp>
        <p:nvSpPr>
          <p:cNvPr id="44" name="MH_Other_12"/>
          <p:cNvSpPr>
            <a:spLocks noChangeAspect="1"/>
          </p:cNvSpPr>
          <p:nvPr>
            <p:custDataLst>
              <p:tags r:id="rId18"/>
            </p:custDataLst>
          </p:nvPr>
        </p:nvSpPr>
        <p:spPr>
          <a:xfrm>
            <a:off x="5458366" y="2138631"/>
            <a:ext cx="520700" cy="520700"/>
          </a:xfrm>
          <a:prstGeom prst="ellipse">
            <a:avLst/>
          </a:prstGeom>
          <a:solidFill>
            <a:srgbClr val="F5BD0B"/>
          </a:solidFill>
          <a:ln w="381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bg1"/>
              </a:solidFill>
              <a:latin typeface="仿宋" panose="02010609060101010101" pitchFamily="49" charset="-122"/>
              <a:ea typeface="仿宋" panose="02010609060101010101" pitchFamily="49" charset="-122"/>
            </a:endParaRPr>
          </a:p>
        </p:txBody>
      </p:sp>
      <p:sp>
        <p:nvSpPr>
          <p:cNvPr id="45" name="MH_Other_13"/>
          <p:cNvSpPr>
            <a:spLocks noEditPoints="1"/>
          </p:cNvSpPr>
          <p:nvPr>
            <p:custDataLst>
              <p:tags r:id="rId19"/>
            </p:custDataLst>
          </p:nvPr>
        </p:nvSpPr>
        <p:spPr bwMode="auto">
          <a:xfrm>
            <a:off x="5563141" y="2252931"/>
            <a:ext cx="311150" cy="292100"/>
          </a:xfrm>
          <a:custGeom>
            <a:avLst/>
            <a:gdLst>
              <a:gd name="T0" fmla="*/ 2147483646 w 73"/>
              <a:gd name="T1" fmla="*/ 2147483646 h 68"/>
              <a:gd name="T2" fmla="*/ 2147483646 w 73"/>
              <a:gd name="T3" fmla="*/ 2147483646 h 68"/>
              <a:gd name="T4" fmla="*/ 0 w 73"/>
              <a:gd name="T5" fmla="*/ 2147483646 h 68"/>
              <a:gd name="T6" fmla="*/ 2147483646 w 73"/>
              <a:gd name="T7" fmla="*/ 2147483646 h 68"/>
              <a:gd name="T8" fmla="*/ 2147483646 w 73"/>
              <a:gd name="T9" fmla="*/ 2147483646 h 68"/>
              <a:gd name="T10" fmla="*/ 2147483646 w 73"/>
              <a:gd name="T11" fmla="*/ 2147483646 h 68"/>
              <a:gd name="T12" fmla="*/ 2147483646 w 73"/>
              <a:gd name="T13" fmla="*/ 2147483646 h 68"/>
              <a:gd name="T14" fmla="*/ 2147483646 w 73"/>
              <a:gd name="T15" fmla="*/ 2147483646 h 68"/>
              <a:gd name="T16" fmla="*/ 2147483646 w 73"/>
              <a:gd name="T17" fmla="*/ 2147483646 h 68"/>
              <a:gd name="T18" fmla="*/ 2147483646 w 73"/>
              <a:gd name="T19" fmla="*/ 2147483646 h 68"/>
              <a:gd name="T20" fmla="*/ 2147483646 w 73"/>
              <a:gd name="T21" fmla="*/ 2147483646 h 68"/>
              <a:gd name="T22" fmla="*/ 2147483646 w 73"/>
              <a:gd name="T23" fmla="*/ 0 h 68"/>
              <a:gd name="T24" fmla="*/ 2147483646 w 73"/>
              <a:gd name="T25" fmla="*/ 2147483646 h 68"/>
              <a:gd name="T26" fmla="*/ 2147483646 w 73"/>
              <a:gd name="T27" fmla="*/ 2147483646 h 68"/>
              <a:gd name="T28" fmla="*/ 2147483646 w 73"/>
              <a:gd name="T29" fmla="*/ 2147483646 h 68"/>
              <a:gd name="T30" fmla="*/ 2147483646 w 73"/>
              <a:gd name="T31" fmla="*/ 2147483646 h 68"/>
              <a:gd name="T32" fmla="*/ 2147483646 w 73"/>
              <a:gd name="T33" fmla="*/ 2147483646 h 68"/>
              <a:gd name="T34" fmla="*/ 2147483646 w 73"/>
              <a:gd name="T35" fmla="*/ 2147483646 h 68"/>
              <a:gd name="T36" fmla="*/ 2147483646 w 73"/>
              <a:gd name="T37" fmla="*/ 2147483646 h 68"/>
              <a:gd name="T38" fmla="*/ 2147483646 w 73"/>
              <a:gd name="T39" fmla="*/ 2147483646 h 68"/>
              <a:gd name="T40" fmla="*/ 2147483646 w 73"/>
              <a:gd name="T41" fmla="*/ 2147483646 h 68"/>
              <a:gd name="T42" fmla="*/ 2147483646 w 73"/>
              <a:gd name="T43" fmla="*/ 2147483646 h 68"/>
              <a:gd name="T44" fmla="*/ 2147483646 w 73"/>
              <a:gd name="T45" fmla="*/ 2147483646 h 68"/>
              <a:gd name="T46" fmla="*/ 2147483646 w 73"/>
              <a:gd name="T47" fmla="*/ 2147483646 h 68"/>
              <a:gd name="T48" fmla="*/ 2147483646 w 73"/>
              <a:gd name="T49" fmla="*/ 2147483646 h 68"/>
              <a:gd name="T50" fmla="*/ 2147483646 w 73"/>
              <a:gd name="T51" fmla="*/ 2147483646 h 68"/>
              <a:gd name="T52" fmla="*/ 2147483646 w 73"/>
              <a:gd name="T53" fmla="*/ 2147483646 h 68"/>
              <a:gd name="T54" fmla="*/ 2147483646 w 73"/>
              <a:gd name="T55" fmla="*/ 2147483646 h 68"/>
              <a:gd name="T56" fmla="*/ 2147483646 w 73"/>
              <a:gd name="T57" fmla="*/ 2147483646 h 68"/>
              <a:gd name="T58" fmla="*/ 2147483646 w 73"/>
              <a:gd name="T59" fmla="*/ 0 h 68"/>
              <a:gd name="T60" fmla="*/ 2147483646 w 73"/>
              <a:gd name="T61" fmla="*/ 2147483646 h 68"/>
              <a:gd name="T62" fmla="*/ 2147483646 w 73"/>
              <a:gd name="T63" fmla="*/ 2147483646 h 68"/>
              <a:gd name="T64" fmla="*/ 2147483646 w 73"/>
              <a:gd name="T65" fmla="*/ 2147483646 h 68"/>
              <a:gd name="T66" fmla="*/ 2147483646 w 73"/>
              <a:gd name="T67" fmla="*/ 2147483646 h 68"/>
              <a:gd name="T68" fmla="*/ 2147483646 w 73"/>
              <a:gd name="T69" fmla="*/ 2147483646 h 68"/>
              <a:gd name="T70" fmla="*/ 2147483646 w 73"/>
              <a:gd name="T71" fmla="*/ 2147483646 h 68"/>
              <a:gd name="T72" fmla="*/ 2147483646 w 73"/>
              <a:gd name="T73" fmla="*/ 2147483646 h 68"/>
              <a:gd name="T74" fmla="*/ 2147483646 w 73"/>
              <a:gd name="T75" fmla="*/ 2147483646 h 68"/>
              <a:gd name="T76" fmla="*/ 2147483646 w 73"/>
              <a:gd name="T77" fmla="*/ 2147483646 h 68"/>
              <a:gd name="T78" fmla="*/ 2147483646 w 73"/>
              <a:gd name="T79" fmla="*/ 2147483646 h 68"/>
              <a:gd name="T80" fmla="*/ 2147483646 w 73"/>
              <a:gd name="T81" fmla="*/ 2147483646 h 6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73" h="68">
                <a:moveTo>
                  <a:pt x="13" y="39"/>
                </a:moveTo>
                <a:cubicBezTo>
                  <a:pt x="8" y="39"/>
                  <a:pt x="8" y="39"/>
                  <a:pt x="8" y="39"/>
                </a:cubicBezTo>
                <a:cubicBezTo>
                  <a:pt x="4" y="39"/>
                  <a:pt x="0" y="37"/>
                  <a:pt x="0" y="33"/>
                </a:cubicBezTo>
                <a:cubicBezTo>
                  <a:pt x="0" y="29"/>
                  <a:pt x="0" y="19"/>
                  <a:pt x="5" y="19"/>
                </a:cubicBezTo>
                <a:cubicBezTo>
                  <a:pt x="6" y="19"/>
                  <a:pt x="10" y="22"/>
                  <a:pt x="15" y="22"/>
                </a:cubicBezTo>
                <a:cubicBezTo>
                  <a:pt x="17" y="22"/>
                  <a:pt x="18" y="22"/>
                  <a:pt x="20" y="21"/>
                </a:cubicBezTo>
                <a:cubicBezTo>
                  <a:pt x="20" y="22"/>
                  <a:pt x="20" y="23"/>
                  <a:pt x="20" y="24"/>
                </a:cubicBezTo>
                <a:cubicBezTo>
                  <a:pt x="20" y="27"/>
                  <a:pt x="21" y="31"/>
                  <a:pt x="23" y="34"/>
                </a:cubicBezTo>
                <a:cubicBezTo>
                  <a:pt x="19" y="34"/>
                  <a:pt x="15" y="36"/>
                  <a:pt x="13" y="39"/>
                </a:cubicBezTo>
                <a:close/>
                <a:moveTo>
                  <a:pt x="15" y="19"/>
                </a:moveTo>
                <a:cubicBezTo>
                  <a:pt x="10" y="19"/>
                  <a:pt x="5" y="15"/>
                  <a:pt x="5" y="9"/>
                </a:cubicBezTo>
                <a:cubicBezTo>
                  <a:pt x="5" y="4"/>
                  <a:pt x="10" y="0"/>
                  <a:pt x="15" y="0"/>
                </a:cubicBezTo>
                <a:cubicBezTo>
                  <a:pt x="20" y="0"/>
                  <a:pt x="25" y="4"/>
                  <a:pt x="25" y="9"/>
                </a:cubicBezTo>
                <a:cubicBezTo>
                  <a:pt x="25" y="15"/>
                  <a:pt x="20" y="19"/>
                  <a:pt x="15" y="19"/>
                </a:cubicBezTo>
                <a:close/>
                <a:moveTo>
                  <a:pt x="53" y="68"/>
                </a:moveTo>
                <a:cubicBezTo>
                  <a:pt x="20" y="68"/>
                  <a:pt x="20" y="68"/>
                  <a:pt x="20" y="68"/>
                </a:cubicBezTo>
                <a:cubicBezTo>
                  <a:pt x="14" y="68"/>
                  <a:pt x="10" y="64"/>
                  <a:pt x="10" y="58"/>
                </a:cubicBezTo>
                <a:cubicBezTo>
                  <a:pt x="10" y="49"/>
                  <a:pt x="12" y="36"/>
                  <a:pt x="23" y="36"/>
                </a:cubicBezTo>
                <a:cubicBezTo>
                  <a:pt x="25" y="36"/>
                  <a:pt x="29" y="41"/>
                  <a:pt x="37" y="41"/>
                </a:cubicBezTo>
                <a:cubicBezTo>
                  <a:pt x="44" y="41"/>
                  <a:pt x="49" y="36"/>
                  <a:pt x="50" y="36"/>
                </a:cubicBezTo>
                <a:cubicBezTo>
                  <a:pt x="62" y="36"/>
                  <a:pt x="64" y="49"/>
                  <a:pt x="64" y="58"/>
                </a:cubicBezTo>
                <a:cubicBezTo>
                  <a:pt x="64" y="64"/>
                  <a:pt x="60" y="68"/>
                  <a:pt x="53" y="68"/>
                </a:cubicBezTo>
                <a:close/>
                <a:moveTo>
                  <a:pt x="37" y="39"/>
                </a:moveTo>
                <a:cubicBezTo>
                  <a:pt x="29" y="39"/>
                  <a:pt x="22" y="32"/>
                  <a:pt x="22" y="24"/>
                </a:cubicBezTo>
                <a:cubicBezTo>
                  <a:pt x="22" y="16"/>
                  <a:pt x="29" y="9"/>
                  <a:pt x="37" y="9"/>
                </a:cubicBezTo>
                <a:cubicBezTo>
                  <a:pt x="45" y="9"/>
                  <a:pt x="51" y="16"/>
                  <a:pt x="51" y="24"/>
                </a:cubicBezTo>
                <a:cubicBezTo>
                  <a:pt x="51" y="32"/>
                  <a:pt x="45" y="39"/>
                  <a:pt x="37" y="39"/>
                </a:cubicBezTo>
                <a:close/>
                <a:moveTo>
                  <a:pt x="59" y="19"/>
                </a:moveTo>
                <a:cubicBezTo>
                  <a:pt x="53" y="19"/>
                  <a:pt x="49" y="15"/>
                  <a:pt x="49" y="9"/>
                </a:cubicBezTo>
                <a:cubicBezTo>
                  <a:pt x="49" y="4"/>
                  <a:pt x="53" y="0"/>
                  <a:pt x="59" y="0"/>
                </a:cubicBezTo>
                <a:cubicBezTo>
                  <a:pt x="64" y="0"/>
                  <a:pt x="68" y="4"/>
                  <a:pt x="68" y="9"/>
                </a:cubicBezTo>
                <a:cubicBezTo>
                  <a:pt x="68" y="15"/>
                  <a:pt x="64" y="19"/>
                  <a:pt x="59" y="19"/>
                </a:cubicBezTo>
                <a:close/>
                <a:moveTo>
                  <a:pt x="66" y="39"/>
                </a:moveTo>
                <a:cubicBezTo>
                  <a:pt x="61" y="39"/>
                  <a:pt x="61" y="39"/>
                  <a:pt x="61" y="39"/>
                </a:cubicBezTo>
                <a:cubicBezTo>
                  <a:pt x="58" y="36"/>
                  <a:pt x="55" y="34"/>
                  <a:pt x="51" y="34"/>
                </a:cubicBezTo>
                <a:cubicBezTo>
                  <a:pt x="53" y="31"/>
                  <a:pt x="54" y="27"/>
                  <a:pt x="54" y="24"/>
                </a:cubicBezTo>
                <a:cubicBezTo>
                  <a:pt x="54" y="23"/>
                  <a:pt x="54" y="22"/>
                  <a:pt x="54" y="21"/>
                </a:cubicBezTo>
                <a:cubicBezTo>
                  <a:pt x="55" y="22"/>
                  <a:pt x="57" y="22"/>
                  <a:pt x="59" y="22"/>
                </a:cubicBezTo>
                <a:cubicBezTo>
                  <a:pt x="64" y="22"/>
                  <a:pt x="68" y="19"/>
                  <a:pt x="69" y="19"/>
                </a:cubicBezTo>
                <a:cubicBezTo>
                  <a:pt x="73" y="19"/>
                  <a:pt x="73" y="29"/>
                  <a:pt x="73" y="33"/>
                </a:cubicBezTo>
                <a:cubicBezTo>
                  <a:pt x="73" y="37"/>
                  <a:pt x="70" y="39"/>
                  <a:pt x="66" y="39"/>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dirty="0">
              <a:latin typeface="仿宋" panose="02010609060101010101" pitchFamily="49" charset="-122"/>
              <a:ea typeface="仿宋" panose="02010609060101010101" pitchFamily="49" charset="-122"/>
            </a:endParaRPr>
          </a:p>
        </p:txBody>
      </p:sp>
      <p:sp>
        <p:nvSpPr>
          <p:cNvPr id="2" name="矩形 1"/>
          <p:cNvSpPr/>
          <p:nvPr/>
        </p:nvSpPr>
        <p:spPr>
          <a:xfrm>
            <a:off x="3744877" y="5023145"/>
            <a:ext cx="3944502" cy="1600438"/>
          </a:xfrm>
          <a:prstGeom prst="rect">
            <a:avLst/>
          </a:prstGeom>
          <a:ln>
            <a:solidFill>
              <a:srgbClr val="16CCC8"/>
            </a:solidFill>
          </a:ln>
        </p:spPr>
        <p:txBody>
          <a:bodyPr wrap="square">
            <a:spAutoFit/>
          </a:bodyPr>
          <a:lstStyle/>
          <a:p>
            <a:r>
              <a:rPr lang="zh-CN" altLang="en-US" sz="1400" b="1" dirty="0">
                <a:solidFill>
                  <a:srgbClr val="16CCC8"/>
                </a:solidFill>
                <a:latin typeface="仿宋" panose="02010609060101010101" pitchFamily="49" charset="-122"/>
                <a:ea typeface="仿宋" panose="02010609060101010101" pitchFamily="49" charset="-122"/>
              </a:rPr>
              <a:t>不包括:</a:t>
            </a:r>
          </a:p>
          <a:p>
            <a:r>
              <a:rPr lang="zh-CN" altLang="en-US" sz="1400" dirty="0">
                <a:solidFill>
                  <a:schemeClr val="bg1"/>
                </a:solidFill>
                <a:latin typeface="仿宋" panose="02010609060101010101" pitchFamily="49" charset="-122"/>
                <a:ea typeface="仿宋" panose="02010609060101010101" pitchFamily="49" charset="-122"/>
              </a:rPr>
              <a:t>1. 经营所得、利息股息红利所得、财产转让所得、财产租赁所得、偶然所得。</a:t>
            </a:r>
          </a:p>
          <a:p>
            <a:r>
              <a:rPr lang="zh-CN" altLang="en-US" sz="1400" dirty="0">
                <a:solidFill>
                  <a:schemeClr val="bg1"/>
                </a:solidFill>
                <a:latin typeface="仿宋" panose="02010609060101010101" pitchFamily="49" charset="-122"/>
                <a:ea typeface="仿宋" panose="02010609060101010101" pitchFamily="49" charset="-122"/>
              </a:rPr>
              <a:t>2. 不并入综合所得的项目，如解除劳动合同、提前退休、内部退养等一次补偿收入。</a:t>
            </a:r>
          </a:p>
          <a:p>
            <a:r>
              <a:rPr lang="zh-CN" altLang="en-US" sz="1400" dirty="0">
                <a:solidFill>
                  <a:schemeClr val="bg1"/>
                </a:solidFill>
                <a:latin typeface="仿宋" panose="02010609060101010101" pitchFamily="49" charset="-122"/>
                <a:ea typeface="仿宋" panose="02010609060101010101" pitchFamily="49" charset="-122"/>
              </a:rPr>
              <a:t>3. 纳税人选择不并入综合所得的</a:t>
            </a:r>
            <a:r>
              <a:rPr lang="zh-CN" altLang="en-US" sz="1400" dirty="0">
                <a:solidFill>
                  <a:srgbClr val="16CCC8"/>
                </a:solidFill>
                <a:latin typeface="仿宋" panose="02010609060101010101" pitchFamily="49" charset="-122"/>
                <a:ea typeface="仿宋" panose="02010609060101010101" pitchFamily="49" charset="-122"/>
              </a:rPr>
              <a:t>全年一次性奖金。</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7" name="TextBox 75"/>
          <p:cNvSpPr txBox="1"/>
          <p:nvPr/>
        </p:nvSpPr>
        <p:spPr>
          <a:xfrm>
            <a:off x="509010" y="529102"/>
            <a:ext cx="8151513" cy="523220"/>
          </a:xfrm>
          <a:prstGeom prst="rect">
            <a:avLst/>
          </a:prstGeom>
          <a:noFill/>
        </p:spPr>
        <p:txBody>
          <a:bodyPr wrap="square" rtlCol="0" anchor="b">
            <a:spAutoFit/>
          </a:bodyPr>
          <a:lstStyle/>
          <a:p>
            <a:r>
              <a:rPr lang="zh-CN" altLang="en-US" sz="2800" b="1" dirty="0">
                <a:solidFill>
                  <a:schemeClr val="bg1"/>
                </a:solidFill>
                <a:latin typeface="仿宋" panose="02010609060101010101" pitchFamily="49" charset="-122"/>
                <a:ea typeface="仿宋" panose="02010609060101010101" pitchFamily="49" charset="-122"/>
              </a:rPr>
              <a:t>一、整体认识汇算清缴</a:t>
            </a:r>
          </a:p>
        </p:txBody>
      </p:sp>
      <p:grpSp>
        <p:nvGrpSpPr>
          <p:cNvPr id="70" name="组合 69"/>
          <p:cNvGrpSpPr/>
          <p:nvPr/>
        </p:nvGrpSpPr>
        <p:grpSpPr>
          <a:xfrm>
            <a:off x="12372556" y="1688665"/>
            <a:ext cx="700242" cy="3480671"/>
            <a:chOff x="12752522" y="1935012"/>
            <a:chExt cx="700242" cy="3480671"/>
          </a:xfrm>
        </p:grpSpPr>
        <p:sp>
          <p:nvSpPr>
            <p:cNvPr id="71" name="椭圆 70"/>
            <p:cNvSpPr/>
            <p:nvPr/>
          </p:nvSpPr>
          <p:spPr>
            <a:xfrm>
              <a:off x="12752522" y="1935012"/>
              <a:ext cx="700242" cy="700242"/>
            </a:xfrm>
            <a:prstGeom prst="ellipse">
              <a:avLst/>
            </a:prstGeom>
            <a:solidFill>
              <a:srgbClr val="16CCC8"/>
            </a:solidFill>
            <a:ln w="317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dirty="0">
                <a:ea typeface="仿宋" panose="02010609060101010101" pitchFamily="49" charset="-122"/>
              </a:endParaRPr>
            </a:p>
          </p:txBody>
        </p:sp>
        <p:sp>
          <p:nvSpPr>
            <p:cNvPr id="72" name="椭圆 71"/>
            <p:cNvSpPr/>
            <p:nvPr/>
          </p:nvSpPr>
          <p:spPr>
            <a:xfrm>
              <a:off x="12752522" y="2861822"/>
              <a:ext cx="700242" cy="700242"/>
            </a:xfrm>
            <a:prstGeom prst="ellipse">
              <a:avLst/>
            </a:prstGeom>
            <a:solidFill>
              <a:srgbClr val="8B56D0"/>
            </a:solidFill>
            <a:ln w="317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dirty="0">
                <a:ea typeface="仿宋" panose="02010609060101010101" pitchFamily="49" charset="-122"/>
              </a:endParaRPr>
            </a:p>
          </p:txBody>
        </p:sp>
        <p:sp>
          <p:nvSpPr>
            <p:cNvPr id="73" name="椭圆 72"/>
            <p:cNvSpPr/>
            <p:nvPr/>
          </p:nvSpPr>
          <p:spPr>
            <a:xfrm>
              <a:off x="12752522" y="3788632"/>
              <a:ext cx="700242" cy="700242"/>
            </a:xfrm>
            <a:prstGeom prst="ellipse">
              <a:avLst/>
            </a:prstGeom>
            <a:solidFill>
              <a:srgbClr val="DA05D5"/>
            </a:solidFill>
            <a:ln w="317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dirty="0">
                <a:ea typeface="仿宋" panose="02010609060101010101" pitchFamily="49" charset="-122"/>
              </a:endParaRPr>
            </a:p>
          </p:txBody>
        </p:sp>
        <p:sp>
          <p:nvSpPr>
            <p:cNvPr id="74" name="椭圆 73"/>
            <p:cNvSpPr/>
            <p:nvPr/>
          </p:nvSpPr>
          <p:spPr>
            <a:xfrm>
              <a:off x="12752522" y="4715441"/>
              <a:ext cx="700242" cy="700242"/>
            </a:xfrm>
            <a:prstGeom prst="ellipse">
              <a:avLst/>
            </a:prstGeom>
            <a:solidFill>
              <a:srgbClr val="261D38"/>
            </a:solidFill>
            <a:ln w="317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dirty="0">
                <a:ea typeface="仿宋" panose="02010609060101010101" pitchFamily="49" charset="-122"/>
              </a:endParaRPr>
            </a:p>
          </p:txBody>
        </p:sp>
      </p:grpSp>
      <p:sp>
        <p:nvSpPr>
          <p:cNvPr id="8" name="TextBox 75"/>
          <p:cNvSpPr txBox="1"/>
          <p:nvPr/>
        </p:nvSpPr>
        <p:spPr>
          <a:xfrm>
            <a:off x="466969" y="1295317"/>
            <a:ext cx="3767878" cy="461665"/>
          </a:xfrm>
          <a:prstGeom prst="rect">
            <a:avLst/>
          </a:prstGeom>
          <a:noFill/>
        </p:spPr>
        <p:txBody>
          <a:bodyPr wrap="square" rtlCol="0" anchor="b">
            <a:spAutoFit/>
          </a:bodyPr>
          <a:lstStyle/>
          <a:p>
            <a:r>
              <a:rPr lang="en-US" altLang="zh-CN" sz="2400" b="1" dirty="0">
                <a:solidFill>
                  <a:schemeClr val="bg1"/>
                </a:solidFill>
                <a:latin typeface="仿宋" panose="02010609060101010101" pitchFamily="49" charset="-122"/>
                <a:ea typeface="仿宋" panose="02010609060101010101" pitchFamily="49" charset="-122"/>
              </a:rPr>
              <a:t>2</a:t>
            </a:r>
            <a:r>
              <a:rPr lang="zh-CN" altLang="en-US" sz="2400" b="1" dirty="0">
                <a:solidFill>
                  <a:schemeClr val="bg1"/>
                </a:solidFill>
                <a:latin typeface="仿宋" panose="02010609060101010101" pitchFamily="49" charset="-122"/>
                <a:ea typeface="仿宋" panose="02010609060101010101" pitchFamily="49" charset="-122"/>
              </a:rPr>
              <a:t>、年度汇算具体计算公式</a:t>
            </a:r>
          </a:p>
        </p:txBody>
      </p:sp>
      <p:sp>
        <p:nvSpPr>
          <p:cNvPr id="3" name="矩形 2"/>
          <p:cNvSpPr/>
          <p:nvPr/>
        </p:nvSpPr>
        <p:spPr>
          <a:xfrm>
            <a:off x="907587" y="1908262"/>
            <a:ext cx="10591375" cy="1015663"/>
          </a:xfrm>
          <a:prstGeom prst="rect">
            <a:avLst/>
          </a:prstGeom>
          <a:ln w="9525">
            <a:noFill/>
          </a:ln>
        </p:spPr>
        <p:txBody>
          <a:bodyPr wrap="square">
            <a:spAutoFit/>
          </a:bodyPr>
          <a:lstStyle/>
          <a:p>
            <a:pPr>
              <a:lnSpc>
                <a:spcPct val="150000"/>
              </a:lnSpc>
            </a:pPr>
            <a:r>
              <a:rPr lang="en-US" altLang="zh-CN" sz="2000" dirty="0">
                <a:solidFill>
                  <a:schemeClr val="bg1"/>
                </a:solidFill>
                <a:latin typeface="仿宋" panose="02010609060101010101" pitchFamily="49" charset="-122"/>
                <a:ea typeface="仿宋" panose="02010609060101010101" pitchFamily="49" charset="-122"/>
              </a:rPr>
              <a:t>[</a:t>
            </a:r>
            <a:r>
              <a:rPr lang="zh-CN" altLang="en-US" sz="2000" dirty="0">
                <a:solidFill>
                  <a:schemeClr val="bg1"/>
                </a:solidFill>
                <a:latin typeface="仿宋" panose="02010609060101010101" pitchFamily="49" charset="-122"/>
                <a:ea typeface="仿宋" panose="02010609060101010101" pitchFamily="49" charset="-122"/>
              </a:rPr>
              <a:t>（</a:t>
            </a:r>
            <a:r>
              <a:rPr lang="zh-CN" altLang="en-US" sz="2000" dirty="0">
                <a:solidFill>
                  <a:srgbClr val="16CCC8"/>
                </a:solidFill>
                <a:latin typeface="仿宋" panose="02010609060101010101" pitchFamily="49" charset="-122"/>
                <a:ea typeface="仿宋" panose="02010609060101010101" pitchFamily="49" charset="-122"/>
              </a:rPr>
              <a:t>综合所得收入额</a:t>
            </a:r>
            <a:r>
              <a:rPr lang="en-US" altLang="zh-CN" sz="2000" dirty="0">
                <a:solidFill>
                  <a:schemeClr val="bg1"/>
                </a:solidFill>
                <a:latin typeface="仿宋" panose="02010609060101010101" pitchFamily="49" charset="-122"/>
                <a:ea typeface="仿宋" panose="02010609060101010101" pitchFamily="49" charset="-122"/>
              </a:rPr>
              <a:t>- 60000</a:t>
            </a:r>
            <a:r>
              <a:rPr lang="zh-CN" altLang="en-US" sz="2000" dirty="0">
                <a:solidFill>
                  <a:schemeClr val="bg1"/>
                </a:solidFill>
                <a:latin typeface="仿宋" panose="02010609060101010101" pitchFamily="49" charset="-122"/>
                <a:ea typeface="仿宋" panose="02010609060101010101" pitchFamily="49" charset="-122"/>
              </a:rPr>
              <a:t>元 </a:t>
            </a:r>
            <a:r>
              <a:rPr lang="en-US" altLang="zh-CN" sz="2000" dirty="0">
                <a:solidFill>
                  <a:schemeClr val="bg1"/>
                </a:solidFill>
                <a:latin typeface="仿宋" panose="02010609060101010101" pitchFamily="49" charset="-122"/>
                <a:ea typeface="仿宋" panose="02010609060101010101" pitchFamily="49" charset="-122"/>
              </a:rPr>
              <a:t>-</a:t>
            </a:r>
            <a:r>
              <a:rPr lang="zh-CN" altLang="en-US" sz="2000" dirty="0">
                <a:solidFill>
                  <a:srgbClr val="92D050"/>
                </a:solidFill>
                <a:latin typeface="仿宋" panose="02010609060101010101" pitchFamily="49" charset="-122"/>
                <a:ea typeface="仿宋" panose="02010609060101010101" pitchFamily="49" charset="-122"/>
              </a:rPr>
              <a:t>专项扣除 </a:t>
            </a:r>
            <a:r>
              <a:rPr lang="en-US" altLang="zh-CN" sz="2000" dirty="0">
                <a:solidFill>
                  <a:schemeClr val="bg1"/>
                </a:solidFill>
                <a:latin typeface="仿宋" panose="02010609060101010101" pitchFamily="49" charset="-122"/>
                <a:ea typeface="仿宋" panose="02010609060101010101" pitchFamily="49" charset="-122"/>
              </a:rPr>
              <a:t>- </a:t>
            </a:r>
            <a:r>
              <a:rPr lang="zh-CN" altLang="en-US" sz="2000" dirty="0">
                <a:solidFill>
                  <a:schemeClr val="bg1"/>
                </a:solidFill>
                <a:latin typeface="仿宋" panose="02010609060101010101" pitchFamily="49" charset="-122"/>
                <a:ea typeface="仿宋" panose="02010609060101010101" pitchFamily="49" charset="-122"/>
              </a:rPr>
              <a:t>专项附加扣除 </a:t>
            </a:r>
            <a:r>
              <a:rPr lang="en-US" altLang="zh-CN" sz="2000" dirty="0">
                <a:solidFill>
                  <a:schemeClr val="bg1"/>
                </a:solidFill>
                <a:latin typeface="仿宋" panose="02010609060101010101" pitchFamily="49" charset="-122"/>
                <a:ea typeface="仿宋" panose="02010609060101010101" pitchFamily="49" charset="-122"/>
              </a:rPr>
              <a:t>- </a:t>
            </a:r>
            <a:r>
              <a:rPr lang="zh-CN" altLang="en-US" sz="2000" dirty="0">
                <a:solidFill>
                  <a:schemeClr val="bg1"/>
                </a:solidFill>
                <a:latin typeface="仿宋" panose="02010609060101010101" pitchFamily="49" charset="-122"/>
                <a:ea typeface="仿宋" panose="02010609060101010101" pitchFamily="49" charset="-122"/>
              </a:rPr>
              <a:t>依法确定的其他扣除</a:t>
            </a:r>
            <a:r>
              <a:rPr lang="en-US" altLang="zh-CN" sz="2000" dirty="0">
                <a:solidFill>
                  <a:schemeClr val="bg1"/>
                </a:solidFill>
                <a:latin typeface="仿宋" panose="02010609060101010101" pitchFamily="49" charset="-122"/>
                <a:ea typeface="仿宋" panose="02010609060101010101" pitchFamily="49" charset="-122"/>
              </a:rPr>
              <a:t>-</a:t>
            </a:r>
            <a:r>
              <a:rPr lang="zh-CN" altLang="en-US" sz="2000" dirty="0">
                <a:solidFill>
                  <a:schemeClr val="bg1"/>
                </a:solidFill>
                <a:latin typeface="仿宋" panose="02010609060101010101" pitchFamily="49" charset="-122"/>
                <a:ea typeface="仿宋" panose="02010609060101010101" pitchFamily="49" charset="-122"/>
              </a:rPr>
              <a:t>捐赠 ）</a:t>
            </a:r>
            <a:r>
              <a:rPr lang="en-US" altLang="zh-CN" sz="2000" dirty="0">
                <a:solidFill>
                  <a:schemeClr val="bg1"/>
                </a:solidFill>
                <a:latin typeface="仿宋" panose="02010609060101010101" pitchFamily="49" charset="-122"/>
                <a:ea typeface="仿宋" panose="02010609060101010101" pitchFamily="49" charset="-122"/>
              </a:rPr>
              <a:t>×</a:t>
            </a:r>
            <a:r>
              <a:rPr lang="zh-CN" altLang="en-US" sz="2000" dirty="0">
                <a:solidFill>
                  <a:schemeClr val="bg1"/>
                </a:solidFill>
                <a:latin typeface="仿宋" panose="02010609060101010101" pitchFamily="49" charset="-122"/>
                <a:ea typeface="仿宋" panose="02010609060101010101" pitchFamily="49" charset="-122"/>
              </a:rPr>
              <a:t>税率</a:t>
            </a:r>
            <a:r>
              <a:rPr lang="en-US" altLang="zh-CN" sz="2000" dirty="0">
                <a:solidFill>
                  <a:schemeClr val="bg1"/>
                </a:solidFill>
                <a:latin typeface="仿宋" panose="02010609060101010101" pitchFamily="49" charset="-122"/>
                <a:ea typeface="仿宋" panose="02010609060101010101" pitchFamily="49" charset="-122"/>
              </a:rPr>
              <a:t>-</a:t>
            </a:r>
            <a:r>
              <a:rPr lang="zh-CN" altLang="en-US" sz="2000" dirty="0">
                <a:solidFill>
                  <a:schemeClr val="bg1"/>
                </a:solidFill>
                <a:latin typeface="仿宋" panose="02010609060101010101" pitchFamily="49" charset="-122"/>
                <a:ea typeface="仿宋" panose="02010609060101010101" pitchFamily="49" charset="-122"/>
              </a:rPr>
              <a:t>速算扣除数</a:t>
            </a:r>
            <a:r>
              <a:rPr lang="en-US" altLang="zh-CN" sz="2000" dirty="0">
                <a:solidFill>
                  <a:schemeClr val="bg1"/>
                </a:solidFill>
                <a:latin typeface="仿宋" panose="02010609060101010101" pitchFamily="49" charset="-122"/>
                <a:ea typeface="仿宋" panose="02010609060101010101" pitchFamily="49" charset="-122"/>
              </a:rPr>
              <a:t>]-</a:t>
            </a:r>
            <a:r>
              <a:rPr lang="en-US" altLang="zh-CN" sz="2000" dirty="0" smtClean="0">
                <a:solidFill>
                  <a:schemeClr val="bg1"/>
                </a:solidFill>
                <a:latin typeface="仿宋" panose="02010609060101010101" pitchFamily="49" charset="-122"/>
                <a:ea typeface="仿宋" panose="02010609060101010101" pitchFamily="49" charset="-122"/>
              </a:rPr>
              <a:t>2024</a:t>
            </a:r>
            <a:r>
              <a:rPr lang="zh-CN" altLang="en-US" sz="2000" dirty="0" smtClean="0">
                <a:solidFill>
                  <a:schemeClr val="bg1"/>
                </a:solidFill>
                <a:latin typeface="仿宋" panose="02010609060101010101" pitchFamily="49" charset="-122"/>
                <a:ea typeface="仿宋" panose="02010609060101010101" pitchFamily="49" charset="-122"/>
              </a:rPr>
              <a:t>年</a:t>
            </a:r>
            <a:r>
              <a:rPr lang="zh-CN" altLang="en-US" sz="2000" dirty="0">
                <a:solidFill>
                  <a:schemeClr val="bg1"/>
                </a:solidFill>
                <a:latin typeface="仿宋" panose="02010609060101010101" pitchFamily="49" charset="-122"/>
                <a:ea typeface="仿宋" panose="02010609060101010101" pitchFamily="49" charset="-122"/>
              </a:rPr>
              <a:t>已预缴税额</a:t>
            </a:r>
          </a:p>
        </p:txBody>
      </p:sp>
      <p:cxnSp>
        <p:nvCxnSpPr>
          <p:cNvPr id="14" name="直接连接符 13"/>
          <p:cNvCxnSpPr/>
          <p:nvPr/>
        </p:nvCxnSpPr>
        <p:spPr>
          <a:xfrm>
            <a:off x="2247687" y="1839017"/>
            <a:ext cx="0" cy="199769"/>
          </a:xfrm>
          <a:prstGeom prst="line">
            <a:avLst/>
          </a:prstGeom>
          <a:ln w="19050">
            <a:solidFill>
              <a:srgbClr val="16CCC8"/>
            </a:solidFill>
          </a:ln>
        </p:spPr>
        <p:style>
          <a:lnRef idx="1">
            <a:schemeClr val="accent1"/>
          </a:lnRef>
          <a:fillRef idx="0">
            <a:schemeClr val="accent1"/>
          </a:fillRef>
          <a:effectRef idx="0">
            <a:schemeClr val="accent1"/>
          </a:effectRef>
          <a:fontRef idx="minor">
            <a:schemeClr val="tx1"/>
          </a:fontRef>
        </p:style>
      </p:cxnSp>
      <p:cxnSp>
        <p:nvCxnSpPr>
          <p:cNvPr id="22" name="直接连接符 21"/>
          <p:cNvCxnSpPr/>
          <p:nvPr/>
        </p:nvCxnSpPr>
        <p:spPr>
          <a:xfrm>
            <a:off x="786691" y="1839017"/>
            <a:ext cx="1460996" cy="0"/>
          </a:xfrm>
          <a:prstGeom prst="line">
            <a:avLst/>
          </a:prstGeom>
          <a:ln w="19050">
            <a:solidFill>
              <a:srgbClr val="16CCC8"/>
            </a:solidFill>
          </a:ln>
        </p:spPr>
        <p:style>
          <a:lnRef idx="1">
            <a:schemeClr val="accent1"/>
          </a:lnRef>
          <a:fillRef idx="0">
            <a:schemeClr val="accent1"/>
          </a:fillRef>
          <a:effectRef idx="0">
            <a:schemeClr val="accent1"/>
          </a:effectRef>
          <a:fontRef idx="minor">
            <a:schemeClr val="tx1"/>
          </a:fontRef>
        </p:style>
      </p:cxnSp>
      <p:graphicFrame>
        <p:nvGraphicFramePr>
          <p:cNvPr id="19" name="表格 19"/>
          <p:cNvGraphicFramePr>
            <a:graphicFrameLocks noGrp="1"/>
          </p:cNvGraphicFramePr>
          <p:nvPr/>
        </p:nvGraphicFramePr>
        <p:xfrm>
          <a:off x="175386" y="3725491"/>
          <a:ext cx="5699252" cy="1854200"/>
        </p:xfrm>
        <a:graphic>
          <a:graphicData uri="http://schemas.openxmlformats.org/drawingml/2006/table">
            <a:tbl>
              <a:tblPr firstRow="1" bandRow="1">
                <a:tableStyleId>{93296810-A885-4BE3-A3E7-6D5BEEA58F35}</a:tableStyleId>
              </a:tblPr>
              <a:tblGrid>
                <a:gridCol w="1895209">
                  <a:extLst>
                    <a:ext uri="{9D8B030D-6E8A-4147-A177-3AD203B41FA5}">
                      <a16:colId xmlns:a16="http://schemas.microsoft.com/office/drawing/2014/main" val="20000"/>
                    </a:ext>
                  </a:extLst>
                </a:gridCol>
                <a:gridCol w="3804043">
                  <a:extLst>
                    <a:ext uri="{9D8B030D-6E8A-4147-A177-3AD203B41FA5}">
                      <a16:colId xmlns:a16="http://schemas.microsoft.com/office/drawing/2014/main" val="20001"/>
                    </a:ext>
                  </a:extLst>
                </a:gridCol>
              </a:tblGrid>
              <a:tr h="370840">
                <a:tc>
                  <a:txBody>
                    <a:bodyPr/>
                    <a:lstStyle/>
                    <a:p>
                      <a:pPr algn="ctr"/>
                      <a:r>
                        <a:rPr lang="zh-CN" altLang="en-US" sz="1600" dirty="0">
                          <a:latin typeface="仿宋" panose="02010609060101010101" pitchFamily="49" charset="-122"/>
                          <a:ea typeface="仿宋" panose="02010609060101010101" pitchFamily="49" charset="-122"/>
                        </a:rPr>
                        <a:t>综合所得类型</a:t>
                      </a:r>
                    </a:p>
                  </a:txBody>
                  <a:tcPr>
                    <a:solidFill>
                      <a:srgbClr val="16CCC8"/>
                    </a:solidFill>
                  </a:tcPr>
                </a:tc>
                <a:tc>
                  <a:txBody>
                    <a:bodyPr/>
                    <a:lstStyle/>
                    <a:p>
                      <a:pPr algn="ctr"/>
                      <a:r>
                        <a:rPr lang="zh-CN" altLang="en-US" sz="1600" dirty="0">
                          <a:latin typeface="仿宋" panose="02010609060101010101" pitchFamily="49" charset="-122"/>
                          <a:ea typeface="仿宋" panose="02010609060101010101" pitchFamily="49" charset="-122"/>
                        </a:rPr>
                        <a:t>收入额的计算</a:t>
                      </a:r>
                    </a:p>
                  </a:txBody>
                  <a:tcPr>
                    <a:solidFill>
                      <a:srgbClr val="16CCC8"/>
                    </a:solidFill>
                  </a:tcPr>
                </a:tc>
                <a:extLst>
                  <a:ext uri="{0D108BD9-81ED-4DB2-BD59-A6C34878D82A}">
                    <a16:rowId xmlns:a16="http://schemas.microsoft.com/office/drawing/2014/main" val="10000"/>
                  </a:ext>
                </a:extLst>
              </a:tr>
              <a:tr h="370840">
                <a:tc>
                  <a:txBody>
                    <a:bodyPr/>
                    <a:lstStyle/>
                    <a:p>
                      <a:pPr algn="ctr"/>
                      <a:r>
                        <a:rPr lang="zh-CN" altLang="en-US" sz="1600" dirty="0">
                          <a:solidFill>
                            <a:schemeClr val="bg2">
                              <a:lumMod val="25000"/>
                            </a:schemeClr>
                          </a:solidFill>
                          <a:latin typeface="仿宋" panose="02010609060101010101" pitchFamily="49" charset="-122"/>
                          <a:ea typeface="仿宋" panose="02010609060101010101" pitchFamily="49" charset="-122"/>
                        </a:rPr>
                        <a:t>工资、薪金所得</a:t>
                      </a:r>
                    </a:p>
                  </a:txBody>
                  <a:tcPr>
                    <a:solidFill>
                      <a:srgbClr val="F2F2F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1600" dirty="0">
                          <a:solidFill>
                            <a:schemeClr val="bg2">
                              <a:lumMod val="25000"/>
                            </a:schemeClr>
                          </a:solidFill>
                          <a:latin typeface="仿宋" panose="02010609060101010101" pitchFamily="49" charset="-122"/>
                          <a:ea typeface="仿宋" panose="02010609060101010101" pitchFamily="49" charset="-122"/>
                        </a:rPr>
                        <a:t>全部工资薪金税前收入</a:t>
                      </a:r>
                    </a:p>
                  </a:txBody>
                  <a:tcPr>
                    <a:solidFill>
                      <a:srgbClr val="F2F2F2"/>
                    </a:solidFill>
                  </a:tcPr>
                </a:tc>
                <a:extLst>
                  <a:ext uri="{0D108BD9-81ED-4DB2-BD59-A6C34878D82A}">
                    <a16:rowId xmlns:a16="http://schemas.microsoft.com/office/drawing/2014/main" val="10001"/>
                  </a:ext>
                </a:extLst>
              </a:tr>
              <a:tr h="370840">
                <a:tc>
                  <a:txBody>
                    <a:bodyPr/>
                    <a:lstStyle/>
                    <a:p>
                      <a:pPr algn="ctr"/>
                      <a:r>
                        <a:rPr lang="zh-CN" altLang="en-US" sz="1600" dirty="0">
                          <a:solidFill>
                            <a:schemeClr val="bg2">
                              <a:lumMod val="25000"/>
                            </a:schemeClr>
                          </a:solidFill>
                          <a:latin typeface="仿宋" panose="02010609060101010101" pitchFamily="49" charset="-122"/>
                          <a:ea typeface="仿宋" panose="02010609060101010101" pitchFamily="49" charset="-122"/>
                        </a:rPr>
                        <a:t>劳务报酬所得</a:t>
                      </a:r>
                    </a:p>
                  </a:txBody>
                  <a:tcPr>
                    <a:solidFill>
                      <a:srgbClr val="F2F2F2"/>
                    </a:solidFill>
                  </a:tcPr>
                </a:tc>
                <a:tc>
                  <a:txBody>
                    <a:bodyPr/>
                    <a:lstStyle/>
                    <a:p>
                      <a:pPr algn="ctr"/>
                      <a:r>
                        <a:rPr lang="zh-CN" altLang="en-US" sz="1600" dirty="0">
                          <a:solidFill>
                            <a:schemeClr val="bg2">
                              <a:lumMod val="25000"/>
                            </a:schemeClr>
                          </a:solidFill>
                          <a:latin typeface="仿宋" panose="02010609060101010101" pitchFamily="49" charset="-122"/>
                          <a:ea typeface="仿宋" panose="02010609060101010101" pitchFamily="49" charset="-122"/>
                        </a:rPr>
                        <a:t>全部劳务报酬税前收入</a:t>
                      </a:r>
                      <a:r>
                        <a:rPr lang="en-US" altLang="zh-CN" sz="1600" dirty="0">
                          <a:solidFill>
                            <a:schemeClr val="bg2">
                              <a:lumMod val="25000"/>
                            </a:schemeClr>
                          </a:solidFill>
                          <a:latin typeface="仿宋" panose="02010609060101010101" pitchFamily="49" charset="-122"/>
                          <a:ea typeface="仿宋" panose="02010609060101010101" pitchFamily="49" charset="-122"/>
                        </a:rPr>
                        <a:t>×</a:t>
                      </a:r>
                      <a:r>
                        <a:rPr lang="zh-CN" altLang="en-US" sz="1600" dirty="0">
                          <a:solidFill>
                            <a:schemeClr val="bg2">
                              <a:lumMod val="25000"/>
                            </a:schemeClr>
                          </a:solidFill>
                          <a:latin typeface="仿宋" panose="02010609060101010101" pitchFamily="49" charset="-122"/>
                          <a:ea typeface="仿宋" panose="02010609060101010101" pitchFamily="49" charset="-122"/>
                        </a:rPr>
                        <a:t>（</a:t>
                      </a:r>
                      <a:r>
                        <a:rPr lang="en-US" altLang="zh-CN" sz="1600" dirty="0">
                          <a:solidFill>
                            <a:schemeClr val="bg2">
                              <a:lumMod val="25000"/>
                            </a:schemeClr>
                          </a:solidFill>
                          <a:latin typeface="仿宋" panose="02010609060101010101" pitchFamily="49" charset="-122"/>
                          <a:ea typeface="仿宋" panose="02010609060101010101" pitchFamily="49" charset="-122"/>
                        </a:rPr>
                        <a:t>1-20%</a:t>
                      </a:r>
                      <a:r>
                        <a:rPr lang="zh-CN" altLang="en-US" sz="1600" dirty="0">
                          <a:solidFill>
                            <a:schemeClr val="bg2">
                              <a:lumMod val="25000"/>
                            </a:schemeClr>
                          </a:solidFill>
                          <a:latin typeface="仿宋" panose="02010609060101010101" pitchFamily="49" charset="-122"/>
                          <a:ea typeface="仿宋" panose="02010609060101010101" pitchFamily="49" charset="-122"/>
                        </a:rPr>
                        <a:t>）</a:t>
                      </a:r>
                    </a:p>
                  </a:txBody>
                  <a:tcPr>
                    <a:solidFill>
                      <a:srgbClr val="F2F2F2"/>
                    </a:solidFill>
                  </a:tcPr>
                </a:tc>
                <a:extLst>
                  <a:ext uri="{0D108BD9-81ED-4DB2-BD59-A6C34878D82A}">
                    <a16:rowId xmlns:a16="http://schemas.microsoft.com/office/drawing/2014/main" val="10002"/>
                  </a:ext>
                </a:extLst>
              </a:tr>
              <a:tr h="370840">
                <a:tc>
                  <a:txBody>
                    <a:bodyPr/>
                    <a:lstStyle/>
                    <a:p>
                      <a:pPr algn="ctr"/>
                      <a:r>
                        <a:rPr lang="zh-CN" altLang="en-US" sz="1600" dirty="0">
                          <a:solidFill>
                            <a:schemeClr val="bg2">
                              <a:lumMod val="25000"/>
                            </a:schemeClr>
                          </a:solidFill>
                          <a:latin typeface="仿宋" panose="02010609060101010101" pitchFamily="49" charset="-122"/>
                          <a:ea typeface="仿宋" panose="02010609060101010101" pitchFamily="49" charset="-122"/>
                        </a:rPr>
                        <a:t>特许权使用费所得 </a:t>
                      </a:r>
                    </a:p>
                  </a:txBody>
                  <a:tcPr>
                    <a:solidFill>
                      <a:srgbClr val="F2F2F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1600" dirty="0">
                          <a:solidFill>
                            <a:schemeClr val="bg2">
                              <a:lumMod val="25000"/>
                            </a:schemeClr>
                          </a:solidFill>
                          <a:latin typeface="仿宋" panose="02010609060101010101" pitchFamily="49" charset="-122"/>
                          <a:ea typeface="仿宋" panose="02010609060101010101" pitchFamily="49" charset="-122"/>
                        </a:rPr>
                        <a:t>全部特许权使用费税前收入</a:t>
                      </a:r>
                      <a:r>
                        <a:rPr lang="en-US" altLang="zh-CN" sz="1600" dirty="0">
                          <a:solidFill>
                            <a:schemeClr val="bg2">
                              <a:lumMod val="25000"/>
                            </a:schemeClr>
                          </a:solidFill>
                          <a:latin typeface="仿宋" panose="02010609060101010101" pitchFamily="49" charset="-122"/>
                          <a:ea typeface="仿宋" panose="02010609060101010101" pitchFamily="49" charset="-122"/>
                        </a:rPr>
                        <a:t>×</a:t>
                      </a:r>
                      <a:r>
                        <a:rPr lang="zh-CN" altLang="en-US" sz="1600" dirty="0">
                          <a:solidFill>
                            <a:schemeClr val="bg2">
                              <a:lumMod val="25000"/>
                            </a:schemeClr>
                          </a:solidFill>
                          <a:latin typeface="仿宋" panose="02010609060101010101" pitchFamily="49" charset="-122"/>
                          <a:ea typeface="仿宋" panose="02010609060101010101" pitchFamily="49" charset="-122"/>
                        </a:rPr>
                        <a:t>（</a:t>
                      </a:r>
                      <a:r>
                        <a:rPr lang="en-US" altLang="zh-CN" sz="1600" dirty="0">
                          <a:solidFill>
                            <a:schemeClr val="bg2">
                              <a:lumMod val="25000"/>
                            </a:schemeClr>
                          </a:solidFill>
                          <a:latin typeface="仿宋" panose="02010609060101010101" pitchFamily="49" charset="-122"/>
                          <a:ea typeface="仿宋" panose="02010609060101010101" pitchFamily="49" charset="-122"/>
                        </a:rPr>
                        <a:t>1-20%</a:t>
                      </a:r>
                      <a:r>
                        <a:rPr lang="zh-CN" altLang="en-US" sz="1600" dirty="0">
                          <a:solidFill>
                            <a:schemeClr val="bg2">
                              <a:lumMod val="25000"/>
                            </a:schemeClr>
                          </a:solidFill>
                          <a:latin typeface="仿宋" panose="02010609060101010101" pitchFamily="49" charset="-122"/>
                          <a:ea typeface="仿宋" panose="02010609060101010101" pitchFamily="49" charset="-122"/>
                        </a:rPr>
                        <a:t>）</a:t>
                      </a:r>
                    </a:p>
                  </a:txBody>
                  <a:tcPr>
                    <a:solidFill>
                      <a:srgbClr val="F2F2F2"/>
                    </a:solidFill>
                  </a:tcPr>
                </a:tc>
                <a:extLst>
                  <a:ext uri="{0D108BD9-81ED-4DB2-BD59-A6C34878D82A}">
                    <a16:rowId xmlns:a16="http://schemas.microsoft.com/office/drawing/2014/main" val="10003"/>
                  </a:ext>
                </a:extLst>
              </a:tr>
              <a:tr h="370840">
                <a:tc>
                  <a:txBody>
                    <a:bodyPr/>
                    <a:lstStyle/>
                    <a:p>
                      <a:pPr algn="ctr"/>
                      <a:r>
                        <a:rPr lang="zh-CN" altLang="en-US" sz="1600" dirty="0">
                          <a:solidFill>
                            <a:schemeClr val="bg2">
                              <a:lumMod val="25000"/>
                            </a:schemeClr>
                          </a:solidFill>
                          <a:latin typeface="仿宋" panose="02010609060101010101" pitchFamily="49" charset="-122"/>
                          <a:ea typeface="仿宋" panose="02010609060101010101" pitchFamily="49" charset="-122"/>
                        </a:rPr>
                        <a:t>稿酬所得 </a:t>
                      </a:r>
                    </a:p>
                  </a:txBody>
                  <a:tcPr>
                    <a:solidFill>
                      <a:srgbClr val="F2F2F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1600" dirty="0">
                          <a:solidFill>
                            <a:schemeClr val="bg2">
                              <a:lumMod val="25000"/>
                            </a:schemeClr>
                          </a:solidFill>
                          <a:latin typeface="仿宋" panose="02010609060101010101" pitchFamily="49" charset="-122"/>
                          <a:ea typeface="仿宋" panose="02010609060101010101" pitchFamily="49" charset="-122"/>
                        </a:rPr>
                        <a:t>全部稿酬税前收入</a:t>
                      </a:r>
                      <a:r>
                        <a:rPr lang="en-US" altLang="zh-CN" sz="1600" dirty="0">
                          <a:solidFill>
                            <a:schemeClr val="bg2">
                              <a:lumMod val="25000"/>
                            </a:schemeClr>
                          </a:solidFill>
                          <a:latin typeface="仿宋" panose="02010609060101010101" pitchFamily="49" charset="-122"/>
                          <a:ea typeface="仿宋" panose="02010609060101010101" pitchFamily="49" charset="-122"/>
                        </a:rPr>
                        <a:t>×</a:t>
                      </a:r>
                      <a:r>
                        <a:rPr lang="zh-CN" altLang="en-US" sz="1600" dirty="0">
                          <a:solidFill>
                            <a:schemeClr val="bg2">
                              <a:lumMod val="25000"/>
                            </a:schemeClr>
                          </a:solidFill>
                          <a:latin typeface="仿宋" panose="02010609060101010101" pitchFamily="49" charset="-122"/>
                          <a:ea typeface="仿宋" panose="02010609060101010101" pitchFamily="49" charset="-122"/>
                        </a:rPr>
                        <a:t>（</a:t>
                      </a:r>
                      <a:r>
                        <a:rPr lang="en-US" altLang="zh-CN" sz="1600" dirty="0">
                          <a:solidFill>
                            <a:schemeClr val="bg2">
                              <a:lumMod val="25000"/>
                            </a:schemeClr>
                          </a:solidFill>
                          <a:latin typeface="仿宋" panose="02010609060101010101" pitchFamily="49" charset="-122"/>
                          <a:ea typeface="仿宋" panose="02010609060101010101" pitchFamily="49" charset="-122"/>
                        </a:rPr>
                        <a:t>1-20%</a:t>
                      </a:r>
                      <a:r>
                        <a:rPr lang="zh-CN" altLang="en-US" sz="1600" dirty="0">
                          <a:solidFill>
                            <a:schemeClr val="bg2">
                              <a:lumMod val="25000"/>
                            </a:schemeClr>
                          </a:solidFill>
                          <a:latin typeface="仿宋" panose="02010609060101010101" pitchFamily="49" charset="-122"/>
                          <a:ea typeface="仿宋" panose="02010609060101010101" pitchFamily="49" charset="-122"/>
                        </a:rPr>
                        <a:t>）</a:t>
                      </a:r>
                      <a:r>
                        <a:rPr lang="en-US" altLang="zh-CN" sz="1600" dirty="0">
                          <a:solidFill>
                            <a:schemeClr val="bg2">
                              <a:lumMod val="25000"/>
                            </a:schemeClr>
                          </a:solidFill>
                          <a:latin typeface="仿宋" panose="02010609060101010101" pitchFamily="49" charset="-122"/>
                          <a:ea typeface="仿宋" panose="02010609060101010101" pitchFamily="49" charset="-122"/>
                        </a:rPr>
                        <a:t>×70%</a:t>
                      </a:r>
                      <a:endParaRPr lang="zh-CN" altLang="en-US" sz="1600" dirty="0">
                        <a:solidFill>
                          <a:schemeClr val="bg2">
                            <a:lumMod val="25000"/>
                          </a:schemeClr>
                        </a:solidFill>
                        <a:latin typeface="仿宋" panose="02010609060101010101" pitchFamily="49" charset="-122"/>
                        <a:ea typeface="仿宋" panose="02010609060101010101" pitchFamily="49" charset="-122"/>
                      </a:endParaRPr>
                    </a:p>
                  </a:txBody>
                  <a:tcPr>
                    <a:solidFill>
                      <a:srgbClr val="F2F2F2"/>
                    </a:solidFill>
                  </a:tcPr>
                </a:tc>
                <a:extLst>
                  <a:ext uri="{0D108BD9-81ED-4DB2-BD59-A6C34878D82A}">
                    <a16:rowId xmlns:a16="http://schemas.microsoft.com/office/drawing/2014/main" val="10004"/>
                  </a:ext>
                </a:extLst>
              </a:tr>
            </a:tbl>
          </a:graphicData>
        </a:graphic>
      </p:graphicFrame>
      <p:cxnSp>
        <p:nvCxnSpPr>
          <p:cNvPr id="26" name="直接箭头连接符 25"/>
          <p:cNvCxnSpPr/>
          <p:nvPr/>
        </p:nvCxnSpPr>
        <p:spPr>
          <a:xfrm>
            <a:off x="786691" y="1839017"/>
            <a:ext cx="0" cy="1703268"/>
          </a:xfrm>
          <a:prstGeom prst="straightConnector1">
            <a:avLst/>
          </a:prstGeom>
          <a:ln w="19050">
            <a:solidFill>
              <a:srgbClr val="16CCC8"/>
            </a:solidFill>
            <a:tailEnd type="triangle"/>
          </a:ln>
        </p:spPr>
        <p:style>
          <a:lnRef idx="1">
            <a:schemeClr val="accent1"/>
          </a:lnRef>
          <a:fillRef idx="0">
            <a:schemeClr val="accent1"/>
          </a:fillRef>
          <a:effectRef idx="0">
            <a:schemeClr val="accent1"/>
          </a:effectRef>
          <a:fontRef idx="minor">
            <a:schemeClr val="tx1"/>
          </a:fontRef>
        </p:style>
      </p:cxnSp>
      <p:cxnSp>
        <p:nvCxnSpPr>
          <p:cNvPr id="4" name="直接连接符 3"/>
          <p:cNvCxnSpPr/>
          <p:nvPr/>
        </p:nvCxnSpPr>
        <p:spPr>
          <a:xfrm>
            <a:off x="5052188" y="2388907"/>
            <a:ext cx="0" cy="645471"/>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nvCxnSpPr>
        <p:spPr>
          <a:xfrm flipH="1">
            <a:off x="5052188" y="3034378"/>
            <a:ext cx="2722766" cy="0"/>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9" name="直接箭头连接符 28"/>
          <p:cNvCxnSpPr/>
          <p:nvPr/>
        </p:nvCxnSpPr>
        <p:spPr>
          <a:xfrm>
            <a:off x="7774954" y="3034378"/>
            <a:ext cx="0" cy="577247"/>
          </a:xfrm>
          <a:prstGeom prst="straightConnector1">
            <a:avLst/>
          </a:prstGeom>
          <a:ln w="1905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9" name="文本框 8"/>
          <p:cNvSpPr txBox="1"/>
          <p:nvPr/>
        </p:nvSpPr>
        <p:spPr>
          <a:xfrm>
            <a:off x="6203274" y="3737190"/>
            <a:ext cx="2722760" cy="1754326"/>
          </a:xfrm>
          <a:prstGeom prst="rect">
            <a:avLst/>
          </a:prstGeom>
          <a:noFill/>
          <a:ln>
            <a:solidFill>
              <a:srgbClr val="92D050"/>
            </a:solidFill>
          </a:ln>
        </p:spPr>
        <p:txBody>
          <a:bodyPr wrap="square" rtlCol="0">
            <a:spAutoFit/>
          </a:bodyPr>
          <a:lstStyle/>
          <a:p>
            <a:pPr>
              <a:lnSpc>
                <a:spcPct val="150000"/>
              </a:lnSpc>
            </a:pPr>
            <a:r>
              <a:rPr lang="zh-CN" altLang="en-US" dirty="0">
                <a:solidFill>
                  <a:schemeClr val="bg1"/>
                </a:solidFill>
                <a:latin typeface="仿宋" panose="02010609060101010101" pitchFamily="49" charset="-122"/>
                <a:ea typeface="仿宋" panose="02010609060101010101" pitchFamily="49" charset="-122"/>
              </a:rPr>
              <a:t>个人负担的“三险一金”</a:t>
            </a:r>
            <a:endParaRPr lang="en-US" altLang="zh-CN" dirty="0">
              <a:solidFill>
                <a:schemeClr val="bg1"/>
              </a:solidFill>
              <a:latin typeface="仿宋" panose="02010609060101010101" pitchFamily="49" charset="-122"/>
              <a:ea typeface="仿宋" panose="02010609060101010101" pitchFamily="49" charset="-122"/>
            </a:endParaRPr>
          </a:p>
          <a:p>
            <a:pPr>
              <a:lnSpc>
                <a:spcPct val="150000"/>
              </a:lnSpc>
            </a:pPr>
            <a:r>
              <a:rPr lang="zh-CN" altLang="en-US" dirty="0">
                <a:solidFill>
                  <a:schemeClr val="bg1"/>
                </a:solidFill>
                <a:latin typeface="仿宋" panose="02010609060101010101" pitchFamily="49" charset="-122"/>
                <a:ea typeface="仿宋" panose="02010609060101010101" pitchFamily="49" charset="-122"/>
              </a:rPr>
              <a:t>三险：养老保险、医疗保险和失业保险。 </a:t>
            </a:r>
            <a:endParaRPr lang="en-US" altLang="zh-CN" dirty="0">
              <a:solidFill>
                <a:schemeClr val="bg1"/>
              </a:solidFill>
              <a:latin typeface="仿宋" panose="02010609060101010101" pitchFamily="49" charset="-122"/>
              <a:ea typeface="仿宋" panose="02010609060101010101" pitchFamily="49" charset="-122"/>
            </a:endParaRPr>
          </a:p>
          <a:p>
            <a:pPr>
              <a:lnSpc>
                <a:spcPct val="150000"/>
              </a:lnSpc>
            </a:pPr>
            <a:r>
              <a:rPr lang="zh-CN" altLang="en-US" dirty="0">
                <a:solidFill>
                  <a:schemeClr val="bg1"/>
                </a:solidFill>
                <a:latin typeface="仿宋" panose="02010609060101010101" pitchFamily="49" charset="-122"/>
                <a:ea typeface="仿宋" panose="02010609060101010101" pitchFamily="49" charset="-122"/>
              </a:rPr>
              <a:t>一金：住房公积金</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7" name="TextBox 75"/>
          <p:cNvSpPr txBox="1"/>
          <p:nvPr/>
        </p:nvSpPr>
        <p:spPr>
          <a:xfrm>
            <a:off x="509010" y="529102"/>
            <a:ext cx="8151513" cy="523220"/>
          </a:xfrm>
          <a:prstGeom prst="rect">
            <a:avLst/>
          </a:prstGeom>
          <a:noFill/>
        </p:spPr>
        <p:txBody>
          <a:bodyPr wrap="square" rtlCol="0" anchor="b">
            <a:spAutoFit/>
          </a:bodyPr>
          <a:lstStyle/>
          <a:p>
            <a:r>
              <a:rPr lang="zh-CN" altLang="en-US" sz="2800" b="1" dirty="0">
                <a:solidFill>
                  <a:schemeClr val="bg1"/>
                </a:solidFill>
                <a:latin typeface="仿宋" panose="02010609060101010101" pitchFamily="49" charset="-122"/>
                <a:ea typeface="仿宋" panose="02010609060101010101" pitchFamily="49" charset="-122"/>
              </a:rPr>
              <a:t>一、整体认识汇算清缴</a:t>
            </a:r>
          </a:p>
        </p:txBody>
      </p:sp>
      <p:grpSp>
        <p:nvGrpSpPr>
          <p:cNvPr id="70" name="组合 69"/>
          <p:cNvGrpSpPr/>
          <p:nvPr/>
        </p:nvGrpSpPr>
        <p:grpSpPr>
          <a:xfrm>
            <a:off x="12372556" y="1688665"/>
            <a:ext cx="700242" cy="3480671"/>
            <a:chOff x="12752522" y="1935012"/>
            <a:chExt cx="700242" cy="3480671"/>
          </a:xfrm>
        </p:grpSpPr>
        <p:sp>
          <p:nvSpPr>
            <p:cNvPr id="71" name="椭圆 70"/>
            <p:cNvSpPr/>
            <p:nvPr/>
          </p:nvSpPr>
          <p:spPr>
            <a:xfrm>
              <a:off x="12752522" y="1935012"/>
              <a:ext cx="700242" cy="700242"/>
            </a:xfrm>
            <a:prstGeom prst="ellipse">
              <a:avLst/>
            </a:prstGeom>
            <a:solidFill>
              <a:srgbClr val="16CCC8"/>
            </a:solidFill>
            <a:ln w="317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dirty="0">
                <a:ea typeface="仿宋" panose="02010609060101010101" pitchFamily="49" charset="-122"/>
              </a:endParaRPr>
            </a:p>
          </p:txBody>
        </p:sp>
        <p:sp>
          <p:nvSpPr>
            <p:cNvPr id="72" name="椭圆 71"/>
            <p:cNvSpPr/>
            <p:nvPr/>
          </p:nvSpPr>
          <p:spPr>
            <a:xfrm>
              <a:off x="12752522" y="2861822"/>
              <a:ext cx="700242" cy="700242"/>
            </a:xfrm>
            <a:prstGeom prst="ellipse">
              <a:avLst/>
            </a:prstGeom>
            <a:solidFill>
              <a:srgbClr val="8B56D0"/>
            </a:solidFill>
            <a:ln w="317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dirty="0">
                <a:ea typeface="仿宋" panose="02010609060101010101" pitchFamily="49" charset="-122"/>
              </a:endParaRPr>
            </a:p>
          </p:txBody>
        </p:sp>
        <p:sp>
          <p:nvSpPr>
            <p:cNvPr id="73" name="椭圆 72"/>
            <p:cNvSpPr/>
            <p:nvPr/>
          </p:nvSpPr>
          <p:spPr>
            <a:xfrm>
              <a:off x="12752522" y="3788632"/>
              <a:ext cx="700242" cy="700242"/>
            </a:xfrm>
            <a:prstGeom prst="ellipse">
              <a:avLst/>
            </a:prstGeom>
            <a:solidFill>
              <a:srgbClr val="DA05D5"/>
            </a:solidFill>
            <a:ln w="317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dirty="0">
                <a:ea typeface="仿宋" panose="02010609060101010101" pitchFamily="49" charset="-122"/>
              </a:endParaRPr>
            </a:p>
          </p:txBody>
        </p:sp>
        <p:sp>
          <p:nvSpPr>
            <p:cNvPr id="74" name="椭圆 73"/>
            <p:cNvSpPr/>
            <p:nvPr/>
          </p:nvSpPr>
          <p:spPr>
            <a:xfrm>
              <a:off x="12752522" y="4715441"/>
              <a:ext cx="700242" cy="700242"/>
            </a:xfrm>
            <a:prstGeom prst="ellipse">
              <a:avLst/>
            </a:prstGeom>
            <a:solidFill>
              <a:srgbClr val="261D38"/>
            </a:solidFill>
            <a:ln w="317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dirty="0">
                <a:ea typeface="仿宋" panose="02010609060101010101" pitchFamily="49" charset="-122"/>
              </a:endParaRPr>
            </a:p>
          </p:txBody>
        </p:sp>
      </p:grpSp>
      <p:sp>
        <p:nvSpPr>
          <p:cNvPr id="8" name="TextBox 75"/>
          <p:cNvSpPr txBox="1"/>
          <p:nvPr/>
        </p:nvSpPr>
        <p:spPr>
          <a:xfrm>
            <a:off x="466969" y="1295317"/>
            <a:ext cx="3767878" cy="461665"/>
          </a:xfrm>
          <a:prstGeom prst="rect">
            <a:avLst/>
          </a:prstGeom>
          <a:noFill/>
        </p:spPr>
        <p:txBody>
          <a:bodyPr wrap="square" rtlCol="0" anchor="b">
            <a:spAutoFit/>
          </a:bodyPr>
          <a:lstStyle/>
          <a:p>
            <a:r>
              <a:rPr lang="en-US" altLang="zh-CN" sz="2400" b="1" dirty="0">
                <a:solidFill>
                  <a:schemeClr val="bg1"/>
                </a:solidFill>
                <a:latin typeface="仿宋" panose="02010609060101010101" pitchFamily="49" charset="-122"/>
                <a:ea typeface="仿宋" panose="02010609060101010101" pitchFamily="49" charset="-122"/>
              </a:rPr>
              <a:t>2</a:t>
            </a:r>
            <a:r>
              <a:rPr lang="zh-CN" altLang="en-US" sz="2400" b="1" dirty="0">
                <a:solidFill>
                  <a:schemeClr val="bg1"/>
                </a:solidFill>
                <a:latin typeface="仿宋" panose="02010609060101010101" pitchFamily="49" charset="-122"/>
                <a:ea typeface="仿宋" panose="02010609060101010101" pitchFamily="49" charset="-122"/>
              </a:rPr>
              <a:t>、年度汇算具体计算公式</a:t>
            </a:r>
          </a:p>
        </p:txBody>
      </p:sp>
      <p:sp>
        <p:nvSpPr>
          <p:cNvPr id="3" name="矩形 2"/>
          <p:cNvSpPr/>
          <p:nvPr/>
        </p:nvSpPr>
        <p:spPr>
          <a:xfrm>
            <a:off x="907587" y="1908262"/>
            <a:ext cx="10591375" cy="1015663"/>
          </a:xfrm>
          <a:prstGeom prst="rect">
            <a:avLst/>
          </a:prstGeom>
          <a:ln w="9525">
            <a:noFill/>
          </a:ln>
        </p:spPr>
        <p:txBody>
          <a:bodyPr wrap="square">
            <a:spAutoFit/>
          </a:bodyPr>
          <a:lstStyle/>
          <a:p>
            <a:pPr>
              <a:lnSpc>
                <a:spcPct val="150000"/>
              </a:lnSpc>
            </a:pPr>
            <a:r>
              <a:rPr lang="en-US" altLang="zh-CN" sz="2000" dirty="0">
                <a:solidFill>
                  <a:schemeClr val="bg1"/>
                </a:solidFill>
                <a:latin typeface="仿宋" panose="02010609060101010101" pitchFamily="49" charset="-122"/>
                <a:ea typeface="仿宋" panose="02010609060101010101" pitchFamily="49" charset="-122"/>
              </a:rPr>
              <a:t>[</a:t>
            </a:r>
            <a:r>
              <a:rPr lang="zh-CN" altLang="en-US" sz="2000" dirty="0">
                <a:solidFill>
                  <a:schemeClr val="bg1"/>
                </a:solidFill>
                <a:latin typeface="仿宋" panose="02010609060101010101" pitchFamily="49" charset="-122"/>
                <a:ea typeface="仿宋" panose="02010609060101010101" pitchFamily="49" charset="-122"/>
              </a:rPr>
              <a:t>（综合所得收入额</a:t>
            </a:r>
            <a:r>
              <a:rPr lang="en-US" altLang="zh-CN" sz="2000" dirty="0">
                <a:solidFill>
                  <a:schemeClr val="bg1"/>
                </a:solidFill>
                <a:latin typeface="仿宋" panose="02010609060101010101" pitchFamily="49" charset="-122"/>
                <a:ea typeface="仿宋" panose="02010609060101010101" pitchFamily="49" charset="-122"/>
              </a:rPr>
              <a:t>- 60000</a:t>
            </a:r>
            <a:r>
              <a:rPr lang="zh-CN" altLang="en-US" sz="2000" dirty="0">
                <a:solidFill>
                  <a:schemeClr val="bg1"/>
                </a:solidFill>
                <a:latin typeface="仿宋" panose="02010609060101010101" pitchFamily="49" charset="-122"/>
                <a:ea typeface="仿宋" panose="02010609060101010101" pitchFamily="49" charset="-122"/>
              </a:rPr>
              <a:t>元 </a:t>
            </a:r>
            <a:r>
              <a:rPr lang="en-US" altLang="zh-CN" sz="2000" dirty="0">
                <a:solidFill>
                  <a:schemeClr val="bg1"/>
                </a:solidFill>
                <a:latin typeface="仿宋" panose="02010609060101010101" pitchFamily="49" charset="-122"/>
                <a:ea typeface="仿宋" panose="02010609060101010101" pitchFamily="49" charset="-122"/>
              </a:rPr>
              <a:t>-</a:t>
            </a:r>
            <a:r>
              <a:rPr lang="zh-CN" altLang="en-US" sz="2000" dirty="0">
                <a:solidFill>
                  <a:schemeClr val="bg1"/>
                </a:solidFill>
                <a:latin typeface="仿宋" panose="02010609060101010101" pitchFamily="49" charset="-122"/>
                <a:ea typeface="仿宋" panose="02010609060101010101" pitchFamily="49" charset="-122"/>
              </a:rPr>
              <a:t>专项扣除 </a:t>
            </a:r>
            <a:r>
              <a:rPr lang="en-US" altLang="zh-CN" sz="2000" dirty="0">
                <a:solidFill>
                  <a:schemeClr val="bg1"/>
                </a:solidFill>
                <a:latin typeface="仿宋" panose="02010609060101010101" pitchFamily="49" charset="-122"/>
                <a:ea typeface="仿宋" panose="02010609060101010101" pitchFamily="49" charset="-122"/>
              </a:rPr>
              <a:t>- </a:t>
            </a:r>
            <a:r>
              <a:rPr lang="zh-CN" altLang="en-US" sz="2000" dirty="0">
                <a:solidFill>
                  <a:srgbClr val="FFC000"/>
                </a:solidFill>
                <a:latin typeface="仿宋" panose="02010609060101010101" pitchFamily="49" charset="-122"/>
                <a:ea typeface="仿宋" panose="02010609060101010101" pitchFamily="49" charset="-122"/>
              </a:rPr>
              <a:t>专项附加扣除</a:t>
            </a:r>
            <a:r>
              <a:rPr lang="zh-CN" altLang="en-US" sz="2000" dirty="0">
                <a:solidFill>
                  <a:srgbClr val="92D050"/>
                </a:solidFill>
                <a:latin typeface="仿宋" panose="02010609060101010101" pitchFamily="49" charset="-122"/>
                <a:ea typeface="仿宋" panose="02010609060101010101" pitchFamily="49" charset="-122"/>
              </a:rPr>
              <a:t> </a:t>
            </a:r>
            <a:r>
              <a:rPr lang="en-US" altLang="zh-CN" sz="2000" dirty="0">
                <a:solidFill>
                  <a:schemeClr val="bg1"/>
                </a:solidFill>
                <a:latin typeface="仿宋" panose="02010609060101010101" pitchFamily="49" charset="-122"/>
                <a:ea typeface="仿宋" panose="02010609060101010101" pitchFamily="49" charset="-122"/>
              </a:rPr>
              <a:t>- </a:t>
            </a:r>
            <a:r>
              <a:rPr lang="zh-CN" altLang="en-US" sz="2000" dirty="0">
                <a:solidFill>
                  <a:schemeClr val="bg1"/>
                </a:solidFill>
                <a:latin typeface="仿宋" panose="02010609060101010101" pitchFamily="49" charset="-122"/>
                <a:ea typeface="仿宋" panose="02010609060101010101" pitchFamily="49" charset="-122"/>
              </a:rPr>
              <a:t>依法确定的其他扣除</a:t>
            </a:r>
            <a:r>
              <a:rPr lang="en-US" altLang="zh-CN" sz="2000" dirty="0">
                <a:solidFill>
                  <a:schemeClr val="bg1"/>
                </a:solidFill>
                <a:latin typeface="仿宋" panose="02010609060101010101" pitchFamily="49" charset="-122"/>
                <a:ea typeface="仿宋" panose="02010609060101010101" pitchFamily="49" charset="-122"/>
              </a:rPr>
              <a:t>-</a:t>
            </a:r>
            <a:r>
              <a:rPr lang="zh-CN" altLang="en-US" sz="2000" dirty="0">
                <a:solidFill>
                  <a:schemeClr val="bg1"/>
                </a:solidFill>
                <a:latin typeface="仿宋" panose="02010609060101010101" pitchFamily="49" charset="-122"/>
                <a:ea typeface="仿宋" panose="02010609060101010101" pitchFamily="49" charset="-122"/>
              </a:rPr>
              <a:t>捐赠 ）</a:t>
            </a:r>
            <a:r>
              <a:rPr lang="en-US" altLang="zh-CN" sz="2000" dirty="0">
                <a:solidFill>
                  <a:schemeClr val="bg1"/>
                </a:solidFill>
                <a:latin typeface="仿宋" panose="02010609060101010101" pitchFamily="49" charset="-122"/>
                <a:ea typeface="仿宋" panose="02010609060101010101" pitchFamily="49" charset="-122"/>
              </a:rPr>
              <a:t>×</a:t>
            </a:r>
            <a:r>
              <a:rPr lang="zh-CN" altLang="en-US" sz="2000" dirty="0">
                <a:solidFill>
                  <a:schemeClr val="bg1"/>
                </a:solidFill>
                <a:latin typeface="仿宋" panose="02010609060101010101" pitchFamily="49" charset="-122"/>
                <a:ea typeface="仿宋" panose="02010609060101010101" pitchFamily="49" charset="-122"/>
              </a:rPr>
              <a:t>税率</a:t>
            </a:r>
            <a:r>
              <a:rPr lang="en-US" altLang="zh-CN" sz="2000" dirty="0">
                <a:solidFill>
                  <a:schemeClr val="bg1"/>
                </a:solidFill>
                <a:latin typeface="仿宋" panose="02010609060101010101" pitchFamily="49" charset="-122"/>
                <a:ea typeface="仿宋" panose="02010609060101010101" pitchFamily="49" charset="-122"/>
              </a:rPr>
              <a:t>-</a:t>
            </a:r>
            <a:r>
              <a:rPr lang="zh-CN" altLang="en-US" sz="2000" dirty="0">
                <a:solidFill>
                  <a:schemeClr val="bg1"/>
                </a:solidFill>
                <a:latin typeface="仿宋" panose="02010609060101010101" pitchFamily="49" charset="-122"/>
                <a:ea typeface="仿宋" panose="02010609060101010101" pitchFamily="49" charset="-122"/>
              </a:rPr>
              <a:t>速算扣除数</a:t>
            </a:r>
            <a:r>
              <a:rPr lang="en-US" altLang="zh-CN" sz="2000" dirty="0">
                <a:solidFill>
                  <a:schemeClr val="bg1"/>
                </a:solidFill>
                <a:latin typeface="仿宋" panose="02010609060101010101" pitchFamily="49" charset="-122"/>
                <a:ea typeface="仿宋" panose="02010609060101010101" pitchFamily="49" charset="-122"/>
              </a:rPr>
              <a:t>]-</a:t>
            </a:r>
            <a:r>
              <a:rPr lang="en-US" altLang="zh-CN" sz="2000" dirty="0" smtClean="0">
                <a:solidFill>
                  <a:schemeClr val="bg1"/>
                </a:solidFill>
                <a:latin typeface="仿宋" panose="02010609060101010101" pitchFamily="49" charset="-122"/>
                <a:ea typeface="仿宋" panose="02010609060101010101" pitchFamily="49" charset="-122"/>
              </a:rPr>
              <a:t>2024</a:t>
            </a:r>
            <a:r>
              <a:rPr lang="zh-CN" altLang="en-US" sz="2000" dirty="0" smtClean="0">
                <a:solidFill>
                  <a:schemeClr val="bg1"/>
                </a:solidFill>
                <a:latin typeface="仿宋" panose="02010609060101010101" pitchFamily="49" charset="-122"/>
                <a:ea typeface="仿宋" panose="02010609060101010101" pitchFamily="49" charset="-122"/>
              </a:rPr>
              <a:t>年</a:t>
            </a:r>
            <a:r>
              <a:rPr lang="zh-CN" altLang="en-US" sz="2000" dirty="0">
                <a:solidFill>
                  <a:schemeClr val="bg1"/>
                </a:solidFill>
                <a:latin typeface="仿宋" panose="02010609060101010101" pitchFamily="49" charset="-122"/>
                <a:ea typeface="仿宋" panose="02010609060101010101" pitchFamily="49" charset="-122"/>
              </a:rPr>
              <a:t>已预缴税额</a:t>
            </a:r>
          </a:p>
        </p:txBody>
      </p:sp>
      <p:cxnSp>
        <p:nvCxnSpPr>
          <p:cNvPr id="4" name="直接连接符 3"/>
          <p:cNvCxnSpPr/>
          <p:nvPr/>
        </p:nvCxnSpPr>
        <p:spPr>
          <a:xfrm>
            <a:off x="6579594" y="2439990"/>
            <a:ext cx="0" cy="645471"/>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nvCxnSpPr>
        <p:spPr>
          <a:xfrm>
            <a:off x="3550324" y="3085461"/>
            <a:ext cx="3029270" cy="0"/>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9" name="直接箭头连接符 28"/>
          <p:cNvCxnSpPr/>
          <p:nvPr/>
        </p:nvCxnSpPr>
        <p:spPr>
          <a:xfrm>
            <a:off x="3550324" y="3085461"/>
            <a:ext cx="0" cy="577247"/>
          </a:xfrm>
          <a:prstGeom prst="straightConnector1">
            <a:avLst/>
          </a:prstGeom>
          <a:ln w="1905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27" name="文本框 26"/>
          <p:cNvSpPr txBox="1"/>
          <p:nvPr/>
        </p:nvSpPr>
        <p:spPr>
          <a:xfrm>
            <a:off x="2723618" y="3662708"/>
            <a:ext cx="3501336" cy="3000821"/>
          </a:xfrm>
          <a:prstGeom prst="rect">
            <a:avLst/>
          </a:prstGeom>
          <a:noFill/>
          <a:ln>
            <a:solidFill>
              <a:srgbClr val="FFC000"/>
            </a:solidFill>
          </a:ln>
        </p:spPr>
        <p:txBody>
          <a:bodyPr wrap="square" rtlCol="0">
            <a:spAutoFit/>
          </a:bodyPr>
          <a:lstStyle/>
          <a:p>
            <a:pPr>
              <a:lnSpc>
                <a:spcPct val="150000"/>
              </a:lnSpc>
            </a:pPr>
            <a:r>
              <a:rPr lang="zh-CN" altLang="en-US" dirty="0">
                <a:solidFill>
                  <a:schemeClr val="bg1"/>
                </a:solidFill>
                <a:latin typeface="仿宋" panose="02010609060101010101" pitchFamily="49" charset="-122"/>
                <a:ea typeface="仿宋" panose="02010609060101010101" pitchFamily="49" charset="-122"/>
              </a:rPr>
              <a:t>子女教育支出</a:t>
            </a:r>
            <a:endParaRPr lang="en-US" altLang="zh-CN" dirty="0">
              <a:solidFill>
                <a:schemeClr val="bg1"/>
              </a:solidFill>
              <a:latin typeface="仿宋" panose="02010609060101010101" pitchFamily="49" charset="-122"/>
              <a:ea typeface="仿宋" panose="02010609060101010101" pitchFamily="49" charset="-122"/>
            </a:endParaRPr>
          </a:p>
          <a:p>
            <a:pPr>
              <a:lnSpc>
                <a:spcPct val="150000"/>
              </a:lnSpc>
            </a:pPr>
            <a:r>
              <a:rPr lang="zh-CN" altLang="en-US" dirty="0">
                <a:solidFill>
                  <a:schemeClr val="bg1"/>
                </a:solidFill>
                <a:latin typeface="仿宋" panose="02010609060101010101" pitchFamily="49" charset="-122"/>
                <a:ea typeface="仿宋" panose="02010609060101010101" pitchFamily="49" charset="-122"/>
              </a:rPr>
              <a:t>继续教育支出</a:t>
            </a:r>
          </a:p>
          <a:p>
            <a:pPr>
              <a:lnSpc>
                <a:spcPct val="150000"/>
              </a:lnSpc>
            </a:pPr>
            <a:r>
              <a:rPr lang="zh-CN" altLang="en-US" dirty="0">
                <a:solidFill>
                  <a:schemeClr val="bg1"/>
                </a:solidFill>
                <a:latin typeface="仿宋" panose="02010609060101010101" pitchFamily="49" charset="-122"/>
                <a:ea typeface="仿宋" panose="02010609060101010101" pitchFamily="49" charset="-122"/>
              </a:rPr>
              <a:t>大病医疗支出</a:t>
            </a:r>
          </a:p>
          <a:p>
            <a:pPr>
              <a:lnSpc>
                <a:spcPct val="150000"/>
              </a:lnSpc>
            </a:pPr>
            <a:r>
              <a:rPr lang="zh-CN" altLang="en-US" dirty="0">
                <a:solidFill>
                  <a:schemeClr val="bg1"/>
                </a:solidFill>
                <a:latin typeface="仿宋" panose="02010609060101010101" pitchFamily="49" charset="-122"/>
                <a:ea typeface="仿宋" panose="02010609060101010101" pitchFamily="49" charset="-122"/>
              </a:rPr>
              <a:t>住房贷款利息</a:t>
            </a:r>
          </a:p>
          <a:p>
            <a:pPr>
              <a:lnSpc>
                <a:spcPct val="150000"/>
              </a:lnSpc>
            </a:pPr>
            <a:r>
              <a:rPr lang="zh-CN" altLang="en-US" dirty="0">
                <a:solidFill>
                  <a:schemeClr val="bg1"/>
                </a:solidFill>
                <a:latin typeface="仿宋" panose="02010609060101010101" pitchFamily="49" charset="-122"/>
                <a:ea typeface="仿宋" panose="02010609060101010101" pitchFamily="49" charset="-122"/>
              </a:rPr>
              <a:t>住房租金支出</a:t>
            </a:r>
          </a:p>
          <a:p>
            <a:pPr>
              <a:lnSpc>
                <a:spcPct val="150000"/>
              </a:lnSpc>
            </a:pPr>
            <a:r>
              <a:rPr lang="zh-CN" altLang="en-US" dirty="0">
                <a:solidFill>
                  <a:schemeClr val="bg1"/>
                </a:solidFill>
                <a:latin typeface="仿宋" panose="02010609060101010101" pitchFamily="49" charset="-122"/>
                <a:ea typeface="仿宋" panose="02010609060101010101" pitchFamily="49" charset="-122"/>
              </a:rPr>
              <a:t>赡养老人</a:t>
            </a:r>
            <a:r>
              <a:rPr lang="zh-CN" altLang="en-US" dirty="0" smtClean="0">
                <a:solidFill>
                  <a:schemeClr val="bg1"/>
                </a:solidFill>
                <a:latin typeface="仿宋" panose="02010609060101010101" pitchFamily="49" charset="-122"/>
                <a:ea typeface="仿宋" panose="02010609060101010101" pitchFamily="49" charset="-122"/>
              </a:rPr>
              <a:t>支出</a:t>
            </a:r>
            <a:endParaRPr lang="en-US" altLang="zh-CN" dirty="0" smtClean="0">
              <a:solidFill>
                <a:schemeClr val="bg1"/>
              </a:solidFill>
              <a:latin typeface="仿宋" panose="02010609060101010101" pitchFamily="49" charset="-122"/>
              <a:ea typeface="仿宋" panose="02010609060101010101" pitchFamily="49" charset="-122"/>
            </a:endParaRPr>
          </a:p>
          <a:p>
            <a:pPr>
              <a:lnSpc>
                <a:spcPct val="150000"/>
              </a:lnSpc>
            </a:pPr>
            <a:r>
              <a:rPr lang="zh-CN" altLang="en-US" dirty="0" smtClean="0">
                <a:solidFill>
                  <a:schemeClr val="bg1"/>
                </a:solidFill>
                <a:latin typeface="仿宋" panose="02010609060101010101" pitchFamily="49" charset="-122"/>
                <a:ea typeface="仿宋" panose="02010609060101010101" pitchFamily="49" charset="-122"/>
              </a:rPr>
              <a:t>婴幼儿照护费</a:t>
            </a:r>
            <a:endParaRPr lang="zh-CN" altLang="en-US" dirty="0">
              <a:solidFill>
                <a:schemeClr val="bg1"/>
              </a:solidFill>
              <a:latin typeface="仿宋" panose="02010609060101010101" pitchFamily="49" charset="-122"/>
              <a:ea typeface="仿宋" panose="02010609060101010101" pitchFamily="49" charset="-122"/>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7" name="TextBox 75"/>
          <p:cNvSpPr txBox="1"/>
          <p:nvPr/>
        </p:nvSpPr>
        <p:spPr>
          <a:xfrm>
            <a:off x="509010" y="529102"/>
            <a:ext cx="8151513" cy="523220"/>
          </a:xfrm>
          <a:prstGeom prst="rect">
            <a:avLst/>
          </a:prstGeom>
          <a:noFill/>
        </p:spPr>
        <p:txBody>
          <a:bodyPr wrap="square" rtlCol="0" anchor="b">
            <a:spAutoFit/>
          </a:bodyPr>
          <a:lstStyle/>
          <a:p>
            <a:r>
              <a:rPr lang="zh-CN" altLang="en-US" sz="2800" b="1" dirty="0">
                <a:solidFill>
                  <a:schemeClr val="bg1"/>
                </a:solidFill>
                <a:latin typeface="仿宋" panose="02010609060101010101" pitchFamily="49" charset="-122"/>
                <a:ea typeface="仿宋" panose="02010609060101010101" pitchFamily="49" charset="-122"/>
              </a:rPr>
              <a:t>一、整体认识汇算清缴</a:t>
            </a:r>
          </a:p>
        </p:txBody>
      </p:sp>
      <p:grpSp>
        <p:nvGrpSpPr>
          <p:cNvPr id="70" name="组合 69"/>
          <p:cNvGrpSpPr/>
          <p:nvPr/>
        </p:nvGrpSpPr>
        <p:grpSpPr>
          <a:xfrm>
            <a:off x="12372556" y="1688665"/>
            <a:ext cx="700242" cy="3480671"/>
            <a:chOff x="12752522" y="1935012"/>
            <a:chExt cx="700242" cy="3480671"/>
          </a:xfrm>
        </p:grpSpPr>
        <p:sp>
          <p:nvSpPr>
            <p:cNvPr id="71" name="椭圆 70"/>
            <p:cNvSpPr/>
            <p:nvPr/>
          </p:nvSpPr>
          <p:spPr>
            <a:xfrm>
              <a:off x="12752522" y="1935012"/>
              <a:ext cx="700242" cy="700242"/>
            </a:xfrm>
            <a:prstGeom prst="ellipse">
              <a:avLst/>
            </a:prstGeom>
            <a:solidFill>
              <a:srgbClr val="16CCC8"/>
            </a:solidFill>
            <a:ln w="317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dirty="0">
                <a:ea typeface="仿宋" panose="02010609060101010101" pitchFamily="49" charset="-122"/>
              </a:endParaRPr>
            </a:p>
          </p:txBody>
        </p:sp>
        <p:sp>
          <p:nvSpPr>
            <p:cNvPr id="72" name="椭圆 71"/>
            <p:cNvSpPr/>
            <p:nvPr/>
          </p:nvSpPr>
          <p:spPr>
            <a:xfrm>
              <a:off x="12752522" y="2861822"/>
              <a:ext cx="700242" cy="700242"/>
            </a:xfrm>
            <a:prstGeom prst="ellipse">
              <a:avLst/>
            </a:prstGeom>
            <a:solidFill>
              <a:srgbClr val="8B56D0"/>
            </a:solidFill>
            <a:ln w="317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dirty="0">
                <a:ea typeface="仿宋" panose="02010609060101010101" pitchFamily="49" charset="-122"/>
              </a:endParaRPr>
            </a:p>
          </p:txBody>
        </p:sp>
        <p:sp>
          <p:nvSpPr>
            <p:cNvPr id="73" name="椭圆 72"/>
            <p:cNvSpPr/>
            <p:nvPr/>
          </p:nvSpPr>
          <p:spPr>
            <a:xfrm>
              <a:off x="12752522" y="3788632"/>
              <a:ext cx="700242" cy="700242"/>
            </a:xfrm>
            <a:prstGeom prst="ellipse">
              <a:avLst/>
            </a:prstGeom>
            <a:solidFill>
              <a:srgbClr val="DA05D5"/>
            </a:solidFill>
            <a:ln w="317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dirty="0">
                <a:ea typeface="仿宋" panose="02010609060101010101" pitchFamily="49" charset="-122"/>
              </a:endParaRPr>
            </a:p>
          </p:txBody>
        </p:sp>
        <p:sp>
          <p:nvSpPr>
            <p:cNvPr id="74" name="椭圆 73"/>
            <p:cNvSpPr/>
            <p:nvPr/>
          </p:nvSpPr>
          <p:spPr>
            <a:xfrm>
              <a:off x="12752522" y="4715441"/>
              <a:ext cx="700242" cy="700242"/>
            </a:xfrm>
            <a:prstGeom prst="ellipse">
              <a:avLst/>
            </a:prstGeom>
            <a:solidFill>
              <a:srgbClr val="261D38"/>
            </a:solidFill>
            <a:ln w="317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dirty="0">
                <a:ea typeface="仿宋" panose="02010609060101010101" pitchFamily="49" charset="-122"/>
              </a:endParaRPr>
            </a:p>
          </p:txBody>
        </p:sp>
      </p:grpSp>
      <p:sp>
        <p:nvSpPr>
          <p:cNvPr id="8" name="TextBox 75"/>
          <p:cNvSpPr txBox="1"/>
          <p:nvPr/>
        </p:nvSpPr>
        <p:spPr>
          <a:xfrm>
            <a:off x="466969" y="1295317"/>
            <a:ext cx="3767878" cy="461665"/>
          </a:xfrm>
          <a:prstGeom prst="rect">
            <a:avLst/>
          </a:prstGeom>
          <a:noFill/>
        </p:spPr>
        <p:txBody>
          <a:bodyPr wrap="square" rtlCol="0" anchor="b">
            <a:spAutoFit/>
          </a:bodyPr>
          <a:lstStyle/>
          <a:p>
            <a:r>
              <a:rPr lang="en-US" altLang="zh-CN" sz="2400" b="1" dirty="0">
                <a:solidFill>
                  <a:schemeClr val="bg1"/>
                </a:solidFill>
                <a:latin typeface="仿宋" panose="02010609060101010101" pitchFamily="49" charset="-122"/>
                <a:ea typeface="仿宋" panose="02010609060101010101" pitchFamily="49" charset="-122"/>
              </a:rPr>
              <a:t>2</a:t>
            </a:r>
            <a:r>
              <a:rPr lang="zh-CN" altLang="en-US" sz="2400" b="1" dirty="0">
                <a:solidFill>
                  <a:schemeClr val="bg1"/>
                </a:solidFill>
                <a:latin typeface="仿宋" panose="02010609060101010101" pitchFamily="49" charset="-122"/>
                <a:ea typeface="仿宋" panose="02010609060101010101" pitchFamily="49" charset="-122"/>
              </a:rPr>
              <a:t>、年度汇算具体计算公式</a:t>
            </a:r>
          </a:p>
        </p:txBody>
      </p:sp>
      <p:sp>
        <p:nvSpPr>
          <p:cNvPr id="3" name="矩形 2"/>
          <p:cNvSpPr/>
          <p:nvPr/>
        </p:nvSpPr>
        <p:spPr>
          <a:xfrm>
            <a:off x="907587" y="1908262"/>
            <a:ext cx="10591375" cy="1015663"/>
          </a:xfrm>
          <a:prstGeom prst="rect">
            <a:avLst/>
          </a:prstGeom>
          <a:ln w="9525">
            <a:noFill/>
          </a:ln>
        </p:spPr>
        <p:txBody>
          <a:bodyPr wrap="square">
            <a:spAutoFit/>
          </a:bodyPr>
          <a:lstStyle/>
          <a:p>
            <a:pPr>
              <a:lnSpc>
                <a:spcPct val="150000"/>
              </a:lnSpc>
            </a:pPr>
            <a:r>
              <a:rPr lang="en-US" altLang="zh-CN" sz="2000" dirty="0">
                <a:solidFill>
                  <a:schemeClr val="bg1"/>
                </a:solidFill>
                <a:latin typeface="仿宋" panose="02010609060101010101" pitchFamily="49" charset="-122"/>
                <a:ea typeface="仿宋" panose="02010609060101010101" pitchFamily="49" charset="-122"/>
              </a:rPr>
              <a:t>[</a:t>
            </a:r>
            <a:r>
              <a:rPr lang="zh-CN" altLang="en-US" sz="2000" dirty="0">
                <a:solidFill>
                  <a:schemeClr val="bg1"/>
                </a:solidFill>
                <a:latin typeface="仿宋" panose="02010609060101010101" pitchFamily="49" charset="-122"/>
                <a:ea typeface="仿宋" panose="02010609060101010101" pitchFamily="49" charset="-122"/>
              </a:rPr>
              <a:t>（综合所得收入额</a:t>
            </a:r>
            <a:r>
              <a:rPr lang="en-US" altLang="zh-CN" sz="2000" dirty="0">
                <a:solidFill>
                  <a:schemeClr val="bg1"/>
                </a:solidFill>
                <a:latin typeface="仿宋" panose="02010609060101010101" pitchFamily="49" charset="-122"/>
                <a:ea typeface="仿宋" panose="02010609060101010101" pitchFamily="49" charset="-122"/>
              </a:rPr>
              <a:t>- 60000</a:t>
            </a:r>
            <a:r>
              <a:rPr lang="zh-CN" altLang="en-US" sz="2000" dirty="0">
                <a:solidFill>
                  <a:schemeClr val="bg1"/>
                </a:solidFill>
                <a:latin typeface="仿宋" panose="02010609060101010101" pitchFamily="49" charset="-122"/>
                <a:ea typeface="仿宋" panose="02010609060101010101" pitchFamily="49" charset="-122"/>
              </a:rPr>
              <a:t>元 </a:t>
            </a:r>
            <a:r>
              <a:rPr lang="en-US" altLang="zh-CN" sz="2000" dirty="0">
                <a:solidFill>
                  <a:schemeClr val="bg1"/>
                </a:solidFill>
                <a:latin typeface="仿宋" panose="02010609060101010101" pitchFamily="49" charset="-122"/>
                <a:ea typeface="仿宋" panose="02010609060101010101" pitchFamily="49" charset="-122"/>
              </a:rPr>
              <a:t>-</a:t>
            </a:r>
            <a:r>
              <a:rPr lang="zh-CN" altLang="en-US" sz="2000" dirty="0">
                <a:solidFill>
                  <a:schemeClr val="bg1"/>
                </a:solidFill>
                <a:latin typeface="仿宋" panose="02010609060101010101" pitchFamily="49" charset="-122"/>
                <a:ea typeface="仿宋" panose="02010609060101010101" pitchFamily="49" charset="-122"/>
              </a:rPr>
              <a:t>专项扣除 </a:t>
            </a:r>
            <a:r>
              <a:rPr lang="en-US" altLang="zh-CN" sz="2000" dirty="0">
                <a:solidFill>
                  <a:schemeClr val="bg1"/>
                </a:solidFill>
                <a:latin typeface="仿宋" panose="02010609060101010101" pitchFamily="49" charset="-122"/>
                <a:ea typeface="仿宋" panose="02010609060101010101" pitchFamily="49" charset="-122"/>
              </a:rPr>
              <a:t>- </a:t>
            </a:r>
            <a:r>
              <a:rPr lang="zh-CN" altLang="en-US" sz="2000" dirty="0">
                <a:solidFill>
                  <a:schemeClr val="bg1"/>
                </a:solidFill>
                <a:latin typeface="仿宋" panose="02010609060101010101" pitchFamily="49" charset="-122"/>
                <a:ea typeface="仿宋" panose="02010609060101010101" pitchFamily="49" charset="-122"/>
              </a:rPr>
              <a:t>专项附加扣除 </a:t>
            </a:r>
            <a:r>
              <a:rPr lang="en-US" altLang="zh-CN" sz="2000" dirty="0">
                <a:solidFill>
                  <a:schemeClr val="bg1"/>
                </a:solidFill>
                <a:latin typeface="仿宋" panose="02010609060101010101" pitchFamily="49" charset="-122"/>
                <a:ea typeface="仿宋" panose="02010609060101010101" pitchFamily="49" charset="-122"/>
              </a:rPr>
              <a:t>- </a:t>
            </a:r>
            <a:r>
              <a:rPr lang="zh-CN" altLang="en-US" sz="2000" dirty="0">
                <a:solidFill>
                  <a:srgbClr val="60EEEB"/>
                </a:solidFill>
                <a:latin typeface="仿宋" panose="02010609060101010101" pitchFamily="49" charset="-122"/>
                <a:ea typeface="仿宋" panose="02010609060101010101" pitchFamily="49" charset="-122"/>
              </a:rPr>
              <a:t>依法确定的其他扣除</a:t>
            </a:r>
            <a:r>
              <a:rPr lang="en-US" altLang="zh-CN" sz="2000" dirty="0">
                <a:solidFill>
                  <a:schemeClr val="bg1"/>
                </a:solidFill>
                <a:latin typeface="仿宋" panose="02010609060101010101" pitchFamily="49" charset="-122"/>
                <a:ea typeface="仿宋" panose="02010609060101010101" pitchFamily="49" charset="-122"/>
              </a:rPr>
              <a:t>-</a:t>
            </a:r>
            <a:r>
              <a:rPr lang="zh-CN" altLang="en-US" sz="2000" dirty="0">
                <a:solidFill>
                  <a:schemeClr val="bg1"/>
                </a:solidFill>
                <a:latin typeface="仿宋" panose="02010609060101010101" pitchFamily="49" charset="-122"/>
                <a:ea typeface="仿宋" panose="02010609060101010101" pitchFamily="49" charset="-122"/>
              </a:rPr>
              <a:t>捐赠 ）</a:t>
            </a:r>
            <a:r>
              <a:rPr lang="en-US" altLang="zh-CN" sz="2000" dirty="0">
                <a:solidFill>
                  <a:schemeClr val="bg1"/>
                </a:solidFill>
                <a:latin typeface="仿宋" panose="02010609060101010101" pitchFamily="49" charset="-122"/>
                <a:ea typeface="仿宋" panose="02010609060101010101" pitchFamily="49" charset="-122"/>
              </a:rPr>
              <a:t>×</a:t>
            </a:r>
            <a:r>
              <a:rPr lang="zh-CN" altLang="en-US" sz="2000" dirty="0">
                <a:solidFill>
                  <a:schemeClr val="bg1"/>
                </a:solidFill>
                <a:latin typeface="仿宋" panose="02010609060101010101" pitchFamily="49" charset="-122"/>
                <a:ea typeface="仿宋" panose="02010609060101010101" pitchFamily="49" charset="-122"/>
              </a:rPr>
              <a:t>税率</a:t>
            </a:r>
            <a:r>
              <a:rPr lang="en-US" altLang="zh-CN" sz="2000" dirty="0">
                <a:solidFill>
                  <a:schemeClr val="bg1"/>
                </a:solidFill>
                <a:latin typeface="仿宋" panose="02010609060101010101" pitchFamily="49" charset="-122"/>
                <a:ea typeface="仿宋" panose="02010609060101010101" pitchFamily="49" charset="-122"/>
              </a:rPr>
              <a:t>-</a:t>
            </a:r>
            <a:r>
              <a:rPr lang="zh-CN" altLang="en-US" sz="2000" dirty="0">
                <a:solidFill>
                  <a:schemeClr val="bg1"/>
                </a:solidFill>
                <a:latin typeface="仿宋" panose="02010609060101010101" pitchFamily="49" charset="-122"/>
                <a:ea typeface="仿宋" panose="02010609060101010101" pitchFamily="49" charset="-122"/>
              </a:rPr>
              <a:t>速算扣除数</a:t>
            </a:r>
            <a:r>
              <a:rPr lang="en-US" altLang="zh-CN" sz="2000" dirty="0">
                <a:solidFill>
                  <a:schemeClr val="bg1"/>
                </a:solidFill>
                <a:latin typeface="仿宋" panose="02010609060101010101" pitchFamily="49" charset="-122"/>
                <a:ea typeface="仿宋" panose="02010609060101010101" pitchFamily="49" charset="-122"/>
              </a:rPr>
              <a:t>]-</a:t>
            </a:r>
            <a:r>
              <a:rPr lang="en-US" altLang="zh-CN" sz="2000" dirty="0" smtClean="0">
                <a:solidFill>
                  <a:schemeClr val="bg1"/>
                </a:solidFill>
                <a:latin typeface="仿宋" panose="02010609060101010101" pitchFamily="49" charset="-122"/>
                <a:ea typeface="仿宋" panose="02010609060101010101" pitchFamily="49" charset="-122"/>
              </a:rPr>
              <a:t>2024</a:t>
            </a:r>
            <a:r>
              <a:rPr lang="zh-CN" altLang="en-US" sz="2000" dirty="0" smtClean="0">
                <a:solidFill>
                  <a:schemeClr val="bg1"/>
                </a:solidFill>
                <a:latin typeface="仿宋" panose="02010609060101010101" pitchFamily="49" charset="-122"/>
                <a:ea typeface="仿宋" panose="02010609060101010101" pitchFamily="49" charset="-122"/>
              </a:rPr>
              <a:t>年</a:t>
            </a:r>
            <a:r>
              <a:rPr lang="zh-CN" altLang="en-US" sz="2000" dirty="0">
                <a:solidFill>
                  <a:schemeClr val="bg1"/>
                </a:solidFill>
                <a:latin typeface="仿宋" panose="02010609060101010101" pitchFamily="49" charset="-122"/>
                <a:ea typeface="仿宋" panose="02010609060101010101" pitchFamily="49" charset="-122"/>
              </a:rPr>
              <a:t>已预缴税额</a:t>
            </a:r>
          </a:p>
        </p:txBody>
      </p:sp>
      <p:sp>
        <p:nvSpPr>
          <p:cNvPr id="20" name="文本框 19"/>
          <p:cNvSpPr txBox="1"/>
          <p:nvPr/>
        </p:nvSpPr>
        <p:spPr>
          <a:xfrm>
            <a:off x="6958500" y="3772539"/>
            <a:ext cx="3196615" cy="1754326"/>
          </a:xfrm>
          <a:prstGeom prst="rect">
            <a:avLst/>
          </a:prstGeom>
          <a:noFill/>
          <a:ln>
            <a:solidFill>
              <a:srgbClr val="60EEEB"/>
            </a:solidFill>
          </a:ln>
        </p:spPr>
        <p:txBody>
          <a:bodyPr wrap="square" rtlCol="0">
            <a:spAutoFit/>
          </a:bodyPr>
          <a:lstStyle/>
          <a:p>
            <a:pPr>
              <a:lnSpc>
                <a:spcPct val="150000"/>
              </a:lnSpc>
            </a:pPr>
            <a:r>
              <a:rPr lang="zh-CN" altLang="en-US" dirty="0">
                <a:solidFill>
                  <a:schemeClr val="bg1"/>
                </a:solidFill>
                <a:latin typeface="仿宋" panose="02010609060101010101" pitchFamily="49" charset="-122"/>
                <a:ea typeface="仿宋" panose="02010609060101010101" pitchFamily="49" charset="-122"/>
              </a:rPr>
              <a:t>企业</a:t>
            </a:r>
            <a:r>
              <a:rPr lang="en-US" altLang="zh-CN" dirty="0">
                <a:solidFill>
                  <a:schemeClr val="bg1"/>
                </a:solidFill>
                <a:latin typeface="仿宋" panose="02010609060101010101" pitchFamily="49" charset="-122"/>
                <a:ea typeface="仿宋" panose="02010609060101010101" pitchFamily="49" charset="-122"/>
              </a:rPr>
              <a:t>/</a:t>
            </a:r>
            <a:r>
              <a:rPr lang="zh-CN" altLang="en-US" dirty="0">
                <a:solidFill>
                  <a:schemeClr val="bg1"/>
                </a:solidFill>
                <a:latin typeface="仿宋" panose="02010609060101010101" pitchFamily="49" charset="-122"/>
                <a:ea typeface="仿宋" panose="02010609060101010101" pitchFamily="49" charset="-122"/>
              </a:rPr>
              <a:t>职业年金</a:t>
            </a:r>
            <a:endParaRPr lang="en-US" altLang="zh-CN" dirty="0">
              <a:solidFill>
                <a:schemeClr val="bg1"/>
              </a:solidFill>
              <a:latin typeface="仿宋" panose="02010609060101010101" pitchFamily="49" charset="-122"/>
              <a:ea typeface="仿宋" panose="02010609060101010101" pitchFamily="49" charset="-122"/>
            </a:endParaRPr>
          </a:p>
          <a:p>
            <a:pPr>
              <a:lnSpc>
                <a:spcPct val="150000"/>
              </a:lnSpc>
            </a:pPr>
            <a:r>
              <a:rPr lang="zh-CN" altLang="en-US" dirty="0">
                <a:solidFill>
                  <a:schemeClr val="bg1"/>
                </a:solidFill>
                <a:latin typeface="仿宋" panose="02010609060101010101" pitchFamily="49" charset="-122"/>
                <a:ea typeface="仿宋" panose="02010609060101010101" pitchFamily="49" charset="-122"/>
              </a:rPr>
              <a:t>税优商业健康险</a:t>
            </a:r>
          </a:p>
          <a:p>
            <a:pPr>
              <a:lnSpc>
                <a:spcPct val="150000"/>
              </a:lnSpc>
            </a:pPr>
            <a:r>
              <a:rPr lang="zh-CN" altLang="en-US" dirty="0">
                <a:solidFill>
                  <a:schemeClr val="bg1"/>
                </a:solidFill>
                <a:latin typeface="仿宋" panose="02010609060101010101" pitchFamily="49" charset="-122"/>
                <a:ea typeface="仿宋" panose="02010609060101010101" pitchFamily="49" charset="-122"/>
              </a:rPr>
              <a:t>税收递延型养老</a:t>
            </a:r>
            <a:r>
              <a:rPr lang="zh-CN" altLang="en-US" dirty="0" smtClean="0">
                <a:solidFill>
                  <a:schemeClr val="bg1"/>
                </a:solidFill>
                <a:latin typeface="仿宋" panose="02010609060101010101" pitchFamily="49" charset="-122"/>
                <a:ea typeface="仿宋" panose="02010609060101010101" pitchFamily="49" charset="-122"/>
              </a:rPr>
              <a:t>保险</a:t>
            </a:r>
            <a:endParaRPr lang="en-US" altLang="zh-CN" dirty="0" smtClean="0">
              <a:solidFill>
                <a:schemeClr val="bg1"/>
              </a:solidFill>
              <a:latin typeface="仿宋" panose="02010609060101010101" pitchFamily="49" charset="-122"/>
              <a:ea typeface="仿宋" panose="02010609060101010101" pitchFamily="49" charset="-122"/>
            </a:endParaRPr>
          </a:p>
          <a:p>
            <a:pPr>
              <a:lnSpc>
                <a:spcPct val="150000"/>
              </a:lnSpc>
            </a:pPr>
            <a:r>
              <a:rPr lang="zh-CN" altLang="en-US" dirty="0" smtClean="0">
                <a:solidFill>
                  <a:schemeClr val="bg1"/>
                </a:solidFill>
                <a:latin typeface="仿宋" panose="02010609060101010101" pitchFamily="49" charset="-122"/>
                <a:ea typeface="仿宋" panose="02010609060101010101" pitchFamily="49" charset="-122"/>
              </a:rPr>
              <a:t>个人养老金</a:t>
            </a:r>
            <a:endParaRPr lang="zh-CN" altLang="en-US" dirty="0">
              <a:solidFill>
                <a:schemeClr val="bg1"/>
              </a:solidFill>
              <a:latin typeface="仿宋" panose="02010609060101010101" pitchFamily="49" charset="-122"/>
              <a:ea typeface="仿宋" panose="02010609060101010101" pitchFamily="49" charset="-122"/>
            </a:endParaRPr>
          </a:p>
        </p:txBody>
      </p:sp>
      <p:cxnSp>
        <p:nvCxnSpPr>
          <p:cNvPr id="21" name="直接连接符 20"/>
          <p:cNvCxnSpPr/>
          <p:nvPr/>
        </p:nvCxnSpPr>
        <p:spPr>
          <a:xfrm>
            <a:off x="8857080" y="2439990"/>
            <a:ext cx="0" cy="645471"/>
          </a:xfrm>
          <a:prstGeom prst="line">
            <a:avLst/>
          </a:prstGeom>
          <a:ln w="19050">
            <a:solidFill>
              <a:srgbClr val="60EEEB"/>
            </a:solidFill>
          </a:ln>
        </p:spPr>
        <p:style>
          <a:lnRef idx="1">
            <a:schemeClr val="accent1"/>
          </a:lnRef>
          <a:fillRef idx="0">
            <a:schemeClr val="accent1"/>
          </a:fillRef>
          <a:effectRef idx="0">
            <a:schemeClr val="accent1"/>
          </a:effectRef>
          <a:fontRef idx="minor">
            <a:schemeClr val="tx1"/>
          </a:fontRef>
        </p:style>
      </p:cxnSp>
      <p:cxnSp>
        <p:nvCxnSpPr>
          <p:cNvPr id="24" name="直接连接符 23"/>
          <p:cNvCxnSpPr/>
          <p:nvPr/>
        </p:nvCxnSpPr>
        <p:spPr>
          <a:xfrm>
            <a:off x="8037627" y="3085461"/>
            <a:ext cx="819453" cy="0"/>
          </a:xfrm>
          <a:prstGeom prst="line">
            <a:avLst/>
          </a:prstGeom>
          <a:ln w="19050">
            <a:solidFill>
              <a:srgbClr val="60EEEB"/>
            </a:solidFill>
          </a:ln>
        </p:spPr>
        <p:style>
          <a:lnRef idx="1">
            <a:schemeClr val="accent1"/>
          </a:lnRef>
          <a:fillRef idx="0">
            <a:schemeClr val="accent1"/>
          </a:fillRef>
          <a:effectRef idx="0">
            <a:schemeClr val="accent1"/>
          </a:effectRef>
          <a:fontRef idx="minor">
            <a:schemeClr val="tx1"/>
          </a:fontRef>
        </p:style>
      </p:cxnSp>
      <p:cxnSp>
        <p:nvCxnSpPr>
          <p:cNvPr id="25" name="直接箭头连接符 24"/>
          <p:cNvCxnSpPr/>
          <p:nvPr/>
        </p:nvCxnSpPr>
        <p:spPr>
          <a:xfrm>
            <a:off x="8037627" y="3085461"/>
            <a:ext cx="0" cy="577247"/>
          </a:xfrm>
          <a:prstGeom prst="straightConnector1">
            <a:avLst/>
          </a:prstGeom>
          <a:ln w="19050">
            <a:solidFill>
              <a:srgbClr val="60EEEB"/>
            </a:solidFill>
            <a:tailEnd type="triangle"/>
          </a:ln>
        </p:spPr>
        <p:style>
          <a:lnRef idx="1">
            <a:schemeClr val="accent1"/>
          </a:lnRef>
          <a:fillRef idx="0">
            <a:schemeClr val="accent1"/>
          </a:fillRef>
          <a:effectRef idx="0">
            <a:schemeClr val="accent1"/>
          </a:effectRef>
          <a:fontRef idx="minor">
            <a:schemeClr val="tx1"/>
          </a:fontRef>
        </p:style>
      </p:cxnSp>
      <p:pic>
        <p:nvPicPr>
          <p:cNvPr id="14" name="图片 13"/>
          <p:cNvPicPr>
            <a:picLocks noChangeAspect="1"/>
          </p:cNvPicPr>
          <p:nvPr/>
        </p:nvPicPr>
        <p:blipFill>
          <a:blip r:embed="rId2"/>
          <a:stretch>
            <a:fillRect/>
          </a:stretch>
        </p:blipFill>
        <p:spPr>
          <a:xfrm>
            <a:off x="751403" y="3161357"/>
            <a:ext cx="4991993" cy="3315715"/>
          </a:xfrm>
          <a:prstGeom prst="rect">
            <a:avLst/>
          </a:prstGeom>
        </p:spPr>
      </p:pic>
      <p:cxnSp>
        <p:nvCxnSpPr>
          <p:cNvPr id="15" name="直接箭头连接符 14"/>
          <p:cNvCxnSpPr/>
          <p:nvPr/>
        </p:nvCxnSpPr>
        <p:spPr>
          <a:xfrm flipH="1">
            <a:off x="5829450" y="4483357"/>
            <a:ext cx="1042996" cy="335857"/>
          </a:xfrm>
          <a:prstGeom prst="straightConnector1">
            <a:avLst/>
          </a:prstGeom>
          <a:ln w="28575">
            <a:solidFill>
              <a:srgbClr val="16CCC8"/>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7" name="TextBox 75"/>
          <p:cNvSpPr txBox="1"/>
          <p:nvPr/>
        </p:nvSpPr>
        <p:spPr>
          <a:xfrm>
            <a:off x="509010" y="529102"/>
            <a:ext cx="8151513" cy="523220"/>
          </a:xfrm>
          <a:prstGeom prst="rect">
            <a:avLst/>
          </a:prstGeom>
          <a:noFill/>
        </p:spPr>
        <p:txBody>
          <a:bodyPr wrap="square" rtlCol="0" anchor="b">
            <a:spAutoFit/>
          </a:bodyPr>
          <a:lstStyle/>
          <a:p>
            <a:r>
              <a:rPr lang="zh-CN" altLang="en-US" sz="2800" b="1" dirty="0">
                <a:solidFill>
                  <a:schemeClr val="bg1"/>
                </a:solidFill>
                <a:latin typeface="仿宋" panose="02010609060101010101" pitchFamily="49" charset="-122"/>
                <a:ea typeface="仿宋" panose="02010609060101010101" pitchFamily="49" charset="-122"/>
              </a:rPr>
              <a:t>一、整体认识汇算清缴</a:t>
            </a:r>
          </a:p>
        </p:txBody>
      </p:sp>
      <p:grpSp>
        <p:nvGrpSpPr>
          <p:cNvPr id="70" name="组合 69"/>
          <p:cNvGrpSpPr/>
          <p:nvPr/>
        </p:nvGrpSpPr>
        <p:grpSpPr>
          <a:xfrm>
            <a:off x="12372556" y="1688665"/>
            <a:ext cx="700242" cy="3480671"/>
            <a:chOff x="12752522" y="1935012"/>
            <a:chExt cx="700242" cy="3480671"/>
          </a:xfrm>
        </p:grpSpPr>
        <p:sp>
          <p:nvSpPr>
            <p:cNvPr id="71" name="椭圆 70"/>
            <p:cNvSpPr/>
            <p:nvPr/>
          </p:nvSpPr>
          <p:spPr>
            <a:xfrm>
              <a:off x="12752522" y="1935012"/>
              <a:ext cx="700242" cy="700242"/>
            </a:xfrm>
            <a:prstGeom prst="ellipse">
              <a:avLst/>
            </a:prstGeom>
            <a:solidFill>
              <a:srgbClr val="16CCC8"/>
            </a:solidFill>
            <a:ln w="317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dirty="0">
                <a:ea typeface="仿宋" panose="02010609060101010101" pitchFamily="49" charset="-122"/>
              </a:endParaRPr>
            </a:p>
          </p:txBody>
        </p:sp>
        <p:sp>
          <p:nvSpPr>
            <p:cNvPr id="72" name="椭圆 71"/>
            <p:cNvSpPr/>
            <p:nvPr/>
          </p:nvSpPr>
          <p:spPr>
            <a:xfrm>
              <a:off x="12752522" y="2861822"/>
              <a:ext cx="700242" cy="700242"/>
            </a:xfrm>
            <a:prstGeom prst="ellipse">
              <a:avLst/>
            </a:prstGeom>
            <a:solidFill>
              <a:srgbClr val="8B56D0"/>
            </a:solidFill>
            <a:ln w="317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dirty="0">
                <a:ea typeface="仿宋" panose="02010609060101010101" pitchFamily="49" charset="-122"/>
              </a:endParaRPr>
            </a:p>
          </p:txBody>
        </p:sp>
        <p:sp>
          <p:nvSpPr>
            <p:cNvPr id="73" name="椭圆 72"/>
            <p:cNvSpPr/>
            <p:nvPr/>
          </p:nvSpPr>
          <p:spPr>
            <a:xfrm>
              <a:off x="12752522" y="3788632"/>
              <a:ext cx="700242" cy="700242"/>
            </a:xfrm>
            <a:prstGeom prst="ellipse">
              <a:avLst/>
            </a:prstGeom>
            <a:solidFill>
              <a:srgbClr val="DA05D5"/>
            </a:solidFill>
            <a:ln w="317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dirty="0">
                <a:ea typeface="仿宋" panose="02010609060101010101" pitchFamily="49" charset="-122"/>
              </a:endParaRPr>
            </a:p>
          </p:txBody>
        </p:sp>
        <p:sp>
          <p:nvSpPr>
            <p:cNvPr id="74" name="椭圆 73"/>
            <p:cNvSpPr/>
            <p:nvPr/>
          </p:nvSpPr>
          <p:spPr>
            <a:xfrm>
              <a:off x="12752522" y="4715441"/>
              <a:ext cx="700242" cy="700242"/>
            </a:xfrm>
            <a:prstGeom prst="ellipse">
              <a:avLst/>
            </a:prstGeom>
            <a:solidFill>
              <a:srgbClr val="261D38"/>
            </a:solidFill>
            <a:ln w="317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dirty="0">
                <a:ea typeface="仿宋" panose="02010609060101010101" pitchFamily="49" charset="-122"/>
              </a:endParaRPr>
            </a:p>
          </p:txBody>
        </p:sp>
      </p:grpSp>
      <p:sp>
        <p:nvSpPr>
          <p:cNvPr id="8" name="TextBox 75"/>
          <p:cNvSpPr txBox="1"/>
          <p:nvPr/>
        </p:nvSpPr>
        <p:spPr>
          <a:xfrm>
            <a:off x="466969" y="1295317"/>
            <a:ext cx="3767878" cy="461665"/>
          </a:xfrm>
          <a:prstGeom prst="rect">
            <a:avLst/>
          </a:prstGeom>
          <a:noFill/>
        </p:spPr>
        <p:txBody>
          <a:bodyPr wrap="square" rtlCol="0" anchor="b">
            <a:spAutoFit/>
          </a:bodyPr>
          <a:lstStyle/>
          <a:p>
            <a:r>
              <a:rPr lang="en-US" altLang="zh-CN" sz="2400" b="1" dirty="0">
                <a:solidFill>
                  <a:schemeClr val="bg1"/>
                </a:solidFill>
                <a:latin typeface="仿宋" panose="02010609060101010101" pitchFamily="49" charset="-122"/>
                <a:ea typeface="仿宋" panose="02010609060101010101" pitchFamily="49" charset="-122"/>
              </a:rPr>
              <a:t>2</a:t>
            </a:r>
            <a:r>
              <a:rPr lang="zh-CN" altLang="en-US" sz="2400" b="1" dirty="0">
                <a:solidFill>
                  <a:schemeClr val="bg1"/>
                </a:solidFill>
                <a:latin typeface="仿宋" panose="02010609060101010101" pitchFamily="49" charset="-122"/>
                <a:ea typeface="仿宋" panose="02010609060101010101" pitchFamily="49" charset="-122"/>
              </a:rPr>
              <a:t>、年度汇算具体计算公式</a:t>
            </a:r>
          </a:p>
        </p:txBody>
      </p:sp>
      <p:sp>
        <p:nvSpPr>
          <p:cNvPr id="3" name="矩形 2"/>
          <p:cNvSpPr/>
          <p:nvPr/>
        </p:nvSpPr>
        <p:spPr>
          <a:xfrm>
            <a:off x="907587" y="1908262"/>
            <a:ext cx="10591375" cy="1015663"/>
          </a:xfrm>
          <a:prstGeom prst="rect">
            <a:avLst/>
          </a:prstGeom>
          <a:ln w="9525">
            <a:noFill/>
          </a:ln>
        </p:spPr>
        <p:txBody>
          <a:bodyPr wrap="square">
            <a:spAutoFit/>
          </a:bodyPr>
          <a:lstStyle/>
          <a:p>
            <a:pPr>
              <a:lnSpc>
                <a:spcPct val="150000"/>
              </a:lnSpc>
            </a:pPr>
            <a:r>
              <a:rPr lang="en-US" altLang="zh-CN" sz="2000" dirty="0">
                <a:solidFill>
                  <a:schemeClr val="bg1"/>
                </a:solidFill>
                <a:latin typeface="仿宋" panose="02010609060101010101" pitchFamily="49" charset="-122"/>
                <a:ea typeface="仿宋" panose="02010609060101010101" pitchFamily="49" charset="-122"/>
              </a:rPr>
              <a:t>[</a:t>
            </a:r>
            <a:r>
              <a:rPr lang="zh-CN" altLang="en-US" sz="2000" dirty="0">
                <a:solidFill>
                  <a:schemeClr val="bg1"/>
                </a:solidFill>
                <a:latin typeface="仿宋" panose="02010609060101010101" pitchFamily="49" charset="-122"/>
                <a:ea typeface="仿宋" panose="02010609060101010101" pitchFamily="49" charset="-122"/>
              </a:rPr>
              <a:t>（综合所得收入额</a:t>
            </a:r>
            <a:r>
              <a:rPr lang="en-US" altLang="zh-CN" sz="2000" dirty="0">
                <a:solidFill>
                  <a:schemeClr val="bg1"/>
                </a:solidFill>
                <a:latin typeface="仿宋" panose="02010609060101010101" pitchFamily="49" charset="-122"/>
                <a:ea typeface="仿宋" panose="02010609060101010101" pitchFamily="49" charset="-122"/>
              </a:rPr>
              <a:t>- 60000</a:t>
            </a:r>
            <a:r>
              <a:rPr lang="zh-CN" altLang="en-US" sz="2000" dirty="0">
                <a:solidFill>
                  <a:schemeClr val="bg1"/>
                </a:solidFill>
                <a:latin typeface="仿宋" panose="02010609060101010101" pitchFamily="49" charset="-122"/>
                <a:ea typeface="仿宋" panose="02010609060101010101" pitchFamily="49" charset="-122"/>
              </a:rPr>
              <a:t>元 </a:t>
            </a:r>
            <a:r>
              <a:rPr lang="en-US" altLang="zh-CN" sz="2000" dirty="0">
                <a:solidFill>
                  <a:schemeClr val="bg1"/>
                </a:solidFill>
                <a:latin typeface="仿宋" panose="02010609060101010101" pitchFamily="49" charset="-122"/>
                <a:ea typeface="仿宋" panose="02010609060101010101" pitchFamily="49" charset="-122"/>
              </a:rPr>
              <a:t>-</a:t>
            </a:r>
            <a:r>
              <a:rPr lang="zh-CN" altLang="en-US" sz="2000" dirty="0">
                <a:solidFill>
                  <a:schemeClr val="bg1"/>
                </a:solidFill>
                <a:latin typeface="仿宋" panose="02010609060101010101" pitchFamily="49" charset="-122"/>
                <a:ea typeface="仿宋" panose="02010609060101010101" pitchFamily="49" charset="-122"/>
              </a:rPr>
              <a:t>专项扣除 </a:t>
            </a:r>
            <a:r>
              <a:rPr lang="en-US" altLang="zh-CN" sz="2000" dirty="0">
                <a:solidFill>
                  <a:schemeClr val="bg1"/>
                </a:solidFill>
                <a:latin typeface="仿宋" panose="02010609060101010101" pitchFamily="49" charset="-122"/>
                <a:ea typeface="仿宋" panose="02010609060101010101" pitchFamily="49" charset="-122"/>
              </a:rPr>
              <a:t>- </a:t>
            </a:r>
            <a:r>
              <a:rPr lang="zh-CN" altLang="en-US" sz="2000" dirty="0">
                <a:solidFill>
                  <a:schemeClr val="bg1"/>
                </a:solidFill>
                <a:latin typeface="仿宋" panose="02010609060101010101" pitchFamily="49" charset="-122"/>
                <a:ea typeface="仿宋" panose="02010609060101010101" pitchFamily="49" charset="-122"/>
              </a:rPr>
              <a:t>专项附加扣除 </a:t>
            </a:r>
            <a:r>
              <a:rPr lang="en-US" altLang="zh-CN" sz="2000" dirty="0">
                <a:solidFill>
                  <a:schemeClr val="bg1"/>
                </a:solidFill>
                <a:latin typeface="仿宋" panose="02010609060101010101" pitchFamily="49" charset="-122"/>
                <a:ea typeface="仿宋" panose="02010609060101010101" pitchFamily="49" charset="-122"/>
              </a:rPr>
              <a:t>- </a:t>
            </a:r>
            <a:r>
              <a:rPr lang="zh-CN" altLang="en-US" sz="2000" dirty="0">
                <a:solidFill>
                  <a:schemeClr val="bg1"/>
                </a:solidFill>
                <a:latin typeface="仿宋" panose="02010609060101010101" pitchFamily="49" charset="-122"/>
                <a:ea typeface="仿宋" panose="02010609060101010101" pitchFamily="49" charset="-122"/>
              </a:rPr>
              <a:t>依法确定的其他扣除</a:t>
            </a:r>
            <a:r>
              <a:rPr lang="en-US" altLang="zh-CN" sz="2000" dirty="0">
                <a:solidFill>
                  <a:srgbClr val="16CCC8"/>
                </a:solidFill>
                <a:latin typeface="仿宋" panose="02010609060101010101" pitchFamily="49" charset="-122"/>
                <a:ea typeface="仿宋" panose="02010609060101010101" pitchFamily="49" charset="-122"/>
              </a:rPr>
              <a:t>-</a:t>
            </a:r>
            <a:r>
              <a:rPr lang="zh-CN" altLang="en-US" sz="2000" dirty="0">
                <a:solidFill>
                  <a:srgbClr val="16CCC8"/>
                </a:solidFill>
                <a:latin typeface="仿宋" panose="02010609060101010101" pitchFamily="49" charset="-122"/>
                <a:ea typeface="仿宋" panose="02010609060101010101" pitchFamily="49" charset="-122"/>
              </a:rPr>
              <a:t>捐赠 </a:t>
            </a:r>
            <a:r>
              <a:rPr lang="zh-CN" altLang="en-US" sz="2000" dirty="0">
                <a:solidFill>
                  <a:schemeClr val="bg1"/>
                </a:solidFill>
                <a:latin typeface="仿宋" panose="02010609060101010101" pitchFamily="49" charset="-122"/>
                <a:ea typeface="仿宋" panose="02010609060101010101" pitchFamily="49" charset="-122"/>
              </a:rPr>
              <a:t>）</a:t>
            </a:r>
            <a:r>
              <a:rPr lang="en-US" altLang="zh-CN" sz="2000" dirty="0">
                <a:solidFill>
                  <a:schemeClr val="bg1"/>
                </a:solidFill>
                <a:latin typeface="仿宋" panose="02010609060101010101" pitchFamily="49" charset="-122"/>
                <a:ea typeface="仿宋" panose="02010609060101010101" pitchFamily="49" charset="-122"/>
              </a:rPr>
              <a:t>×</a:t>
            </a:r>
            <a:r>
              <a:rPr lang="zh-CN" altLang="en-US" sz="2000" dirty="0">
                <a:solidFill>
                  <a:schemeClr val="bg1"/>
                </a:solidFill>
                <a:latin typeface="仿宋" panose="02010609060101010101" pitchFamily="49" charset="-122"/>
                <a:ea typeface="仿宋" panose="02010609060101010101" pitchFamily="49" charset="-122"/>
              </a:rPr>
              <a:t>税率</a:t>
            </a:r>
            <a:r>
              <a:rPr lang="en-US" altLang="zh-CN" sz="2000" dirty="0">
                <a:solidFill>
                  <a:schemeClr val="bg1"/>
                </a:solidFill>
                <a:latin typeface="仿宋" panose="02010609060101010101" pitchFamily="49" charset="-122"/>
                <a:ea typeface="仿宋" panose="02010609060101010101" pitchFamily="49" charset="-122"/>
              </a:rPr>
              <a:t>-</a:t>
            </a:r>
            <a:r>
              <a:rPr lang="zh-CN" altLang="en-US" sz="2000" dirty="0">
                <a:solidFill>
                  <a:schemeClr val="bg1"/>
                </a:solidFill>
                <a:latin typeface="仿宋" panose="02010609060101010101" pitchFamily="49" charset="-122"/>
                <a:ea typeface="仿宋" panose="02010609060101010101" pitchFamily="49" charset="-122"/>
              </a:rPr>
              <a:t>速算扣除数</a:t>
            </a:r>
            <a:r>
              <a:rPr lang="en-US" altLang="zh-CN" sz="2000" dirty="0">
                <a:solidFill>
                  <a:schemeClr val="bg1"/>
                </a:solidFill>
                <a:latin typeface="仿宋" panose="02010609060101010101" pitchFamily="49" charset="-122"/>
                <a:ea typeface="仿宋" panose="02010609060101010101" pitchFamily="49" charset="-122"/>
              </a:rPr>
              <a:t>]-</a:t>
            </a:r>
            <a:r>
              <a:rPr lang="en-US" altLang="zh-CN" sz="2000" dirty="0" smtClean="0">
                <a:solidFill>
                  <a:schemeClr val="bg1"/>
                </a:solidFill>
                <a:latin typeface="仿宋" panose="02010609060101010101" pitchFamily="49" charset="-122"/>
                <a:ea typeface="仿宋" panose="02010609060101010101" pitchFamily="49" charset="-122"/>
              </a:rPr>
              <a:t>2024</a:t>
            </a:r>
            <a:r>
              <a:rPr lang="zh-CN" altLang="en-US" sz="2000" dirty="0" smtClean="0">
                <a:solidFill>
                  <a:schemeClr val="bg1"/>
                </a:solidFill>
                <a:latin typeface="仿宋" panose="02010609060101010101" pitchFamily="49" charset="-122"/>
                <a:ea typeface="仿宋" panose="02010609060101010101" pitchFamily="49" charset="-122"/>
              </a:rPr>
              <a:t>年</a:t>
            </a:r>
            <a:r>
              <a:rPr lang="zh-CN" altLang="en-US" sz="2000" dirty="0">
                <a:solidFill>
                  <a:schemeClr val="bg1"/>
                </a:solidFill>
                <a:latin typeface="仿宋" panose="02010609060101010101" pitchFamily="49" charset="-122"/>
                <a:ea typeface="仿宋" panose="02010609060101010101" pitchFamily="49" charset="-122"/>
              </a:rPr>
              <a:t>已预缴税额</a:t>
            </a:r>
          </a:p>
        </p:txBody>
      </p:sp>
      <p:sp>
        <p:nvSpPr>
          <p:cNvPr id="20" name="文本框 19"/>
          <p:cNvSpPr txBox="1"/>
          <p:nvPr/>
        </p:nvSpPr>
        <p:spPr>
          <a:xfrm>
            <a:off x="7432215" y="3637732"/>
            <a:ext cx="3519669" cy="1200329"/>
          </a:xfrm>
          <a:prstGeom prst="rect">
            <a:avLst/>
          </a:prstGeom>
          <a:noFill/>
          <a:ln>
            <a:solidFill>
              <a:srgbClr val="60EEEB"/>
            </a:solidFill>
          </a:ln>
        </p:spPr>
        <p:txBody>
          <a:bodyPr wrap="square" rtlCol="0">
            <a:spAutoFit/>
          </a:bodyPr>
          <a:lstStyle/>
          <a:p>
            <a:pPr>
              <a:lnSpc>
                <a:spcPct val="150000"/>
              </a:lnSpc>
            </a:pPr>
            <a:r>
              <a:rPr lang="zh-CN" altLang="en-US" sz="1600" dirty="0">
                <a:solidFill>
                  <a:schemeClr val="bg1"/>
                </a:solidFill>
                <a:latin typeface="仿宋" panose="02010609060101010101" pitchFamily="49" charset="-122"/>
                <a:ea typeface="仿宋" panose="02010609060101010101" pitchFamily="49" charset="-122"/>
              </a:rPr>
              <a:t>扣除标准</a:t>
            </a:r>
            <a:r>
              <a:rPr lang="zh-CN" altLang="en-US" sz="1600" dirty="0" smtClean="0">
                <a:solidFill>
                  <a:schemeClr val="bg1"/>
                </a:solidFill>
                <a:latin typeface="仿宋" panose="02010609060101010101" pitchFamily="49" charset="-122"/>
                <a:ea typeface="仿宋" panose="02010609060101010101" pitchFamily="49" charset="-122"/>
              </a:rPr>
              <a:t>：除政策规定可全额扣除外，一般扣除上限为应</a:t>
            </a:r>
            <a:r>
              <a:rPr lang="zh-CN" altLang="en-US" sz="1600" dirty="0">
                <a:solidFill>
                  <a:schemeClr val="bg1"/>
                </a:solidFill>
                <a:latin typeface="仿宋" panose="02010609060101010101" pitchFamily="49" charset="-122"/>
                <a:ea typeface="仿宋" panose="02010609060101010101" pitchFamily="49" charset="-122"/>
              </a:rPr>
              <a:t>纳税所得额</a:t>
            </a:r>
            <a:r>
              <a:rPr lang="en-US" altLang="zh-CN" sz="1600" dirty="0">
                <a:solidFill>
                  <a:schemeClr val="bg1"/>
                </a:solidFill>
                <a:latin typeface="仿宋" panose="02010609060101010101" pitchFamily="49" charset="-122"/>
                <a:ea typeface="仿宋" panose="02010609060101010101" pitchFamily="49" charset="-122"/>
              </a:rPr>
              <a:t>30%</a:t>
            </a:r>
          </a:p>
          <a:p>
            <a:pPr>
              <a:lnSpc>
                <a:spcPct val="150000"/>
              </a:lnSpc>
            </a:pPr>
            <a:endParaRPr lang="zh-CN" altLang="en-US" sz="1600" dirty="0">
              <a:solidFill>
                <a:schemeClr val="bg1"/>
              </a:solidFill>
              <a:latin typeface="仿宋" panose="02010609060101010101" pitchFamily="49" charset="-122"/>
              <a:ea typeface="仿宋" panose="02010609060101010101" pitchFamily="49" charset="-122"/>
            </a:endParaRPr>
          </a:p>
        </p:txBody>
      </p:sp>
      <p:cxnSp>
        <p:nvCxnSpPr>
          <p:cNvPr id="21" name="直接连接符 20"/>
          <p:cNvCxnSpPr/>
          <p:nvPr/>
        </p:nvCxnSpPr>
        <p:spPr>
          <a:xfrm>
            <a:off x="10427427" y="2388907"/>
            <a:ext cx="0" cy="645471"/>
          </a:xfrm>
          <a:prstGeom prst="line">
            <a:avLst/>
          </a:prstGeom>
          <a:ln w="19050">
            <a:solidFill>
              <a:srgbClr val="60EEEB"/>
            </a:solidFill>
          </a:ln>
        </p:spPr>
        <p:style>
          <a:lnRef idx="1">
            <a:schemeClr val="accent1"/>
          </a:lnRef>
          <a:fillRef idx="0">
            <a:schemeClr val="accent1"/>
          </a:fillRef>
          <a:effectRef idx="0">
            <a:schemeClr val="accent1"/>
          </a:effectRef>
          <a:fontRef idx="minor">
            <a:schemeClr val="tx1"/>
          </a:fontRef>
        </p:style>
      </p:cxnSp>
      <p:cxnSp>
        <p:nvCxnSpPr>
          <p:cNvPr id="24" name="直接连接符 23"/>
          <p:cNvCxnSpPr/>
          <p:nvPr/>
        </p:nvCxnSpPr>
        <p:spPr>
          <a:xfrm>
            <a:off x="9192050" y="3047439"/>
            <a:ext cx="1235377" cy="0"/>
          </a:xfrm>
          <a:prstGeom prst="line">
            <a:avLst/>
          </a:prstGeom>
          <a:ln w="19050">
            <a:solidFill>
              <a:srgbClr val="60EEEB"/>
            </a:solidFill>
          </a:ln>
        </p:spPr>
        <p:style>
          <a:lnRef idx="1">
            <a:schemeClr val="accent1"/>
          </a:lnRef>
          <a:fillRef idx="0">
            <a:schemeClr val="accent1"/>
          </a:fillRef>
          <a:effectRef idx="0">
            <a:schemeClr val="accent1"/>
          </a:effectRef>
          <a:fontRef idx="minor">
            <a:schemeClr val="tx1"/>
          </a:fontRef>
        </p:style>
      </p:cxnSp>
      <p:cxnSp>
        <p:nvCxnSpPr>
          <p:cNvPr id="25" name="直接箭头连接符 24"/>
          <p:cNvCxnSpPr/>
          <p:nvPr/>
        </p:nvCxnSpPr>
        <p:spPr>
          <a:xfrm>
            <a:off x="9192050" y="3047424"/>
            <a:ext cx="0" cy="577247"/>
          </a:xfrm>
          <a:prstGeom prst="straightConnector1">
            <a:avLst/>
          </a:prstGeom>
          <a:ln w="19050">
            <a:solidFill>
              <a:srgbClr val="60EEEB"/>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MH" val="20200224165346"/>
  <p:tag name="MH_LIBRARY" val="GRAPHIC"/>
  <p:tag name="MH_TYPE" val="Other"/>
  <p:tag name="MH_ORDER" val="1"/>
</p:tagLst>
</file>

<file path=ppt/tags/tag10.xml><?xml version="1.0" encoding="utf-8"?>
<p:tagLst xmlns:a="http://schemas.openxmlformats.org/drawingml/2006/main" xmlns:r="http://schemas.openxmlformats.org/officeDocument/2006/relationships" xmlns:p="http://schemas.openxmlformats.org/presentationml/2006/main">
  <p:tag name="MH" val="20200224165346"/>
  <p:tag name="MH_LIBRARY" val="GRAPHIC"/>
  <p:tag name="MH_TYPE" val="SubTitle"/>
  <p:tag name="MH_ORDER" val="3"/>
</p:tagLst>
</file>

<file path=ppt/tags/tag11.xml><?xml version="1.0" encoding="utf-8"?>
<p:tagLst xmlns:a="http://schemas.openxmlformats.org/drawingml/2006/main" xmlns:r="http://schemas.openxmlformats.org/officeDocument/2006/relationships" xmlns:p="http://schemas.openxmlformats.org/presentationml/2006/main">
  <p:tag name="MH" val="20200224165346"/>
  <p:tag name="MH_LIBRARY" val="GRAPHIC"/>
  <p:tag name="MH_TYPE" val="Text"/>
  <p:tag name="MH_ORDER" val="1"/>
</p:tagLst>
</file>

<file path=ppt/tags/tag12.xml><?xml version="1.0" encoding="utf-8"?>
<p:tagLst xmlns:a="http://schemas.openxmlformats.org/drawingml/2006/main" xmlns:r="http://schemas.openxmlformats.org/officeDocument/2006/relationships" xmlns:p="http://schemas.openxmlformats.org/presentationml/2006/main">
  <p:tag name="MH" val="20200224165346"/>
  <p:tag name="MH_LIBRARY" val="GRAPHIC"/>
  <p:tag name="MH_TYPE" val="Text"/>
  <p:tag name="MH_ORDER" val="2"/>
</p:tagLst>
</file>

<file path=ppt/tags/tag13.xml><?xml version="1.0" encoding="utf-8"?>
<p:tagLst xmlns:a="http://schemas.openxmlformats.org/drawingml/2006/main" xmlns:r="http://schemas.openxmlformats.org/officeDocument/2006/relationships" xmlns:p="http://schemas.openxmlformats.org/presentationml/2006/main">
  <p:tag name="MH" val="20200224165346"/>
  <p:tag name="MH_LIBRARY" val="GRAPHIC"/>
  <p:tag name="MH_TYPE" val="Text"/>
  <p:tag name="MH_ORDER" val="3"/>
</p:tagLst>
</file>

<file path=ppt/tags/tag14.xml><?xml version="1.0" encoding="utf-8"?>
<p:tagLst xmlns:a="http://schemas.openxmlformats.org/drawingml/2006/main" xmlns:r="http://schemas.openxmlformats.org/officeDocument/2006/relationships" xmlns:p="http://schemas.openxmlformats.org/presentationml/2006/main">
  <p:tag name="MH" val="20200224165346"/>
  <p:tag name="MH_LIBRARY" val="GRAPHIC"/>
  <p:tag name="MH_TYPE" val="Other"/>
  <p:tag name="MH_ORDER" val="8"/>
</p:tagLst>
</file>

<file path=ppt/tags/tag15.xml><?xml version="1.0" encoding="utf-8"?>
<p:tagLst xmlns:a="http://schemas.openxmlformats.org/drawingml/2006/main" xmlns:r="http://schemas.openxmlformats.org/officeDocument/2006/relationships" xmlns:p="http://schemas.openxmlformats.org/presentationml/2006/main">
  <p:tag name="MH" val="20200224165346"/>
  <p:tag name="MH_LIBRARY" val="GRAPHIC"/>
  <p:tag name="MH_TYPE" val="Other"/>
  <p:tag name="MH_ORDER" val="9"/>
</p:tagLst>
</file>

<file path=ppt/tags/tag16.xml><?xml version="1.0" encoding="utf-8"?>
<p:tagLst xmlns:a="http://schemas.openxmlformats.org/drawingml/2006/main" xmlns:r="http://schemas.openxmlformats.org/officeDocument/2006/relationships" xmlns:p="http://schemas.openxmlformats.org/presentationml/2006/main">
  <p:tag name="MH" val="20200224165346"/>
  <p:tag name="MH_LIBRARY" val="GRAPHIC"/>
  <p:tag name="MH_TYPE" val="Other"/>
  <p:tag name="MH_ORDER" val="10"/>
</p:tagLst>
</file>

<file path=ppt/tags/tag17.xml><?xml version="1.0" encoding="utf-8"?>
<p:tagLst xmlns:a="http://schemas.openxmlformats.org/drawingml/2006/main" xmlns:r="http://schemas.openxmlformats.org/officeDocument/2006/relationships" xmlns:p="http://schemas.openxmlformats.org/presentationml/2006/main">
  <p:tag name="MH" val="20200224165346"/>
  <p:tag name="MH_LIBRARY" val="GRAPHIC"/>
  <p:tag name="MH_TYPE" val="Other"/>
  <p:tag name="MH_ORDER" val="11"/>
</p:tagLst>
</file>

<file path=ppt/tags/tag18.xml><?xml version="1.0" encoding="utf-8"?>
<p:tagLst xmlns:a="http://schemas.openxmlformats.org/drawingml/2006/main" xmlns:r="http://schemas.openxmlformats.org/officeDocument/2006/relationships" xmlns:p="http://schemas.openxmlformats.org/presentationml/2006/main">
  <p:tag name="MH" val="20200224165346"/>
  <p:tag name="MH_LIBRARY" val="GRAPHIC"/>
  <p:tag name="MH_TYPE" val="Other"/>
  <p:tag name="MH_ORDER" val="12"/>
</p:tagLst>
</file>

<file path=ppt/tags/tag19.xml><?xml version="1.0" encoding="utf-8"?>
<p:tagLst xmlns:a="http://schemas.openxmlformats.org/drawingml/2006/main" xmlns:r="http://schemas.openxmlformats.org/officeDocument/2006/relationships" xmlns:p="http://schemas.openxmlformats.org/presentationml/2006/main">
  <p:tag name="MH" val="20200224165346"/>
  <p:tag name="MH_LIBRARY" val="GRAPHIC"/>
  <p:tag name="MH_TYPE" val="Other"/>
  <p:tag name="MH_ORDER" val="13"/>
</p:tagLst>
</file>

<file path=ppt/tags/tag2.xml><?xml version="1.0" encoding="utf-8"?>
<p:tagLst xmlns:a="http://schemas.openxmlformats.org/drawingml/2006/main" xmlns:r="http://schemas.openxmlformats.org/officeDocument/2006/relationships" xmlns:p="http://schemas.openxmlformats.org/presentationml/2006/main">
  <p:tag name="MH" val="20200224165346"/>
  <p:tag name="MH_LIBRARY" val="GRAPHIC"/>
  <p:tag name="MH_TYPE" val="Other"/>
  <p:tag name="MH_ORDER" val="2"/>
</p:tagLst>
</file>

<file path=ppt/tags/tag20.xml><?xml version="1.0" encoding="utf-8"?>
<p:tagLst xmlns:a="http://schemas.openxmlformats.org/drawingml/2006/main" xmlns:r="http://schemas.openxmlformats.org/officeDocument/2006/relationships" xmlns:p="http://schemas.openxmlformats.org/presentationml/2006/main">
  <p:tag name="KSO_WM_SLIDE_ID" val="diagram20201875_1"/>
  <p:tag name="KSO_WM_TEMPLATE_SUBCATEGORY" val="11"/>
  <p:tag name="KSO_WM_SLIDE_TYPE" val="text"/>
  <p:tag name="KSO_WM_SLIDE_SUBTYPE" val="picTxt"/>
  <p:tag name="KSO_WM_SLIDE_ITEM_CNT" val="0"/>
  <p:tag name="KSO_WM_SLIDE_INDEX" val="1"/>
  <p:tag name="KSO_WM_SLIDE_SIZE" val="789*358"/>
  <p:tag name="KSO_WM_SLIDE_POSITION" val="96*85"/>
  <p:tag name="KSO_WM_TAG_VERSION" val="1.0"/>
  <p:tag name="KSO_WM_BEAUTIFY_FLAG" val="#wm#"/>
  <p:tag name="KSO_WM_TEMPLATE_CATEGORY" val="diagram"/>
  <p:tag name="KSO_WM_TEMPLATE_INDEX" val="20201875"/>
  <p:tag name="KSO_WM_SLIDE_LAYOUT" val="a_d_f"/>
  <p:tag name="KSO_WM_SLIDE_LAYOUT_CNT" val="1_1_1"/>
  <p:tag name="KSO_WM_SLIDE_LAYOUT_INFO" val="{&#10;    &quot;backgroundInfo&quot;: [&#10;        {&#10;            &quot;bottom&quot;: 0,&#10;            &quot;bottomAbs&quot;: false,&#10;            &quot;left&quot;: 0,&#10;            &quot;leftAbs&quot;: false,&#10;            &quot;right&quot;: 0,&#10;            &quot;rightAbs&quot;: false,&#10;            &quot;top&quot;: 0,&#10;            &quot;topAbs&quot;: false,&#10;            &quot;type&quot;: &quot;general&quot;&#10;        },&#10;        {&#10;            &quot;bottom&quot;: 0,&#10;            &quot;bottomAbs&quot;: false,&#10;            &quot;left&quot;: 0,&#10;            &quot;leftAbs&quot;: false,&#10;            &quot;right&quot;: 0,&#10;            &quot;rightAbs&quot;: false,&#10;            &quot;top&quot;: 0,&#10;            &quot;topAbs&quot;: false,&#10;            &quot;type&quot;: &quot;frame&quot;&#10;        }&#10;    ],&#10;    &quot;direction&quot;: 1,&#10;    &quot;horizontalAlign&quot;: 1,&#10;    &quot;id&quot;: &quot;2020-02-27T01:22:12&quot;,&#10;    &quot;maxSize&quot;: {&#10;        &quot;size1&quot;: 64.200000000000003&#10;    },&#10;    &quot;minSize&quot;: {&#10;        &quot;size1&quot;: 37.899999999999999&#10;    },&#10;    &quot;normalSize&quot;: {&#10;        &quot;size1&quot;: 59.481250000000003&#10;    },&#10;    &quot;subLayout&quot;: [&#10;        {&#10;            &quot;backgroundInfo&quot;: [&#10;                {&#10;                    &quot;bottom&quot;: 0,&#10;                    &quot;bottomAbs&quot;: false,&#10;                    &quot;left&quot;: 0,&#10;                    &quot;leftAbs&quot;: false,&#10;                    &quot;right&quot;: 0.13871805400000001,&#10;                    &quot;rightAbs&quot;: false,&#10;                    &quot;top&quot;: 0,&#10;                    &quot;topAbs&quot;: false,&#10;                    &quot;type&quot;: &quot;leftRight&quot;&#10;                }&#10;            ],&#10;            &quot;horizontalAlign&quot;: 2,&#10;            &quot;id&quot;: &quot;2020-02-27T01:22:12&quot;,&#10;            &quot;margin&quot;: {&#10;                &quot;bottom&quot;: 3.3900001049041748,&#10;                &quot;left&quot;: 3.3900001049041748,&#10;                &quot;right&quot;: 2.5139999389648438,&#10;                &quot;top&quot;: 3.3900001049041748&#10;            },&#10;            &quot;marginOverLayout&quot;: {&#10;                &quot;bottom&quot;: 3.3900001049041748,&#10;                &quot;left&quot;: 3.3900001049041748,&#10;                &quot;right&quot;: 2.5139999389648438,&#10;                &quot;top&quot;: 3.3900001049041748&#10;            },&#10;            &quot;type&quot;: 0,&#10;            &quot;verticalAlign&quot;: 1&#10;        },&#10;        {&#10;            &quot;horizontalAlign&quot;: 0,&#10;            &quot;id&quot;: &quot;2020-02-27T01:22:12&quot;,&#10;            &quot;margin&quot;: {&#10;                &quot;bottom&quot;: 3.3900001049041748,&#10;                &quot;left&quot;: 0.026000002399086952,&#10;                &quot;right&quot;: 3.3900001049041748,&#10;                &quot;top&quot;: 3.3900001049041748&#10;            },&#10;            &quot;type&quot;: 0,&#10;            &quot;verticalAlign&quot;: 1&#10;        }&#10;    ],&#10;    &quot;type&quot;: 0,&#10;    &quot;verticalAlign&quot;: 1&#10;}&#10;"/>
  <p:tag name="KSO_WM_SLIDE_CAN_ADD_NAVIGATION" val="1"/>
  <p:tag name="KSO_WM_SLIDE_BACKGROUND" val="[&quot;general&quot;,&quot;frame&quot;,&quot;leftRight&quot;]"/>
  <p:tag name="KSO_WM_SLIDE_RATIO" val="1.777778"/>
  <p:tag name="KSO_WM_TEMPLATE_MASTER_TYPE" val="0"/>
  <p:tag name="KSO_WM_TEMPLATE_COLOR_TYPE" val="1"/>
</p:tagLst>
</file>

<file path=ppt/tags/tag21.xml><?xml version="1.0" encoding="utf-8"?>
<p:tagLst xmlns:a="http://schemas.openxmlformats.org/drawingml/2006/main" xmlns:r="http://schemas.openxmlformats.org/officeDocument/2006/relationships" xmlns:p="http://schemas.openxmlformats.org/presentationml/2006/main">
  <p:tag name="KSO_WM_SLIDE_ID" val="diagram20201875_1"/>
  <p:tag name="KSO_WM_TEMPLATE_SUBCATEGORY" val="11"/>
  <p:tag name="KSO_WM_SLIDE_TYPE" val="text"/>
  <p:tag name="KSO_WM_SLIDE_SUBTYPE" val="picTxt"/>
  <p:tag name="KSO_WM_SLIDE_ITEM_CNT" val="0"/>
  <p:tag name="KSO_WM_SLIDE_INDEX" val="1"/>
  <p:tag name="KSO_WM_SLIDE_SIZE" val="789*358"/>
  <p:tag name="KSO_WM_SLIDE_POSITION" val="96*85"/>
  <p:tag name="KSO_WM_TAG_VERSION" val="1.0"/>
  <p:tag name="KSO_WM_BEAUTIFY_FLAG" val="#wm#"/>
  <p:tag name="KSO_WM_TEMPLATE_CATEGORY" val="diagram"/>
  <p:tag name="KSO_WM_TEMPLATE_INDEX" val="20201875"/>
  <p:tag name="KSO_WM_SLIDE_LAYOUT" val="a_d_f"/>
  <p:tag name="KSO_WM_SLIDE_LAYOUT_CNT" val="1_1_1"/>
  <p:tag name="KSO_WM_SLIDE_LAYOUT_INFO" val="{&#10;    &quot;backgroundInfo&quot;: [&#10;        {&#10;            &quot;bottom&quot;: 0,&#10;            &quot;bottomAbs&quot;: false,&#10;            &quot;left&quot;: 0,&#10;            &quot;leftAbs&quot;: false,&#10;            &quot;right&quot;: 0,&#10;            &quot;rightAbs&quot;: false,&#10;            &quot;top&quot;: 0,&#10;            &quot;topAbs&quot;: false,&#10;            &quot;type&quot;: &quot;general&quot;&#10;        },&#10;        {&#10;            &quot;bottom&quot;: 0,&#10;            &quot;bottomAbs&quot;: false,&#10;            &quot;left&quot;: 0,&#10;            &quot;leftAbs&quot;: false,&#10;            &quot;right&quot;: 0,&#10;            &quot;rightAbs&quot;: false,&#10;            &quot;top&quot;: 0,&#10;            &quot;topAbs&quot;: false,&#10;            &quot;type&quot;: &quot;frame&quot;&#10;        }&#10;    ],&#10;    &quot;direction&quot;: 1,&#10;    &quot;horizontalAlign&quot;: 1,&#10;    &quot;id&quot;: &quot;2020-02-27T01:22:12&quot;,&#10;    &quot;maxSize&quot;: {&#10;        &quot;size1&quot;: 64.200000000000003&#10;    },&#10;    &quot;minSize&quot;: {&#10;        &quot;size1&quot;: 37.899999999999999&#10;    },&#10;    &quot;normalSize&quot;: {&#10;        &quot;size1&quot;: 59.481250000000003&#10;    },&#10;    &quot;subLayout&quot;: [&#10;        {&#10;            &quot;backgroundInfo&quot;: [&#10;                {&#10;                    &quot;bottom&quot;: 0,&#10;                    &quot;bottomAbs&quot;: false,&#10;                    &quot;left&quot;: 0,&#10;                    &quot;leftAbs&quot;: false,&#10;                    &quot;right&quot;: 0.13871805400000001,&#10;                    &quot;rightAbs&quot;: false,&#10;                    &quot;top&quot;: 0,&#10;                    &quot;topAbs&quot;: false,&#10;                    &quot;type&quot;: &quot;leftRight&quot;&#10;                }&#10;            ],&#10;            &quot;horizontalAlign&quot;: 2,&#10;            &quot;id&quot;: &quot;2020-02-27T01:22:12&quot;,&#10;            &quot;margin&quot;: {&#10;                &quot;bottom&quot;: 3.3900001049041748,&#10;                &quot;left&quot;: 3.3900001049041748,&#10;                &quot;right&quot;: 2.5139999389648438,&#10;                &quot;top&quot;: 3.3900001049041748&#10;            },&#10;            &quot;marginOverLayout&quot;: {&#10;                &quot;bottom&quot;: 3.3900001049041748,&#10;                &quot;left&quot;: 3.3900001049041748,&#10;                &quot;right&quot;: 2.5139999389648438,&#10;                &quot;top&quot;: 3.3900001049041748&#10;            },&#10;            &quot;type&quot;: 0,&#10;            &quot;verticalAlign&quot;: 1&#10;        },&#10;        {&#10;            &quot;horizontalAlign&quot;: 0,&#10;            &quot;id&quot;: &quot;2020-02-27T01:22:12&quot;,&#10;            &quot;margin&quot;: {&#10;                &quot;bottom&quot;: 3.3900001049041748,&#10;                &quot;left&quot;: 0.026000002399086952,&#10;                &quot;right&quot;: 3.3900001049041748,&#10;                &quot;top&quot;: 3.3900001049041748&#10;            },&#10;            &quot;type&quot;: 0,&#10;            &quot;verticalAlign&quot;: 1&#10;        }&#10;    ],&#10;    &quot;type&quot;: 0,&#10;    &quot;verticalAlign&quot;: 1&#10;}&#10;"/>
  <p:tag name="KSO_WM_SLIDE_CAN_ADD_NAVIGATION" val="1"/>
  <p:tag name="KSO_WM_SLIDE_BACKGROUND" val="[&quot;general&quot;,&quot;frame&quot;,&quot;leftRight&quot;]"/>
  <p:tag name="KSO_WM_SLIDE_RATIO" val="1.777778"/>
  <p:tag name="KSO_WM_TEMPLATE_MASTER_TYPE" val="0"/>
  <p:tag name="KSO_WM_TEMPLATE_COLOR_TYPE" val="1"/>
</p:tagLst>
</file>

<file path=ppt/tags/tag22.xml><?xml version="1.0" encoding="utf-8"?>
<p:tagLst xmlns:a="http://schemas.openxmlformats.org/drawingml/2006/main" xmlns:r="http://schemas.openxmlformats.org/officeDocument/2006/relationships" xmlns:p="http://schemas.openxmlformats.org/presentationml/2006/main">
  <p:tag name="KSO_WM_SLIDE_ID" val="diagram20201875_1"/>
  <p:tag name="KSO_WM_TEMPLATE_SUBCATEGORY" val="11"/>
  <p:tag name="KSO_WM_SLIDE_TYPE" val="text"/>
  <p:tag name="KSO_WM_SLIDE_SUBTYPE" val="picTxt"/>
  <p:tag name="KSO_WM_SLIDE_ITEM_CNT" val="0"/>
  <p:tag name="KSO_WM_SLIDE_INDEX" val="1"/>
  <p:tag name="KSO_WM_SLIDE_SIZE" val="789*358"/>
  <p:tag name="KSO_WM_SLIDE_POSITION" val="96*85"/>
  <p:tag name="KSO_WM_TAG_VERSION" val="1.0"/>
  <p:tag name="KSO_WM_BEAUTIFY_FLAG" val="#wm#"/>
  <p:tag name="KSO_WM_TEMPLATE_CATEGORY" val="diagram"/>
  <p:tag name="KSO_WM_TEMPLATE_INDEX" val="20201875"/>
  <p:tag name="KSO_WM_SLIDE_LAYOUT" val="a_d_f"/>
  <p:tag name="KSO_WM_SLIDE_LAYOUT_CNT" val="1_1_1"/>
  <p:tag name="KSO_WM_SLIDE_LAYOUT_INFO" val="{&#10;    &quot;backgroundInfo&quot;: [&#10;        {&#10;            &quot;bottom&quot;: 0,&#10;            &quot;bottomAbs&quot;: false,&#10;            &quot;left&quot;: 0,&#10;            &quot;leftAbs&quot;: false,&#10;            &quot;right&quot;: 0,&#10;            &quot;rightAbs&quot;: false,&#10;            &quot;top&quot;: 0,&#10;            &quot;topAbs&quot;: false,&#10;            &quot;type&quot;: &quot;general&quot;&#10;        },&#10;        {&#10;            &quot;bottom&quot;: 0,&#10;            &quot;bottomAbs&quot;: false,&#10;            &quot;left&quot;: 0,&#10;            &quot;leftAbs&quot;: false,&#10;            &quot;right&quot;: 0,&#10;            &quot;rightAbs&quot;: false,&#10;            &quot;top&quot;: 0,&#10;            &quot;topAbs&quot;: false,&#10;            &quot;type&quot;: &quot;frame&quot;&#10;        }&#10;    ],&#10;    &quot;direction&quot;: 1,&#10;    &quot;horizontalAlign&quot;: 1,&#10;    &quot;id&quot;: &quot;2020-02-27T01:22:12&quot;,&#10;    &quot;maxSize&quot;: {&#10;        &quot;size1&quot;: 64.200000000000003&#10;    },&#10;    &quot;minSize&quot;: {&#10;        &quot;size1&quot;: 37.899999999999999&#10;    },&#10;    &quot;normalSize&quot;: {&#10;        &quot;size1&quot;: 59.481250000000003&#10;    },&#10;    &quot;subLayout&quot;: [&#10;        {&#10;            &quot;backgroundInfo&quot;: [&#10;                {&#10;                    &quot;bottom&quot;: 0,&#10;                    &quot;bottomAbs&quot;: false,&#10;                    &quot;left&quot;: 0,&#10;                    &quot;leftAbs&quot;: false,&#10;                    &quot;right&quot;: 0.13871805400000001,&#10;                    &quot;rightAbs&quot;: false,&#10;                    &quot;top&quot;: 0,&#10;                    &quot;topAbs&quot;: false,&#10;                    &quot;type&quot;: &quot;leftRight&quot;&#10;                }&#10;            ],&#10;            &quot;horizontalAlign&quot;: 2,&#10;            &quot;id&quot;: &quot;2020-02-27T01:22:12&quot;,&#10;            &quot;margin&quot;: {&#10;                &quot;bottom&quot;: 3.3900001049041748,&#10;                &quot;left&quot;: 3.3900001049041748,&#10;                &quot;right&quot;: 2.5139999389648438,&#10;                &quot;top&quot;: 3.3900001049041748&#10;            },&#10;            &quot;marginOverLayout&quot;: {&#10;                &quot;bottom&quot;: 3.3900001049041748,&#10;                &quot;left&quot;: 3.3900001049041748,&#10;                &quot;right&quot;: 2.5139999389648438,&#10;                &quot;top&quot;: 3.3900001049041748&#10;            },&#10;            &quot;type&quot;: 0,&#10;            &quot;verticalAlign&quot;: 1&#10;        },&#10;        {&#10;            &quot;horizontalAlign&quot;: 0,&#10;            &quot;id&quot;: &quot;2020-02-27T01:22:12&quot;,&#10;            &quot;margin&quot;: {&#10;                &quot;bottom&quot;: 3.3900001049041748,&#10;                &quot;left&quot;: 0.026000002399086952,&#10;                &quot;right&quot;: 3.3900001049041748,&#10;                &quot;top&quot;: 3.3900001049041748&#10;            },&#10;            &quot;type&quot;: 0,&#10;            &quot;verticalAlign&quot;: 1&#10;        }&#10;    ],&#10;    &quot;type&quot;: 0,&#10;    &quot;verticalAlign&quot;: 1&#10;}&#10;"/>
  <p:tag name="KSO_WM_SLIDE_CAN_ADD_NAVIGATION" val="1"/>
  <p:tag name="KSO_WM_SLIDE_BACKGROUND" val="[&quot;general&quot;,&quot;frame&quot;,&quot;leftRight&quot;]"/>
  <p:tag name="KSO_WM_SLIDE_RATIO" val="1.777778"/>
  <p:tag name="KSO_WM_TEMPLATE_MASTER_TYPE" val="0"/>
  <p:tag name="KSO_WM_TEMPLATE_COLOR_TYPE" val="1"/>
</p:tagLst>
</file>

<file path=ppt/tags/tag23.xml><?xml version="1.0" encoding="utf-8"?>
<p:tagLst xmlns:a="http://schemas.openxmlformats.org/drawingml/2006/main" xmlns:r="http://schemas.openxmlformats.org/officeDocument/2006/relationships" xmlns:p="http://schemas.openxmlformats.org/presentationml/2006/main">
  <p:tag name="KSO_WM_SLIDE_ID" val="diagram20201875_1"/>
  <p:tag name="KSO_WM_TEMPLATE_SUBCATEGORY" val="11"/>
  <p:tag name="KSO_WM_SLIDE_TYPE" val="text"/>
  <p:tag name="KSO_WM_SLIDE_SUBTYPE" val="picTxt"/>
  <p:tag name="KSO_WM_SLIDE_ITEM_CNT" val="0"/>
  <p:tag name="KSO_WM_SLIDE_INDEX" val="1"/>
  <p:tag name="KSO_WM_SLIDE_SIZE" val="789*358"/>
  <p:tag name="KSO_WM_SLIDE_POSITION" val="96*85"/>
  <p:tag name="KSO_WM_TAG_VERSION" val="1.0"/>
  <p:tag name="KSO_WM_BEAUTIFY_FLAG" val="#wm#"/>
  <p:tag name="KSO_WM_TEMPLATE_CATEGORY" val="diagram"/>
  <p:tag name="KSO_WM_TEMPLATE_INDEX" val="20201875"/>
  <p:tag name="KSO_WM_SLIDE_LAYOUT" val="a_d_f"/>
  <p:tag name="KSO_WM_SLIDE_LAYOUT_CNT" val="1_1_1"/>
  <p:tag name="KSO_WM_SLIDE_LAYOUT_INFO" val="{&#10;    &quot;backgroundInfo&quot;: [&#10;        {&#10;            &quot;bottom&quot;: 0,&#10;            &quot;bottomAbs&quot;: false,&#10;            &quot;left&quot;: 0,&#10;            &quot;leftAbs&quot;: false,&#10;            &quot;right&quot;: 0,&#10;            &quot;rightAbs&quot;: false,&#10;            &quot;top&quot;: 0,&#10;            &quot;topAbs&quot;: false,&#10;            &quot;type&quot;: &quot;general&quot;&#10;        },&#10;        {&#10;            &quot;bottom&quot;: 0,&#10;            &quot;bottomAbs&quot;: false,&#10;            &quot;left&quot;: 0,&#10;            &quot;leftAbs&quot;: false,&#10;            &quot;right&quot;: 0,&#10;            &quot;rightAbs&quot;: false,&#10;            &quot;top&quot;: 0,&#10;            &quot;topAbs&quot;: false,&#10;            &quot;type&quot;: &quot;frame&quot;&#10;        }&#10;    ],&#10;    &quot;direction&quot;: 1,&#10;    &quot;horizontalAlign&quot;: 1,&#10;    &quot;id&quot;: &quot;2020-02-27T01:22:12&quot;,&#10;    &quot;maxSize&quot;: {&#10;        &quot;size1&quot;: 64.200000000000003&#10;    },&#10;    &quot;minSize&quot;: {&#10;        &quot;size1&quot;: 37.899999999999999&#10;    },&#10;    &quot;normalSize&quot;: {&#10;        &quot;size1&quot;: 59.481250000000003&#10;    },&#10;    &quot;subLayout&quot;: [&#10;        {&#10;            &quot;backgroundInfo&quot;: [&#10;                {&#10;                    &quot;bottom&quot;: 0,&#10;                    &quot;bottomAbs&quot;: false,&#10;                    &quot;left&quot;: 0,&#10;                    &quot;leftAbs&quot;: false,&#10;                    &quot;right&quot;: 0.13871805400000001,&#10;                    &quot;rightAbs&quot;: false,&#10;                    &quot;top&quot;: 0,&#10;                    &quot;topAbs&quot;: false,&#10;                    &quot;type&quot;: &quot;leftRight&quot;&#10;                }&#10;            ],&#10;            &quot;horizontalAlign&quot;: 2,&#10;            &quot;id&quot;: &quot;2020-02-27T01:22:12&quot;,&#10;            &quot;margin&quot;: {&#10;                &quot;bottom&quot;: 3.3900001049041748,&#10;                &quot;left&quot;: 3.3900001049041748,&#10;                &quot;right&quot;: 2.5139999389648438,&#10;                &quot;top&quot;: 3.3900001049041748&#10;            },&#10;            &quot;marginOverLayout&quot;: {&#10;                &quot;bottom&quot;: 3.3900001049041748,&#10;                &quot;left&quot;: 3.3900001049041748,&#10;                &quot;right&quot;: 2.5139999389648438,&#10;                &quot;top&quot;: 3.3900001049041748&#10;            },&#10;            &quot;type&quot;: 0,&#10;            &quot;verticalAlign&quot;: 1&#10;        },&#10;        {&#10;            &quot;horizontalAlign&quot;: 0,&#10;            &quot;id&quot;: &quot;2020-02-27T01:22:12&quot;,&#10;            &quot;margin&quot;: {&#10;                &quot;bottom&quot;: 3.3900001049041748,&#10;                &quot;left&quot;: 0.026000002399086952,&#10;                &quot;right&quot;: 3.3900001049041748,&#10;                &quot;top&quot;: 3.3900001049041748&#10;            },&#10;            &quot;type&quot;: 0,&#10;            &quot;verticalAlign&quot;: 1&#10;        }&#10;    ],&#10;    &quot;type&quot;: 0,&#10;    &quot;verticalAlign&quot;: 1&#10;}&#10;"/>
  <p:tag name="KSO_WM_SLIDE_CAN_ADD_NAVIGATION" val="1"/>
  <p:tag name="KSO_WM_SLIDE_BACKGROUND" val="[&quot;general&quot;,&quot;frame&quot;,&quot;leftRight&quot;]"/>
  <p:tag name="KSO_WM_SLIDE_RATIO" val="1.777778"/>
  <p:tag name="KSO_WM_TEMPLATE_MASTER_TYPE" val="0"/>
  <p:tag name="KSO_WM_TEMPLATE_COLOR_TYPE" val="1"/>
</p:tagLst>
</file>

<file path=ppt/tags/tag24.xml><?xml version="1.0" encoding="utf-8"?>
<p:tagLst xmlns:a="http://schemas.openxmlformats.org/drawingml/2006/main" xmlns:r="http://schemas.openxmlformats.org/officeDocument/2006/relationships" xmlns:p="http://schemas.openxmlformats.org/presentationml/2006/main">
  <p:tag name="KSO_WM_SLIDE_ID" val="diagram20201875_1"/>
  <p:tag name="KSO_WM_TEMPLATE_SUBCATEGORY" val="11"/>
  <p:tag name="KSO_WM_SLIDE_TYPE" val="text"/>
  <p:tag name="KSO_WM_SLIDE_SUBTYPE" val="picTxt"/>
  <p:tag name="KSO_WM_SLIDE_ITEM_CNT" val="0"/>
  <p:tag name="KSO_WM_SLIDE_INDEX" val="1"/>
  <p:tag name="KSO_WM_SLIDE_SIZE" val="789*358"/>
  <p:tag name="KSO_WM_SLIDE_POSITION" val="96*85"/>
  <p:tag name="KSO_WM_TAG_VERSION" val="1.0"/>
  <p:tag name="KSO_WM_BEAUTIFY_FLAG" val="#wm#"/>
  <p:tag name="KSO_WM_TEMPLATE_CATEGORY" val="diagram"/>
  <p:tag name="KSO_WM_TEMPLATE_INDEX" val="20201875"/>
  <p:tag name="KSO_WM_SLIDE_LAYOUT" val="a_d_f"/>
  <p:tag name="KSO_WM_SLIDE_LAYOUT_CNT" val="1_1_1"/>
  <p:tag name="KSO_WM_SLIDE_LAYOUT_INFO" val="{&#10;    &quot;backgroundInfo&quot;: [&#10;        {&#10;            &quot;bottom&quot;: 0,&#10;            &quot;bottomAbs&quot;: false,&#10;            &quot;left&quot;: 0,&#10;            &quot;leftAbs&quot;: false,&#10;            &quot;right&quot;: 0,&#10;            &quot;rightAbs&quot;: false,&#10;            &quot;top&quot;: 0,&#10;            &quot;topAbs&quot;: false,&#10;            &quot;type&quot;: &quot;general&quot;&#10;        },&#10;        {&#10;            &quot;bottom&quot;: 0,&#10;            &quot;bottomAbs&quot;: false,&#10;            &quot;left&quot;: 0,&#10;            &quot;leftAbs&quot;: false,&#10;            &quot;right&quot;: 0,&#10;            &quot;rightAbs&quot;: false,&#10;            &quot;top&quot;: 0,&#10;            &quot;topAbs&quot;: false,&#10;            &quot;type&quot;: &quot;frame&quot;&#10;        }&#10;    ],&#10;    &quot;direction&quot;: 1,&#10;    &quot;horizontalAlign&quot;: 1,&#10;    &quot;id&quot;: &quot;2020-02-27T01:22:12&quot;,&#10;    &quot;maxSize&quot;: {&#10;        &quot;size1&quot;: 64.200000000000003&#10;    },&#10;    &quot;minSize&quot;: {&#10;        &quot;size1&quot;: 37.899999999999999&#10;    },&#10;    &quot;normalSize&quot;: {&#10;        &quot;size1&quot;: 59.481250000000003&#10;    },&#10;    &quot;subLayout&quot;: [&#10;        {&#10;            &quot;backgroundInfo&quot;: [&#10;                {&#10;                    &quot;bottom&quot;: 0,&#10;                    &quot;bottomAbs&quot;: false,&#10;                    &quot;left&quot;: 0,&#10;                    &quot;leftAbs&quot;: false,&#10;                    &quot;right&quot;: 0.13871805400000001,&#10;                    &quot;rightAbs&quot;: false,&#10;                    &quot;top&quot;: 0,&#10;                    &quot;topAbs&quot;: false,&#10;                    &quot;type&quot;: &quot;leftRight&quot;&#10;                }&#10;            ],&#10;            &quot;horizontalAlign&quot;: 2,&#10;            &quot;id&quot;: &quot;2020-02-27T01:22:12&quot;,&#10;            &quot;margin&quot;: {&#10;                &quot;bottom&quot;: 3.3900001049041748,&#10;                &quot;left&quot;: 3.3900001049041748,&#10;                &quot;right&quot;: 2.5139999389648438,&#10;                &quot;top&quot;: 3.3900001049041748&#10;            },&#10;            &quot;marginOverLayout&quot;: {&#10;                &quot;bottom&quot;: 3.3900001049041748,&#10;                &quot;left&quot;: 3.3900001049041748,&#10;                &quot;right&quot;: 2.5139999389648438,&#10;                &quot;top&quot;: 3.3900001049041748&#10;            },&#10;            &quot;type&quot;: 0,&#10;            &quot;verticalAlign&quot;: 1&#10;        },&#10;        {&#10;            &quot;horizontalAlign&quot;: 0,&#10;            &quot;id&quot;: &quot;2020-02-27T01:22:12&quot;,&#10;            &quot;margin&quot;: {&#10;                &quot;bottom&quot;: 3.3900001049041748,&#10;                &quot;left&quot;: 0.026000002399086952,&#10;                &quot;right&quot;: 3.3900001049041748,&#10;                &quot;top&quot;: 3.3900001049041748&#10;            },&#10;            &quot;type&quot;: 0,&#10;            &quot;verticalAlign&quot;: 1&#10;        }&#10;    ],&#10;    &quot;type&quot;: 0,&#10;    &quot;verticalAlign&quot;: 1&#10;}&#10;"/>
  <p:tag name="KSO_WM_SLIDE_CAN_ADD_NAVIGATION" val="1"/>
  <p:tag name="KSO_WM_SLIDE_BACKGROUND" val="[&quot;general&quot;,&quot;frame&quot;,&quot;leftRight&quot;]"/>
  <p:tag name="KSO_WM_SLIDE_RATIO" val="1.777778"/>
  <p:tag name="KSO_WM_TEMPLATE_MASTER_TYPE" val="0"/>
  <p:tag name="KSO_WM_TEMPLATE_COLOR_TYPE" val="1"/>
</p:tagLst>
</file>

<file path=ppt/tags/tag25.xml><?xml version="1.0" encoding="utf-8"?>
<p:tagLst xmlns:a="http://schemas.openxmlformats.org/drawingml/2006/main" xmlns:r="http://schemas.openxmlformats.org/officeDocument/2006/relationships" xmlns:p="http://schemas.openxmlformats.org/presentationml/2006/main">
  <p:tag name="KSO_WM_SLIDE_ID" val="diagram20201875_1"/>
  <p:tag name="KSO_WM_TEMPLATE_SUBCATEGORY" val="11"/>
  <p:tag name="KSO_WM_SLIDE_TYPE" val="text"/>
  <p:tag name="KSO_WM_SLIDE_SUBTYPE" val="picTxt"/>
  <p:tag name="KSO_WM_SLIDE_ITEM_CNT" val="0"/>
  <p:tag name="KSO_WM_SLIDE_INDEX" val="1"/>
  <p:tag name="KSO_WM_SLIDE_SIZE" val="789*358"/>
  <p:tag name="KSO_WM_SLIDE_POSITION" val="96*85"/>
  <p:tag name="KSO_WM_TAG_VERSION" val="1.0"/>
  <p:tag name="KSO_WM_BEAUTIFY_FLAG" val="#wm#"/>
  <p:tag name="KSO_WM_TEMPLATE_CATEGORY" val="diagram"/>
  <p:tag name="KSO_WM_TEMPLATE_INDEX" val="20201875"/>
  <p:tag name="KSO_WM_SLIDE_LAYOUT" val="a_d_f"/>
  <p:tag name="KSO_WM_SLIDE_LAYOUT_CNT" val="1_1_1"/>
  <p:tag name="KSO_WM_SLIDE_LAYOUT_INFO" val="{&#10;    &quot;backgroundInfo&quot;: [&#10;        {&#10;            &quot;bottom&quot;: 0,&#10;            &quot;bottomAbs&quot;: false,&#10;            &quot;left&quot;: 0,&#10;            &quot;leftAbs&quot;: false,&#10;            &quot;right&quot;: 0,&#10;            &quot;rightAbs&quot;: false,&#10;            &quot;top&quot;: 0,&#10;            &quot;topAbs&quot;: false,&#10;            &quot;type&quot;: &quot;general&quot;&#10;        },&#10;        {&#10;            &quot;bottom&quot;: 0,&#10;            &quot;bottomAbs&quot;: false,&#10;            &quot;left&quot;: 0,&#10;            &quot;leftAbs&quot;: false,&#10;            &quot;right&quot;: 0,&#10;            &quot;rightAbs&quot;: false,&#10;            &quot;top&quot;: 0,&#10;            &quot;topAbs&quot;: false,&#10;            &quot;type&quot;: &quot;frame&quot;&#10;        }&#10;    ],&#10;    &quot;direction&quot;: 1,&#10;    &quot;horizontalAlign&quot;: 1,&#10;    &quot;id&quot;: &quot;2020-02-27T01:22:12&quot;,&#10;    &quot;maxSize&quot;: {&#10;        &quot;size1&quot;: 64.200000000000003&#10;    },&#10;    &quot;minSize&quot;: {&#10;        &quot;size1&quot;: 37.899999999999999&#10;    },&#10;    &quot;normalSize&quot;: {&#10;        &quot;size1&quot;: 59.481250000000003&#10;    },&#10;    &quot;subLayout&quot;: [&#10;        {&#10;            &quot;backgroundInfo&quot;: [&#10;                {&#10;                    &quot;bottom&quot;: 0,&#10;                    &quot;bottomAbs&quot;: false,&#10;                    &quot;left&quot;: 0,&#10;                    &quot;leftAbs&quot;: false,&#10;                    &quot;right&quot;: 0.13871805400000001,&#10;                    &quot;rightAbs&quot;: false,&#10;                    &quot;top&quot;: 0,&#10;                    &quot;topAbs&quot;: false,&#10;                    &quot;type&quot;: &quot;leftRight&quot;&#10;                }&#10;            ],&#10;            &quot;horizontalAlign&quot;: 2,&#10;            &quot;id&quot;: &quot;2020-02-27T01:22:12&quot;,&#10;            &quot;margin&quot;: {&#10;                &quot;bottom&quot;: 3.3900001049041748,&#10;                &quot;left&quot;: 3.3900001049041748,&#10;                &quot;right&quot;: 2.5139999389648438,&#10;                &quot;top&quot;: 3.3900001049041748&#10;            },&#10;            &quot;marginOverLayout&quot;: {&#10;                &quot;bottom&quot;: 3.3900001049041748,&#10;                &quot;left&quot;: 3.3900001049041748,&#10;                &quot;right&quot;: 2.5139999389648438,&#10;                &quot;top&quot;: 3.3900001049041748&#10;            },&#10;            &quot;type&quot;: 0,&#10;            &quot;verticalAlign&quot;: 1&#10;        },&#10;        {&#10;            &quot;horizontalAlign&quot;: 0,&#10;            &quot;id&quot;: &quot;2020-02-27T01:22:12&quot;,&#10;            &quot;margin&quot;: {&#10;                &quot;bottom&quot;: 3.3900001049041748,&#10;                &quot;left&quot;: 0.026000002399086952,&#10;                &quot;right&quot;: 3.3900001049041748,&#10;                &quot;top&quot;: 3.3900001049041748&#10;            },&#10;            &quot;type&quot;: 0,&#10;            &quot;verticalAlign&quot;: 1&#10;        }&#10;    ],&#10;    &quot;type&quot;: 0,&#10;    &quot;verticalAlign&quot;: 1&#10;}&#10;"/>
  <p:tag name="KSO_WM_SLIDE_CAN_ADD_NAVIGATION" val="1"/>
  <p:tag name="KSO_WM_SLIDE_BACKGROUND" val="[&quot;general&quot;,&quot;frame&quot;,&quot;leftRight&quot;]"/>
  <p:tag name="KSO_WM_SLIDE_RATIO" val="1.777778"/>
  <p:tag name="KSO_WM_TEMPLATE_MASTER_TYPE" val="0"/>
  <p:tag name="KSO_WM_TEMPLATE_COLOR_TYPE" val="1"/>
</p:tagLst>
</file>

<file path=ppt/tags/tag26.xml><?xml version="1.0" encoding="utf-8"?>
<p:tagLst xmlns:a="http://schemas.openxmlformats.org/drawingml/2006/main" xmlns:r="http://schemas.openxmlformats.org/officeDocument/2006/relationships" xmlns:p="http://schemas.openxmlformats.org/presentationml/2006/main">
  <p:tag name="KSO_WM_SLIDE_ID" val="diagram20201875_1"/>
  <p:tag name="KSO_WM_TEMPLATE_SUBCATEGORY" val="11"/>
  <p:tag name="KSO_WM_SLIDE_TYPE" val="text"/>
  <p:tag name="KSO_WM_SLIDE_SUBTYPE" val="picTxt"/>
  <p:tag name="KSO_WM_SLIDE_ITEM_CNT" val="0"/>
  <p:tag name="KSO_WM_SLIDE_INDEX" val="1"/>
  <p:tag name="KSO_WM_SLIDE_SIZE" val="789*358"/>
  <p:tag name="KSO_WM_SLIDE_POSITION" val="96*85"/>
  <p:tag name="KSO_WM_TAG_VERSION" val="1.0"/>
  <p:tag name="KSO_WM_BEAUTIFY_FLAG" val="#wm#"/>
  <p:tag name="KSO_WM_TEMPLATE_CATEGORY" val="diagram"/>
  <p:tag name="KSO_WM_TEMPLATE_INDEX" val="20201875"/>
  <p:tag name="KSO_WM_SLIDE_LAYOUT" val="a_d_f"/>
  <p:tag name="KSO_WM_SLIDE_LAYOUT_CNT" val="1_1_1"/>
  <p:tag name="KSO_WM_SLIDE_LAYOUT_INFO" val="{&#10;    &quot;backgroundInfo&quot;: [&#10;        {&#10;            &quot;bottom&quot;: 0,&#10;            &quot;bottomAbs&quot;: false,&#10;            &quot;left&quot;: 0,&#10;            &quot;leftAbs&quot;: false,&#10;            &quot;right&quot;: 0,&#10;            &quot;rightAbs&quot;: false,&#10;            &quot;top&quot;: 0,&#10;            &quot;topAbs&quot;: false,&#10;            &quot;type&quot;: &quot;general&quot;&#10;        },&#10;        {&#10;            &quot;bottom&quot;: 0,&#10;            &quot;bottomAbs&quot;: false,&#10;            &quot;left&quot;: 0,&#10;            &quot;leftAbs&quot;: false,&#10;            &quot;right&quot;: 0,&#10;            &quot;rightAbs&quot;: false,&#10;            &quot;top&quot;: 0,&#10;            &quot;topAbs&quot;: false,&#10;            &quot;type&quot;: &quot;frame&quot;&#10;        }&#10;    ],&#10;    &quot;direction&quot;: 1,&#10;    &quot;horizontalAlign&quot;: 1,&#10;    &quot;id&quot;: &quot;2020-02-27T01:22:12&quot;,&#10;    &quot;maxSize&quot;: {&#10;        &quot;size1&quot;: 64.200000000000003&#10;    },&#10;    &quot;minSize&quot;: {&#10;        &quot;size1&quot;: 37.899999999999999&#10;    },&#10;    &quot;normalSize&quot;: {&#10;        &quot;size1&quot;: 59.481250000000003&#10;    },&#10;    &quot;subLayout&quot;: [&#10;        {&#10;            &quot;backgroundInfo&quot;: [&#10;                {&#10;                    &quot;bottom&quot;: 0,&#10;                    &quot;bottomAbs&quot;: false,&#10;                    &quot;left&quot;: 0,&#10;                    &quot;leftAbs&quot;: false,&#10;                    &quot;right&quot;: 0.13871805400000001,&#10;                    &quot;rightAbs&quot;: false,&#10;                    &quot;top&quot;: 0,&#10;                    &quot;topAbs&quot;: false,&#10;                    &quot;type&quot;: &quot;leftRight&quot;&#10;                }&#10;            ],&#10;            &quot;horizontalAlign&quot;: 2,&#10;            &quot;id&quot;: &quot;2020-02-27T01:22:12&quot;,&#10;            &quot;margin&quot;: {&#10;                &quot;bottom&quot;: 3.3900001049041748,&#10;                &quot;left&quot;: 3.3900001049041748,&#10;                &quot;right&quot;: 2.5139999389648438,&#10;                &quot;top&quot;: 3.3900001049041748&#10;            },&#10;            &quot;marginOverLayout&quot;: {&#10;                &quot;bottom&quot;: 3.3900001049041748,&#10;                &quot;left&quot;: 3.3900001049041748,&#10;                &quot;right&quot;: 2.5139999389648438,&#10;                &quot;top&quot;: 3.3900001049041748&#10;            },&#10;            &quot;type&quot;: 0,&#10;            &quot;verticalAlign&quot;: 1&#10;        },&#10;        {&#10;            &quot;horizontalAlign&quot;: 0,&#10;            &quot;id&quot;: &quot;2020-02-27T01:22:12&quot;,&#10;            &quot;margin&quot;: {&#10;                &quot;bottom&quot;: 3.3900001049041748,&#10;                &quot;left&quot;: 0.026000002399086952,&#10;                &quot;right&quot;: 3.3900001049041748,&#10;                &quot;top&quot;: 3.3900001049041748&#10;            },&#10;            &quot;type&quot;: 0,&#10;            &quot;verticalAlign&quot;: 1&#10;        }&#10;    ],&#10;    &quot;type&quot;: 0,&#10;    &quot;verticalAlign&quot;: 1&#10;}&#10;"/>
  <p:tag name="KSO_WM_SLIDE_CAN_ADD_NAVIGATION" val="1"/>
  <p:tag name="KSO_WM_SLIDE_BACKGROUND" val="[&quot;general&quot;,&quot;frame&quot;,&quot;leftRight&quot;]"/>
  <p:tag name="KSO_WM_SLIDE_RATIO" val="1.777778"/>
  <p:tag name="KSO_WM_TEMPLATE_MASTER_TYPE" val="0"/>
  <p:tag name="KSO_WM_TEMPLATE_COLOR_TYPE" val="1"/>
</p:tagLst>
</file>

<file path=ppt/tags/tag27.xml><?xml version="1.0" encoding="utf-8"?>
<p:tagLst xmlns:a="http://schemas.openxmlformats.org/drawingml/2006/main" xmlns:r="http://schemas.openxmlformats.org/officeDocument/2006/relationships" xmlns:p="http://schemas.openxmlformats.org/presentationml/2006/main">
  <p:tag name="KSO_WM_SLIDE_ID" val="diagram20201875_1"/>
  <p:tag name="KSO_WM_TEMPLATE_SUBCATEGORY" val="11"/>
  <p:tag name="KSO_WM_SLIDE_TYPE" val="text"/>
  <p:tag name="KSO_WM_SLIDE_SUBTYPE" val="picTxt"/>
  <p:tag name="KSO_WM_SLIDE_ITEM_CNT" val="0"/>
  <p:tag name="KSO_WM_SLIDE_INDEX" val="1"/>
  <p:tag name="KSO_WM_SLIDE_SIZE" val="789*358"/>
  <p:tag name="KSO_WM_SLIDE_POSITION" val="96*85"/>
  <p:tag name="KSO_WM_TAG_VERSION" val="1.0"/>
  <p:tag name="KSO_WM_BEAUTIFY_FLAG" val="#wm#"/>
  <p:tag name="KSO_WM_TEMPLATE_CATEGORY" val="diagram"/>
  <p:tag name="KSO_WM_TEMPLATE_INDEX" val="20201875"/>
  <p:tag name="KSO_WM_SLIDE_LAYOUT" val="a_d_f"/>
  <p:tag name="KSO_WM_SLIDE_LAYOUT_CNT" val="1_1_1"/>
  <p:tag name="KSO_WM_SLIDE_LAYOUT_INFO" val="{&#10;    &quot;backgroundInfo&quot;: [&#10;        {&#10;            &quot;bottom&quot;: 0,&#10;            &quot;bottomAbs&quot;: false,&#10;            &quot;left&quot;: 0,&#10;            &quot;leftAbs&quot;: false,&#10;            &quot;right&quot;: 0,&#10;            &quot;rightAbs&quot;: false,&#10;            &quot;top&quot;: 0,&#10;            &quot;topAbs&quot;: false,&#10;            &quot;type&quot;: &quot;general&quot;&#10;        },&#10;        {&#10;            &quot;bottom&quot;: 0,&#10;            &quot;bottomAbs&quot;: false,&#10;            &quot;left&quot;: 0,&#10;            &quot;leftAbs&quot;: false,&#10;            &quot;right&quot;: 0,&#10;            &quot;rightAbs&quot;: false,&#10;            &quot;top&quot;: 0,&#10;            &quot;topAbs&quot;: false,&#10;            &quot;type&quot;: &quot;frame&quot;&#10;        }&#10;    ],&#10;    &quot;direction&quot;: 1,&#10;    &quot;horizontalAlign&quot;: 1,&#10;    &quot;id&quot;: &quot;2020-02-27T01:22:12&quot;,&#10;    &quot;maxSize&quot;: {&#10;        &quot;size1&quot;: 64.200000000000003&#10;    },&#10;    &quot;minSize&quot;: {&#10;        &quot;size1&quot;: 37.899999999999999&#10;    },&#10;    &quot;normalSize&quot;: {&#10;        &quot;size1&quot;: 59.481250000000003&#10;    },&#10;    &quot;subLayout&quot;: [&#10;        {&#10;            &quot;backgroundInfo&quot;: [&#10;                {&#10;                    &quot;bottom&quot;: 0,&#10;                    &quot;bottomAbs&quot;: false,&#10;                    &quot;left&quot;: 0,&#10;                    &quot;leftAbs&quot;: false,&#10;                    &quot;right&quot;: 0.13871805400000001,&#10;                    &quot;rightAbs&quot;: false,&#10;                    &quot;top&quot;: 0,&#10;                    &quot;topAbs&quot;: false,&#10;                    &quot;type&quot;: &quot;leftRight&quot;&#10;                }&#10;            ],&#10;            &quot;horizontalAlign&quot;: 2,&#10;            &quot;id&quot;: &quot;2020-02-27T01:22:12&quot;,&#10;            &quot;margin&quot;: {&#10;                &quot;bottom&quot;: 3.3900001049041748,&#10;                &quot;left&quot;: 3.3900001049041748,&#10;                &quot;right&quot;: 2.5139999389648438,&#10;                &quot;top&quot;: 3.3900001049041748&#10;            },&#10;            &quot;marginOverLayout&quot;: {&#10;                &quot;bottom&quot;: 3.3900001049041748,&#10;                &quot;left&quot;: 3.3900001049041748,&#10;                &quot;right&quot;: 2.5139999389648438,&#10;                &quot;top&quot;: 3.3900001049041748&#10;            },&#10;            &quot;type&quot;: 0,&#10;            &quot;verticalAlign&quot;: 1&#10;        },&#10;        {&#10;            &quot;horizontalAlign&quot;: 0,&#10;            &quot;id&quot;: &quot;2020-02-27T01:22:12&quot;,&#10;            &quot;margin&quot;: {&#10;                &quot;bottom&quot;: 3.3900001049041748,&#10;                &quot;left&quot;: 0.026000002399086952,&#10;                &quot;right&quot;: 3.3900001049041748,&#10;                &quot;top&quot;: 3.3900001049041748&#10;            },&#10;            &quot;type&quot;: 0,&#10;            &quot;verticalAlign&quot;: 1&#10;        }&#10;    ],&#10;    &quot;type&quot;: 0,&#10;    &quot;verticalAlign&quot;: 1&#10;}&#10;"/>
  <p:tag name="KSO_WM_SLIDE_CAN_ADD_NAVIGATION" val="1"/>
  <p:tag name="KSO_WM_SLIDE_BACKGROUND" val="[&quot;general&quot;,&quot;frame&quot;,&quot;leftRight&quot;]"/>
  <p:tag name="KSO_WM_SLIDE_RATIO" val="1.777778"/>
  <p:tag name="KSO_WM_TEMPLATE_MASTER_TYPE" val="0"/>
  <p:tag name="KSO_WM_TEMPLATE_COLOR_TYPE" val="1"/>
</p:tagLst>
</file>

<file path=ppt/tags/tag28.xml><?xml version="1.0" encoding="utf-8"?>
<p:tagLst xmlns:a="http://schemas.openxmlformats.org/drawingml/2006/main" xmlns:r="http://schemas.openxmlformats.org/officeDocument/2006/relationships" xmlns:p="http://schemas.openxmlformats.org/presentationml/2006/main">
  <p:tag name="KSO_WM_SLIDE_ID" val="diagram20201875_1"/>
  <p:tag name="KSO_WM_TEMPLATE_SUBCATEGORY" val="11"/>
  <p:tag name="KSO_WM_SLIDE_TYPE" val="text"/>
  <p:tag name="KSO_WM_SLIDE_SUBTYPE" val="picTxt"/>
  <p:tag name="KSO_WM_SLIDE_ITEM_CNT" val="0"/>
  <p:tag name="KSO_WM_SLIDE_INDEX" val="1"/>
  <p:tag name="KSO_WM_SLIDE_SIZE" val="789*358"/>
  <p:tag name="KSO_WM_SLIDE_POSITION" val="96*85"/>
  <p:tag name="KSO_WM_TAG_VERSION" val="1.0"/>
  <p:tag name="KSO_WM_BEAUTIFY_FLAG" val="#wm#"/>
  <p:tag name="KSO_WM_TEMPLATE_CATEGORY" val="diagram"/>
  <p:tag name="KSO_WM_TEMPLATE_INDEX" val="20201875"/>
  <p:tag name="KSO_WM_SLIDE_LAYOUT" val="a_d_f"/>
  <p:tag name="KSO_WM_SLIDE_LAYOUT_CNT" val="1_1_1"/>
  <p:tag name="KSO_WM_SLIDE_LAYOUT_INFO" val="{&#10;    &quot;backgroundInfo&quot;: [&#10;        {&#10;            &quot;bottom&quot;: 0,&#10;            &quot;bottomAbs&quot;: false,&#10;            &quot;left&quot;: 0,&#10;            &quot;leftAbs&quot;: false,&#10;            &quot;right&quot;: 0,&#10;            &quot;rightAbs&quot;: false,&#10;            &quot;top&quot;: 0,&#10;            &quot;topAbs&quot;: false,&#10;            &quot;type&quot;: &quot;general&quot;&#10;        },&#10;        {&#10;            &quot;bottom&quot;: 0,&#10;            &quot;bottomAbs&quot;: false,&#10;            &quot;left&quot;: 0,&#10;            &quot;leftAbs&quot;: false,&#10;            &quot;right&quot;: 0,&#10;            &quot;rightAbs&quot;: false,&#10;            &quot;top&quot;: 0,&#10;            &quot;topAbs&quot;: false,&#10;            &quot;type&quot;: &quot;frame&quot;&#10;        }&#10;    ],&#10;    &quot;direction&quot;: 1,&#10;    &quot;horizontalAlign&quot;: 1,&#10;    &quot;id&quot;: &quot;2020-02-27T01:22:12&quot;,&#10;    &quot;maxSize&quot;: {&#10;        &quot;size1&quot;: 64.200000000000003&#10;    },&#10;    &quot;minSize&quot;: {&#10;        &quot;size1&quot;: 37.899999999999999&#10;    },&#10;    &quot;normalSize&quot;: {&#10;        &quot;size1&quot;: 59.481250000000003&#10;    },&#10;    &quot;subLayout&quot;: [&#10;        {&#10;            &quot;backgroundInfo&quot;: [&#10;                {&#10;                    &quot;bottom&quot;: 0,&#10;                    &quot;bottomAbs&quot;: false,&#10;                    &quot;left&quot;: 0,&#10;                    &quot;leftAbs&quot;: false,&#10;                    &quot;right&quot;: 0.13871805400000001,&#10;                    &quot;rightAbs&quot;: false,&#10;                    &quot;top&quot;: 0,&#10;                    &quot;topAbs&quot;: false,&#10;                    &quot;type&quot;: &quot;leftRight&quot;&#10;                }&#10;            ],&#10;            &quot;horizontalAlign&quot;: 2,&#10;            &quot;id&quot;: &quot;2020-02-27T01:22:12&quot;,&#10;            &quot;margin&quot;: {&#10;                &quot;bottom&quot;: 3.3900001049041748,&#10;                &quot;left&quot;: 3.3900001049041748,&#10;                &quot;right&quot;: 2.5139999389648438,&#10;                &quot;top&quot;: 3.3900001049041748&#10;            },&#10;            &quot;marginOverLayout&quot;: {&#10;                &quot;bottom&quot;: 3.3900001049041748,&#10;                &quot;left&quot;: 3.3900001049041748,&#10;                &quot;right&quot;: 2.5139999389648438,&#10;                &quot;top&quot;: 3.3900001049041748&#10;            },&#10;            &quot;type&quot;: 0,&#10;            &quot;verticalAlign&quot;: 1&#10;        },&#10;        {&#10;            &quot;horizontalAlign&quot;: 0,&#10;            &quot;id&quot;: &quot;2020-02-27T01:22:12&quot;,&#10;            &quot;margin&quot;: {&#10;                &quot;bottom&quot;: 3.3900001049041748,&#10;                &quot;left&quot;: 0.026000002399086952,&#10;                &quot;right&quot;: 3.3900001049041748,&#10;                &quot;top&quot;: 3.3900001049041748&#10;            },&#10;            &quot;type&quot;: 0,&#10;            &quot;verticalAlign&quot;: 1&#10;        }&#10;    ],&#10;    &quot;type&quot;: 0,&#10;    &quot;verticalAlign&quot;: 1&#10;}&#10;"/>
  <p:tag name="KSO_WM_SLIDE_CAN_ADD_NAVIGATION" val="1"/>
  <p:tag name="KSO_WM_SLIDE_BACKGROUND" val="[&quot;general&quot;,&quot;frame&quot;,&quot;leftRight&quot;]"/>
  <p:tag name="KSO_WM_SLIDE_RATIO" val="1.777778"/>
  <p:tag name="KSO_WM_TEMPLATE_MASTER_TYPE" val="0"/>
  <p:tag name="KSO_WM_TEMPLATE_COLOR_TYPE" val="1"/>
</p:tagLst>
</file>

<file path=ppt/tags/tag29.xml><?xml version="1.0" encoding="utf-8"?>
<p:tagLst xmlns:a="http://schemas.openxmlformats.org/drawingml/2006/main" xmlns:r="http://schemas.openxmlformats.org/officeDocument/2006/relationships" xmlns:p="http://schemas.openxmlformats.org/presentationml/2006/main">
  <p:tag name="KSO_WM_SLIDE_ID" val="diagram20201875_1"/>
  <p:tag name="KSO_WM_TEMPLATE_SUBCATEGORY" val="11"/>
  <p:tag name="KSO_WM_SLIDE_TYPE" val="text"/>
  <p:tag name="KSO_WM_SLIDE_SUBTYPE" val="picTxt"/>
  <p:tag name="KSO_WM_SLIDE_ITEM_CNT" val="0"/>
  <p:tag name="KSO_WM_SLIDE_INDEX" val="1"/>
  <p:tag name="KSO_WM_SLIDE_SIZE" val="789*358"/>
  <p:tag name="KSO_WM_SLIDE_POSITION" val="96*85"/>
  <p:tag name="KSO_WM_TAG_VERSION" val="1.0"/>
  <p:tag name="KSO_WM_BEAUTIFY_FLAG" val="#wm#"/>
  <p:tag name="KSO_WM_TEMPLATE_CATEGORY" val="diagram"/>
  <p:tag name="KSO_WM_TEMPLATE_INDEX" val="20201875"/>
  <p:tag name="KSO_WM_SLIDE_LAYOUT" val="a_d_f"/>
  <p:tag name="KSO_WM_SLIDE_LAYOUT_CNT" val="1_1_1"/>
  <p:tag name="KSO_WM_SLIDE_LAYOUT_INFO" val="{&#10;    &quot;backgroundInfo&quot;: [&#10;        {&#10;            &quot;bottom&quot;: 0,&#10;            &quot;bottomAbs&quot;: false,&#10;            &quot;left&quot;: 0,&#10;            &quot;leftAbs&quot;: false,&#10;            &quot;right&quot;: 0,&#10;            &quot;rightAbs&quot;: false,&#10;            &quot;top&quot;: 0,&#10;            &quot;topAbs&quot;: false,&#10;            &quot;type&quot;: &quot;general&quot;&#10;        },&#10;        {&#10;            &quot;bottom&quot;: 0,&#10;            &quot;bottomAbs&quot;: false,&#10;            &quot;left&quot;: 0,&#10;            &quot;leftAbs&quot;: false,&#10;            &quot;right&quot;: 0,&#10;            &quot;rightAbs&quot;: false,&#10;            &quot;top&quot;: 0,&#10;            &quot;topAbs&quot;: false,&#10;            &quot;type&quot;: &quot;frame&quot;&#10;        }&#10;    ],&#10;    &quot;direction&quot;: 1,&#10;    &quot;horizontalAlign&quot;: 1,&#10;    &quot;id&quot;: &quot;2020-02-27T01:22:12&quot;,&#10;    &quot;maxSize&quot;: {&#10;        &quot;size1&quot;: 64.200000000000003&#10;    },&#10;    &quot;minSize&quot;: {&#10;        &quot;size1&quot;: 37.899999999999999&#10;    },&#10;    &quot;normalSize&quot;: {&#10;        &quot;size1&quot;: 59.481250000000003&#10;    },&#10;    &quot;subLayout&quot;: [&#10;        {&#10;            &quot;backgroundInfo&quot;: [&#10;                {&#10;                    &quot;bottom&quot;: 0,&#10;                    &quot;bottomAbs&quot;: false,&#10;                    &quot;left&quot;: 0,&#10;                    &quot;leftAbs&quot;: false,&#10;                    &quot;right&quot;: 0.13871805400000001,&#10;                    &quot;rightAbs&quot;: false,&#10;                    &quot;top&quot;: 0,&#10;                    &quot;topAbs&quot;: false,&#10;                    &quot;type&quot;: &quot;leftRight&quot;&#10;                }&#10;            ],&#10;            &quot;horizontalAlign&quot;: 2,&#10;            &quot;id&quot;: &quot;2020-02-27T01:22:12&quot;,&#10;            &quot;margin&quot;: {&#10;                &quot;bottom&quot;: 3.3900001049041748,&#10;                &quot;left&quot;: 3.3900001049041748,&#10;                &quot;right&quot;: 2.5139999389648438,&#10;                &quot;top&quot;: 3.3900001049041748&#10;            },&#10;            &quot;marginOverLayout&quot;: {&#10;                &quot;bottom&quot;: 3.3900001049041748,&#10;                &quot;left&quot;: 3.3900001049041748,&#10;                &quot;right&quot;: 2.5139999389648438,&#10;                &quot;top&quot;: 3.3900001049041748&#10;            },&#10;            &quot;type&quot;: 0,&#10;            &quot;verticalAlign&quot;: 1&#10;        },&#10;        {&#10;            &quot;horizontalAlign&quot;: 0,&#10;            &quot;id&quot;: &quot;2020-02-27T01:22:12&quot;,&#10;            &quot;margin&quot;: {&#10;                &quot;bottom&quot;: 3.3900001049041748,&#10;                &quot;left&quot;: 0.026000002399086952,&#10;                &quot;right&quot;: 3.3900001049041748,&#10;                &quot;top&quot;: 3.3900001049041748&#10;            },&#10;            &quot;type&quot;: 0,&#10;            &quot;verticalAlign&quot;: 1&#10;        }&#10;    ],&#10;    &quot;type&quot;: 0,&#10;    &quot;verticalAlign&quot;: 1&#10;}&#10;"/>
  <p:tag name="KSO_WM_SLIDE_CAN_ADD_NAVIGATION" val="1"/>
  <p:tag name="KSO_WM_SLIDE_BACKGROUND" val="[&quot;general&quot;,&quot;frame&quot;,&quot;leftRight&quot;]"/>
  <p:tag name="KSO_WM_SLIDE_RATIO" val="1.777778"/>
  <p:tag name="KSO_WM_TEMPLATE_MASTER_TYPE" val="0"/>
  <p:tag name="KSO_WM_TEMPLATE_COLOR_TYPE" val="1"/>
</p:tagLst>
</file>

<file path=ppt/tags/tag3.xml><?xml version="1.0" encoding="utf-8"?>
<p:tagLst xmlns:a="http://schemas.openxmlformats.org/drawingml/2006/main" xmlns:r="http://schemas.openxmlformats.org/officeDocument/2006/relationships" xmlns:p="http://schemas.openxmlformats.org/presentationml/2006/main">
  <p:tag name="MH" val="20200224165346"/>
  <p:tag name="MH_LIBRARY" val="GRAPHIC"/>
  <p:tag name="MH_TYPE" val="Other"/>
  <p:tag name="MH_ORDER" val="3"/>
</p:tagLst>
</file>

<file path=ppt/tags/tag4.xml><?xml version="1.0" encoding="utf-8"?>
<p:tagLst xmlns:a="http://schemas.openxmlformats.org/drawingml/2006/main" xmlns:r="http://schemas.openxmlformats.org/officeDocument/2006/relationships" xmlns:p="http://schemas.openxmlformats.org/presentationml/2006/main">
  <p:tag name="MH" val="20200224165346"/>
  <p:tag name="MH_LIBRARY" val="GRAPHIC"/>
  <p:tag name="MH_TYPE" val="Other"/>
  <p:tag name="MH_ORDER" val="4"/>
</p:tagLst>
</file>

<file path=ppt/tags/tag5.xml><?xml version="1.0" encoding="utf-8"?>
<p:tagLst xmlns:a="http://schemas.openxmlformats.org/drawingml/2006/main" xmlns:r="http://schemas.openxmlformats.org/officeDocument/2006/relationships" xmlns:p="http://schemas.openxmlformats.org/presentationml/2006/main">
  <p:tag name="MH" val="20200224165346"/>
  <p:tag name="MH_LIBRARY" val="GRAPHIC"/>
  <p:tag name="MH_TYPE" val="Other"/>
  <p:tag name="MH_ORDER" val="5"/>
</p:tagLst>
</file>

<file path=ppt/tags/tag6.xml><?xml version="1.0" encoding="utf-8"?>
<p:tagLst xmlns:a="http://schemas.openxmlformats.org/drawingml/2006/main" xmlns:r="http://schemas.openxmlformats.org/officeDocument/2006/relationships" xmlns:p="http://schemas.openxmlformats.org/presentationml/2006/main">
  <p:tag name="MH" val="20200224165346"/>
  <p:tag name="MH_LIBRARY" val="GRAPHIC"/>
  <p:tag name="MH_TYPE" val="Other"/>
  <p:tag name="MH_ORDER" val="6"/>
</p:tagLst>
</file>

<file path=ppt/tags/tag7.xml><?xml version="1.0" encoding="utf-8"?>
<p:tagLst xmlns:a="http://schemas.openxmlformats.org/drawingml/2006/main" xmlns:r="http://schemas.openxmlformats.org/officeDocument/2006/relationships" xmlns:p="http://schemas.openxmlformats.org/presentationml/2006/main">
  <p:tag name="MH" val="20200224165346"/>
  <p:tag name="MH_LIBRARY" val="GRAPHIC"/>
  <p:tag name="MH_TYPE" val="Other"/>
  <p:tag name="MH_ORDER" val="7"/>
</p:tagLst>
</file>

<file path=ppt/tags/tag8.xml><?xml version="1.0" encoding="utf-8"?>
<p:tagLst xmlns:a="http://schemas.openxmlformats.org/drawingml/2006/main" xmlns:r="http://schemas.openxmlformats.org/officeDocument/2006/relationships" xmlns:p="http://schemas.openxmlformats.org/presentationml/2006/main">
  <p:tag name="MH" val="20200224165346"/>
  <p:tag name="MH_LIBRARY" val="GRAPHIC"/>
  <p:tag name="MH_TYPE" val="SubTitle"/>
  <p:tag name="MH_ORDER" val="1"/>
</p:tagLst>
</file>

<file path=ppt/tags/tag9.xml><?xml version="1.0" encoding="utf-8"?>
<p:tagLst xmlns:a="http://schemas.openxmlformats.org/drawingml/2006/main" xmlns:r="http://schemas.openxmlformats.org/officeDocument/2006/relationships" xmlns:p="http://schemas.openxmlformats.org/presentationml/2006/main">
  <p:tag name="MH" val="20200224165346"/>
  <p:tag name="MH_LIBRARY" val="GRAPHIC"/>
  <p:tag name="MH_TYPE" val="SubTitle"/>
  <p:tag name="MH_ORDER" val="2"/>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372</TotalTime>
  <Words>4731</Words>
  <Application>Microsoft Office PowerPoint</Application>
  <PresentationFormat>宽屏</PresentationFormat>
  <Paragraphs>332</Paragraphs>
  <Slides>49</Slides>
  <Notes>33</Notes>
  <HiddenSlides>0</HiddenSlides>
  <MMClips>0</MMClips>
  <ScaleCrop>false</ScaleCrop>
  <HeadingPairs>
    <vt:vector size="6" baseType="variant">
      <vt:variant>
        <vt:lpstr>已用的字体</vt:lpstr>
      </vt:variant>
      <vt:variant>
        <vt:i4>14</vt:i4>
      </vt:variant>
      <vt:variant>
        <vt:lpstr>主题</vt:lpstr>
      </vt:variant>
      <vt:variant>
        <vt:i4>1</vt:i4>
      </vt:variant>
      <vt:variant>
        <vt:lpstr>幻灯片标题</vt:lpstr>
      </vt:variant>
      <vt:variant>
        <vt:i4>49</vt:i4>
      </vt:variant>
    </vt:vector>
  </HeadingPairs>
  <TitlesOfParts>
    <vt:vector size="64" baseType="lpstr">
      <vt:lpstr>微软雅黑</vt:lpstr>
      <vt:lpstr>Wingdings</vt:lpstr>
      <vt:lpstr>仿宋</vt:lpstr>
      <vt:lpstr>阿里巴巴普惠体 L</vt:lpstr>
      <vt:lpstr>Arial</vt:lpstr>
      <vt:lpstr>Calibri</vt:lpstr>
      <vt:lpstr>Malgun Gothic Semilight</vt:lpstr>
      <vt:lpstr>Times New Roman</vt:lpstr>
      <vt:lpstr>阿里巴巴普惠体 R</vt:lpstr>
      <vt:lpstr>Lato Heavy</vt:lpstr>
      <vt:lpstr>思源黑体</vt:lpstr>
      <vt:lpstr>SentyTEA 新蒂下午茶体</vt:lpstr>
      <vt:lpstr>Segoe UI Light</vt:lpstr>
      <vt:lpstr>宋体</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焦 阳</dc:creator>
  <cp:lastModifiedBy>ning</cp:lastModifiedBy>
  <cp:revision>413</cp:revision>
  <cp:lastPrinted>2022-03-09T07:29:02Z</cp:lastPrinted>
  <dcterms:created xsi:type="dcterms:W3CDTF">2020-02-09T11:15:00Z</dcterms:created>
  <dcterms:modified xsi:type="dcterms:W3CDTF">2025-02-28T01:55:06Z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2052-11.1.0.10116</vt:lpwstr>
  </property>
</Properties>
</file>