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5" r:id="rId1"/>
  </p:sldMasterIdLst>
  <p:notesMasterIdLst>
    <p:notesMasterId r:id="rId84"/>
  </p:notesMasterIdLst>
  <p:handoutMasterIdLst>
    <p:handoutMasterId r:id="rId85"/>
  </p:handoutMasterIdLst>
  <p:sldIdLst>
    <p:sldId id="294" r:id="rId2"/>
    <p:sldId id="888" r:id="rId3"/>
    <p:sldId id="837" r:id="rId4"/>
    <p:sldId id="838" r:id="rId5"/>
    <p:sldId id="810" r:id="rId6"/>
    <p:sldId id="882" r:id="rId7"/>
    <p:sldId id="874" r:id="rId8"/>
    <p:sldId id="875" r:id="rId9"/>
    <p:sldId id="811" r:id="rId10"/>
    <p:sldId id="876" r:id="rId11"/>
    <p:sldId id="960" r:id="rId12"/>
    <p:sldId id="745" r:id="rId13"/>
    <p:sldId id="591" r:id="rId14"/>
    <p:sldId id="425" r:id="rId15"/>
    <p:sldId id="348" r:id="rId16"/>
    <p:sldId id="689" r:id="rId17"/>
    <p:sldId id="396" r:id="rId18"/>
    <p:sldId id="351" r:id="rId19"/>
    <p:sldId id="545" r:id="rId20"/>
    <p:sldId id="546" r:id="rId21"/>
    <p:sldId id="401" r:id="rId22"/>
    <p:sldId id="438" r:id="rId23"/>
    <p:sldId id="430" r:id="rId24"/>
    <p:sldId id="455" r:id="rId25"/>
    <p:sldId id="471" r:id="rId26"/>
    <p:sldId id="940" r:id="rId27"/>
    <p:sldId id="941" r:id="rId28"/>
    <p:sldId id="942" r:id="rId29"/>
    <p:sldId id="961" r:id="rId30"/>
    <p:sldId id="887" r:id="rId31"/>
    <p:sldId id="748" r:id="rId32"/>
    <p:sldId id="751" r:id="rId33"/>
    <p:sldId id="752" r:id="rId34"/>
    <p:sldId id="878" r:id="rId35"/>
    <p:sldId id="753" r:id="rId36"/>
    <p:sldId id="758" r:id="rId37"/>
    <p:sldId id="754" r:id="rId38"/>
    <p:sldId id="759" r:id="rId39"/>
    <p:sldId id="756" r:id="rId40"/>
    <p:sldId id="757" r:id="rId41"/>
    <p:sldId id="761" r:id="rId42"/>
    <p:sldId id="886" r:id="rId43"/>
    <p:sldId id="764" r:id="rId44"/>
    <p:sldId id="765" r:id="rId45"/>
    <p:sldId id="769" r:id="rId46"/>
    <p:sldId id="866" r:id="rId47"/>
    <p:sldId id="867" r:id="rId48"/>
    <p:sldId id="770" r:id="rId49"/>
    <p:sldId id="771" r:id="rId50"/>
    <p:sldId id="772" r:id="rId51"/>
    <p:sldId id="774" r:id="rId52"/>
    <p:sldId id="885" r:id="rId53"/>
    <p:sldId id="776" r:id="rId54"/>
    <p:sldId id="716" r:id="rId55"/>
    <p:sldId id="717" r:id="rId56"/>
    <p:sldId id="779" r:id="rId57"/>
    <p:sldId id="884" r:id="rId58"/>
    <p:sldId id="800" r:id="rId59"/>
    <p:sldId id="720" r:id="rId60"/>
    <p:sldId id="721" r:id="rId61"/>
    <p:sldId id="722" r:id="rId62"/>
    <p:sldId id="794" r:id="rId63"/>
    <p:sldId id="943" r:id="rId64"/>
    <p:sldId id="944" r:id="rId65"/>
    <p:sldId id="945" r:id="rId66"/>
    <p:sldId id="946" r:id="rId67"/>
    <p:sldId id="947" r:id="rId68"/>
    <p:sldId id="948" r:id="rId69"/>
    <p:sldId id="949" r:id="rId70"/>
    <p:sldId id="951" r:id="rId71"/>
    <p:sldId id="952" r:id="rId72"/>
    <p:sldId id="953" r:id="rId73"/>
    <p:sldId id="954" r:id="rId74"/>
    <p:sldId id="955" r:id="rId75"/>
    <p:sldId id="956" r:id="rId76"/>
    <p:sldId id="966" r:id="rId77"/>
    <p:sldId id="967" r:id="rId78"/>
    <p:sldId id="968" r:id="rId79"/>
    <p:sldId id="962" r:id="rId80"/>
    <p:sldId id="963" r:id="rId81"/>
    <p:sldId id="964" r:id="rId82"/>
    <p:sldId id="965" r:id="rId83"/>
  </p:sldIdLst>
  <p:sldSz cx="9144000" cy="6858000" type="screen4x3"/>
  <p:notesSz cx="6648450" cy="9782175"/>
  <p:defaultTextStyle>
    <a:defPPr>
      <a:defRPr lang="en-GB"/>
    </a:defPPr>
    <a:lvl1pPr algn="l" rtl="0" fontAlgn="base">
      <a:spcBef>
        <a:spcPct val="0"/>
      </a:spcBef>
      <a:spcAft>
        <a:spcPct val="0"/>
      </a:spcAft>
      <a:defRPr sz="3600" b="1" kern="1200">
        <a:solidFill>
          <a:srgbClr val="EA8032"/>
        </a:solidFill>
        <a:latin typeface="Frutiger 55 Roman" pitchFamily="50" charset="0"/>
        <a:ea typeface="宋体" pitchFamily="2" charset="-122"/>
        <a:cs typeface="+mn-cs"/>
      </a:defRPr>
    </a:lvl1pPr>
    <a:lvl2pPr marL="457200" algn="l" rtl="0" fontAlgn="base">
      <a:spcBef>
        <a:spcPct val="0"/>
      </a:spcBef>
      <a:spcAft>
        <a:spcPct val="0"/>
      </a:spcAft>
      <a:defRPr sz="3600" b="1" kern="1200">
        <a:solidFill>
          <a:srgbClr val="EA8032"/>
        </a:solidFill>
        <a:latin typeface="Frutiger 55 Roman" pitchFamily="50" charset="0"/>
        <a:ea typeface="宋体" pitchFamily="2" charset="-122"/>
        <a:cs typeface="+mn-cs"/>
      </a:defRPr>
    </a:lvl2pPr>
    <a:lvl3pPr marL="914400" algn="l" rtl="0" fontAlgn="base">
      <a:spcBef>
        <a:spcPct val="0"/>
      </a:spcBef>
      <a:spcAft>
        <a:spcPct val="0"/>
      </a:spcAft>
      <a:defRPr sz="3600" b="1" kern="1200">
        <a:solidFill>
          <a:srgbClr val="EA8032"/>
        </a:solidFill>
        <a:latin typeface="Frutiger 55 Roman" pitchFamily="50" charset="0"/>
        <a:ea typeface="宋体" pitchFamily="2" charset="-122"/>
        <a:cs typeface="+mn-cs"/>
      </a:defRPr>
    </a:lvl3pPr>
    <a:lvl4pPr marL="1371600" algn="l" rtl="0" fontAlgn="base">
      <a:spcBef>
        <a:spcPct val="0"/>
      </a:spcBef>
      <a:spcAft>
        <a:spcPct val="0"/>
      </a:spcAft>
      <a:defRPr sz="3600" b="1" kern="1200">
        <a:solidFill>
          <a:srgbClr val="EA8032"/>
        </a:solidFill>
        <a:latin typeface="Frutiger 55 Roman" pitchFamily="50" charset="0"/>
        <a:ea typeface="宋体" pitchFamily="2" charset="-122"/>
        <a:cs typeface="+mn-cs"/>
      </a:defRPr>
    </a:lvl4pPr>
    <a:lvl5pPr marL="1828800" algn="l" rtl="0" fontAlgn="base">
      <a:spcBef>
        <a:spcPct val="0"/>
      </a:spcBef>
      <a:spcAft>
        <a:spcPct val="0"/>
      </a:spcAft>
      <a:defRPr sz="3600" b="1" kern="1200">
        <a:solidFill>
          <a:srgbClr val="EA8032"/>
        </a:solidFill>
        <a:latin typeface="Frutiger 55 Roman" pitchFamily="50" charset="0"/>
        <a:ea typeface="宋体" pitchFamily="2" charset="-122"/>
        <a:cs typeface="+mn-cs"/>
      </a:defRPr>
    </a:lvl5pPr>
    <a:lvl6pPr marL="2286000" algn="l" defTabSz="914400" rtl="0" eaLnBrk="1" latinLnBrk="0" hangingPunct="1">
      <a:defRPr sz="3600" b="1" kern="1200">
        <a:solidFill>
          <a:srgbClr val="EA8032"/>
        </a:solidFill>
        <a:latin typeface="Frutiger 55 Roman" pitchFamily="50" charset="0"/>
        <a:ea typeface="宋体" pitchFamily="2" charset="-122"/>
        <a:cs typeface="+mn-cs"/>
      </a:defRPr>
    </a:lvl6pPr>
    <a:lvl7pPr marL="2743200" algn="l" defTabSz="914400" rtl="0" eaLnBrk="1" latinLnBrk="0" hangingPunct="1">
      <a:defRPr sz="3600" b="1" kern="1200">
        <a:solidFill>
          <a:srgbClr val="EA8032"/>
        </a:solidFill>
        <a:latin typeface="Frutiger 55 Roman" pitchFamily="50" charset="0"/>
        <a:ea typeface="宋体" pitchFamily="2" charset="-122"/>
        <a:cs typeface="+mn-cs"/>
      </a:defRPr>
    </a:lvl7pPr>
    <a:lvl8pPr marL="3200400" algn="l" defTabSz="914400" rtl="0" eaLnBrk="1" latinLnBrk="0" hangingPunct="1">
      <a:defRPr sz="3600" b="1" kern="1200">
        <a:solidFill>
          <a:srgbClr val="EA8032"/>
        </a:solidFill>
        <a:latin typeface="Frutiger 55 Roman" pitchFamily="50" charset="0"/>
        <a:ea typeface="宋体" pitchFamily="2" charset="-122"/>
        <a:cs typeface="+mn-cs"/>
      </a:defRPr>
    </a:lvl8pPr>
    <a:lvl9pPr marL="3657600" algn="l" defTabSz="914400" rtl="0" eaLnBrk="1" latinLnBrk="0" hangingPunct="1">
      <a:defRPr sz="3600" b="1" kern="1200">
        <a:solidFill>
          <a:srgbClr val="EA8032"/>
        </a:solidFill>
        <a:latin typeface="Frutiger 55 Roman" pitchFamily="50"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BF00"/>
    <a:srgbClr val="FF0000"/>
    <a:srgbClr val="6600FF"/>
    <a:srgbClr val="D60093"/>
    <a:srgbClr val="996600"/>
    <a:srgbClr val="0066FF"/>
    <a:srgbClr val="0099CC"/>
    <a:srgbClr val="CC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09" autoAdjust="0"/>
    <p:restoredTop sz="88889" autoAdjust="0"/>
  </p:normalViewPr>
  <p:slideViewPr>
    <p:cSldViewPr>
      <p:cViewPr>
        <p:scale>
          <a:sx n="80" d="100"/>
          <a:sy n="80" d="100"/>
        </p:scale>
        <p:origin x="-858" y="1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33" d="100"/>
          <a:sy n="33" d="100"/>
        </p:scale>
        <p:origin x="-2370" y="-690"/>
      </p:cViewPr>
      <p:guideLst>
        <p:guide orient="horz" pos="3081"/>
        <p:guide pos="2094"/>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hdr" sz="quarter"/>
          </p:nvPr>
        </p:nvSpPr>
        <p:spPr bwMode="auto">
          <a:xfrm>
            <a:off x="0" y="0"/>
            <a:ext cx="2881313" cy="488950"/>
          </a:xfrm>
          <a:prstGeom prst="rect">
            <a:avLst/>
          </a:prstGeom>
          <a:noFill/>
          <a:ln w="9525">
            <a:noFill/>
            <a:miter lim="800000"/>
            <a:headEnd/>
            <a:tailEnd/>
          </a:ln>
          <a:effectLst/>
        </p:spPr>
        <p:txBody>
          <a:bodyPr vert="horz" wrap="square" lIns="93878" tIns="46939" rIns="93878" bIns="46939" numCol="1" anchor="t" anchorCtr="0" compatLnSpc="1">
            <a:prstTxWarp prst="textNoShape">
              <a:avLst/>
            </a:prstTxWarp>
          </a:bodyPr>
          <a:lstStyle>
            <a:lvl1pPr defTabSz="938213" eaLnBrk="0" hangingPunct="0">
              <a:defRPr sz="1200" b="0">
                <a:solidFill>
                  <a:schemeClr val="tx1"/>
                </a:solidFill>
                <a:latin typeface="Times New Roman" pitchFamily="18" charset="0"/>
              </a:defRPr>
            </a:lvl1pPr>
          </a:lstStyle>
          <a:p>
            <a:pPr>
              <a:defRPr/>
            </a:pPr>
            <a:endParaRPr lang="zh-CN" altLang="en-US"/>
          </a:p>
        </p:txBody>
      </p:sp>
      <p:sp>
        <p:nvSpPr>
          <p:cNvPr id="174083" name="Rectangle 3"/>
          <p:cNvSpPr>
            <a:spLocks noGrp="1" noChangeArrowheads="1"/>
          </p:cNvSpPr>
          <p:nvPr>
            <p:ph type="dt" sz="quarter" idx="1"/>
          </p:nvPr>
        </p:nvSpPr>
        <p:spPr bwMode="auto">
          <a:xfrm>
            <a:off x="3765550" y="0"/>
            <a:ext cx="2881313" cy="488950"/>
          </a:xfrm>
          <a:prstGeom prst="rect">
            <a:avLst/>
          </a:prstGeom>
          <a:noFill/>
          <a:ln w="9525">
            <a:noFill/>
            <a:miter lim="800000"/>
            <a:headEnd/>
            <a:tailEnd/>
          </a:ln>
          <a:effectLst/>
        </p:spPr>
        <p:txBody>
          <a:bodyPr vert="horz" wrap="square" lIns="93878" tIns="46939" rIns="93878" bIns="46939" numCol="1" anchor="t" anchorCtr="0" compatLnSpc="1">
            <a:prstTxWarp prst="textNoShape">
              <a:avLst/>
            </a:prstTxWarp>
          </a:bodyPr>
          <a:lstStyle>
            <a:lvl1pPr algn="r" defTabSz="938213" eaLnBrk="0" hangingPunct="0">
              <a:defRPr sz="1200" b="0">
                <a:solidFill>
                  <a:schemeClr val="tx1"/>
                </a:solidFill>
                <a:latin typeface="Times New Roman" pitchFamily="18" charset="0"/>
              </a:defRPr>
            </a:lvl1pPr>
          </a:lstStyle>
          <a:p>
            <a:pPr>
              <a:defRPr/>
            </a:pPr>
            <a:endParaRPr lang="en-US" altLang="zh-CN"/>
          </a:p>
        </p:txBody>
      </p:sp>
      <p:sp>
        <p:nvSpPr>
          <p:cNvPr id="174084" name="Rectangle 4"/>
          <p:cNvSpPr>
            <a:spLocks noGrp="1" noChangeArrowheads="1"/>
          </p:cNvSpPr>
          <p:nvPr>
            <p:ph type="ftr" sz="quarter" idx="2"/>
          </p:nvPr>
        </p:nvSpPr>
        <p:spPr bwMode="auto">
          <a:xfrm>
            <a:off x="0" y="9291638"/>
            <a:ext cx="2881313" cy="488950"/>
          </a:xfrm>
          <a:prstGeom prst="rect">
            <a:avLst/>
          </a:prstGeom>
          <a:noFill/>
          <a:ln w="9525">
            <a:noFill/>
            <a:miter lim="800000"/>
            <a:headEnd/>
            <a:tailEnd/>
          </a:ln>
          <a:effectLst/>
        </p:spPr>
        <p:txBody>
          <a:bodyPr vert="horz" wrap="square" lIns="93878" tIns="46939" rIns="93878" bIns="46939" numCol="1" anchor="b" anchorCtr="0" compatLnSpc="1">
            <a:prstTxWarp prst="textNoShape">
              <a:avLst/>
            </a:prstTxWarp>
          </a:bodyPr>
          <a:lstStyle>
            <a:lvl1pPr defTabSz="938213" eaLnBrk="0" hangingPunct="0">
              <a:defRPr sz="1200" b="0">
                <a:solidFill>
                  <a:schemeClr val="tx1"/>
                </a:solidFill>
                <a:latin typeface="Times New Roman" pitchFamily="18" charset="0"/>
              </a:defRPr>
            </a:lvl1pPr>
          </a:lstStyle>
          <a:p>
            <a:pPr>
              <a:defRPr/>
            </a:pPr>
            <a:endParaRPr lang="en-US" altLang="zh-CN"/>
          </a:p>
        </p:txBody>
      </p:sp>
      <p:sp>
        <p:nvSpPr>
          <p:cNvPr id="174085" name="Rectangle 5"/>
          <p:cNvSpPr>
            <a:spLocks noGrp="1" noChangeArrowheads="1"/>
          </p:cNvSpPr>
          <p:nvPr>
            <p:ph type="sldNum" sz="quarter" idx="3"/>
          </p:nvPr>
        </p:nvSpPr>
        <p:spPr bwMode="auto">
          <a:xfrm>
            <a:off x="3765550" y="9291638"/>
            <a:ext cx="2881313" cy="488950"/>
          </a:xfrm>
          <a:prstGeom prst="rect">
            <a:avLst/>
          </a:prstGeom>
          <a:noFill/>
          <a:ln w="9525">
            <a:noFill/>
            <a:miter lim="800000"/>
            <a:headEnd/>
            <a:tailEnd/>
          </a:ln>
          <a:effectLst/>
        </p:spPr>
        <p:txBody>
          <a:bodyPr vert="horz" wrap="square" lIns="93878" tIns="46939" rIns="93878" bIns="46939" numCol="1" anchor="b" anchorCtr="0" compatLnSpc="1">
            <a:prstTxWarp prst="textNoShape">
              <a:avLst/>
            </a:prstTxWarp>
          </a:bodyPr>
          <a:lstStyle>
            <a:lvl1pPr algn="r" defTabSz="938213" eaLnBrk="0" hangingPunct="0">
              <a:defRPr sz="1200" b="0">
                <a:solidFill>
                  <a:schemeClr val="tx1"/>
                </a:solidFill>
                <a:latin typeface="Times New Roman" pitchFamily="18" charset="0"/>
              </a:defRPr>
            </a:lvl1pPr>
          </a:lstStyle>
          <a:p>
            <a:pPr>
              <a:defRPr/>
            </a:pPr>
            <a:fld id="{71035A6F-9712-438A-ACE9-BC5E6731938B}"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881313" cy="488950"/>
          </a:xfrm>
          <a:prstGeom prst="rect">
            <a:avLst/>
          </a:prstGeom>
          <a:noFill/>
          <a:ln w="9525">
            <a:noFill/>
            <a:miter lim="800000"/>
            <a:headEnd/>
            <a:tailEnd/>
          </a:ln>
          <a:effectLst/>
        </p:spPr>
        <p:txBody>
          <a:bodyPr vert="horz" wrap="square" lIns="93878" tIns="46939" rIns="93878" bIns="46939" numCol="1" anchor="t" anchorCtr="0" compatLnSpc="1">
            <a:prstTxWarp prst="textNoShape">
              <a:avLst/>
            </a:prstTxWarp>
          </a:bodyPr>
          <a:lstStyle>
            <a:lvl1pPr defTabSz="938213" eaLnBrk="0" hangingPunct="0">
              <a:defRPr sz="1200" b="0">
                <a:solidFill>
                  <a:schemeClr val="tx1"/>
                </a:solidFill>
                <a:latin typeface="Times New Roman" pitchFamily="18" charset="0"/>
              </a:defRPr>
            </a:lvl1pPr>
          </a:lstStyle>
          <a:p>
            <a:pPr>
              <a:defRPr/>
            </a:pPr>
            <a:endParaRPr lang="zh-CN" altLang="en-GB"/>
          </a:p>
        </p:txBody>
      </p:sp>
      <p:sp>
        <p:nvSpPr>
          <p:cNvPr id="5123" name="Rectangle 3"/>
          <p:cNvSpPr>
            <a:spLocks noGrp="1" noChangeArrowheads="1"/>
          </p:cNvSpPr>
          <p:nvPr>
            <p:ph type="dt" idx="1"/>
          </p:nvPr>
        </p:nvSpPr>
        <p:spPr bwMode="auto">
          <a:xfrm>
            <a:off x="3767138" y="0"/>
            <a:ext cx="2881312" cy="488950"/>
          </a:xfrm>
          <a:prstGeom prst="rect">
            <a:avLst/>
          </a:prstGeom>
          <a:noFill/>
          <a:ln w="9525">
            <a:noFill/>
            <a:miter lim="800000"/>
            <a:headEnd/>
            <a:tailEnd/>
          </a:ln>
          <a:effectLst/>
        </p:spPr>
        <p:txBody>
          <a:bodyPr vert="horz" wrap="square" lIns="93878" tIns="46939" rIns="93878" bIns="46939" numCol="1" anchor="t" anchorCtr="0" compatLnSpc="1">
            <a:prstTxWarp prst="textNoShape">
              <a:avLst/>
            </a:prstTxWarp>
          </a:bodyPr>
          <a:lstStyle>
            <a:lvl1pPr algn="r" defTabSz="938213" eaLnBrk="0" hangingPunct="0">
              <a:defRPr sz="1200" b="0">
                <a:solidFill>
                  <a:schemeClr val="tx1"/>
                </a:solidFill>
                <a:latin typeface="Times New Roman" pitchFamily="18" charset="0"/>
              </a:defRPr>
            </a:lvl1pPr>
          </a:lstStyle>
          <a:p>
            <a:pPr>
              <a:defRPr/>
            </a:pPr>
            <a:endParaRPr lang="en-GB" altLang="zh-CN"/>
          </a:p>
        </p:txBody>
      </p:sp>
      <p:sp>
        <p:nvSpPr>
          <p:cNvPr id="148484" name="Rectangle 4"/>
          <p:cNvSpPr>
            <a:spLocks noGrp="1" noRot="1" noChangeAspect="1" noChangeArrowheads="1" noTextEdit="1"/>
          </p:cNvSpPr>
          <p:nvPr>
            <p:ph type="sldImg" idx="2"/>
          </p:nvPr>
        </p:nvSpPr>
        <p:spPr bwMode="auto">
          <a:xfrm>
            <a:off x="879475" y="735013"/>
            <a:ext cx="4889500" cy="366712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885825" y="4646613"/>
            <a:ext cx="4876800" cy="4400550"/>
          </a:xfrm>
          <a:prstGeom prst="rect">
            <a:avLst/>
          </a:prstGeom>
          <a:noFill/>
          <a:ln w="9525">
            <a:noFill/>
            <a:miter lim="800000"/>
            <a:headEnd/>
            <a:tailEnd/>
          </a:ln>
          <a:effectLst/>
        </p:spPr>
        <p:txBody>
          <a:bodyPr vert="horz" wrap="square" lIns="93878" tIns="46939" rIns="93878" bIns="46939" numCol="1" anchor="t" anchorCtr="0" compatLnSpc="1">
            <a:prstTxWarp prst="textNoShape">
              <a:avLst/>
            </a:prstTxWarp>
          </a:bodyPr>
          <a:lstStyle/>
          <a:p>
            <a:pPr lvl="0"/>
            <a:r>
              <a:rPr lang="en-GB" altLang="zh-CN" noProof="0" smtClean="0"/>
              <a:t>Click to edit Master text styles</a:t>
            </a:r>
          </a:p>
          <a:p>
            <a:pPr lvl="1"/>
            <a:r>
              <a:rPr lang="en-GB" altLang="zh-CN" noProof="0" smtClean="0"/>
              <a:t>Second level</a:t>
            </a:r>
          </a:p>
          <a:p>
            <a:pPr lvl="2"/>
            <a:r>
              <a:rPr lang="en-GB" altLang="zh-CN" noProof="0" smtClean="0"/>
              <a:t>Third level</a:t>
            </a:r>
          </a:p>
          <a:p>
            <a:pPr lvl="3"/>
            <a:r>
              <a:rPr lang="en-GB" altLang="zh-CN" noProof="0" smtClean="0"/>
              <a:t>Fourth level</a:t>
            </a:r>
          </a:p>
          <a:p>
            <a:pPr lvl="4"/>
            <a:r>
              <a:rPr lang="en-GB" altLang="zh-CN" noProof="0" smtClean="0"/>
              <a:t>Fifth level</a:t>
            </a:r>
          </a:p>
        </p:txBody>
      </p:sp>
      <p:sp>
        <p:nvSpPr>
          <p:cNvPr id="5126" name="Rectangle 6"/>
          <p:cNvSpPr>
            <a:spLocks noGrp="1" noChangeArrowheads="1"/>
          </p:cNvSpPr>
          <p:nvPr>
            <p:ph type="ftr" sz="quarter" idx="4"/>
          </p:nvPr>
        </p:nvSpPr>
        <p:spPr bwMode="auto">
          <a:xfrm>
            <a:off x="0" y="9293225"/>
            <a:ext cx="2881313" cy="488950"/>
          </a:xfrm>
          <a:prstGeom prst="rect">
            <a:avLst/>
          </a:prstGeom>
          <a:noFill/>
          <a:ln w="9525">
            <a:noFill/>
            <a:miter lim="800000"/>
            <a:headEnd/>
            <a:tailEnd/>
          </a:ln>
          <a:effectLst/>
        </p:spPr>
        <p:txBody>
          <a:bodyPr vert="horz" wrap="square" lIns="93878" tIns="46939" rIns="93878" bIns="46939" numCol="1" anchor="b" anchorCtr="0" compatLnSpc="1">
            <a:prstTxWarp prst="textNoShape">
              <a:avLst/>
            </a:prstTxWarp>
          </a:bodyPr>
          <a:lstStyle>
            <a:lvl1pPr defTabSz="938213" eaLnBrk="0" hangingPunct="0">
              <a:defRPr sz="1200" b="0">
                <a:solidFill>
                  <a:schemeClr val="tx1"/>
                </a:solidFill>
                <a:latin typeface="Times New Roman" pitchFamily="18" charset="0"/>
              </a:defRPr>
            </a:lvl1pPr>
          </a:lstStyle>
          <a:p>
            <a:pPr>
              <a:defRPr/>
            </a:pPr>
            <a:endParaRPr lang="en-GB" altLang="zh-CN"/>
          </a:p>
        </p:txBody>
      </p:sp>
      <p:sp>
        <p:nvSpPr>
          <p:cNvPr id="5127" name="Rectangle 7"/>
          <p:cNvSpPr>
            <a:spLocks noGrp="1" noChangeArrowheads="1"/>
          </p:cNvSpPr>
          <p:nvPr>
            <p:ph type="sldNum" sz="quarter" idx="5"/>
          </p:nvPr>
        </p:nvSpPr>
        <p:spPr bwMode="auto">
          <a:xfrm>
            <a:off x="3767138" y="9293225"/>
            <a:ext cx="2881312" cy="488950"/>
          </a:xfrm>
          <a:prstGeom prst="rect">
            <a:avLst/>
          </a:prstGeom>
          <a:noFill/>
          <a:ln w="9525">
            <a:noFill/>
            <a:miter lim="800000"/>
            <a:headEnd/>
            <a:tailEnd/>
          </a:ln>
          <a:effectLst/>
        </p:spPr>
        <p:txBody>
          <a:bodyPr vert="horz" wrap="square" lIns="93878" tIns="46939" rIns="93878" bIns="46939" numCol="1" anchor="b" anchorCtr="0" compatLnSpc="1">
            <a:prstTxWarp prst="textNoShape">
              <a:avLst/>
            </a:prstTxWarp>
          </a:bodyPr>
          <a:lstStyle>
            <a:lvl1pPr algn="r" defTabSz="938213" eaLnBrk="0" hangingPunct="0">
              <a:defRPr sz="1200" b="0">
                <a:solidFill>
                  <a:schemeClr val="tx1"/>
                </a:solidFill>
                <a:latin typeface="Times New Roman" pitchFamily="18" charset="0"/>
              </a:defRPr>
            </a:lvl1pPr>
          </a:lstStyle>
          <a:p>
            <a:pPr>
              <a:defRPr/>
            </a:pPr>
            <a:fld id="{5A253B13-34D1-4736-89A7-B2F0161FDF8C}" type="slidenum">
              <a:rPr lang="zh-CN" altLang="en-GB"/>
              <a:pPr>
                <a:defRPr/>
              </a:pPr>
              <a:t>‹#›</a:t>
            </a:fld>
            <a:endParaRPr lang="en-GB"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79AA5FCC-7948-49F8-BE21-E848E0339A02}" type="slidenum">
              <a:rPr lang="zh-CN" altLang="en-GB" smtClean="0"/>
              <a:pPr/>
              <a:t>1</a:t>
            </a:fld>
            <a:endParaRPr lang="en-GB" altLang="zh-CN"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r>
              <a:rPr lang="en-US" altLang="zh-CN" sz="1400" smtClean="0"/>
              <a:t>[Read all statements on slide, then additional comments]</a:t>
            </a:r>
          </a:p>
          <a:p>
            <a:pPr eaLnBrk="1" hangingPunct="1"/>
            <a:r>
              <a:rPr lang="en-US" altLang="zh-CN" sz="1400" smtClean="0"/>
              <a:t>[Read all statements on slide, then additional comments]</a:t>
            </a:r>
          </a:p>
          <a:p>
            <a:pPr eaLnBrk="1" hangingPunct="1"/>
            <a:endParaRPr lang="en-US" altLang="zh-CN" sz="1400" smtClean="0"/>
          </a:p>
          <a:p>
            <a:pPr eaLnBrk="1" hangingPunct="1"/>
            <a:r>
              <a:rPr lang="en-US" altLang="zh-CN" sz="1400" smtClean="0"/>
              <a:t>In summarizing these comments best, we may say that patent law provides motivation for technological development. It serves as a stimulant for allocation of resources to research and development efforts.</a:t>
            </a:r>
          </a:p>
          <a:p>
            <a:pPr eaLnBrk="1" hangingPunct="1"/>
            <a:r>
              <a:rPr lang="en-US" altLang="zh-CN" sz="1400" smtClean="0"/>
              <a:t>Today, this is true in research environments within both the Corporate and Academic sectors.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A253B13-34D1-4736-89A7-B2F0161FDF8C}" type="slidenum">
              <a:rPr lang="zh-CN" altLang="en-GB" smtClean="0"/>
              <a:pPr>
                <a:defRPr/>
              </a:pPr>
              <a:t>10</a:t>
            </a:fld>
            <a:endParaRPr lang="en-GB"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A253B13-34D1-4736-89A7-B2F0161FDF8C}" type="slidenum">
              <a:rPr lang="zh-CN" altLang="en-GB" smtClean="0"/>
              <a:pPr>
                <a:defRPr/>
              </a:pPr>
              <a:t>11</a:t>
            </a:fld>
            <a:endParaRPr lang="en-GB"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A253B13-34D1-4736-89A7-B2F0161FDF8C}" type="slidenum">
              <a:rPr lang="zh-CN" altLang="en-GB" smtClean="0"/>
              <a:pPr>
                <a:defRPr/>
              </a:pPr>
              <a:t>12</a:t>
            </a:fld>
            <a:endParaRPr lang="en-GB"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A253B13-34D1-4736-89A7-B2F0161FDF8C}" type="slidenum">
              <a:rPr lang="zh-CN" altLang="en-GB" smtClean="0"/>
              <a:pPr>
                <a:defRPr/>
              </a:pPr>
              <a:t>13</a:t>
            </a:fld>
            <a:endParaRPr lang="en-GB"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A253B13-34D1-4736-89A7-B2F0161FDF8C}" type="slidenum">
              <a:rPr lang="zh-CN" altLang="en-GB" smtClean="0"/>
              <a:pPr>
                <a:defRPr/>
              </a:pPr>
              <a:t>14</a:t>
            </a:fld>
            <a:endParaRPr lang="en-GB"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A253B13-34D1-4736-89A7-B2F0161FDF8C}" type="slidenum">
              <a:rPr lang="zh-CN" altLang="en-GB" smtClean="0"/>
              <a:pPr>
                <a:defRPr/>
              </a:pPr>
              <a:t>15</a:t>
            </a:fld>
            <a:endParaRPr lang="en-GB"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A253B13-34D1-4736-89A7-B2F0161FDF8C}" type="slidenum">
              <a:rPr lang="zh-CN" altLang="en-GB" smtClean="0"/>
              <a:pPr>
                <a:defRPr/>
              </a:pPr>
              <a:t>16</a:t>
            </a:fld>
            <a:endParaRPr lang="en-GB"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A253B13-34D1-4736-89A7-B2F0161FDF8C}" type="slidenum">
              <a:rPr lang="zh-CN" altLang="en-GB" smtClean="0"/>
              <a:pPr>
                <a:defRPr/>
              </a:pPr>
              <a:t>17</a:t>
            </a:fld>
            <a:endParaRPr lang="en-GB"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A253B13-34D1-4736-89A7-B2F0161FDF8C}" type="slidenum">
              <a:rPr lang="zh-CN" altLang="en-GB" smtClean="0"/>
              <a:pPr>
                <a:defRPr/>
              </a:pPr>
              <a:t>18</a:t>
            </a:fld>
            <a:endParaRPr lang="en-GB"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A253B13-34D1-4736-89A7-B2F0161FDF8C}" type="slidenum">
              <a:rPr lang="zh-CN" altLang="en-GB" smtClean="0"/>
              <a:pPr>
                <a:defRPr/>
              </a:pPr>
              <a:t>19</a:t>
            </a:fld>
            <a:endParaRPr lang="en-GB"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A253B13-34D1-4736-89A7-B2F0161FDF8C}" type="slidenum">
              <a:rPr lang="zh-CN" altLang="en-GB" smtClean="0"/>
              <a:pPr>
                <a:defRPr/>
              </a:pPr>
              <a:t>2</a:t>
            </a:fld>
            <a:endParaRPr lang="en-GB"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A253B13-34D1-4736-89A7-B2F0161FDF8C}" type="slidenum">
              <a:rPr lang="zh-CN" altLang="en-GB" smtClean="0"/>
              <a:pPr>
                <a:defRPr/>
              </a:pPr>
              <a:t>20</a:t>
            </a:fld>
            <a:endParaRPr lang="en-GB"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A253B13-34D1-4736-89A7-B2F0161FDF8C}" type="slidenum">
              <a:rPr lang="zh-CN" altLang="en-GB" smtClean="0"/>
              <a:pPr>
                <a:defRPr/>
              </a:pPr>
              <a:t>21</a:t>
            </a:fld>
            <a:endParaRPr lang="en-GB"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A253B13-34D1-4736-89A7-B2F0161FDF8C}" type="slidenum">
              <a:rPr lang="zh-CN" altLang="en-GB" smtClean="0"/>
              <a:pPr>
                <a:defRPr/>
              </a:pPr>
              <a:t>22</a:t>
            </a:fld>
            <a:endParaRPr lang="en-GB"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A253B13-34D1-4736-89A7-B2F0161FDF8C}" type="slidenum">
              <a:rPr lang="zh-CN" altLang="en-GB" smtClean="0"/>
              <a:pPr>
                <a:defRPr/>
              </a:pPr>
              <a:t>23</a:t>
            </a:fld>
            <a:endParaRPr lang="en-GB"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E69ADC61-953B-4F43-8DED-1B1436B3CB66}" type="slidenum">
              <a:rPr lang="zh-CN" altLang="en-GB" smtClean="0"/>
              <a:pPr/>
              <a:t>24</a:t>
            </a:fld>
            <a:endParaRPr lang="en-GB" altLang="zh-CN" smtClean="0"/>
          </a:p>
        </p:txBody>
      </p:sp>
      <p:sp>
        <p:nvSpPr>
          <p:cNvPr id="159747" name="Rectangle 2"/>
          <p:cNvSpPr>
            <a:spLocks noGrp="1" noRot="1" noChangeAspect="1" noChangeArrowheads="1" noTextEdit="1"/>
          </p:cNvSpPr>
          <p:nvPr>
            <p:ph type="sldImg"/>
          </p:nvPr>
        </p:nvSpPr>
        <p:spPr>
          <a:xfrm>
            <a:off x="879475" y="733425"/>
            <a:ext cx="4891088" cy="3668713"/>
          </a:xfrm>
          <a:ln/>
        </p:spPr>
      </p:sp>
      <p:sp>
        <p:nvSpPr>
          <p:cNvPr id="159748" name="Rectangle 3"/>
          <p:cNvSpPr>
            <a:spLocks noGrp="1" noChangeArrowheads="1"/>
          </p:cNvSpPr>
          <p:nvPr>
            <p:ph type="body" idx="1"/>
          </p:nvPr>
        </p:nvSpPr>
        <p:spPr>
          <a:xfrm>
            <a:off x="885825" y="4646613"/>
            <a:ext cx="4876800" cy="4402137"/>
          </a:xfrm>
          <a:noFill/>
          <a:ln/>
        </p:spPr>
        <p:txBody>
          <a:bodyPr/>
          <a:lstStyle/>
          <a:p>
            <a:pPr eaLnBrk="1" hangingPunct="1"/>
            <a:r>
              <a:rPr lang="en-US" altLang="zh-CN" smtClean="0"/>
              <a:t>The Derwent Manual Codes are assigned to patents by Derwent</a:t>
            </a:r>
            <a:r>
              <a:rPr lang="zh-CN" altLang="en-US" smtClean="0"/>
              <a:t>抯 </a:t>
            </a:r>
            <a:r>
              <a:rPr lang="en-US" altLang="zh-CN" smtClean="0"/>
              <a:t>indexers. They are used to indicate the novel technical aspects of an invention, and also its applications. Using Manual Codes to create a detailed search strategy can significantly improve the speed and accuracy of searching.</a:t>
            </a:r>
          </a:p>
          <a:p>
            <a:pPr eaLnBrk="1" hangingPunct="1"/>
            <a:r>
              <a:rPr lang="en-US" altLang="zh-CN" smtClean="0"/>
              <a:t>Manual codes are arranged in hierarchies where there is a broad or general code at the top of the hierarchy followed by subdivisions of the codes into more and more specific categories. </a:t>
            </a:r>
          </a:p>
          <a:p>
            <a:pPr eaLnBrk="1" hangingPunct="1"/>
            <a:r>
              <a:rPr lang="en-US" altLang="zh-CN" smtClean="0"/>
              <a:t>For example, the manual code J07 is defined as "Refrigeration; ice; gas liquefaction/solidification." The manual code is broken down into four subdivisions: </a:t>
            </a:r>
          </a:p>
          <a:p>
            <a:pPr eaLnBrk="1" hangingPunct="1">
              <a:buFontTx/>
              <a:buChar char="•"/>
            </a:pPr>
            <a:r>
              <a:rPr lang="en-US" altLang="zh-CN" smtClean="0"/>
              <a:t>J07-A </a:t>
            </a:r>
            <a:r>
              <a:rPr lang="en-US" altLang="zh-CN" smtClean="0">
                <a:latin typeface="Arial" pitchFamily="34" charset="0"/>
              </a:rPr>
              <a:t>–</a:t>
            </a:r>
            <a:r>
              <a:rPr lang="en-US" altLang="zh-CN" smtClean="0"/>
              <a:t> Refrigeration machines, plants, or systems, combined heating and refrigeration systems </a:t>
            </a:r>
          </a:p>
          <a:p>
            <a:pPr eaLnBrk="1" hangingPunct="1">
              <a:buFontTx/>
              <a:buChar char="•"/>
            </a:pPr>
            <a:r>
              <a:rPr lang="en-US" altLang="zh-CN" smtClean="0"/>
              <a:t>J07-B </a:t>
            </a:r>
            <a:r>
              <a:rPr lang="en-US" altLang="zh-CN" smtClean="0">
                <a:latin typeface="Arial" pitchFamily="34" charset="0"/>
              </a:rPr>
              <a:t>–</a:t>
            </a:r>
            <a:r>
              <a:rPr lang="en-US" altLang="zh-CN" smtClean="0"/>
              <a:t> Freezing of (semi)liquids </a:t>
            </a:r>
          </a:p>
          <a:p>
            <a:pPr eaLnBrk="1" hangingPunct="1">
              <a:buFontTx/>
              <a:buChar char="•"/>
            </a:pPr>
            <a:r>
              <a:rPr lang="en-US" altLang="zh-CN" smtClean="0"/>
              <a:t>J07-C </a:t>
            </a:r>
            <a:r>
              <a:rPr lang="en-US" altLang="zh-CN" smtClean="0">
                <a:latin typeface="Arial" pitchFamily="34" charset="0"/>
              </a:rPr>
              <a:t>–</a:t>
            </a:r>
            <a:r>
              <a:rPr lang="en-US" altLang="zh-CN" smtClean="0"/>
              <a:t> Refrigerators, cooling, and freezing apparatus </a:t>
            </a:r>
          </a:p>
          <a:p>
            <a:pPr eaLnBrk="1" hangingPunct="1">
              <a:buFontTx/>
              <a:buChar char="•"/>
            </a:pPr>
            <a:r>
              <a:rPr lang="en-US" altLang="zh-CN" smtClean="0"/>
              <a:t>J07-D </a:t>
            </a:r>
            <a:r>
              <a:rPr lang="en-US" altLang="zh-CN" smtClean="0">
                <a:latin typeface="Arial" pitchFamily="34" charset="0"/>
              </a:rPr>
              <a:t>–</a:t>
            </a:r>
            <a:r>
              <a:rPr lang="en-US" altLang="zh-CN" smtClean="0"/>
              <a:t> Gas liquefaction, solidification, or separation by pressure or cold </a:t>
            </a:r>
          </a:p>
          <a:p>
            <a:pPr eaLnBrk="1" hangingPunct="1"/>
            <a:r>
              <a:rPr lang="en-US" altLang="zh-CN" smtClean="0"/>
              <a:t>Each of these is further broken down into more specific subdivisions. For instance, J07-B02 is specifically about "ice or snow production for special purposes."</a:t>
            </a:r>
          </a:p>
          <a:p>
            <a:pPr eaLnBrk="1" hangingPunct="1"/>
            <a:r>
              <a:rPr lang="en-US" altLang="zh-CN" smtClean="0"/>
              <a:t>When searching using the manual codes, it is important to use the asterisk truncation character. For example, searching for </a:t>
            </a:r>
            <a:r>
              <a:rPr lang="en-US" altLang="zh-CN" i="1" smtClean="0"/>
              <a:t>J07-B</a:t>
            </a:r>
            <a:r>
              <a:rPr lang="en-US" altLang="zh-CN" smtClean="0"/>
              <a:t> will yield a different set of patents than searching for </a:t>
            </a:r>
            <a:r>
              <a:rPr lang="en-US" altLang="zh-CN" i="1" smtClean="0"/>
              <a:t>J07-B*</a:t>
            </a:r>
            <a:r>
              <a:rPr lang="en-US" altLang="zh-CN" smtClean="0"/>
              <a:t>. (J07-B will find patents that have </a:t>
            </a:r>
            <a:r>
              <a:rPr lang="en-US" altLang="zh-CN" i="1" smtClean="0"/>
              <a:t>not </a:t>
            </a:r>
            <a:r>
              <a:rPr lang="en-US" altLang="zh-CN" smtClean="0"/>
              <a:t>been assigned to one of the subdivisions within the J07-B hierarchy, while J07-B* will find those patents as well as all patents within all subdivisions in the J07-B hiearchy.)</a:t>
            </a:r>
          </a:p>
          <a:p>
            <a:pPr eaLnBrk="1" hangingPunct="1"/>
            <a:endParaRPr lang="zh-CN" altLang="en-US" smtClean="0"/>
          </a:p>
          <a:p>
            <a:pPr eaLnBrk="1" hangingPunct="1"/>
            <a:r>
              <a:rPr lang="en-US" altLang="zh-CN" smtClean="0"/>
              <a:t>Eg: </a:t>
            </a:r>
          </a:p>
          <a:p>
            <a:pPr eaLnBrk="1" hangingPunct="1"/>
            <a:endParaRPr lang="en-US" altLang="zh-CN"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A253B13-34D1-4736-89A7-B2F0161FDF8C}" type="slidenum">
              <a:rPr lang="zh-CN" altLang="en-GB" smtClean="0"/>
              <a:pPr>
                <a:defRPr/>
              </a:pPr>
              <a:t>25</a:t>
            </a:fld>
            <a:endParaRPr lang="en-GB"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34257C45-95E2-4348-B1D4-F23067C11CB3}" type="slidenum">
              <a:rPr lang="zh-CN" altLang="en-GB" smtClean="0"/>
              <a:pPr>
                <a:defRPr/>
              </a:pPr>
              <a:t>26</a:t>
            </a:fld>
            <a:endParaRPr lang="en-GB"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34257C45-95E2-4348-B1D4-F23067C11CB3}" type="slidenum">
              <a:rPr lang="zh-CN" altLang="en-GB" smtClean="0"/>
              <a:pPr>
                <a:defRPr/>
              </a:pPr>
              <a:t>27</a:t>
            </a:fld>
            <a:endParaRPr lang="en-GB"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34257C45-95E2-4348-B1D4-F23067C11CB3}" type="slidenum">
              <a:rPr lang="zh-CN" altLang="en-GB" smtClean="0"/>
              <a:pPr>
                <a:defRPr/>
              </a:pPr>
              <a:t>28</a:t>
            </a:fld>
            <a:endParaRPr lang="en-GB" alt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A253B13-34D1-4736-89A7-B2F0161FDF8C}" type="slidenum">
              <a:rPr lang="zh-CN" altLang="en-GB" smtClean="0"/>
              <a:pPr>
                <a:defRPr/>
              </a:pPr>
              <a:t>29</a:t>
            </a:fld>
            <a:endParaRPr lang="en-GB"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幻灯片图像占位符 1"/>
          <p:cNvSpPr>
            <a:spLocks noGrp="1" noRot="1" noChangeAspect="1" noTextEdit="1"/>
          </p:cNvSpPr>
          <p:nvPr>
            <p:ph type="sldImg"/>
          </p:nvPr>
        </p:nvSpPr>
        <p:spPr>
          <a:ln/>
        </p:spPr>
      </p:sp>
      <p:sp>
        <p:nvSpPr>
          <p:cNvPr id="150531" name="备注占位符 2"/>
          <p:cNvSpPr>
            <a:spLocks noGrp="1"/>
          </p:cNvSpPr>
          <p:nvPr>
            <p:ph type="body" idx="1"/>
          </p:nvPr>
        </p:nvSpPr>
        <p:spPr>
          <a:noFill/>
          <a:ln/>
        </p:spPr>
        <p:txBody>
          <a:bodyPr/>
          <a:lstStyle/>
          <a:p>
            <a:endParaRPr lang="zh-CN" altLang="en-US" smtClean="0"/>
          </a:p>
        </p:txBody>
      </p:sp>
      <p:sp>
        <p:nvSpPr>
          <p:cNvPr id="150532" name="灯片编号占位符 3"/>
          <p:cNvSpPr>
            <a:spLocks noGrp="1"/>
          </p:cNvSpPr>
          <p:nvPr>
            <p:ph type="sldNum" sz="quarter" idx="5"/>
          </p:nvPr>
        </p:nvSpPr>
        <p:spPr>
          <a:noFill/>
        </p:spPr>
        <p:txBody>
          <a:bodyPr/>
          <a:lstStyle/>
          <a:p>
            <a:fld id="{56254E21-4114-40D9-A509-0FEBD5FDE6EE}" type="slidenum">
              <a:rPr lang="zh-CN" altLang="en-US" smtClean="0"/>
              <a:pPr/>
              <a:t>3</a:t>
            </a:fld>
            <a:endParaRPr lang="zh-CN"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A253B13-34D1-4736-89A7-B2F0161FDF8C}" type="slidenum">
              <a:rPr lang="zh-CN" altLang="en-GB" smtClean="0"/>
              <a:pPr>
                <a:defRPr/>
              </a:pPr>
              <a:t>30</a:t>
            </a:fld>
            <a:endParaRPr lang="en-GB" altLang="zh-C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A253B13-34D1-4736-89A7-B2F0161FDF8C}" type="slidenum">
              <a:rPr lang="zh-CN" altLang="en-GB" smtClean="0"/>
              <a:pPr>
                <a:defRPr/>
              </a:pPr>
              <a:t>31</a:t>
            </a:fld>
            <a:endParaRPr lang="en-GB" altLang="zh-C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幻灯片图像占位符 1"/>
          <p:cNvSpPr>
            <a:spLocks noGrp="1" noRot="1" noChangeAspect="1" noTextEdit="1"/>
          </p:cNvSpPr>
          <p:nvPr>
            <p:ph type="sldImg"/>
          </p:nvPr>
        </p:nvSpPr>
        <p:spPr>
          <a:ln/>
        </p:spPr>
      </p:sp>
      <p:sp>
        <p:nvSpPr>
          <p:cNvPr id="163843" name="备注占位符 2"/>
          <p:cNvSpPr>
            <a:spLocks noGrp="1"/>
          </p:cNvSpPr>
          <p:nvPr>
            <p:ph type="body" idx="1"/>
          </p:nvPr>
        </p:nvSpPr>
        <p:spPr>
          <a:noFill/>
          <a:ln/>
        </p:spPr>
        <p:txBody>
          <a:bodyPr/>
          <a:lstStyle/>
          <a:p>
            <a:endParaRPr lang="zh-CN" altLang="en-US" smtClean="0">
              <a:latin typeface="Arial" pitchFamily="34" charset="0"/>
            </a:endParaRPr>
          </a:p>
        </p:txBody>
      </p:sp>
      <p:sp>
        <p:nvSpPr>
          <p:cNvPr id="163844" name="灯片编号占位符 3"/>
          <p:cNvSpPr>
            <a:spLocks noGrp="1"/>
          </p:cNvSpPr>
          <p:nvPr>
            <p:ph type="sldNum" sz="quarter" idx="5"/>
          </p:nvPr>
        </p:nvSpPr>
        <p:spPr>
          <a:noFill/>
        </p:spPr>
        <p:txBody>
          <a:bodyPr/>
          <a:lstStyle/>
          <a:p>
            <a:fld id="{F75EB25C-E58C-4732-8390-9EDC208D3C16}" type="slidenum">
              <a:rPr lang="zh-CN" altLang="en-US" smtClean="0"/>
              <a:pPr/>
              <a:t>32</a:t>
            </a:fld>
            <a:endParaRPr lang="en-US" altLang="zh-CN"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F94E75B2-E608-413D-8D82-C26A072690C2}" type="slidenum">
              <a:rPr lang="zh-CN" altLang="en-US" smtClean="0">
                <a:latin typeface="Arial" pitchFamily="34" charset="0"/>
              </a:rPr>
              <a:pPr/>
              <a:t>33</a:t>
            </a:fld>
            <a:endParaRPr lang="en-US" altLang="zh-CN" smtClean="0">
              <a:latin typeface="Arial" pitchFamily="34" charset="0"/>
            </a:endParaRPr>
          </a:p>
        </p:txBody>
      </p:sp>
      <p:sp>
        <p:nvSpPr>
          <p:cNvPr id="164867" name="Shape 4"/>
          <p:cNvSpPr txBox="1">
            <a:spLocks noGrp="1" noChangeArrowheads="1"/>
          </p:cNvSpPr>
          <p:nvPr/>
        </p:nvSpPr>
        <p:spPr bwMode="auto">
          <a:xfrm>
            <a:off x="3767138" y="9294813"/>
            <a:ext cx="2881312" cy="487362"/>
          </a:xfrm>
          <a:prstGeom prst="rect">
            <a:avLst/>
          </a:prstGeom>
          <a:noFill/>
          <a:ln w="9525">
            <a:noFill/>
            <a:miter lim="800000"/>
            <a:headEnd/>
            <a:tailEnd/>
          </a:ln>
        </p:spPr>
        <p:txBody>
          <a:bodyPr lIns="91574" tIns="45787" rIns="91574" bIns="45787" anchor="b"/>
          <a:lstStyle/>
          <a:p>
            <a:pPr algn="r"/>
            <a:fld id="{2CEA49A0-BB74-4B3F-9937-8A8356F69310}" type="slidenum">
              <a:rPr lang="zh-CN" altLang="en-US" sz="1200"/>
              <a:pPr algn="r"/>
              <a:t>33</a:t>
            </a:fld>
            <a:endParaRPr lang="en-US" altLang="zh-CN" sz="1200"/>
          </a:p>
        </p:txBody>
      </p:sp>
      <p:sp>
        <p:nvSpPr>
          <p:cNvPr id="164868" name="Rectangle 69633"/>
          <p:cNvSpPr>
            <a:spLocks noGrp="1" noRot="1" noChangeAspect="1" noChangeArrowheads="1" noTextEdit="1"/>
          </p:cNvSpPr>
          <p:nvPr>
            <p:ph type="sldImg"/>
          </p:nvPr>
        </p:nvSpPr>
        <p:spPr>
          <a:xfrm>
            <a:off x="881063" y="733425"/>
            <a:ext cx="4889500" cy="3668713"/>
          </a:xfrm>
          <a:ln cap="flat" algn="ctr">
            <a:headEnd type="none" w="med" len="med"/>
            <a:tailEnd type="none" w="med" len="med"/>
          </a:ln>
        </p:spPr>
      </p:sp>
      <p:sp>
        <p:nvSpPr>
          <p:cNvPr id="164869" name="Rectangle 69634"/>
          <p:cNvSpPr>
            <a:spLocks noGrp="1" noChangeArrowheads="1"/>
          </p:cNvSpPr>
          <p:nvPr>
            <p:ph type="body" idx="1"/>
          </p:nvPr>
        </p:nvSpPr>
        <p:spPr>
          <a:xfrm>
            <a:off x="887413" y="4646613"/>
            <a:ext cx="4873625" cy="4400550"/>
          </a:xfrm>
          <a:noFill/>
          <a:ln/>
        </p:spPr>
        <p:txBody>
          <a:bodyPr lIns="91574" tIns="45787" rIns="91574" bIns="45787"/>
          <a:lstStyle/>
          <a:p>
            <a:pPr eaLnBrk="1" hangingPunct="1"/>
            <a:endParaRPr lang="en-GB" altLang="zh-CN"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A253B13-34D1-4736-89A7-B2F0161FDF8C}" type="slidenum">
              <a:rPr lang="zh-CN" altLang="en-GB" smtClean="0"/>
              <a:pPr>
                <a:defRPr/>
              </a:pPr>
              <a:t>34</a:t>
            </a:fld>
            <a:endParaRPr lang="en-GB" altLang="zh-C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36685F9A-303D-44FA-9FE3-DA73E279AFC0}" type="slidenum">
              <a:rPr lang="zh-CN" altLang="en-US" smtClean="0">
                <a:latin typeface="Arial" pitchFamily="34" charset="0"/>
              </a:rPr>
              <a:pPr/>
              <a:t>35</a:t>
            </a:fld>
            <a:endParaRPr lang="en-US" altLang="zh-CN" smtClean="0">
              <a:latin typeface="Arial" pitchFamily="34" charset="0"/>
            </a:endParaRPr>
          </a:p>
        </p:txBody>
      </p:sp>
      <p:sp>
        <p:nvSpPr>
          <p:cNvPr id="165891" name="Shape 4"/>
          <p:cNvSpPr txBox="1">
            <a:spLocks noGrp="1" noChangeArrowheads="1"/>
          </p:cNvSpPr>
          <p:nvPr/>
        </p:nvSpPr>
        <p:spPr bwMode="auto">
          <a:xfrm>
            <a:off x="3767138" y="9294813"/>
            <a:ext cx="2881312" cy="487362"/>
          </a:xfrm>
          <a:prstGeom prst="rect">
            <a:avLst/>
          </a:prstGeom>
          <a:noFill/>
          <a:ln w="9525">
            <a:noFill/>
            <a:miter lim="800000"/>
            <a:headEnd/>
            <a:tailEnd/>
          </a:ln>
        </p:spPr>
        <p:txBody>
          <a:bodyPr lIns="91574" tIns="45787" rIns="91574" bIns="45787" anchor="b"/>
          <a:lstStyle/>
          <a:p>
            <a:pPr algn="r"/>
            <a:fld id="{540A80E7-DA63-40FE-859E-15BE59EF95E2}" type="slidenum">
              <a:rPr lang="zh-CN" altLang="en-US" sz="1200"/>
              <a:pPr algn="r"/>
              <a:t>35</a:t>
            </a:fld>
            <a:endParaRPr lang="en-US" altLang="zh-CN" sz="1200"/>
          </a:p>
        </p:txBody>
      </p:sp>
      <p:sp>
        <p:nvSpPr>
          <p:cNvPr id="165892" name="Rectangle 69633"/>
          <p:cNvSpPr>
            <a:spLocks noGrp="1" noRot="1" noChangeAspect="1" noChangeArrowheads="1" noTextEdit="1"/>
          </p:cNvSpPr>
          <p:nvPr>
            <p:ph type="sldImg"/>
          </p:nvPr>
        </p:nvSpPr>
        <p:spPr>
          <a:xfrm>
            <a:off x="881063" y="733425"/>
            <a:ext cx="4889500" cy="3668713"/>
          </a:xfrm>
          <a:ln cap="flat" algn="ctr">
            <a:headEnd type="none" w="med" len="med"/>
            <a:tailEnd type="none" w="med" len="med"/>
          </a:ln>
        </p:spPr>
      </p:sp>
      <p:sp>
        <p:nvSpPr>
          <p:cNvPr id="165893" name="Rectangle 69634"/>
          <p:cNvSpPr>
            <a:spLocks noGrp="1" noChangeArrowheads="1"/>
          </p:cNvSpPr>
          <p:nvPr>
            <p:ph type="body" idx="1"/>
          </p:nvPr>
        </p:nvSpPr>
        <p:spPr>
          <a:xfrm>
            <a:off x="887413" y="4646613"/>
            <a:ext cx="4873625" cy="4400550"/>
          </a:xfrm>
          <a:noFill/>
          <a:ln/>
        </p:spPr>
        <p:txBody>
          <a:bodyPr lIns="91574" tIns="45787" rIns="91574" bIns="45787"/>
          <a:lstStyle/>
          <a:p>
            <a:pPr eaLnBrk="1" hangingPunct="1"/>
            <a:endParaRPr lang="en-GB" altLang="zh-CN"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A253B13-34D1-4736-89A7-B2F0161FDF8C}" type="slidenum">
              <a:rPr lang="zh-CN" altLang="en-GB" smtClean="0"/>
              <a:pPr>
                <a:defRPr/>
              </a:pPr>
              <a:t>36</a:t>
            </a:fld>
            <a:endParaRPr lang="en-GB" altLang="zh-C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EE7F093B-DC61-4503-BEBE-FFA84F095903}" type="slidenum">
              <a:rPr lang="zh-CN" altLang="en-US" smtClean="0">
                <a:latin typeface="Arial" pitchFamily="34" charset="0"/>
              </a:rPr>
              <a:pPr/>
              <a:t>37</a:t>
            </a:fld>
            <a:endParaRPr lang="en-US" altLang="zh-CN" smtClean="0">
              <a:latin typeface="Arial" pitchFamily="34" charset="0"/>
            </a:endParaRPr>
          </a:p>
        </p:txBody>
      </p:sp>
      <p:sp>
        <p:nvSpPr>
          <p:cNvPr id="166915" name="Shape 4"/>
          <p:cNvSpPr txBox="1">
            <a:spLocks noGrp="1" noChangeArrowheads="1"/>
          </p:cNvSpPr>
          <p:nvPr/>
        </p:nvSpPr>
        <p:spPr bwMode="auto">
          <a:xfrm>
            <a:off x="3767138" y="9294813"/>
            <a:ext cx="2881312" cy="487362"/>
          </a:xfrm>
          <a:prstGeom prst="rect">
            <a:avLst/>
          </a:prstGeom>
          <a:noFill/>
          <a:ln w="9525">
            <a:noFill/>
            <a:miter lim="800000"/>
            <a:headEnd/>
            <a:tailEnd/>
          </a:ln>
        </p:spPr>
        <p:txBody>
          <a:bodyPr lIns="91574" tIns="45787" rIns="91574" bIns="45787" anchor="b"/>
          <a:lstStyle/>
          <a:p>
            <a:pPr algn="r"/>
            <a:fld id="{3824525A-29BD-4D47-BB77-F22A37164C4D}" type="slidenum">
              <a:rPr lang="zh-CN" altLang="en-US" sz="1200"/>
              <a:pPr algn="r"/>
              <a:t>37</a:t>
            </a:fld>
            <a:endParaRPr lang="en-US" altLang="zh-CN" sz="1200"/>
          </a:p>
        </p:txBody>
      </p:sp>
      <p:sp>
        <p:nvSpPr>
          <p:cNvPr id="166916" name="Rectangle 69633"/>
          <p:cNvSpPr>
            <a:spLocks noGrp="1" noRot="1" noChangeAspect="1" noChangeArrowheads="1" noTextEdit="1"/>
          </p:cNvSpPr>
          <p:nvPr>
            <p:ph type="sldImg"/>
          </p:nvPr>
        </p:nvSpPr>
        <p:spPr>
          <a:xfrm>
            <a:off x="881063" y="733425"/>
            <a:ext cx="4889500" cy="3668713"/>
          </a:xfrm>
          <a:ln cap="flat" algn="ctr">
            <a:headEnd type="none" w="med" len="med"/>
            <a:tailEnd type="none" w="med" len="med"/>
          </a:ln>
        </p:spPr>
      </p:sp>
      <p:sp>
        <p:nvSpPr>
          <p:cNvPr id="166917" name="Rectangle 69634"/>
          <p:cNvSpPr>
            <a:spLocks noGrp="1" noChangeArrowheads="1"/>
          </p:cNvSpPr>
          <p:nvPr>
            <p:ph type="body" idx="1"/>
          </p:nvPr>
        </p:nvSpPr>
        <p:spPr>
          <a:xfrm>
            <a:off x="887413" y="4646613"/>
            <a:ext cx="4873625" cy="4400550"/>
          </a:xfrm>
          <a:noFill/>
          <a:ln/>
        </p:spPr>
        <p:txBody>
          <a:bodyPr lIns="91574" tIns="45787" rIns="91574" bIns="45787"/>
          <a:lstStyle/>
          <a:p>
            <a:pPr eaLnBrk="1" hangingPunct="1"/>
            <a:endParaRPr lang="en-GB" altLang="zh-CN"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A253B13-34D1-4736-89A7-B2F0161FDF8C}" type="slidenum">
              <a:rPr lang="zh-CN" altLang="en-GB" smtClean="0"/>
              <a:pPr>
                <a:defRPr/>
              </a:pPr>
              <a:t>38</a:t>
            </a:fld>
            <a:endParaRPr lang="en-GB" altLang="zh-C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F0F18B97-A238-4294-8713-19A332B8CE34}" type="slidenum">
              <a:rPr lang="zh-CN" altLang="en-US" smtClean="0">
                <a:latin typeface="Arial" pitchFamily="34" charset="0"/>
              </a:rPr>
              <a:pPr/>
              <a:t>39</a:t>
            </a:fld>
            <a:endParaRPr lang="en-US" altLang="zh-CN" smtClean="0">
              <a:latin typeface="Arial" pitchFamily="34" charset="0"/>
            </a:endParaRPr>
          </a:p>
        </p:txBody>
      </p:sp>
      <p:sp>
        <p:nvSpPr>
          <p:cNvPr id="168963" name="Shape 4"/>
          <p:cNvSpPr txBox="1">
            <a:spLocks noGrp="1" noChangeArrowheads="1"/>
          </p:cNvSpPr>
          <p:nvPr/>
        </p:nvSpPr>
        <p:spPr bwMode="auto">
          <a:xfrm>
            <a:off x="3767138" y="9294813"/>
            <a:ext cx="2881312" cy="487362"/>
          </a:xfrm>
          <a:prstGeom prst="rect">
            <a:avLst/>
          </a:prstGeom>
          <a:noFill/>
          <a:ln w="9525">
            <a:noFill/>
            <a:miter lim="800000"/>
            <a:headEnd/>
            <a:tailEnd/>
          </a:ln>
        </p:spPr>
        <p:txBody>
          <a:bodyPr lIns="91574" tIns="45787" rIns="91574" bIns="45787" anchor="b"/>
          <a:lstStyle/>
          <a:p>
            <a:pPr algn="r"/>
            <a:fld id="{05956905-7FB6-4DC2-AF71-BB476DE1FDB6}" type="slidenum">
              <a:rPr lang="zh-CN" altLang="en-US" sz="1200"/>
              <a:pPr algn="r"/>
              <a:t>39</a:t>
            </a:fld>
            <a:endParaRPr lang="en-US" altLang="zh-CN" sz="1200"/>
          </a:p>
        </p:txBody>
      </p:sp>
      <p:sp>
        <p:nvSpPr>
          <p:cNvPr id="168964" name="Rectangle 69633"/>
          <p:cNvSpPr>
            <a:spLocks noGrp="1" noRot="1" noChangeAspect="1" noChangeArrowheads="1" noTextEdit="1"/>
          </p:cNvSpPr>
          <p:nvPr>
            <p:ph type="sldImg"/>
          </p:nvPr>
        </p:nvSpPr>
        <p:spPr>
          <a:xfrm>
            <a:off x="881063" y="733425"/>
            <a:ext cx="4889500" cy="3668713"/>
          </a:xfrm>
          <a:ln cap="flat" algn="ctr">
            <a:headEnd type="none" w="med" len="med"/>
            <a:tailEnd type="none" w="med" len="med"/>
          </a:ln>
        </p:spPr>
      </p:sp>
      <p:sp>
        <p:nvSpPr>
          <p:cNvPr id="168965" name="Rectangle 69634"/>
          <p:cNvSpPr>
            <a:spLocks noGrp="1" noChangeArrowheads="1"/>
          </p:cNvSpPr>
          <p:nvPr>
            <p:ph type="body" idx="1"/>
          </p:nvPr>
        </p:nvSpPr>
        <p:spPr>
          <a:xfrm>
            <a:off x="887413" y="4646613"/>
            <a:ext cx="4873625" cy="4400550"/>
          </a:xfrm>
          <a:noFill/>
          <a:ln/>
        </p:spPr>
        <p:txBody>
          <a:bodyPr lIns="91574" tIns="45787" rIns="91574" bIns="45787"/>
          <a:lstStyle/>
          <a:p>
            <a:pPr eaLnBrk="1" hangingPunct="1"/>
            <a:endParaRPr lang="en-GB" altLang="zh-CN"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幻灯片图像占位符 1"/>
          <p:cNvSpPr>
            <a:spLocks noGrp="1" noRot="1" noChangeAspect="1" noTextEdit="1"/>
          </p:cNvSpPr>
          <p:nvPr>
            <p:ph type="sldImg"/>
          </p:nvPr>
        </p:nvSpPr>
        <p:spPr>
          <a:ln/>
        </p:spPr>
      </p:sp>
      <p:sp>
        <p:nvSpPr>
          <p:cNvPr id="151555" name="备注占位符 2"/>
          <p:cNvSpPr>
            <a:spLocks noGrp="1"/>
          </p:cNvSpPr>
          <p:nvPr>
            <p:ph type="body" idx="1"/>
          </p:nvPr>
        </p:nvSpPr>
        <p:spPr>
          <a:noFill/>
          <a:ln/>
        </p:spPr>
        <p:txBody>
          <a:bodyPr/>
          <a:lstStyle/>
          <a:p>
            <a:endParaRPr lang="zh-CN" altLang="en-US" smtClean="0"/>
          </a:p>
        </p:txBody>
      </p:sp>
      <p:sp>
        <p:nvSpPr>
          <p:cNvPr id="151556" name="灯片编号占位符 3"/>
          <p:cNvSpPr>
            <a:spLocks noGrp="1"/>
          </p:cNvSpPr>
          <p:nvPr>
            <p:ph type="sldNum" sz="quarter" idx="5"/>
          </p:nvPr>
        </p:nvSpPr>
        <p:spPr>
          <a:noFill/>
        </p:spPr>
        <p:txBody>
          <a:bodyPr/>
          <a:lstStyle/>
          <a:p>
            <a:fld id="{DCA27187-97B5-4AA3-AA05-7589744FAC95}" type="slidenum">
              <a:rPr lang="zh-CN" altLang="en-US" smtClean="0"/>
              <a:pPr/>
              <a:t>4</a:t>
            </a:fld>
            <a:endParaRPr lang="zh-CN"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47FD17DD-B2F7-4085-B4A6-20C83F055136}" type="slidenum">
              <a:rPr lang="zh-CN" altLang="en-US" smtClean="0">
                <a:latin typeface="Arial" pitchFamily="34" charset="0"/>
              </a:rPr>
              <a:pPr/>
              <a:t>40</a:t>
            </a:fld>
            <a:endParaRPr lang="en-US" altLang="zh-CN" smtClean="0">
              <a:latin typeface="Arial" pitchFamily="34" charset="0"/>
            </a:endParaRPr>
          </a:p>
        </p:txBody>
      </p:sp>
      <p:sp>
        <p:nvSpPr>
          <p:cNvPr id="169987" name="Shape 4"/>
          <p:cNvSpPr txBox="1">
            <a:spLocks noGrp="1" noChangeArrowheads="1"/>
          </p:cNvSpPr>
          <p:nvPr/>
        </p:nvSpPr>
        <p:spPr bwMode="auto">
          <a:xfrm>
            <a:off x="3767138" y="9294813"/>
            <a:ext cx="2881312" cy="487362"/>
          </a:xfrm>
          <a:prstGeom prst="rect">
            <a:avLst/>
          </a:prstGeom>
          <a:noFill/>
          <a:ln w="9525">
            <a:noFill/>
            <a:miter lim="800000"/>
            <a:headEnd/>
            <a:tailEnd/>
          </a:ln>
        </p:spPr>
        <p:txBody>
          <a:bodyPr lIns="91574" tIns="45787" rIns="91574" bIns="45787" anchor="b"/>
          <a:lstStyle/>
          <a:p>
            <a:pPr algn="r"/>
            <a:fld id="{433EEAFB-339D-47D2-B4CF-84E4A751AFB1}" type="slidenum">
              <a:rPr lang="zh-CN" altLang="en-US" sz="1200"/>
              <a:pPr algn="r"/>
              <a:t>40</a:t>
            </a:fld>
            <a:endParaRPr lang="en-US" altLang="zh-CN" sz="1200"/>
          </a:p>
        </p:txBody>
      </p:sp>
      <p:sp>
        <p:nvSpPr>
          <p:cNvPr id="169988" name="Rectangle 69633"/>
          <p:cNvSpPr>
            <a:spLocks noGrp="1" noRot="1" noChangeAspect="1" noChangeArrowheads="1" noTextEdit="1"/>
          </p:cNvSpPr>
          <p:nvPr>
            <p:ph type="sldImg"/>
          </p:nvPr>
        </p:nvSpPr>
        <p:spPr>
          <a:xfrm>
            <a:off x="881063" y="733425"/>
            <a:ext cx="4889500" cy="3668713"/>
          </a:xfrm>
          <a:ln cap="flat" algn="ctr">
            <a:headEnd type="none" w="med" len="med"/>
            <a:tailEnd type="none" w="med" len="med"/>
          </a:ln>
        </p:spPr>
      </p:sp>
      <p:sp>
        <p:nvSpPr>
          <p:cNvPr id="169989" name="Rectangle 69634"/>
          <p:cNvSpPr>
            <a:spLocks noGrp="1" noChangeArrowheads="1"/>
          </p:cNvSpPr>
          <p:nvPr>
            <p:ph type="body" idx="1"/>
          </p:nvPr>
        </p:nvSpPr>
        <p:spPr>
          <a:xfrm>
            <a:off x="887413" y="4646613"/>
            <a:ext cx="4873625" cy="4400550"/>
          </a:xfrm>
          <a:noFill/>
          <a:ln/>
        </p:spPr>
        <p:txBody>
          <a:bodyPr lIns="91574" tIns="45787" rIns="91574" bIns="45787"/>
          <a:lstStyle/>
          <a:p>
            <a:pPr eaLnBrk="1" hangingPunct="1"/>
            <a:endParaRPr lang="en-GB" altLang="zh-CN"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A253B13-34D1-4736-89A7-B2F0161FDF8C}" type="slidenum">
              <a:rPr lang="zh-CN" altLang="en-GB" smtClean="0"/>
              <a:pPr>
                <a:defRPr/>
              </a:pPr>
              <a:t>41</a:t>
            </a:fld>
            <a:endParaRPr lang="en-GB" altLang="zh-CN"/>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A253B13-34D1-4736-89A7-B2F0161FDF8C}" type="slidenum">
              <a:rPr lang="zh-CN" altLang="en-GB" smtClean="0"/>
              <a:pPr>
                <a:defRPr/>
              </a:pPr>
              <a:t>42</a:t>
            </a:fld>
            <a:endParaRPr lang="en-GB" altLang="zh-CN"/>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hape 4"/>
          <p:cNvSpPr>
            <a:spLocks noGrp="1" noChangeArrowheads="1"/>
          </p:cNvSpPr>
          <p:nvPr>
            <p:ph type="sldNum" sz="quarter" idx="5"/>
          </p:nvPr>
        </p:nvSpPr>
        <p:spPr>
          <a:noFill/>
        </p:spPr>
        <p:txBody>
          <a:bodyPr/>
          <a:lstStyle/>
          <a:p>
            <a:fld id="{9454C65B-DF27-4970-A5F1-71E0046318FD}" type="slidenum">
              <a:rPr lang="zh-CN" altLang="en-US" smtClean="0"/>
              <a:pPr/>
              <a:t>43</a:t>
            </a:fld>
            <a:endParaRPr lang="en-US" altLang="zh-CN" smtClean="0"/>
          </a:p>
        </p:txBody>
      </p:sp>
      <p:sp>
        <p:nvSpPr>
          <p:cNvPr id="171011" name="Rectangle 81921"/>
          <p:cNvSpPr>
            <a:spLocks noGrp="1" noRot="1" noChangeAspect="1" noChangeArrowheads="1" noTextEdit="1"/>
          </p:cNvSpPr>
          <p:nvPr>
            <p:ph type="sldImg"/>
          </p:nvPr>
        </p:nvSpPr>
        <p:spPr>
          <a:xfrm>
            <a:off x="879475" y="733425"/>
            <a:ext cx="4889500" cy="3668713"/>
          </a:xfrm>
          <a:ln cap="flat">
            <a:headEnd type="none" w="med" len="med"/>
            <a:tailEnd type="none" w="med" len="med"/>
          </a:ln>
        </p:spPr>
      </p:sp>
      <p:sp>
        <p:nvSpPr>
          <p:cNvPr id="171012" name="Rectangle 108546"/>
          <p:cNvSpPr>
            <a:spLocks noGrp="1" noChangeArrowheads="1"/>
          </p:cNvSpPr>
          <p:nvPr>
            <p:ph type="body" idx="1"/>
          </p:nvPr>
        </p:nvSpPr>
        <p:spPr>
          <a:xfrm>
            <a:off x="665163" y="4646613"/>
            <a:ext cx="5318125" cy="4402137"/>
          </a:xfrm>
          <a:noFill/>
          <a:ln/>
        </p:spPr>
        <p:txBody>
          <a:bodyPr/>
          <a:lstStyle/>
          <a:p>
            <a:pPr eaLnBrk="1" hangingPunct="1">
              <a:buFontTx/>
              <a:buChar char="•"/>
            </a:pPr>
            <a:r>
              <a:rPr lang="en-GB" altLang="zh-CN" smtClean="0"/>
              <a:t>Anther value add we provide through DWPI is Patent Assignee information</a:t>
            </a:r>
            <a:endParaRPr lang="zh-CN" altLang="zh-CN" smtClean="0">
              <a:latin typeface="Calibri" pitchFamily="34" charset="0"/>
            </a:endParaRPr>
          </a:p>
          <a:p>
            <a:pPr eaLnBrk="1" hangingPunct="1">
              <a:buFontTx/>
              <a:buChar char="•"/>
            </a:pPr>
            <a:r>
              <a:rPr lang="en-GB" altLang="zh-CN" smtClean="0">
                <a:cs typeface="Times New Roman" pitchFamily="18" charset="0"/>
              </a:rPr>
              <a:t>Possibly the most critical information to be gleaned from a patent database relates to ownership of patents by a company</a:t>
            </a:r>
            <a:endParaRPr lang="en-GB" altLang="zh-CN" smtClean="0"/>
          </a:p>
          <a:p>
            <a:pPr eaLnBrk="1" hangingPunct="1">
              <a:buFontTx/>
              <a:buChar char="•"/>
            </a:pPr>
            <a:r>
              <a:rPr lang="en-GB" altLang="zh-CN" smtClean="0"/>
              <a:t>However company names may vary considerably on original patent documents as most corporate names are not standardised</a:t>
            </a:r>
          </a:p>
          <a:p>
            <a:pPr eaLnBrk="1" hangingPunct="1">
              <a:buFontTx/>
              <a:buChar char="•"/>
            </a:pPr>
            <a:r>
              <a:rPr lang="en-GB" altLang="zh-CN" smtClean="0"/>
              <a:t>Therefore when searching the database, you will need to account for:</a:t>
            </a:r>
          </a:p>
          <a:p>
            <a:pPr eaLnBrk="1" hangingPunct="1">
              <a:buFontTx/>
              <a:buChar char="•"/>
            </a:pPr>
            <a:r>
              <a:rPr lang="en-GB" altLang="zh-CN" smtClean="0"/>
              <a:t>Misspellings and alternative spellings</a:t>
            </a:r>
          </a:p>
          <a:p>
            <a:pPr eaLnBrk="1" hangingPunct="1">
              <a:buFontTx/>
              <a:buChar char="•"/>
            </a:pPr>
            <a:r>
              <a:rPr lang="en-GB" altLang="zh-CN" smtClean="0"/>
              <a:t>inverted names and punctuations</a:t>
            </a:r>
          </a:p>
          <a:p>
            <a:pPr eaLnBrk="1" hangingPunct="1">
              <a:buFontTx/>
              <a:buChar char="•"/>
            </a:pPr>
            <a:r>
              <a:rPr lang="en-GB" altLang="zh-CN" smtClean="0"/>
              <a:t>And various acronyms</a:t>
            </a:r>
          </a:p>
          <a:p>
            <a:pPr eaLnBrk="1" hangingPunct="1">
              <a:buFontTx/>
              <a:buChar char="•"/>
            </a:pPr>
            <a:r>
              <a:rPr lang="en-GB" altLang="zh-CN" smtClean="0"/>
              <a:t>We add value through standardising the assignee names</a:t>
            </a:r>
          </a:p>
          <a:p>
            <a:pPr eaLnBrk="1" hangingPunct="1">
              <a:buFontTx/>
              <a:buChar char="•"/>
            </a:pPr>
            <a:r>
              <a:rPr lang="en-GB" altLang="zh-CN" smtClean="0"/>
              <a:t>In addition, we apply 4-letter codes known as Patent Assignee Codes</a:t>
            </a:r>
          </a:p>
          <a:p>
            <a:pPr eaLnBrk="1" hangingPunct="1">
              <a:buFontTx/>
              <a:buChar char="•"/>
            </a:pPr>
            <a:r>
              <a:rPr lang="en-GB" altLang="zh-CN" smtClean="0"/>
              <a:t>These codes are unique 4-letter codes, grouping the companies and its subsidiaries</a:t>
            </a:r>
          </a:p>
          <a:p>
            <a:pPr algn="just" eaLnBrk="1" hangingPunct="1">
              <a:buFontTx/>
              <a:buChar char="•"/>
            </a:pPr>
            <a:r>
              <a:rPr lang="en-GB" altLang="zh-CN" smtClean="0"/>
              <a:t>Since a single code links all subsidiary organisations, once code can retrieve all patents filed by that company globally. This is particularly important when dealing with the companies whose subsidiaries may includes non-obvious company names</a:t>
            </a:r>
            <a:endParaRPr lang="en-GB" altLang="zh-CN" smtClean="0">
              <a:latin typeface="Arial Unicode MS" pitchFamily="34" charset="-122"/>
              <a:ea typeface="Arial Unicode MS" pitchFamily="34" charset="-122"/>
              <a:cs typeface="Arial Unicode MS" pitchFamily="34" charset="-122"/>
            </a:endParaRPr>
          </a:p>
          <a:p>
            <a:pPr eaLnBrk="1" hangingPunct="1">
              <a:buFontTx/>
              <a:buChar char="•"/>
            </a:pPr>
            <a:r>
              <a:rPr lang="en-GB" altLang="zh-CN" smtClean="0"/>
              <a:t>It also maximises the retrieval or relevant patent. Some company names are common, e.g. Hitachi and Fuji</a:t>
            </a:r>
          </a:p>
          <a:p>
            <a:pPr eaLnBrk="1" hangingPunct="1">
              <a:buFontTx/>
              <a:buChar char="•"/>
            </a:pPr>
            <a:r>
              <a:rPr lang="en-GB" altLang="zh-CN" smtClean="0"/>
              <a:t>By using the codes, you will only pick patents filed by the relevant companies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A253B13-34D1-4736-89A7-B2F0161FDF8C}" type="slidenum">
              <a:rPr lang="zh-CN" altLang="en-GB" smtClean="0"/>
              <a:pPr>
                <a:defRPr/>
              </a:pPr>
              <a:t>44</a:t>
            </a:fld>
            <a:endParaRPr lang="en-GB" altLang="zh-CN"/>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A253B13-34D1-4736-89A7-B2F0161FDF8C}" type="slidenum">
              <a:rPr lang="zh-CN" altLang="en-GB" smtClean="0"/>
              <a:pPr>
                <a:defRPr/>
              </a:pPr>
              <a:t>45</a:t>
            </a:fld>
            <a:endParaRPr lang="en-GB" altLang="zh-CN"/>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A253B13-34D1-4736-89A7-B2F0161FDF8C}" type="slidenum">
              <a:rPr lang="zh-CN" altLang="en-GB" smtClean="0"/>
              <a:pPr>
                <a:defRPr/>
              </a:pPr>
              <a:t>46</a:t>
            </a:fld>
            <a:endParaRPr lang="en-GB" altLang="zh-CN"/>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A253B13-34D1-4736-89A7-B2F0161FDF8C}" type="slidenum">
              <a:rPr lang="zh-CN" altLang="en-GB" smtClean="0"/>
              <a:pPr>
                <a:defRPr/>
              </a:pPr>
              <a:t>47</a:t>
            </a:fld>
            <a:endParaRPr lang="en-GB" altLang="zh-CN"/>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A253B13-34D1-4736-89A7-B2F0161FDF8C}" type="slidenum">
              <a:rPr lang="zh-CN" altLang="en-GB" smtClean="0"/>
              <a:pPr>
                <a:defRPr/>
              </a:pPr>
              <a:t>48</a:t>
            </a:fld>
            <a:endParaRPr lang="en-GB" altLang="zh-CN"/>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A253B13-34D1-4736-89A7-B2F0161FDF8C}" type="slidenum">
              <a:rPr lang="zh-CN" altLang="en-GB" smtClean="0"/>
              <a:pPr>
                <a:defRPr/>
              </a:pPr>
              <a:t>49</a:t>
            </a:fld>
            <a:endParaRPr lang="en-GB"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A253B13-34D1-4736-89A7-B2F0161FDF8C}" type="slidenum">
              <a:rPr lang="zh-CN" altLang="en-GB" smtClean="0"/>
              <a:pPr>
                <a:defRPr/>
              </a:pPr>
              <a:t>5</a:t>
            </a:fld>
            <a:endParaRPr lang="en-GB" altLang="zh-CN"/>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A253B13-34D1-4736-89A7-B2F0161FDF8C}" type="slidenum">
              <a:rPr lang="zh-CN" altLang="en-GB" smtClean="0"/>
              <a:pPr>
                <a:defRPr/>
              </a:pPr>
              <a:t>50</a:t>
            </a:fld>
            <a:endParaRPr lang="en-GB" altLang="zh-CN"/>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A253B13-34D1-4736-89A7-B2F0161FDF8C}" type="slidenum">
              <a:rPr lang="zh-CN" altLang="en-GB" smtClean="0"/>
              <a:pPr>
                <a:defRPr/>
              </a:pPr>
              <a:t>51</a:t>
            </a:fld>
            <a:endParaRPr lang="en-GB" altLang="zh-CN"/>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A253B13-34D1-4736-89A7-B2F0161FDF8C}" type="slidenum">
              <a:rPr lang="zh-CN" altLang="en-GB" smtClean="0"/>
              <a:pPr>
                <a:defRPr/>
              </a:pPr>
              <a:t>52</a:t>
            </a:fld>
            <a:endParaRPr lang="en-GB" altLang="zh-CN"/>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A253B13-34D1-4736-89A7-B2F0161FDF8C}" type="slidenum">
              <a:rPr lang="zh-CN" altLang="en-GB" smtClean="0"/>
              <a:pPr>
                <a:defRPr/>
              </a:pPr>
              <a:t>53</a:t>
            </a:fld>
            <a:endParaRPr lang="en-GB" altLang="zh-CN"/>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A253B13-34D1-4736-89A7-B2F0161FDF8C}" type="slidenum">
              <a:rPr lang="zh-CN" altLang="en-GB" smtClean="0"/>
              <a:pPr>
                <a:defRPr/>
              </a:pPr>
              <a:t>54</a:t>
            </a:fld>
            <a:endParaRPr lang="en-GB" altLang="zh-CN"/>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A253B13-34D1-4736-89A7-B2F0161FDF8C}" type="slidenum">
              <a:rPr lang="zh-CN" altLang="en-GB" smtClean="0"/>
              <a:pPr>
                <a:defRPr/>
              </a:pPr>
              <a:t>55</a:t>
            </a:fld>
            <a:endParaRPr lang="en-GB" altLang="zh-CN"/>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幻灯片图像占位符 1"/>
          <p:cNvSpPr>
            <a:spLocks noGrp="1" noRot="1" noChangeAspect="1" noTextEdit="1"/>
          </p:cNvSpPr>
          <p:nvPr>
            <p:ph type="sldImg"/>
          </p:nvPr>
        </p:nvSpPr>
        <p:spPr>
          <a:ln/>
        </p:spPr>
      </p:sp>
      <p:sp>
        <p:nvSpPr>
          <p:cNvPr id="172035" name="备注占位符 2"/>
          <p:cNvSpPr>
            <a:spLocks noGrp="1"/>
          </p:cNvSpPr>
          <p:nvPr>
            <p:ph type="body" idx="1"/>
          </p:nvPr>
        </p:nvSpPr>
        <p:spPr>
          <a:noFill/>
          <a:ln/>
        </p:spPr>
        <p:txBody>
          <a:bodyPr/>
          <a:lstStyle/>
          <a:p>
            <a:endParaRPr lang="zh-CN" altLang="en-US" smtClean="0">
              <a:latin typeface="Arial" pitchFamily="34" charset="0"/>
            </a:endParaRPr>
          </a:p>
        </p:txBody>
      </p:sp>
      <p:sp>
        <p:nvSpPr>
          <p:cNvPr id="172036" name="灯片编号占位符 3"/>
          <p:cNvSpPr>
            <a:spLocks noGrp="1"/>
          </p:cNvSpPr>
          <p:nvPr>
            <p:ph type="sldNum" sz="quarter" idx="5"/>
          </p:nvPr>
        </p:nvSpPr>
        <p:spPr>
          <a:noFill/>
        </p:spPr>
        <p:txBody>
          <a:bodyPr/>
          <a:lstStyle/>
          <a:p>
            <a:fld id="{3CC0D2C1-6A09-4F8B-98FA-7B8FE48BA5CB}" type="slidenum">
              <a:rPr lang="zh-CN" altLang="en-US" smtClean="0"/>
              <a:pPr/>
              <a:t>56</a:t>
            </a:fld>
            <a:endParaRPr lang="en-US" altLang="zh-CN"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A253B13-34D1-4736-89A7-B2F0161FDF8C}" type="slidenum">
              <a:rPr lang="zh-CN" altLang="en-GB" smtClean="0"/>
              <a:pPr>
                <a:defRPr/>
              </a:pPr>
              <a:t>57</a:t>
            </a:fld>
            <a:endParaRPr lang="en-GB" altLang="zh-CN"/>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A253B13-34D1-4736-89A7-B2F0161FDF8C}" type="slidenum">
              <a:rPr lang="zh-CN" altLang="en-GB" smtClean="0"/>
              <a:pPr>
                <a:defRPr/>
              </a:pPr>
              <a:t>58</a:t>
            </a:fld>
            <a:endParaRPr lang="en-GB" altLang="zh-CN"/>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A253B13-34D1-4736-89A7-B2F0161FDF8C}" type="slidenum">
              <a:rPr lang="zh-CN" altLang="en-GB" smtClean="0"/>
              <a:pPr>
                <a:defRPr/>
              </a:pPr>
              <a:t>59</a:t>
            </a:fld>
            <a:endParaRPr lang="en-GB"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A253B13-34D1-4736-89A7-B2F0161FDF8C}" type="slidenum">
              <a:rPr lang="zh-CN" altLang="en-GB" smtClean="0"/>
              <a:pPr>
                <a:defRPr/>
              </a:pPr>
              <a:t>6</a:t>
            </a:fld>
            <a:endParaRPr lang="en-GB" altLang="zh-CN"/>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A253B13-34D1-4736-89A7-B2F0161FDF8C}" type="slidenum">
              <a:rPr lang="zh-CN" altLang="en-GB" smtClean="0"/>
              <a:pPr>
                <a:defRPr/>
              </a:pPr>
              <a:t>60</a:t>
            </a:fld>
            <a:endParaRPr lang="en-GB" altLang="zh-CN"/>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A253B13-34D1-4736-89A7-B2F0161FDF8C}" type="slidenum">
              <a:rPr lang="zh-CN" altLang="en-GB" smtClean="0"/>
              <a:pPr>
                <a:defRPr/>
              </a:pPr>
              <a:t>61</a:t>
            </a:fld>
            <a:endParaRPr lang="en-GB" altLang="zh-CN"/>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A253B13-34D1-4736-89A7-B2F0161FDF8C}" type="slidenum">
              <a:rPr lang="zh-CN" altLang="en-GB" smtClean="0"/>
              <a:pPr>
                <a:defRPr/>
              </a:pPr>
              <a:t>62</a:t>
            </a:fld>
            <a:endParaRPr lang="en-GB" altLang="zh-CN"/>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34257C45-95E2-4348-B1D4-F23067C11CB3}" type="slidenum">
              <a:rPr lang="zh-CN" altLang="en-GB" smtClean="0"/>
              <a:pPr>
                <a:defRPr/>
              </a:pPr>
              <a:t>63</a:t>
            </a:fld>
            <a:endParaRPr lang="en-GB" altLang="zh-CN"/>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34257C45-95E2-4348-B1D4-F23067C11CB3}" type="slidenum">
              <a:rPr lang="zh-CN" altLang="en-GB" smtClean="0"/>
              <a:pPr>
                <a:defRPr/>
              </a:pPr>
              <a:t>64</a:t>
            </a:fld>
            <a:endParaRPr lang="en-GB" altLang="zh-CN"/>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34257C45-95E2-4348-B1D4-F23067C11CB3}" type="slidenum">
              <a:rPr lang="zh-CN" altLang="en-GB" smtClean="0"/>
              <a:pPr>
                <a:defRPr/>
              </a:pPr>
              <a:t>65</a:t>
            </a:fld>
            <a:endParaRPr lang="en-GB" altLang="zh-CN"/>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34257C45-95E2-4348-B1D4-F23067C11CB3}" type="slidenum">
              <a:rPr lang="zh-CN" altLang="en-GB" smtClean="0"/>
              <a:pPr>
                <a:defRPr/>
              </a:pPr>
              <a:t>66</a:t>
            </a:fld>
            <a:endParaRPr lang="en-GB" altLang="zh-CN"/>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34257C45-95E2-4348-B1D4-F23067C11CB3}" type="slidenum">
              <a:rPr lang="zh-CN" altLang="en-GB" smtClean="0"/>
              <a:pPr>
                <a:defRPr/>
              </a:pPr>
              <a:t>67</a:t>
            </a:fld>
            <a:endParaRPr lang="en-GB" altLang="zh-CN"/>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34257C45-95E2-4348-B1D4-F23067C11CB3}" type="slidenum">
              <a:rPr lang="zh-CN" altLang="en-GB" smtClean="0"/>
              <a:pPr>
                <a:defRPr/>
              </a:pPr>
              <a:t>68</a:t>
            </a:fld>
            <a:endParaRPr lang="en-GB" altLang="zh-CN"/>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34257C45-95E2-4348-B1D4-F23067C11CB3}" type="slidenum">
              <a:rPr lang="zh-CN" altLang="en-GB" smtClean="0"/>
              <a:pPr>
                <a:defRPr/>
              </a:pPr>
              <a:t>69</a:t>
            </a:fld>
            <a:endParaRPr lang="en-GB"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A253B13-34D1-4736-89A7-B2F0161FDF8C}" type="slidenum">
              <a:rPr lang="zh-CN" altLang="en-GB" smtClean="0"/>
              <a:pPr>
                <a:defRPr/>
              </a:pPr>
              <a:t>7</a:t>
            </a:fld>
            <a:endParaRPr lang="en-GB" altLang="zh-CN"/>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34257C45-95E2-4348-B1D4-F23067C11CB3}" type="slidenum">
              <a:rPr lang="zh-CN" altLang="en-GB" smtClean="0"/>
              <a:pPr>
                <a:defRPr/>
              </a:pPr>
              <a:t>70</a:t>
            </a:fld>
            <a:endParaRPr lang="en-GB" altLang="zh-CN"/>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34257C45-95E2-4348-B1D4-F23067C11CB3}" type="slidenum">
              <a:rPr lang="zh-CN" altLang="en-GB" smtClean="0"/>
              <a:pPr>
                <a:defRPr/>
              </a:pPr>
              <a:t>71</a:t>
            </a:fld>
            <a:endParaRPr lang="en-GB" altLang="zh-CN"/>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34257C45-95E2-4348-B1D4-F23067C11CB3}" type="slidenum">
              <a:rPr lang="zh-CN" altLang="en-GB" smtClean="0"/>
              <a:pPr>
                <a:defRPr/>
              </a:pPr>
              <a:t>72</a:t>
            </a:fld>
            <a:endParaRPr lang="en-GB" altLang="zh-CN"/>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34257C45-95E2-4348-B1D4-F23067C11CB3}" type="slidenum">
              <a:rPr lang="zh-CN" altLang="en-GB" smtClean="0"/>
              <a:pPr>
                <a:defRPr/>
              </a:pPr>
              <a:t>73</a:t>
            </a:fld>
            <a:endParaRPr lang="en-GB" altLang="zh-CN"/>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34257C45-95E2-4348-B1D4-F23067C11CB3}" type="slidenum">
              <a:rPr lang="zh-CN" altLang="en-GB" smtClean="0"/>
              <a:pPr>
                <a:defRPr/>
              </a:pPr>
              <a:t>74</a:t>
            </a:fld>
            <a:endParaRPr lang="en-GB" altLang="zh-CN"/>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34257C45-95E2-4348-B1D4-F23067C11CB3}" type="slidenum">
              <a:rPr lang="zh-CN" altLang="en-GB" smtClean="0"/>
              <a:pPr>
                <a:defRPr/>
              </a:pPr>
              <a:t>75</a:t>
            </a:fld>
            <a:endParaRPr lang="en-GB" altLang="zh-CN"/>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FE55587-3F84-4966-8263-72A7C95A25B8}" type="slidenum">
              <a:rPr lang="zh-CN" altLang="en-US" smtClean="0"/>
              <a:pPr/>
              <a:t>76</a:t>
            </a:fld>
            <a:endParaRPr lang="zh-CN"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FE55587-3F84-4966-8263-72A7C95A25B8}" type="slidenum">
              <a:rPr lang="zh-CN" altLang="en-US" smtClean="0"/>
              <a:pPr/>
              <a:t>77</a:t>
            </a:fld>
            <a:endParaRPr lang="zh-CN"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FE55587-3F84-4966-8263-72A7C95A25B8}" type="slidenum">
              <a:rPr lang="zh-CN" altLang="en-US" smtClean="0"/>
              <a:pPr/>
              <a:t>78</a:t>
            </a:fld>
            <a:endParaRPr lang="zh-CN"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TextEdit="1"/>
          </p:cNvSpPr>
          <p:nvPr>
            <p:ph type="sldImg"/>
          </p:nvPr>
        </p:nvSpPr>
        <p:spPr bwMode="auto">
          <a:noFill/>
          <a:ln>
            <a:solidFill>
              <a:srgbClr val="000000"/>
            </a:solidFill>
            <a:miter lim="800000"/>
            <a:headEnd/>
            <a:tailEnd/>
          </a:ln>
        </p:spPr>
      </p:sp>
      <p:sp>
        <p:nvSpPr>
          <p:cNvPr id="717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01A32C-5CF4-482D-8233-E8221C77E0C3}" type="slidenum">
              <a:rPr lang="zh-CN" altLang="en-US" smtClean="0"/>
              <a:pPr fontAlgn="base">
                <a:spcBef>
                  <a:spcPct val="0"/>
                </a:spcBef>
                <a:spcAft>
                  <a:spcPct val="0"/>
                </a:spcAft>
                <a:defRPr/>
              </a:pPr>
              <a:t>79</a:t>
            </a:fld>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A253B13-34D1-4736-89A7-B2F0161FDF8C}" type="slidenum">
              <a:rPr lang="zh-CN" altLang="en-GB" smtClean="0"/>
              <a:pPr>
                <a:defRPr/>
              </a:pPr>
              <a:t>8</a:t>
            </a:fld>
            <a:endParaRPr lang="en-GB" altLang="zh-CN"/>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TextEdit="1"/>
          </p:cNvSpPr>
          <p:nvPr>
            <p:ph type="sldImg"/>
          </p:nvPr>
        </p:nvSpPr>
        <p:spPr bwMode="auto">
          <a:noFill/>
          <a:ln>
            <a:solidFill>
              <a:srgbClr val="000000"/>
            </a:solidFill>
            <a:miter lim="800000"/>
            <a:headEnd/>
            <a:tailEnd/>
          </a:ln>
        </p:spPr>
      </p:sp>
      <p:sp>
        <p:nvSpPr>
          <p:cNvPr id="819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8196"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0BB7A8-A386-4035-B8A7-435808FE168B}" type="slidenum">
              <a:rPr lang="zh-CN" altLang="en-US" smtClean="0"/>
              <a:pPr fontAlgn="base">
                <a:spcBef>
                  <a:spcPct val="0"/>
                </a:spcBef>
                <a:spcAft>
                  <a:spcPct val="0"/>
                </a:spcAft>
                <a:defRPr/>
              </a:pPr>
              <a:t>80</a:t>
            </a:fld>
            <a:endParaRPr lang="zh-CN" alt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headEnd/>
            <a:tailEnd/>
          </a:ln>
        </p:spPr>
      </p:sp>
      <p:sp>
        <p:nvSpPr>
          <p:cNvPr id="921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922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F82701-EC8B-4934-91B8-7E0437356596}" type="slidenum">
              <a:rPr lang="zh-CN" altLang="en-US" smtClean="0"/>
              <a:pPr fontAlgn="base">
                <a:spcBef>
                  <a:spcPct val="0"/>
                </a:spcBef>
                <a:spcAft>
                  <a:spcPct val="0"/>
                </a:spcAft>
                <a:defRPr/>
              </a:pPr>
              <a:t>81</a:t>
            </a:fld>
            <a:endParaRPr lang="zh-CN" alt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bwMode="auto">
          <a:noFill/>
          <a:ln>
            <a:solidFill>
              <a:srgbClr val="000000"/>
            </a:solidFill>
            <a:miter lim="800000"/>
            <a:headEnd/>
            <a:tailEnd/>
          </a:ln>
        </p:spPr>
      </p:sp>
      <p:sp>
        <p:nvSpPr>
          <p:cNvPr id="1024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0244"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745588-8317-4D52-B259-FC7C20735258}" type="slidenum">
              <a:rPr lang="zh-CN" altLang="en-US" smtClean="0"/>
              <a:pPr fontAlgn="base">
                <a:spcBef>
                  <a:spcPct val="0"/>
                </a:spcBef>
                <a:spcAft>
                  <a:spcPct val="0"/>
                </a:spcAft>
                <a:defRPr/>
              </a:pPr>
              <a:t>82</a:t>
            </a:fld>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A253B13-34D1-4736-89A7-B2F0161FDF8C}" type="slidenum">
              <a:rPr lang="zh-CN" altLang="en-GB" smtClean="0"/>
              <a:pPr>
                <a:defRPr/>
              </a:pPr>
              <a:t>9</a:t>
            </a:fld>
            <a:endParaRPr lang="en-GB" altLang="zh-C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Line 4"/>
          <p:cNvSpPr>
            <a:spLocks noChangeShapeType="1"/>
          </p:cNvSpPr>
          <p:nvPr/>
        </p:nvSpPr>
        <p:spPr bwMode="auto">
          <a:xfrm>
            <a:off x="355600" y="4321175"/>
            <a:ext cx="8410575" cy="0"/>
          </a:xfrm>
          <a:prstGeom prst="line">
            <a:avLst/>
          </a:prstGeom>
          <a:noFill/>
          <a:ln w="24130" cap="rnd">
            <a:solidFill>
              <a:schemeClr val="tx1"/>
            </a:solidFill>
            <a:prstDash val="sysDot"/>
            <a:round/>
            <a:headEnd/>
            <a:tailEnd/>
          </a:ln>
          <a:effectLst/>
        </p:spPr>
        <p:txBody>
          <a:bodyPr/>
          <a:lstStyle/>
          <a:p>
            <a:pPr>
              <a:defRPr/>
            </a:pPr>
            <a:endParaRPr lang="zh-CN" altLang="en-US"/>
          </a:p>
        </p:txBody>
      </p:sp>
      <p:pic>
        <p:nvPicPr>
          <p:cNvPr id="5" name="Picture 6" descr="tr_hrz_rgb_pos"/>
          <p:cNvPicPr>
            <a:picLocks noChangeAspect="1" noChangeArrowheads="1"/>
          </p:cNvPicPr>
          <p:nvPr/>
        </p:nvPicPr>
        <p:blipFill>
          <a:blip r:embed="rId2" cstate="print"/>
          <a:srcRect b="20689"/>
          <a:stretch>
            <a:fillRect/>
          </a:stretch>
        </p:blipFill>
        <p:spPr bwMode="auto">
          <a:xfrm>
            <a:off x="6048375" y="5976938"/>
            <a:ext cx="2733675" cy="696912"/>
          </a:xfrm>
          <a:prstGeom prst="rect">
            <a:avLst/>
          </a:prstGeom>
          <a:noFill/>
          <a:ln w="9525">
            <a:noFill/>
            <a:miter lim="800000"/>
            <a:headEnd/>
            <a:tailEnd/>
          </a:ln>
        </p:spPr>
      </p:pic>
      <p:pic>
        <p:nvPicPr>
          <p:cNvPr id="6" name="Picture 4" descr="connectivity3"/>
          <p:cNvPicPr>
            <a:picLocks noChangeAspect="1" noChangeArrowheads="1"/>
          </p:cNvPicPr>
          <p:nvPr userDrawn="1"/>
        </p:nvPicPr>
        <p:blipFill>
          <a:blip r:embed="rId3" cstate="print"/>
          <a:srcRect/>
          <a:stretch>
            <a:fillRect/>
          </a:stretch>
        </p:blipFill>
        <p:spPr bwMode="auto">
          <a:xfrm>
            <a:off x="338138" y="374650"/>
            <a:ext cx="8455025" cy="2906713"/>
          </a:xfrm>
          <a:prstGeom prst="rect">
            <a:avLst/>
          </a:prstGeom>
          <a:noFill/>
          <a:ln w="9525">
            <a:noFill/>
            <a:miter lim="800000"/>
            <a:headEnd/>
            <a:tailEnd/>
          </a:ln>
        </p:spPr>
      </p:pic>
      <p:sp>
        <p:nvSpPr>
          <p:cNvPr id="16386" name="Rectangle 2"/>
          <p:cNvSpPr>
            <a:spLocks noGrp="1" noChangeArrowheads="1"/>
          </p:cNvSpPr>
          <p:nvPr>
            <p:ph type="ctrTitle"/>
          </p:nvPr>
        </p:nvSpPr>
        <p:spPr>
          <a:xfrm>
            <a:off x="361950" y="3448050"/>
            <a:ext cx="8382000" cy="819150"/>
          </a:xfrm>
        </p:spPr>
        <p:txBody>
          <a:bodyPr/>
          <a:lstStyle>
            <a:lvl1pPr>
              <a:defRPr sz="3200">
                <a:solidFill>
                  <a:srgbClr val="FF8000"/>
                </a:solidFill>
              </a:defRPr>
            </a:lvl1pPr>
          </a:lstStyle>
          <a:p>
            <a:r>
              <a:rPr lang="en-US" altLang="zh-CN"/>
              <a:t>Click to edit Master title style</a:t>
            </a:r>
          </a:p>
        </p:txBody>
      </p:sp>
      <p:sp>
        <p:nvSpPr>
          <p:cNvPr id="16387" name="Rectangle 3"/>
          <p:cNvSpPr>
            <a:spLocks noGrp="1" noChangeArrowheads="1"/>
          </p:cNvSpPr>
          <p:nvPr>
            <p:ph type="subTitle" idx="1"/>
          </p:nvPr>
        </p:nvSpPr>
        <p:spPr>
          <a:xfrm>
            <a:off x="361950" y="4435475"/>
            <a:ext cx="8382000" cy="1279525"/>
          </a:xfrm>
        </p:spPr>
        <p:txBody>
          <a:bodyPr rIns="0"/>
          <a:lstStyle>
            <a:lvl1pPr marL="0" indent="0">
              <a:lnSpc>
                <a:spcPct val="90000"/>
              </a:lnSpc>
              <a:spcBef>
                <a:spcPct val="0"/>
              </a:spcBef>
              <a:buFontTx/>
              <a:buNone/>
              <a:defRPr sz="1800">
                <a:solidFill>
                  <a:srgbClr val="4B4B4B"/>
                </a:solidFill>
              </a:defRPr>
            </a:lvl1pPr>
          </a:lstStyle>
          <a:p>
            <a:r>
              <a:rPr lang="en-US" altLang="zh-CN"/>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5"/>
          <p:cNvSpPr>
            <a:spLocks noGrp="1" noChangeArrowheads="1"/>
          </p:cNvSpPr>
          <p:nvPr>
            <p:ph type="sldNum" sz="quarter" idx="11"/>
          </p:nvPr>
        </p:nvSpPr>
        <p:spPr>
          <a:ln/>
        </p:spPr>
        <p:txBody>
          <a:bodyPr/>
          <a:lstStyle>
            <a:lvl1pPr>
              <a:defRPr/>
            </a:lvl1pPr>
          </a:lstStyle>
          <a:p>
            <a:pPr>
              <a:defRPr/>
            </a:pPr>
            <a:fld id="{535E1C9D-06D1-4ECA-A835-24A357B5DF08}" type="slidenum">
              <a:rPr lang="en-US" altLang="zh-CN"/>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445250" y="506413"/>
            <a:ext cx="1841500" cy="55895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917575" y="506413"/>
            <a:ext cx="5375275" cy="55895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5"/>
          <p:cNvSpPr>
            <a:spLocks noGrp="1" noChangeArrowheads="1"/>
          </p:cNvSpPr>
          <p:nvPr>
            <p:ph type="sldNum" sz="quarter" idx="11"/>
          </p:nvPr>
        </p:nvSpPr>
        <p:spPr>
          <a:ln/>
        </p:spPr>
        <p:txBody>
          <a:bodyPr/>
          <a:lstStyle>
            <a:lvl1pPr>
              <a:defRPr/>
            </a:lvl1pPr>
          </a:lstStyle>
          <a:p>
            <a:pPr>
              <a:defRPr/>
            </a:pPr>
            <a:fld id="{A00A99FF-AF82-4EF6-9D1C-7669E37D867D}" type="slidenum">
              <a:rPr lang="en-US" altLang="zh-CN"/>
              <a:pPr>
                <a:defRPr/>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标题和文本">
    <p:spTree>
      <p:nvGrpSpPr>
        <p:cNvPr id="1" name=""/>
        <p:cNvGrpSpPr/>
        <p:nvPr/>
      </p:nvGrpSpPr>
      <p:grpSpPr>
        <a:xfrm>
          <a:off x="0" y="0"/>
          <a:ext cx="0" cy="0"/>
          <a:chOff x="0" y="0"/>
          <a:chExt cx="0" cy="0"/>
        </a:xfrm>
      </p:grpSpPr>
      <p:sp>
        <p:nvSpPr>
          <p:cNvPr id="2" name="Shape 1"/>
          <p:cNvSpPr>
            <a:spLocks noGrp="1"/>
          </p:cNvSpPr>
          <p:nvPr>
            <p:ph type="title"/>
          </p:nvPr>
        </p:nvSpPr>
        <p:spPr/>
        <p:txBody>
          <a:bodyPr rtlCol="0" anchor="ctr"/>
          <a:lstStyle/>
          <a:p>
            <a:r>
              <a:rPr lang="zh-CN" altLang="en-US" smtClean="0"/>
              <a:t>单击此处编辑母版标题样式</a:t>
            </a:r>
            <a:endParaRPr lang="zh-CN" altLang="en-US"/>
          </a:p>
        </p:txBody>
      </p:sp>
      <p:sp>
        <p:nvSpPr>
          <p:cNvPr id="3" name="Shape 2"/>
          <p:cNvSpPr>
            <a:spLocks noGrp="1"/>
          </p:cNvSpPr>
          <p:nvPr>
            <p:ph type="body" idx="1"/>
          </p:nvPr>
        </p:nvSpPr>
        <p:spPr/>
        <p:txBody>
          <a:bodyPr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5"/>
          <p:cNvSpPr>
            <a:spLocks noGrp="1" noChangeArrowheads="1"/>
          </p:cNvSpPr>
          <p:nvPr>
            <p:ph type="sldNum" sz="quarter" idx="11"/>
          </p:nvPr>
        </p:nvSpPr>
        <p:spPr>
          <a:ln/>
        </p:spPr>
        <p:txBody>
          <a:bodyPr/>
          <a:lstStyle>
            <a:lvl1pPr>
              <a:defRPr/>
            </a:lvl1pPr>
          </a:lstStyle>
          <a:p>
            <a:pPr>
              <a:defRPr/>
            </a:pPr>
            <a:fld id="{3835EB23-6CE4-49FB-8B0F-D6B7C336C4EA}" type="slidenum">
              <a:rPr lang="en-US" altLang="zh-CN"/>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5"/>
          <p:cNvSpPr>
            <a:spLocks noGrp="1" noChangeArrowheads="1"/>
          </p:cNvSpPr>
          <p:nvPr>
            <p:ph type="sldNum" sz="quarter" idx="11"/>
          </p:nvPr>
        </p:nvSpPr>
        <p:spPr>
          <a:ln/>
        </p:spPr>
        <p:txBody>
          <a:bodyPr/>
          <a:lstStyle>
            <a:lvl1pPr>
              <a:defRPr/>
            </a:lvl1pPr>
          </a:lstStyle>
          <a:p>
            <a:pPr>
              <a:defRPr/>
            </a:pPr>
            <a:fld id="{956D611E-0749-41A4-AD2A-4395523DD30E}" type="slidenum">
              <a:rPr lang="en-US" altLang="zh-CN"/>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917575" y="1525588"/>
            <a:ext cx="3608388" cy="4570412"/>
          </a:xfrm>
        </p:spPr>
        <p:txBody>
          <a:bodyPr/>
          <a:lstStyle>
            <a:lvl1pPr>
              <a:defRPr sz="2800">
                <a:latin typeface="宋体" pitchFamily="2" charset="-122"/>
                <a:ea typeface="宋体" pitchFamily="2" charset="-122"/>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78363" y="1525588"/>
            <a:ext cx="3608387"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ltLang="zh-CN"/>
          </a:p>
        </p:txBody>
      </p:sp>
      <p:sp>
        <p:nvSpPr>
          <p:cNvPr id="6" name="Rectangle 5"/>
          <p:cNvSpPr>
            <a:spLocks noGrp="1" noChangeArrowheads="1"/>
          </p:cNvSpPr>
          <p:nvPr>
            <p:ph type="sldNum" sz="quarter" idx="11"/>
          </p:nvPr>
        </p:nvSpPr>
        <p:spPr>
          <a:ln/>
        </p:spPr>
        <p:txBody>
          <a:bodyPr/>
          <a:lstStyle>
            <a:lvl1pPr>
              <a:defRPr/>
            </a:lvl1pPr>
          </a:lstStyle>
          <a:p>
            <a:pPr>
              <a:defRPr/>
            </a:pPr>
            <a:fld id="{7DC4825B-DFC3-4C83-BBB8-24F0009EEA10}" type="slidenum">
              <a:rPr lang="en-US" altLang="zh-CN"/>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en-US" altLang="zh-CN"/>
          </a:p>
        </p:txBody>
      </p:sp>
      <p:sp>
        <p:nvSpPr>
          <p:cNvPr id="8" name="Rectangle 5"/>
          <p:cNvSpPr>
            <a:spLocks noGrp="1" noChangeArrowheads="1"/>
          </p:cNvSpPr>
          <p:nvPr>
            <p:ph type="sldNum" sz="quarter" idx="11"/>
          </p:nvPr>
        </p:nvSpPr>
        <p:spPr>
          <a:ln/>
        </p:spPr>
        <p:txBody>
          <a:bodyPr/>
          <a:lstStyle>
            <a:lvl1pPr>
              <a:defRPr/>
            </a:lvl1pPr>
          </a:lstStyle>
          <a:p>
            <a:pPr>
              <a:defRPr/>
            </a:pPr>
            <a:fld id="{03BF33F8-0884-48A8-9528-E35BD8D447F7}"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ltLang="zh-CN"/>
          </a:p>
        </p:txBody>
      </p:sp>
      <p:sp>
        <p:nvSpPr>
          <p:cNvPr id="4" name="Rectangle 5"/>
          <p:cNvSpPr>
            <a:spLocks noGrp="1" noChangeArrowheads="1"/>
          </p:cNvSpPr>
          <p:nvPr>
            <p:ph type="sldNum" sz="quarter" idx="11"/>
          </p:nvPr>
        </p:nvSpPr>
        <p:spPr>
          <a:ln/>
        </p:spPr>
        <p:txBody>
          <a:bodyPr/>
          <a:lstStyle>
            <a:lvl1pPr>
              <a:defRPr/>
            </a:lvl1pPr>
          </a:lstStyle>
          <a:p>
            <a:pPr>
              <a:defRPr/>
            </a:pPr>
            <a:fld id="{C6F391B3-17A5-4F86-B08F-1E62248C614E}" type="slidenum">
              <a:rPr lang="en-US" altLang="zh-CN"/>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ltLang="zh-CN"/>
          </a:p>
        </p:txBody>
      </p:sp>
      <p:sp>
        <p:nvSpPr>
          <p:cNvPr id="3" name="Rectangle 5"/>
          <p:cNvSpPr>
            <a:spLocks noGrp="1" noChangeArrowheads="1"/>
          </p:cNvSpPr>
          <p:nvPr>
            <p:ph type="sldNum" sz="quarter" idx="11"/>
          </p:nvPr>
        </p:nvSpPr>
        <p:spPr>
          <a:ln/>
        </p:spPr>
        <p:txBody>
          <a:bodyPr/>
          <a:lstStyle>
            <a:lvl1pPr>
              <a:defRPr/>
            </a:lvl1pPr>
          </a:lstStyle>
          <a:p>
            <a:pPr>
              <a:defRPr/>
            </a:pPr>
            <a:fld id="{642596ED-3ACF-4A11-8D0A-2CEAF9671443}" type="slidenum">
              <a:rPr lang="en-US" altLang="zh-CN"/>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ltLang="zh-CN"/>
          </a:p>
        </p:txBody>
      </p:sp>
      <p:sp>
        <p:nvSpPr>
          <p:cNvPr id="6" name="Rectangle 5"/>
          <p:cNvSpPr>
            <a:spLocks noGrp="1" noChangeArrowheads="1"/>
          </p:cNvSpPr>
          <p:nvPr>
            <p:ph type="sldNum" sz="quarter" idx="11"/>
          </p:nvPr>
        </p:nvSpPr>
        <p:spPr>
          <a:ln/>
        </p:spPr>
        <p:txBody>
          <a:bodyPr/>
          <a:lstStyle>
            <a:lvl1pPr>
              <a:defRPr/>
            </a:lvl1pPr>
          </a:lstStyle>
          <a:p>
            <a:pPr>
              <a:defRPr/>
            </a:pPr>
            <a:fld id="{0EF888BF-4815-49A6-BF47-4C0CDCC8B820}" type="slidenum">
              <a:rPr lang="en-US" altLang="zh-CN"/>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ltLang="zh-CN"/>
          </a:p>
        </p:txBody>
      </p:sp>
      <p:sp>
        <p:nvSpPr>
          <p:cNvPr id="6" name="Rectangle 5"/>
          <p:cNvSpPr>
            <a:spLocks noGrp="1" noChangeArrowheads="1"/>
          </p:cNvSpPr>
          <p:nvPr>
            <p:ph type="sldNum" sz="quarter" idx="11"/>
          </p:nvPr>
        </p:nvSpPr>
        <p:spPr>
          <a:ln/>
        </p:spPr>
        <p:txBody>
          <a:bodyPr/>
          <a:lstStyle>
            <a:lvl1pPr>
              <a:defRPr/>
            </a:lvl1pPr>
          </a:lstStyle>
          <a:p>
            <a:pPr>
              <a:defRPr/>
            </a:pPr>
            <a:fld id="{73789995-AB4C-4B99-9EF6-5409AFC76303}"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36550" y="1530350"/>
            <a:ext cx="2162175" cy="457200"/>
          </a:xfrm>
          <a:prstGeom prst="rect">
            <a:avLst/>
          </a:prstGeom>
          <a:noFill/>
          <a:ln w="9525">
            <a:noFill/>
            <a:miter lim="800000"/>
            <a:headEnd/>
            <a:tailEnd/>
          </a:ln>
          <a:effectLst/>
        </p:spPr>
        <p:txBody>
          <a:bodyPr>
            <a:spAutoFit/>
          </a:bodyPr>
          <a:lstStyle/>
          <a:p>
            <a:pPr marL="228600" indent="-228600">
              <a:spcBef>
                <a:spcPct val="50000"/>
              </a:spcBef>
              <a:buClr>
                <a:schemeClr val="tx2"/>
              </a:buClr>
              <a:buFontTx/>
              <a:buChar char="•"/>
              <a:defRPr/>
            </a:pPr>
            <a:endParaRPr lang="zh-CN" altLang="zh-CN" sz="2400"/>
          </a:p>
        </p:txBody>
      </p:sp>
      <p:pic>
        <p:nvPicPr>
          <p:cNvPr id="1027" name="Picture 3" descr="TR_SlideLogo_BW600"/>
          <p:cNvPicPr>
            <a:picLocks noChangeAspect="1" noChangeArrowheads="1"/>
          </p:cNvPicPr>
          <p:nvPr/>
        </p:nvPicPr>
        <p:blipFill>
          <a:blip r:embed="rId14" cstate="print"/>
          <a:srcRect/>
          <a:stretch>
            <a:fillRect/>
          </a:stretch>
        </p:blipFill>
        <p:spPr bwMode="auto">
          <a:xfrm>
            <a:off x="371475" y="6323013"/>
            <a:ext cx="1652588" cy="536575"/>
          </a:xfrm>
          <a:prstGeom prst="rect">
            <a:avLst/>
          </a:prstGeom>
          <a:noFill/>
          <a:ln w="9525">
            <a:noFill/>
            <a:miter lim="800000"/>
            <a:headEnd/>
            <a:tailEnd/>
          </a:ln>
        </p:spPr>
      </p:pic>
      <p:sp>
        <p:nvSpPr>
          <p:cNvPr id="15364" name="Rectangle 4"/>
          <p:cNvSpPr>
            <a:spLocks noGrp="1" noChangeArrowheads="1"/>
          </p:cNvSpPr>
          <p:nvPr>
            <p:ph type="ftr" sz="quarter" idx="3"/>
          </p:nvPr>
        </p:nvSpPr>
        <p:spPr bwMode="auto">
          <a:xfrm>
            <a:off x="3124200" y="6394450"/>
            <a:ext cx="5172075" cy="23177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defRPr sz="900">
                <a:solidFill>
                  <a:schemeClr val="bg1"/>
                </a:solidFill>
                <a:ea typeface="宋体" pitchFamily="2" charset="-122"/>
              </a:defRPr>
            </a:lvl1pPr>
          </a:lstStyle>
          <a:p>
            <a:pPr>
              <a:defRPr/>
            </a:pPr>
            <a:endParaRPr lang="en-US" altLang="zh-CN"/>
          </a:p>
        </p:txBody>
      </p:sp>
      <p:sp>
        <p:nvSpPr>
          <p:cNvPr id="15365" name="Rectangle 5"/>
          <p:cNvSpPr>
            <a:spLocks noGrp="1" noChangeArrowheads="1"/>
          </p:cNvSpPr>
          <p:nvPr>
            <p:ph type="sldNum" sz="quarter" idx="4"/>
          </p:nvPr>
        </p:nvSpPr>
        <p:spPr bwMode="auto">
          <a:xfrm>
            <a:off x="8424863" y="6394450"/>
            <a:ext cx="457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ea typeface="宋体" pitchFamily="2" charset="-122"/>
              </a:defRPr>
            </a:lvl1pPr>
          </a:lstStyle>
          <a:p>
            <a:pPr>
              <a:defRPr/>
            </a:pPr>
            <a:fld id="{3A6E0AED-07E0-45AA-B8F2-8F2980AFC2C6}" type="slidenum">
              <a:rPr lang="en-US" altLang="zh-CN"/>
              <a:pPr>
                <a:defRPr/>
              </a:pPr>
              <a:t>‹#›</a:t>
            </a:fld>
            <a:endParaRPr lang="en-US" altLang="zh-CN"/>
          </a:p>
        </p:txBody>
      </p:sp>
      <p:sp>
        <p:nvSpPr>
          <p:cNvPr id="1030" name="Rectangle 6"/>
          <p:cNvSpPr>
            <a:spLocks noGrp="1" noChangeArrowheads="1"/>
          </p:cNvSpPr>
          <p:nvPr>
            <p:ph type="title"/>
          </p:nvPr>
        </p:nvSpPr>
        <p:spPr bwMode="auto">
          <a:xfrm>
            <a:off x="917575" y="506413"/>
            <a:ext cx="7369175" cy="8366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ltLang="zh-CN" smtClean="0"/>
              <a:t>Click to edit Master title style</a:t>
            </a:r>
          </a:p>
        </p:txBody>
      </p:sp>
      <p:sp>
        <p:nvSpPr>
          <p:cNvPr id="1031" name="Rectangle 7"/>
          <p:cNvSpPr>
            <a:spLocks noGrp="1" noChangeArrowheads="1"/>
          </p:cNvSpPr>
          <p:nvPr>
            <p:ph type="body" idx="1"/>
          </p:nvPr>
        </p:nvSpPr>
        <p:spPr bwMode="auto">
          <a:xfrm>
            <a:off x="917575" y="1525588"/>
            <a:ext cx="7369175" cy="4570412"/>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pic>
        <p:nvPicPr>
          <p:cNvPr id="1032" name="Picture 8" descr="slideMaster_Logo600"/>
          <p:cNvPicPr>
            <a:picLocks noChangeAspect="1" noChangeArrowheads="1"/>
          </p:cNvPicPr>
          <p:nvPr/>
        </p:nvPicPr>
        <p:blipFill>
          <a:blip r:embed="rId15" cstate="print"/>
          <a:srcRect/>
          <a:stretch>
            <a:fillRect/>
          </a:stretch>
        </p:blipFill>
        <p:spPr bwMode="hidden">
          <a:xfrm>
            <a:off x="371475" y="6323013"/>
            <a:ext cx="1644650" cy="528637"/>
          </a:xfrm>
          <a:prstGeom prst="rect">
            <a:avLst/>
          </a:prstGeom>
          <a:noFill/>
          <a:ln w="9525">
            <a:noFill/>
            <a:miter lim="800000"/>
            <a:headEnd/>
            <a:tailEnd/>
          </a:ln>
        </p:spPr>
      </p:pic>
      <p:sp>
        <p:nvSpPr>
          <p:cNvPr id="15369" name="Line 9"/>
          <p:cNvSpPr>
            <a:spLocks noChangeShapeType="1"/>
          </p:cNvSpPr>
          <p:nvPr/>
        </p:nvSpPr>
        <p:spPr bwMode="auto">
          <a:xfrm>
            <a:off x="917575" y="1365250"/>
            <a:ext cx="7369175" cy="0"/>
          </a:xfrm>
          <a:prstGeom prst="line">
            <a:avLst/>
          </a:prstGeom>
          <a:noFill/>
          <a:ln w="24130" cap="rnd">
            <a:solidFill>
              <a:schemeClr val="tx1"/>
            </a:solidFill>
            <a:prstDash val="sysDot"/>
            <a:round/>
            <a:headEnd/>
            <a:tailEnd/>
          </a:ln>
          <a:effectLst/>
        </p:spPr>
        <p:txBody>
          <a:bodyPr/>
          <a:lstStyle/>
          <a:p>
            <a:pPr>
              <a:defRPr/>
            </a:pPr>
            <a:endParaRPr lang="zh-CN" altLang="en-US"/>
          </a:p>
        </p:txBody>
      </p:sp>
    </p:spTree>
  </p:cSld>
  <p:clrMap bg1="lt1" tx1="dk1" bg2="lt2" tx2="dk2" accent1="accent1" accent2="accent2" accent3="accent3" accent4="accent4" accent5="accent5" accent6="accent6" hlink="hlink" folHlink="folHlink"/>
  <p:sldLayoutIdLst>
    <p:sldLayoutId id="2147483958"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9" r:id="rId12"/>
  </p:sldLayoutIdLst>
  <p:txStyles>
    <p:titleStyle>
      <a:lvl1pPr algn="l" rtl="0" eaLnBrk="0" fontAlgn="base" hangingPunct="0">
        <a:lnSpc>
          <a:spcPct val="90000"/>
        </a:lnSpc>
        <a:spcBef>
          <a:spcPct val="0"/>
        </a:spcBef>
        <a:spcAft>
          <a:spcPct val="0"/>
        </a:spcAft>
        <a:defRPr sz="2800">
          <a:solidFill>
            <a:schemeClr val="tx2"/>
          </a:solidFill>
          <a:latin typeface="+mj-lt"/>
          <a:ea typeface="+mj-ea"/>
          <a:cs typeface="+mj-cs"/>
        </a:defRPr>
      </a:lvl1pPr>
      <a:lvl2pPr algn="l" rtl="0" eaLnBrk="0" fontAlgn="base" hangingPunct="0">
        <a:lnSpc>
          <a:spcPct val="90000"/>
        </a:lnSpc>
        <a:spcBef>
          <a:spcPct val="0"/>
        </a:spcBef>
        <a:spcAft>
          <a:spcPct val="0"/>
        </a:spcAft>
        <a:defRPr sz="2800">
          <a:solidFill>
            <a:schemeClr val="tx2"/>
          </a:solidFill>
          <a:latin typeface="Arial" pitchFamily="34" charset="0"/>
        </a:defRPr>
      </a:lvl2pPr>
      <a:lvl3pPr algn="l" rtl="0" eaLnBrk="0" fontAlgn="base" hangingPunct="0">
        <a:lnSpc>
          <a:spcPct val="90000"/>
        </a:lnSpc>
        <a:spcBef>
          <a:spcPct val="0"/>
        </a:spcBef>
        <a:spcAft>
          <a:spcPct val="0"/>
        </a:spcAft>
        <a:defRPr sz="2800">
          <a:solidFill>
            <a:schemeClr val="tx2"/>
          </a:solidFill>
          <a:latin typeface="Arial" pitchFamily="34" charset="0"/>
        </a:defRPr>
      </a:lvl3pPr>
      <a:lvl4pPr algn="l" rtl="0" eaLnBrk="0" fontAlgn="base" hangingPunct="0">
        <a:lnSpc>
          <a:spcPct val="90000"/>
        </a:lnSpc>
        <a:spcBef>
          <a:spcPct val="0"/>
        </a:spcBef>
        <a:spcAft>
          <a:spcPct val="0"/>
        </a:spcAft>
        <a:defRPr sz="2800">
          <a:solidFill>
            <a:schemeClr val="tx2"/>
          </a:solidFill>
          <a:latin typeface="Arial" pitchFamily="34" charset="0"/>
        </a:defRPr>
      </a:lvl4pPr>
      <a:lvl5pPr algn="l" rtl="0" eaLnBrk="0" fontAlgn="base" hangingPunct="0">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p:titleStyle>
    <p:bodyStyle>
      <a:lvl1pPr marL="228600" indent="-228600" algn="l" rtl="0" eaLnBrk="0" fontAlgn="base" hangingPunct="0">
        <a:spcBef>
          <a:spcPct val="50000"/>
        </a:spcBef>
        <a:spcAft>
          <a:spcPct val="0"/>
        </a:spcAft>
        <a:buClr>
          <a:schemeClr val="tx2"/>
        </a:buClr>
        <a:buChar char="•"/>
        <a:defRPr sz="2400">
          <a:solidFill>
            <a:schemeClr val="tx1"/>
          </a:solidFill>
          <a:latin typeface="+mn-lt"/>
          <a:ea typeface="+mn-ea"/>
          <a:cs typeface="+mn-cs"/>
        </a:defRPr>
      </a:lvl1pPr>
      <a:lvl2pPr marL="628650" indent="-285750" algn="l" rtl="0" eaLnBrk="0" fontAlgn="base" hangingPunct="0">
        <a:spcBef>
          <a:spcPct val="30000"/>
        </a:spcBef>
        <a:spcAft>
          <a:spcPct val="0"/>
        </a:spcAft>
        <a:buClr>
          <a:schemeClr val="tx2"/>
        </a:buClr>
        <a:buFont typeface="Arial" pitchFamily="34" charset="0"/>
        <a:buChar char="–"/>
        <a:defRPr sz="2000">
          <a:solidFill>
            <a:schemeClr val="tx1"/>
          </a:solidFill>
          <a:latin typeface="+mn-lt"/>
        </a:defRPr>
      </a:lvl2pPr>
      <a:lvl3pPr marL="914400" indent="-171450" algn="l" rtl="0" eaLnBrk="0" fontAlgn="base" hangingPunct="0">
        <a:spcBef>
          <a:spcPct val="25000"/>
        </a:spcBef>
        <a:spcAft>
          <a:spcPct val="0"/>
        </a:spcAft>
        <a:buClr>
          <a:schemeClr val="tx2"/>
        </a:buClr>
        <a:buChar char="•"/>
        <a:defRPr>
          <a:solidFill>
            <a:schemeClr val="tx1"/>
          </a:solidFill>
          <a:latin typeface="+mn-lt"/>
        </a:defRPr>
      </a:lvl3pPr>
      <a:lvl4pPr marL="1257300" indent="-228600" algn="l" rtl="0" eaLnBrk="0" fontAlgn="base" hangingPunct="0">
        <a:spcBef>
          <a:spcPct val="20000"/>
        </a:spcBef>
        <a:spcAft>
          <a:spcPct val="0"/>
        </a:spcAft>
        <a:buClr>
          <a:schemeClr val="tx2"/>
        </a:buClr>
        <a:buFont typeface="Arial" pitchFamily="34" charset="0"/>
        <a:buChar char="–"/>
        <a:defRPr sz="1600">
          <a:solidFill>
            <a:schemeClr val="tx1"/>
          </a:solidFill>
          <a:latin typeface="+mn-lt"/>
        </a:defRPr>
      </a:lvl4pPr>
      <a:lvl5pPr marL="1485900" indent="-114300" algn="l" rtl="0" eaLnBrk="0" fontAlgn="base" hangingPunct="0">
        <a:spcBef>
          <a:spcPct val="20000"/>
        </a:spcBef>
        <a:spcAft>
          <a:spcPct val="0"/>
        </a:spcAft>
        <a:buClr>
          <a:schemeClr val="tx2"/>
        </a:buClr>
        <a:buChar char="•"/>
        <a:defRPr sz="1400">
          <a:solidFill>
            <a:schemeClr val="tx1"/>
          </a:solidFill>
          <a:latin typeface="+mn-lt"/>
        </a:defRPr>
      </a:lvl5pPr>
      <a:lvl6pPr marL="1943100" indent="-114300" algn="l" rtl="0" fontAlgn="base">
        <a:spcBef>
          <a:spcPct val="20000"/>
        </a:spcBef>
        <a:spcAft>
          <a:spcPct val="0"/>
        </a:spcAft>
        <a:buClr>
          <a:schemeClr val="tx2"/>
        </a:buClr>
        <a:buChar char="•"/>
        <a:defRPr sz="1400">
          <a:solidFill>
            <a:schemeClr val="tx1"/>
          </a:solidFill>
          <a:latin typeface="+mn-lt"/>
        </a:defRPr>
      </a:lvl6pPr>
      <a:lvl7pPr marL="2400300" indent="-114300" algn="l" rtl="0" fontAlgn="base">
        <a:spcBef>
          <a:spcPct val="20000"/>
        </a:spcBef>
        <a:spcAft>
          <a:spcPct val="0"/>
        </a:spcAft>
        <a:buClr>
          <a:schemeClr val="tx2"/>
        </a:buClr>
        <a:buChar char="•"/>
        <a:defRPr sz="1400">
          <a:solidFill>
            <a:schemeClr val="tx1"/>
          </a:solidFill>
          <a:latin typeface="+mn-lt"/>
        </a:defRPr>
      </a:lvl7pPr>
      <a:lvl8pPr marL="2857500" indent="-114300" algn="l" rtl="0" fontAlgn="base">
        <a:spcBef>
          <a:spcPct val="20000"/>
        </a:spcBef>
        <a:spcAft>
          <a:spcPct val="0"/>
        </a:spcAft>
        <a:buClr>
          <a:schemeClr val="tx2"/>
        </a:buClr>
        <a:buChar char="•"/>
        <a:defRPr sz="1400">
          <a:solidFill>
            <a:schemeClr val="tx1"/>
          </a:solidFill>
          <a:latin typeface="+mn-lt"/>
        </a:defRPr>
      </a:lvl8pPr>
      <a:lvl9pPr marL="3314700" indent="-114300" algn="l" rtl="0" fontAlgn="base">
        <a:spcBef>
          <a:spcPct val="20000"/>
        </a:spcBef>
        <a:spcAft>
          <a:spcPct val="0"/>
        </a:spcAft>
        <a:buClr>
          <a:schemeClr val="tx2"/>
        </a:buClr>
        <a:buChar char="•"/>
        <a:defRPr sz="14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8" Type="http://schemas.openxmlformats.org/officeDocument/2006/relationships/hyperlink" Target="http://www.londonstockexchange.com/exchange/prices-and-news/stocks/prices-search/stock-prices-search.html?nameCode=SMSD" TargetMode="External"/><Relationship Id="rId13" Type="http://schemas.openxmlformats.org/officeDocument/2006/relationships/hyperlink" Target="http://zh.wikipedia.org/zh-cn/%E5%A4%A7%E9%9F%A9%E6%B0%91%E5%9B%BD" TargetMode="External"/><Relationship Id="rId18" Type="http://schemas.openxmlformats.org/officeDocument/2006/relationships/hyperlink" Target="http://zh.wikipedia.org/zh-cn/%E5%9B%BD%E5%AE%B6" TargetMode="External"/><Relationship Id="rId26" Type="http://schemas.openxmlformats.org/officeDocument/2006/relationships/hyperlink" Target="http://zh.wikipedia.org/zh-cn/%E5%8D%8A%E5%AF%BC%E4%BD%93" TargetMode="External"/><Relationship Id="rId3" Type="http://schemas.openxmlformats.org/officeDocument/2006/relationships/hyperlink" Target="http://zh.wikipedia.org/zh-cn/%E9%9F%93%E5%9C%8B%E8%AD%89%E5%88%B8%E4%BA%A4%E6%98%93%E6%89%80" TargetMode="External"/><Relationship Id="rId21" Type="http://schemas.openxmlformats.org/officeDocument/2006/relationships/hyperlink" Target="http://zh.wikipedia.org/w/index.php?title=%E6%B0%91%E6%97%8F%E5%B7%A5%E6%A5%AD&amp;action=edit&amp;redlink=1" TargetMode="External"/><Relationship Id="rId7" Type="http://schemas.openxmlformats.org/officeDocument/2006/relationships/hyperlink" Target="http://www.londonstockexchange.com/exchange/prices-and-news/stocks/prices-search/stock-prices-search.html?nameCode=SMSN" TargetMode="External"/><Relationship Id="rId12" Type="http://schemas.openxmlformats.org/officeDocument/2006/relationships/hyperlink" Target="http://zh.wikipedia.org/zh-cn/1%E6%9C%88" TargetMode="External"/><Relationship Id="rId17" Type="http://schemas.openxmlformats.org/officeDocument/2006/relationships/hyperlink" Target="http://zh.wikipedia.org/zh-cn/%E5%87%BA%E5%8F%A3" TargetMode="External"/><Relationship Id="rId25" Type="http://schemas.openxmlformats.org/officeDocument/2006/relationships/hyperlink" Target="http://zh.wikipedia.org/zh-cn/%E6%B6%B2%E6%99%B6%E6%98%BE%E7%A4%BA%E5%99%A8" TargetMode="External"/><Relationship Id="rId2" Type="http://schemas.openxmlformats.org/officeDocument/2006/relationships/notesSlide" Target="../notesSlides/notesSlide44.xml"/><Relationship Id="rId16" Type="http://schemas.openxmlformats.org/officeDocument/2006/relationships/hyperlink" Target="http://zh.wikipedia.org/zh-cn/%E6%9D%8E%E5%81%A5%E7%86%99" TargetMode="External"/><Relationship Id="rId20" Type="http://schemas.openxmlformats.org/officeDocument/2006/relationships/hyperlink" Target="http://zh.wikipedia.org/zh-cn/%E7%BE%8E%E5%85%83" TargetMode="External"/><Relationship Id="rId1" Type="http://schemas.openxmlformats.org/officeDocument/2006/relationships/slideLayout" Target="../slideLayouts/slideLayout2.xml"/><Relationship Id="rId6" Type="http://schemas.openxmlformats.org/officeDocument/2006/relationships/hyperlink" Target="http://zh.wikipedia.org/zh-cn/%E4%BC%A6%E6%95%A6%E8%AF%81%E5%88%B8%E4%BA%A4%E6%98%93%E6%89%80" TargetMode="External"/><Relationship Id="rId11" Type="http://schemas.openxmlformats.org/officeDocument/2006/relationships/hyperlink" Target="http://zh.wikipedia.org/zh-cn/1969%E5%B9%B4" TargetMode="External"/><Relationship Id="rId24" Type="http://schemas.openxmlformats.org/officeDocument/2006/relationships/hyperlink" Target="http://zh.wikipedia.org/zh-cn/%E7%BD%91%E7%BB%9C" TargetMode="External"/><Relationship Id="rId5" Type="http://schemas.openxmlformats.org/officeDocument/2006/relationships/hyperlink" Target="http://www.kse.or.kr/webeng/market/st/dt/ma_st_dt_now.jsp?new_shrt_isu_cd=005935" TargetMode="External"/><Relationship Id="rId15" Type="http://schemas.openxmlformats.org/officeDocument/2006/relationships/hyperlink" Target="http://zh.wikipedia.org/zh-cn/%E6%9D%8E%E7%A7%89%E5%96%86" TargetMode="External"/><Relationship Id="rId23" Type="http://schemas.openxmlformats.org/officeDocument/2006/relationships/hyperlink" Target="http://zh.wikipedia.org/zh-cn/%E6%89%8B%E6%9C%BA" TargetMode="External"/><Relationship Id="rId10" Type="http://schemas.openxmlformats.org/officeDocument/2006/relationships/hyperlink" Target="http://zh.wikipedia.org/zh-cn/%E4%B8%89%E6%98%9F%E9%9B%86%E5%9B%A2" TargetMode="External"/><Relationship Id="rId19" Type="http://schemas.openxmlformats.org/officeDocument/2006/relationships/hyperlink" Target="http://zh.wikipedia.org/zh-cn/2003%E5%B9%B4" TargetMode="External"/><Relationship Id="rId4" Type="http://schemas.openxmlformats.org/officeDocument/2006/relationships/hyperlink" Target="http://www.kse.or.kr/webeng/market/st/dt/ma_st_dt_now.jsp?new_shrt_isu_cd=005930" TargetMode="External"/><Relationship Id="rId9" Type="http://schemas.openxmlformats.org/officeDocument/2006/relationships/hyperlink" Target="http://zh.wikipedia.org/w/index.php?title=%E7%94%B5%E5%AD%90%E5%B7%A5%E4%B8%9A&amp;action=edit&amp;redlink=1" TargetMode="External"/><Relationship Id="rId14" Type="http://schemas.openxmlformats.org/officeDocument/2006/relationships/hyperlink" Target="http://zh.wikipedia.org/zh-cn/%E5%A4%A7%E9%82%B1%E5%BB%A3%E5%9F%9F%E5%B8%82" TargetMode="External"/><Relationship Id="rId22" Type="http://schemas.openxmlformats.org/officeDocument/2006/relationships/hyperlink" Target="http://zh.wikipedia.org/zh-cn/%E9%80%9A%E8%A8%8A"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6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6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6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7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q.weibo.com/569008?topnav=1"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hyperlink" Target="http://q.weibo.com/739428?topnav=1"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mailto:ts.support.china@thomsonreuters.com" TargetMode="External"/><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hyperlink" Target="http://ip-science.thomsonreuters.com.cn/2012WOKonline/course.ht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hyperlink" Target="http://ip-science.thomsonreuters.com.cn/2012WOKonline/prize.htm"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8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86" name="Text Box 1038"/>
          <p:cNvSpPr txBox="1">
            <a:spLocks noChangeArrowheads="1"/>
          </p:cNvSpPr>
          <p:nvPr/>
        </p:nvSpPr>
        <p:spPr bwMode="auto">
          <a:xfrm>
            <a:off x="571472" y="3214686"/>
            <a:ext cx="7920038" cy="2462213"/>
          </a:xfrm>
          <a:prstGeom prst="rect">
            <a:avLst/>
          </a:prstGeom>
          <a:noFill/>
          <a:ln w="9525">
            <a:noFill/>
            <a:miter lim="800000"/>
            <a:headEnd/>
            <a:tailEnd/>
          </a:ln>
          <a:effectLst/>
        </p:spPr>
        <p:txBody>
          <a:bodyPr wrap="square">
            <a:spAutoFit/>
          </a:bodyPr>
          <a:lstStyle/>
          <a:p>
            <a:pPr eaLnBrk="0" hangingPunct="0">
              <a:defRPr/>
            </a:pPr>
            <a:endParaRPr lang="en-US" altLang="zh-CN" sz="2800" dirty="0">
              <a:solidFill>
                <a:schemeClr val="bg1"/>
              </a:solidFill>
              <a:effectLst>
                <a:outerShdw blurRad="38100" dist="38100" dir="2700000" algn="tl">
                  <a:srgbClr val="C0C0C0"/>
                </a:outerShdw>
              </a:effectLst>
              <a:latin typeface="Times New Roman" pitchFamily="18" charset="0"/>
            </a:endParaRPr>
          </a:p>
          <a:p>
            <a:pPr eaLnBrk="0" hangingPunct="0">
              <a:lnSpc>
                <a:spcPct val="150000"/>
              </a:lnSpc>
              <a:defRPr/>
            </a:pPr>
            <a:r>
              <a:rPr lang="en-US" altLang="zh-CN" sz="2800" i="1" dirty="0" err="1">
                <a:solidFill>
                  <a:schemeClr val="tx1"/>
                </a:solidFill>
                <a:effectLst>
                  <a:outerShdw blurRad="38100" dist="38100" dir="2700000" algn="tl">
                    <a:srgbClr val="C0C0C0"/>
                  </a:outerShdw>
                </a:effectLst>
                <a:latin typeface="Arial" pitchFamily="34" charset="0"/>
              </a:rPr>
              <a:t>Derwent</a:t>
            </a:r>
            <a:r>
              <a:rPr lang="en-US" altLang="zh-CN" sz="2800" i="1" dirty="0">
                <a:solidFill>
                  <a:schemeClr val="tx1"/>
                </a:solidFill>
                <a:effectLst>
                  <a:outerShdw blurRad="38100" dist="38100" dir="2700000" algn="tl">
                    <a:srgbClr val="C0C0C0"/>
                  </a:outerShdw>
                </a:effectLst>
                <a:latin typeface="Arial" pitchFamily="34" charset="0"/>
              </a:rPr>
              <a:t> Innovations Index </a:t>
            </a:r>
            <a:r>
              <a:rPr lang="en-US" altLang="zh-CN" sz="2800" i="1" baseline="30000" dirty="0">
                <a:solidFill>
                  <a:schemeClr val="tx1"/>
                </a:solidFill>
                <a:effectLst>
                  <a:outerShdw blurRad="38100" dist="38100" dir="2700000" algn="tl">
                    <a:srgbClr val="C0C0C0"/>
                  </a:outerShdw>
                </a:effectLst>
                <a:latin typeface="Arial" pitchFamily="34" charset="0"/>
              </a:rPr>
              <a:t>TM </a:t>
            </a:r>
            <a:endParaRPr lang="en-US" altLang="zh-CN" sz="2800" i="1" dirty="0">
              <a:solidFill>
                <a:schemeClr val="tx1"/>
              </a:solidFill>
              <a:effectLst>
                <a:outerShdw blurRad="38100" dist="38100" dir="2700000" algn="tl">
                  <a:srgbClr val="C0C0C0"/>
                </a:outerShdw>
              </a:effectLst>
              <a:latin typeface="Arial" pitchFamily="34" charset="0"/>
            </a:endParaRPr>
          </a:p>
          <a:p>
            <a:pPr eaLnBrk="0" hangingPunct="0">
              <a:lnSpc>
                <a:spcPct val="150000"/>
              </a:lnSpc>
              <a:defRPr/>
            </a:pPr>
            <a:r>
              <a:rPr lang="en-US" altLang="zh-CN" sz="2800" baseline="-25000" dirty="0">
                <a:solidFill>
                  <a:schemeClr val="tx1"/>
                </a:solidFill>
                <a:effectLst>
                  <a:outerShdw blurRad="38100" dist="38100" dir="2700000" algn="tl">
                    <a:srgbClr val="C0C0C0"/>
                  </a:outerShdw>
                </a:effectLst>
                <a:latin typeface="Times New Roman" pitchFamily="18" charset="0"/>
              </a:rPr>
              <a:t>            </a:t>
            </a:r>
            <a:r>
              <a:rPr lang="en-US" altLang="zh-CN" sz="2800" dirty="0">
                <a:solidFill>
                  <a:schemeClr val="tx1"/>
                </a:solidFill>
                <a:effectLst>
                  <a:outerShdw blurRad="38100" dist="38100" dir="2700000" algn="tl">
                    <a:srgbClr val="C0C0C0"/>
                  </a:outerShdw>
                </a:effectLst>
                <a:latin typeface="Times New Roman" pitchFamily="18" charset="0"/>
              </a:rPr>
              <a:t>——</a:t>
            </a:r>
            <a:r>
              <a:rPr lang="zh-CN" altLang="en-US" sz="2800" dirty="0">
                <a:solidFill>
                  <a:schemeClr val="tx1"/>
                </a:solidFill>
                <a:effectLst>
                  <a:outerShdw blurRad="38100" dist="38100" dir="2700000" algn="tl">
                    <a:srgbClr val="C0C0C0"/>
                  </a:outerShdw>
                </a:effectLst>
                <a:latin typeface="Times New Roman" pitchFamily="18" charset="0"/>
              </a:rPr>
              <a:t>全球专利检索</a:t>
            </a:r>
            <a:r>
              <a:rPr lang="zh-CN" altLang="en-US" sz="2800" dirty="0" smtClean="0">
                <a:solidFill>
                  <a:schemeClr val="tx1"/>
                </a:solidFill>
                <a:effectLst>
                  <a:outerShdw blurRad="38100" dist="38100" dir="2700000" algn="tl">
                    <a:srgbClr val="C0C0C0"/>
                  </a:outerShdw>
                </a:effectLst>
                <a:latin typeface="Times New Roman" pitchFamily="18" charset="0"/>
              </a:rPr>
              <a:t>利器</a:t>
            </a:r>
            <a:r>
              <a:rPr lang="en-US" altLang="zh-CN" sz="2800" dirty="0" smtClean="0">
                <a:solidFill>
                  <a:schemeClr val="bg1"/>
                </a:solidFill>
                <a:latin typeface="+mn-lt"/>
              </a:rPr>
              <a:t>p</a:t>
            </a:r>
            <a:r>
              <a:rPr lang="en-US" altLang="zh-CN" sz="2800" dirty="0">
                <a:solidFill>
                  <a:schemeClr val="bg1"/>
                </a:solidFill>
                <a:latin typeface="+mn-lt"/>
              </a:rPr>
              <a:t>://</a:t>
            </a:r>
            <a:r>
              <a:rPr lang="en-US" altLang="zh-CN" sz="2800" dirty="0" smtClean="0">
                <a:solidFill>
                  <a:schemeClr val="bg1"/>
                </a:solidFill>
                <a:latin typeface="+mn-lt"/>
              </a:rPr>
              <a:t>www.isiknowledge.c</a:t>
            </a:r>
            <a:endParaRPr lang="zh-CN" altLang="en-US" sz="2800" dirty="0">
              <a:solidFill>
                <a:schemeClr val="bg1"/>
              </a:solidFill>
              <a:latin typeface="+mn-lt"/>
            </a:endParaRPr>
          </a:p>
        </p:txBody>
      </p:sp>
      <p:sp>
        <p:nvSpPr>
          <p:cNvPr id="79872" name="Rectangle 1024"/>
          <p:cNvSpPr>
            <a:spLocks noChangeArrowheads="1"/>
          </p:cNvSpPr>
          <p:nvPr/>
        </p:nvSpPr>
        <p:spPr bwMode="auto">
          <a:xfrm>
            <a:off x="5219700" y="4292600"/>
            <a:ext cx="2881313" cy="1657350"/>
          </a:xfrm>
          <a:prstGeom prst="rect">
            <a:avLst/>
          </a:prstGeom>
          <a:noFill/>
          <a:ln w="9525" algn="ctr">
            <a:noFill/>
            <a:miter lim="800000"/>
            <a:headEnd/>
            <a:tailEnd/>
          </a:ln>
          <a:effectLst>
            <a:outerShdw dist="17961" dir="2700000" algn="ctr" rotWithShape="0">
              <a:srgbClr val="808080">
                <a:alpha val="50000"/>
              </a:srgbClr>
            </a:outerShdw>
          </a:effectLst>
        </p:spPr>
        <p:txBody>
          <a:bodyPr wrap="none" anchor="ctr"/>
          <a:lstStyle/>
          <a:p>
            <a:pPr>
              <a:defRPr/>
            </a:pPr>
            <a:endParaRPr lang="zh-CN" altLang="en-US"/>
          </a:p>
        </p:txBody>
      </p:sp>
      <p:sp>
        <p:nvSpPr>
          <p:cNvPr id="79873" name="Rectangle 1025"/>
          <p:cNvSpPr>
            <a:spLocks noChangeArrowheads="1"/>
          </p:cNvSpPr>
          <p:nvPr/>
        </p:nvSpPr>
        <p:spPr bwMode="auto">
          <a:xfrm>
            <a:off x="503560" y="5786438"/>
            <a:ext cx="3708400" cy="792162"/>
          </a:xfrm>
          <a:prstGeom prst="rect">
            <a:avLst/>
          </a:prstGeom>
          <a:noFill/>
          <a:ln w="9525" algn="ctr">
            <a:noFill/>
            <a:miter lim="800000"/>
            <a:headEnd/>
            <a:tailEnd/>
          </a:ln>
          <a:effectLst>
            <a:outerShdw dist="17961" dir="2700000" algn="ctr" rotWithShape="0">
              <a:srgbClr val="808080">
                <a:alpha val="50000"/>
              </a:srgbClr>
            </a:outerShdw>
          </a:effectLst>
        </p:spPr>
        <p:txBody>
          <a:bodyPr wrap="none" anchor="ctr"/>
          <a:lstStyle/>
          <a:p>
            <a:pPr algn="ctr">
              <a:defRPr/>
            </a:pPr>
            <a:r>
              <a:rPr lang="zh-CN" altLang="en-US" sz="2000" dirty="0">
                <a:solidFill>
                  <a:schemeClr val="tx1"/>
                </a:solidFill>
              </a:rPr>
              <a:t>汤森路</a:t>
            </a:r>
            <a:r>
              <a:rPr lang="zh-CN" altLang="en-US" sz="2000" dirty="0" smtClean="0">
                <a:solidFill>
                  <a:schemeClr val="tx1"/>
                </a:solidFill>
              </a:rPr>
              <a:t>透科技信息服务（北京）有限公司</a:t>
            </a:r>
            <a:endParaRPr lang="en-US" altLang="zh-CN" sz="2000" dirty="0" smtClean="0">
              <a:solidFill>
                <a:schemeClr val="tx1"/>
              </a:solidFill>
            </a:endParaRPr>
          </a:p>
          <a:p>
            <a:pPr algn="ctr">
              <a:defRPr/>
            </a:pPr>
            <a:r>
              <a:rPr lang="zh-CN" altLang="en-US" sz="2000" dirty="0" smtClean="0">
                <a:solidFill>
                  <a:schemeClr val="tx1"/>
                </a:solidFill>
              </a:rPr>
              <a:t>彭斌</a:t>
            </a:r>
            <a:endParaRPr lang="zh-CN" altLang="en-US" sz="2000" dirty="0">
              <a:solidFill>
                <a:schemeClr val="tx1"/>
              </a:solidFill>
            </a:endParaRPr>
          </a:p>
        </p:txBody>
      </p:sp>
    </p:spTree>
  </p:cSld>
  <p:clrMapOvr>
    <a:masterClrMapping/>
  </p:clrMapOvr>
  <p:transition>
    <p:spli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eaLnBrk="1" hangingPunct="1">
              <a:lnSpc>
                <a:spcPct val="90000"/>
              </a:lnSpc>
              <a:buFont typeface="Wingdings" pitchFamily="2" charset="2"/>
              <a:buChar char="Ø"/>
            </a:pPr>
            <a:r>
              <a:rPr lang="zh-CN" altLang="en-US" sz="2800" b="1" dirty="0" smtClean="0">
                <a:ea typeface="宋体" pitchFamily="2" charset="-122"/>
              </a:rPr>
              <a:t>重复报道量大</a:t>
            </a:r>
            <a:endParaRPr lang="en-US" altLang="zh-CN" sz="2800" b="1" dirty="0" smtClean="0">
              <a:ea typeface="宋体" pitchFamily="2" charset="-122"/>
            </a:endParaRPr>
          </a:p>
          <a:p>
            <a:pPr lvl="1"/>
            <a:r>
              <a:rPr lang="zh-CN" altLang="en-US" sz="2400" dirty="0" smtClean="0">
                <a:ea typeface="宋体" pitchFamily="2" charset="-122"/>
              </a:rPr>
              <a:t>全世界每年有近</a:t>
            </a:r>
            <a:r>
              <a:rPr lang="en-US" altLang="zh-CN" sz="2400" dirty="0" smtClean="0">
                <a:ea typeface="宋体" pitchFamily="2" charset="-122"/>
              </a:rPr>
              <a:t>2/3</a:t>
            </a:r>
            <a:r>
              <a:rPr lang="zh-CN" altLang="en-US" sz="2400" dirty="0" smtClean="0">
                <a:ea typeface="宋体" pitchFamily="2" charset="-122"/>
              </a:rPr>
              <a:t>的专利文献是重复的。原因：一是同一发明往往向若干国家申请专利，会出现重复公布、不同语种的等同说明书；二是实行延迟审查制的国家在受理和审批申请案的过程中，不同的阶段重复出版。</a:t>
            </a:r>
          </a:p>
          <a:p>
            <a:endParaRPr lang="zh-CN" altLang="en-US" dirty="0" smtClean="0">
              <a:ea typeface="宋体" pitchFamily="2" charset="-122"/>
            </a:endParaRPr>
          </a:p>
          <a:p>
            <a:endParaRPr lang="zh-CN" altLang="en-US" dirty="0"/>
          </a:p>
        </p:txBody>
      </p:sp>
      <p:sp>
        <p:nvSpPr>
          <p:cNvPr id="4" name="标题 1"/>
          <p:cNvSpPr>
            <a:spLocks noGrp="1"/>
          </p:cNvSpPr>
          <p:nvPr>
            <p:ph type="title"/>
          </p:nvPr>
        </p:nvSpPr>
        <p:spPr>
          <a:xfrm>
            <a:off x="899592" y="332656"/>
            <a:ext cx="7369175" cy="836612"/>
          </a:xfrm>
          <a:noFill/>
          <a:ln w="9525">
            <a:noFill/>
            <a:miter lim="800000"/>
            <a:headEnd/>
            <a:tailEnd/>
          </a:ln>
        </p:spPr>
        <p:txBody>
          <a:bodyPr vert="horz" wrap="square" lIns="0" tIns="0" rIns="0" bIns="0" numCol="1" anchor="b" anchorCtr="0" compatLnSpc="1">
            <a:prstTxWarp prst="textNoShape">
              <a:avLst/>
            </a:prstTxWarp>
          </a:bodyPr>
          <a:lstStyle/>
          <a:p>
            <a:pPr eaLnBrk="1" hangingPunct="1"/>
            <a:r>
              <a:rPr lang="zh-CN" altLang="en-US" b="1" dirty="0" smtClean="0">
                <a:ea typeface="宋体" pitchFamily="2" charset="-122"/>
              </a:rPr>
              <a:t>专利文献的特点</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4451" name="Rectangle 3"/>
          <p:cNvSpPr>
            <a:spLocks noGrp="1" noChangeArrowheads="1"/>
          </p:cNvSpPr>
          <p:nvPr>
            <p:ph type="title"/>
          </p:nvPr>
        </p:nvSpPr>
        <p:spPr>
          <a:xfrm>
            <a:off x="228600" y="533400"/>
            <a:ext cx="8229600" cy="447675"/>
          </a:xfrm>
        </p:spPr>
        <p:txBody>
          <a:bodyPr/>
          <a:lstStyle/>
          <a:p>
            <a:pPr eaLnBrk="1" hangingPunct="1"/>
            <a:r>
              <a:rPr lang="zh-CN" altLang="en-GB" smtClean="0">
                <a:latin typeface="黑体" pitchFamily="2" charset="-122"/>
                <a:ea typeface="黑体" pitchFamily="2" charset="-122"/>
              </a:rPr>
              <a:t>提纲</a:t>
            </a:r>
          </a:p>
        </p:txBody>
      </p:sp>
      <p:sp>
        <p:nvSpPr>
          <p:cNvPr id="87043" name="Rectangle 2"/>
          <p:cNvSpPr>
            <a:spLocks noGrp="1" noChangeArrowheads="1"/>
          </p:cNvSpPr>
          <p:nvPr>
            <p:ph idx="1"/>
          </p:nvPr>
        </p:nvSpPr>
        <p:spPr>
          <a:xfrm>
            <a:off x="769168" y="1143000"/>
            <a:ext cx="7475240" cy="4878288"/>
          </a:xfrm>
        </p:spPr>
        <p:txBody>
          <a:bodyPr lIns="91440" tIns="45720" rIns="91440" bIns="45720"/>
          <a:lstStyle/>
          <a:p>
            <a:pPr eaLnBrk="1" hangingPunct="1">
              <a:lnSpc>
                <a:spcPct val="40000"/>
              </a:lnSpc>
              <a:spcBef>
                <a:spcPct val="115000"/>
              </a:spcBef>
              <a:buFont typeface="Wingdings" pitchFamily="2" charset="2"/>
              <a:buNone/>
            </a:pPr>
            <a:endParaRPr lang="en-US" altLang="zh-CN" sz="800" b="1" i="1" dirty="0" smtClean="0">
              <a:solidFill>
                <a:srgbClr val="009900"/>
              </a:solidFill>
              <a:ea typeface="黑体" pitchFamily="2" charset="-122"/>
            </a:endParaRPr>
          </a:p>
          <a:p>
            <a:pPr eaLnBrk="1" hangingPunct="1">
              <a:lnSpc>
                <a:spcPct val="40000"/>
              </a:lnSpc>
              <a:spcBef>
                <a:spcPct val="115000"/>
              </a:spcBef>
              <a:buFont typeface="Wingdings" pitchFamily="2" charset="2"/>
              <a:buNone/>
            </a:pPr>
            <a:r>
              <a:rPr lang="zh-CN" altLang="en-US" sz="2000" b="1" dirty="0" smtClean="0">
                <a:latin typeface="宋体" pitchFamily="2" charset="-122"/>
                <a:ea typeface="宋体" pitchFamily="2" charset="-122"/>
              </a:rPr>
              <a:t>专利文献及其利用概述</a:t>
            </a:r>
            <a:endParaRPr lang="en-US" altLang="zh-CN" sz="2000" b="1" dirty="0" smtClean="0">
              <a:latin typeface="宋体" pitchFamily="2" charset="-122"/>
              <a:ea typeface="宋体" pitchFamily="2" charset="-122"/>
            </a:endParaRPr>
          </a:p>
          <a:p>
            <a:pPr eaLnBrk="1" hangingPunct="1">
              <a:lnSpc>
                <a:spcPct val="40000"/>
              </a:lnSpc>
              <a:spcBef>
                <a:spcPct val="115000"/>
              </a:spcBef>
              <a:buFont typeface="Wingdings" pitchFamily="2" charset="2"/>
              <a:buNone/>
            </a:pPr>
            <a:r>
              <a:rPr lang="en-US" altLang="zh-CN" sz="2000" b="1" dirty="0" err="1" smtClean="0">
                <a:ea typeface="宋体" pitchFamily="2" charset="-122"/>
              </a:rPr>
              <a:t>Derwent</a:t>
            </a:r>
            <a:r>
              <a:rPr lang="en-US" altLang="zh-CN" sz="2000" b="1" dirty="0" smtClean="0">
                <a:ea typeface="宋体" pitchFamily="2" charset="-122"/>
              </a:rPr>
              <a:t> Innovations Index </a:t>
            </a:r>
            <a:r>
              <a:rPr lang="zh-CN" altLang="en-US" sz="2000" b="1" dirty="0" smtClean="0">
                <a:ea typeface="宋体" pitchFamily="2" charset="-122"/>
              </a:rPr>
              <a:t>的内容与作用</a:t>
            </a:r>
            <a:endParaRPr lang="zh-CN" altLang="en-US" sz="2000" b="1" dirty="0" smtClean="0">
              <a:latin typeface="黑体" pitchFamily="2" charset="-122"/>
              <a:ea typeface="黑体" pitchFamily="2" charset="-122"/>
            </a:endParaRPr>
          </a:p>
          <a:p>
            <a:pPr eaLnBrk="1" hangingPunct="1">
              <a:lnSpc>
                <a:spcPct val="40000"/>
              </a:lnSpc>
              <a:spcBef>
                <a:spcPct val="115000"/>
              </a:spcBef>
              <a:buFont typeface="Wingdings" pitchFamily="2" charset="2"/>
              <a:buNone/>
            </a:pPr>
            <a:r>
              <a:rPr lang="en-US" altLang="zh-CN" sz="2000" b="1" dirty="0" err="1" smtClean="0">
                <a:ea typeface="宋体" pitchFamily="2" charset="-122"/>
              </a:rPr>
              <a:t>Derwent</a:t>
            </a:r>
            <a:r>
              <a:rPr lang="en-US" altLang="zh-CN" sz="2000" b="1" dirty="0" smtClean="0">
                <a:ea typeface="宋体" pitchFamily="2" charset="-122"/>
              </a:rPr>
              <a:t> Innovations Index</a:t>
            </a:r>
            <a:r>
              <a:rPr lang="zh-CN" altLang="en-US" sz="2000" b="1" dirty="0" smtClean="0">
                <a:ea typeface="宋体" pitchFamily="2" charset="-122"/>
              </a:rPr>
              <a:t>的应用实例</a:t>
            </a:r>
            <a:endParaRPr lang="en-US" altLang="zh-CN" sz="2000" b="1" dirty="0" smtClean="0">
              <a:ea typeface="黑体" pitchFamily="2" charset="-122"/>
            </a:endParaRPr>
          </a:p>
          <a:p>
            <a:pPr lvl="1" eaLnBrk="1" hangingPunct="1">
              <a:spcBef>
                <a:spcPct val="115000"/>
              </a:spcBef>
              <a:buClr>
                <a:srgbClr val="E67300"/>
              </a:buClr>
              <a:buSzPct val="80000"/>
              <a:buFont typeface="Wingdings" pitchFamily="2" charset="2"/>
              <a:buNone/>
            </a:pPr>
            <a:r>
              <a:rPr lang="zh-CN" altLang="en-US" sz="1600" b="1" dirty="0" smtClean="0">
                <a:latin typeface="宋体" pitchFamily="2" charset="-122"/>
                <a:ea typeface="宋体" pitchFamily="2" charset="-122"/>
                <a:sym typeface="Symbol" pitchFamily="18" charset="2"/>
              </a:rPr>
              <a:t>案例一如何使用关键词和分类号检索</a:t>
            </a:r>
            <a:r>
              <a:rPr lang="zh-CN" altLang="en-US" sz="1600" b="1" dirty="0" smtClean="0">
                <a:latin typeface="宋体" pitchFamily="2" charset="-122"/>
                <a:ea typeface="宋体" pitchFamily="2" charset="-122"/>
              </a:rPr>
              <a:t>专利信息</a:t>
            </a:r>
            <a:r>
              <a:rPr lang="en-US" altLang="zh-CN" sz="1600" b="1" dirty="0" smtClean="0">
                <a:latin typeface="宋体" pitchFamily="2" charset="-122"/>
                <a:ea typeface="宋体" pitchFamily="2" charset="-122"/>
              </a:rPr>
              <a:t>?</a:t>
            </a:r>
          </a:p>
          <a:p>
            <a:pPr lvl="1" eaLnBrk="1" hangingPunct="1">
              <a:spcBef>
                <a:spcPct val="115000"/>
              </a:spcBef>
              <a:buClr>
                <a:srgbClr val="E67300"/>
              </a:buClr>
              <a:buSzPct val="80000"/>
              <a:buFont typeface="Wingdings" pitchFamily="2" charset="2"/>
              <a:buNone/>
            </a:pPr>
            <a:r>
              <a:rPr lang="zh-CN" altLang="en-US" sz="1600" b="1" dirty="0" smtClean="0">
                <a:latin typeface="宋体" pitchFamily="2" charset="-122"/>
                <a:ea typeface="宋体" pitchFamily="2" charset="-122"/>
              </a:rPr>
              <a:t>案例二  怎样获得某个公司完整的专利信息</a:t>
            </a:r>
            <a:r>
              <a:rPr lang="en-US" altLang="zh-CN" sz="1600" b="1" dirty="0" smtClean="0">
                <a:latin typeface="宋体" pitchFamily="2" charset="-122"/>
                <a:ea typeface="宋体" pitchFamily="2" charset="-122"/>
              </a:rPr>
              <a:t>? </a:t>
            </a:r>
            <a:r>
              <a:rPr lang="zh-CN" altLang="en-US" sz="1600" b="1" dirty="0" smtClean="0">
                <a:latin typeface="宋体" pitchFamily="2" charset="-122"/>
                <a:ea typeface="宋体" pitchFamily="2" charset="-122"/>
              </a:rPr>
              <a:t>怎样跟踪竞争对手的技术进展</a:t>
            </a:r>
            <a:r>
              <a:rPr lang="en-US" altLang="zh-CN" sz="1600" b="1" dirty="0" smtClean="0">
                <a:latin typeface="宋体" pitchFamily="2" charset="-122"/>
                <a:ea typeface="宋体" pitchFamily="2" charset="-122"/>
              </a:rPr>
              <a:t>?</a:t>
            </a:r>
          </a:p>
          <a:p>
            <a:pPr lvl="1" eaLnBrk="1" hangingPunct="1">
              <a:spcBef>
                <a:spcPct val="115000"/>
              </a:spcBef>
              <a:buClr>
                <a:srgbClr val="E67300"/>
              </a:buClr>
              <a:buSzPct val="80000"/>
              <a:buFont typeface="Wingdings" pitchFamily="2" charset="2"/>
              <a:buNone/>
            </a:pPr>
            <a:r>
              <a:rPr lang="zh-CN" altLang="en-US" sz="1600" b="1" dirty="0" smtClean="0">
                <a:latin typeface="宋体" pitchFamily="2" charset="-122"/>
                <a:ea typeface="宋体" pitchFamily="2" charset="-122"/>
              </a:rPr>
              <a:t>案例三 怎样发现某个领域中的核心技术？</a:t>
            </a:r>
          </a:p>
          <a:p>
            <a:pPr lvl="1" eaLnBrk="1" hangingPunct="1">
              <a:spcBef>
                <a:spcPct val="115000"/>
              </a:spcBef>
              <a:buClr>
                <a:srgbClr val="E67300"/>
              </a:buClr>
              <a:buSzPct val="80000"/>
              <a:buNone/>
            </a:pPr>
            <a:r>
              <a:rPr lang="zh-CN" altLang="en-US" sz="1600" b="1" dirty="0" smtClean="0">
                <a:latin typeface="宋体" pitchFamily="2" charset="-122"/>
                <a:ea typeface="宋体" pitchFamily="2" charset="-122"/>
              </a:rPr>
              <a:t>案例四 怎样找到技术受让人 ？</a:t>
            </a:r>
            <a:endParaRPr lang="en-US" altLang="zh-CN" sz="1600" b="1" dirty="0" smtClean="0">
              <a:latin typeface="宋体" pitchFamily="2" charset="-122"/>
              <a:ea typeface="宋体" pitchFamily="2" charset="-122"/>
            </a:endParaRPr>
          </a:p>
          <a:p>
            <a:pPr lvl="1" eaLnBrk="1" hangingPunct="1">
              <a:spcBef>
                <a:spcPct val="115000"/>
              </a:spcBef>
              <a:buClr>
                <a:srgbClr val="E67300"/>
              </a:buClr>
              <a:buSzPct val="80000"/>
              <a:buFont typeface="Wingdings" pitchFamily="2" charset="2"/>
              <a:buNone/>
            </a:pPr>
            <a:r>
              <a:rPr lang="zh-CN" altLang="en-US" sz="1600" b="1" dirty="0" smtClean="0">
                <a:latin typeface="宋体" pitchFamily="2" charset="-122"/>
                <a:ea typeface="宋体" pitchFamily="2" charset="-122"/>
              </a:rPr>
              <a:t>案例五 在</a:t>
            </a:r>
            <a:r>
              <a:rPr lang="en-US" altLang="zh-CN" sz="1600" b="1" dirty="0" smtClean="0">
                <a:latin typeface="宋体" pitchFamily="2" charset="-122"/>
                <a:ea typeface="宋体" pitchFamily="2" charset="-122"/>
              </a:rPr>
              <a:t>DII</a:t>
            </a:r>
            <a:r>
              <a:rPr lang="zh-CN" altLang="en-US" sz="1600" b="1" dirty="0" smtClean="0">
                <a:latin typeface="宋体" pitchFamily="2" charset="-122"/>
                <a:ea typeface="宋体" pitchFamily="2" charset="-122"/>
              </a:rPr>
              <a:t>中利用结构式检索相关专利信息</a:t>
            </a:r>
          </a:p>
          <a:p>
            <a:pPr lvl="1" eaLnBrk="1" hangingPunct="1">
              <a:lnSpc>
                <a:spcPct val="45000"/>
              </a:lnSpc>
              <a:spcBef>
                <a:spcPct val="85000"/>
              </a:spcBef>
              <a:buClr>
                <a:srgbClr val="E67300"/>
              </a:buClr>
              <a:buSzPct val="80000"/>
              <a:buFont typeface="Wingdings" pitchFamily="2" charset="2"/>
              <a:buNone/>
            </a:pPr>
            <a:endParaRPr lang="en-US" altLang="zh-CN" b="1" dirty="0" smtClean="0">
              <a:ea typeface="黑体" pitchFamily="2" charset="-122"/>
            </a:endParaRPr>
          </a:p>
          <a:p>
            <a:pPr lvl="1" indent="-628650" eaLnBrk="1" hangingPunct="1">
              <a:lnSpc>
                <a:spcPct val="45000"/>
              </a:lnSpc>
              <a:spcBef>
                <a:spcPct val="85000"/>
              </a:spcBef>
              <a:buClr>
                <a:srgbClr val="E67300"/>
              </a:buClr>
              <a:buSzPct val="80000"/>
              <a:buFont typeface="Wingdings" pitchFamily="2" charset="2"/>
              <a:buNone/>
            </a:pPr>
            <a:r>
              <a:rPr lang="zh-CN" altLang="en-US" b="1" dirty="0" smtClean="0">
                <a:ea typeface="黑体" pitchFamily="2" charset="-122"/>
              </a:rPr>
              <a:t>问题与解答</a:t>
            </a:r>
          </a:p>
        </p:txBody>
      </p:sp>
      <p:sp>
        <p:nvSpPr>
          <p:cNvPr id="5" name="Rectangle 4"/>
          <p:cNvSpPr>
            <a:spLocks noChangeArrowheads="1"/>
          </p:cNvSpPr>
          <p:nvPr/>
        </p:nvSpPr>
        <p:spPr bwMode="auto">
          <a:xfrm>
            <a:off x="798116" y="1819672"/>
            <a:ext cx="5718100" cy="457200"/>
          </a:xfrm>
          <a:prstGeom prst="rect">
            <a:avLst/>
          </a:prstGeom>
          <a:noFill/>
          <a:ln w="28575">
            <a:solidFill>
              <a:srgbClr val="FF0000"/>
            </a:solidFill>
            <a:miter lim="800000"/>
            <a:headEnd/>
            <a:tailEnd/>
          </a:ln>
        </p:spPr>
        <p:txBody>
          <a:bodyPr wrap="none" anchor="ct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p:tgtEl>
                                          <p:spTgt spid="744451"/>
                                        </p:tgtEl>
                                      </p:cBhvr>
                                    </p:animEffect>
                                    <p:animScale>
                                      <p:cBhvr>
                                        <p:cTn id="7" dur="250" autoRev="1" fill="hold"/>
                                        <p:tgtEl>
                                          <p:spTgt spid="74445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445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p:cNvSpPr>
          <p:nvPr>
            <p:ph type="title"/>
          </p:nvPr>
        </p:nvSpPr>
        <p:spPr>
          <a:xfrm>
            <a:off x="917575" y="260648"/>
            <a:ext cx="7369175" cy="836612"/>
          </a:xfrm>
        </p:spPr>
        <p:txBody>
          <a:bodyPr/>
          <a:lstStyle/>
          <a:p>
            <a:r>
              <a:rPr lang="zh-CN" altLang="en-US" b="1" dirty="0" smtClean="0">
                <a:latin typeface="黑体" pitchFamily="2" charset="-122"/>
                <a:ea typeface="黑体" pitchFamily="2" charset="-122"/>
              </a:rPr>
              <a:t>在检索专利时您面临的挑战</a:t>
            </a:r>
          </a:p>
        </p:txBody>
      </p:sp>
      <p:sp>
        <p:nvSpPr>
          <p:cNvPr id="32771" name="内容占位符 2"/>
          <p:cNvSpPr>
            <a:spLocks noGrp="1"/>
          </p:cNvSpPr>
          <p:nvPr>
            <p:ph idx="1"/>
          </p:nvPr>
        </p:nvSpPr>
        <p:spPr>
          <a:xfrm>
            <a:off x="917575" y="1408955"/>
            <a:ext cx="7369175" cy="3604221"/>
          </a:xfrm>
          <a:solidFill>
            <a:schemeClr val="bg1"/>
          </a:solidFill>
        </p:spPr>
        <p:txBody>
          <a:bodyPr/>
          <a:lstStyle/>
          <a:p>
            <a:r>
              <a:rPr lang="zh-CN" altLang="en-US" sz="2200" b="1" dirty="0" smtClean="0">
                <a:latin typeface="黑体" pitchFamily="2" charset="-122"/>
                <a:ea typeface="黑体" pitchFamily="2" charset="-122"/>
              </a:rPr>
              <a:t>专利检索查全资料困难</a:t>
            </a:r>
            <a:endParaRPr lang="en-US" altLang="zh-CN" sz="2200" b="1" dirty="0" smtClean="0">
              <a:latin typeface="黑体" pitchFamily="2" charset="-122"/>
              <a:ea typeface="黑体" pitchFamily="2" charset="-122"/>
            </a:endParaRPr>
          </a:p>
          <a:p>
            <a:r>
              <a:rPr lang="zh-CN" altLang="en-US" sz="2200" b="1" dirty="0" smtClean="0">
                <a:latin typeface="黑体" pitchFamily="2" charset="-122"/>
                <a:ea typeface="黑体" pitchFamily="2" charset="-122"/>
              </a:rPr>
              <a:t>专利太多</a:t>
            </a:r>
            <a:r>
              <a:rPr lang="en-US" altLang="zh-CN" sz="2200" b="1" dirty="0" smtClean="0">
                <a:latin typeface="黑体" pitchFamily="2" charset="-122"/>
                <a:ea typeface="黑体" pitchFamily="2" charset="-122"/>
              </a:rPr>
              <a:t>,</a:t>
            </a:r>
            <a:r>
              <a:rPr lang="zh-CN" altLang="en-US" sz="2200" b="1" dirty="0" smtClean="0">
                <a:latin typeface="黑体" pitchFamily="2" charset="-122"/>
                <a:ea typeface="黑体" pitchFamily="2" charset="-122"/>
              </a:rPr>
              <a:t>阅读量太大</a:t>
            </a:r>
            <a:r>
              <a:rPr lang="en-US" altLang="zh-CN" sz="2200" b="1" dirty="0" smtClean="0">
                <a:latin typeface="黑体" pitchFamily="2" charset="-122"/>
                <a:ea typeface="黑体" pitchFamily="2" charset="-122"/>
              </a:rPr>
              <a:t>, </a:t>
            </a:r>
          </a:p>
          <a:p>
            <a:r>
              <a:rPr lang="zh-CN" altLang="en-US" sz="2200" b="1" dirty="0" smtClean="0">
                <a:latin typeface="黑体" pitchFamily="2" charset="-122"/>
                <a:ea typeface="黑体" pitchFamily="2" charset="-122"/>
              </a:rPr>
              <a:t>专利难读</a:t>
            </a:r>
            <a:endParaRPr lang="en-US" altLang="zh-CN" sz="2200" b="1" dirty="0" smtClean="0">
              <a:latin typeface="黑体" pitchFamily="2" charset="-122"/>
              <a:ea typeface="黑体" pitchFamily="2" charset="-122"/>
            </a:endParaRPr>
          </a:p>
          <a:p>
            <a:r>
              <a:rPr lang="zh-CN" altLang="en-US" sz="2200" b="1" dirty="0" smtClean="0">
                <a:latin typeface="黑体" pitchFamily="2" charset="-122"/>
                <a:ea typeface="黑体" pitchFamily="2" charset="-122"/>
              </a:rPr>
              <a:t>重复报道，增大阅读量（同族专利）</a:t>
            </a:r>
          </a:p>
          <a:p>
            <a:r>
              <a:rPr lang="zh-CN" altLang="en-US" sz="2200" b="1" dirty="0" smtClean="0">
                <a:latin typeface="黑体" pitchFamily="2" charset="-122"/>
                <a:ea typeface="黑体" pitchFamily="2" charset="-122"/>
              </a:rPr>
              <a:t>语言问题 （德语，法语，西班牙语，葡萄牙语，日语，韩语，俄罗斯语等）</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16024" y="404664"/>
            <a:ext cx="3131840" cy="430212"/>
          </a:xfrm>
        </p:spPr>
        <p:txBody>
          <a:bodyPr/>
          <a:lstStyle/>
          <a:p>
            <a:pPr eaLnBrk="1" hangingPunct="1"/>
            <a:r>
              <a:rPr lang="en-US" altLang="zh-CN" dirty="0" err="1" smtClean="0">
                <a:ea typeface="宋体" pitchFamily="2" charset="-122"/>
              </a:rPr>
              <a:t>Derwent</a:t>
            </a:r>
            <a:r>
              <a:rPr lang="en-US" altLang="zh-CN" dirty="0" smtClean="0">
                <a:ea typeface="宋体" pitchFamily="2" charset="-122"/>
              </a:rPr>
              <a:t> </a:t>
            </a:r>
            <a:r>
              <a:rPr lang="zh-CN" altLang="en-US" dirty="0" smtClean="0">
                <a:ea typeface="宋体" pitchFamily="2" charset="-122"/>
              </a:rPr>
              <a:t>简介</a:t>
            </a:r>
          </a:p>
        </p:txBody>
      </p:sp>
      <p:sp>
        <p:nvSpPr>
          <p:cNvPr id="34819" name="Rectangle 3"/>
          <p:cNvSpPr>
            <a:spLocks noGrp="1" noChangeArrowheads="1"/>
          </p:cNvSpPr>
          <p:nvPr>
            <p:ph idx="1"/>
          </p:nvPr>
        </p:nvSpPr>
        <p:spPr>
          <a:xfrm>
            <a:off x="468313" y="1423318"/>
            <a:ext cx="8229600" cy="4525962"/>
          </a:xfrm>
        </p:spPr>
        <p:txBody>
          <a:bodyPr/>
          <a:lstStyle/>
          <a:p>
            <a:pPr eaLnBrk="1" hangingPunct="1">
              <a:lnSpc>
                <a:spcPct val="105000"/>
              </a:lnSpc>
            </a:pPr>
            <a:r>
              <a:rPr lang="en-US" altLang="zh-CN" b="1" dirty="0" err="1" smtClean="0">
                <a:ea typeface="宋体" pitchFamily="2" charset="-122"/>
              </a:rPr>
              <a:t>Derwent</a:t>
            </a:r>
            <a:r>
              <a:rPr lang="en-US" altLang="zh-CN" b="1" dirty="0" smtClean="0">
                <a:ea typeface="宋体" pitchFamily="2" charset="-122"/>
              </a:rPr>
              <a:t> </a:t>
            </a:r>
            <a:r>
              <a:rPr lang="zh-CN" altLang="en-US" b="1" dirty="0" smtClean="0">
                <a:ea typeface="宋体" pitchFamily="2" charset="-122"/>
              </a:rPr>
              <a:t>是全球最权威的专利情报和科技情报机构之一，</a:t>
            </a:r>
            <a:r>
              <a:rPr lang="en-US" altLang="zh-CN" b="1" dirty="0" smtClean="0">
                <a:ea typeface="宋体" pitchFamily="2" charset="-122"/>
              </a:rPr>
              <a:t>1948</a:t>
            </a:r>
            <a:r>
              <a:rPr lang="zh-CN" altLang="en-US" b="1" dirty="0" smtClean="0">
                <a:ea typeface="宋体" pitchFamily="2" charset="-122"/>
              </a:rPr>
              <a:t>年由化学家</a:t>
            </a:r>
            <a:r>
              <a:rPr lang="en-US" altLang="zh-CN" b="1" dirty="0" smtClean="0">
                <a:ea typeface="宋体" pitchFamily="2" charset="-122"/>
              </a:rPr>
              <a:t>Monty </a:t>
            </a:r>
            <a:r>
              <a:rPr lang="en-US" altLang="zh-CN" b="1" dirty="0" err="1" smtClean="0">
                <a:ea typeface="宋体" pitchFamily="2" charset="-122"/>
              </a:rPr>
              <a:t>Hyams</a:t>
            </a:r>
            <a:r>
              <a:rPr lang="zh-CN" altLang="en-US" b="1" dirty="0" smtClean="0">
                <a:ea typeface="宋体" pitchFamily="2" charset="-122"/>
              </a:rPr>
              <a:t>在英国创建</a:t>
            </a:r>
          </a:p>
          <a:p>
            <a:pPr eaLnBrk="1" hangingPunct="1">
              <a:lnSpc>
                <a:spcPct val="105000"/>
              </a:lnSpc>
              <a:buFont typeface="Wingdings" pitchFamily="2" charset="2"/>
              <a:buNone/>
            </a:pPr>
            <a:endParaRPr lang="zh-CN" altLang="en-US" b="1" dirty="0" smtClean="0">
              <a:ea typeface="宋体" pitchFamily="2" charset="-122"/>
            </a:endParaRPr>
          </a:p>
          <a:p>
            <a:pPr eaLnBrk="1" hangingPunct="1">
              <a:lnSpc>
                <a:spcPct val="105000"/>
              </a:lnSpc>
            </a:pPr>
            <a:r>
              <a:rPr lang="en-US" altLang="zh-CN" b="1" dirty="0" err="1" smtClean="0">
                <a:ea typeface="宋体" pitchFamily="2" charset="-122"/>
              </a:rPr>
              <a:t>Derwent</a:t>
            </a:r>
            <a:r>
              <a:rPr lang="zh-CN" altLang="en-US" b="1" dirty="0" smtClean="0">
                <a:ea typeface="宋体" pitchFamily="2" charset="-122"/>
              </a:rPr>
              <a:t>隶属于全球最大的智能信息提供商</a:t>
            </a:r>
            <a:r>
              <a:rPr lang="en-US" altLang="zh-CN" b="1" dirty="0" smtClean="0">
                <a:ea typeface="宋体" pitchFamily="2" charset="-122"/>
              </a:rPr>
              <a:t>------</a:t>
            </a:r>
            <a:r>
              <a:rPr lang="en-US" altLang="zh-CN" b="1" dirty="0" err="1" smtClean="0">
                <a:ea typeface="宋体" pitchFamily="2" charset="-122"/>
              </a:rPr>
              <a:t>Thomsonrouters</a:t>
            </a:r>
            <a:r>
              <a:rPr lang="en-US" altLang="zh-CN" b="1" dirty="0" smtClean="0">
                <a:ea typeface="宋体" pitchFamily="2" charset="-122"/>
              </a:rPr>
              <a:t> </a:t>
            </a:r>
            <a:r>
              <a:rPr lang="zh-CN" altLang="en-US" b="1" dirty="0" smtClean="0">
                <a:ea typeface="宋体" pitchFamily="2" charset="-122"/>
              </a:rPr>
              <a:t>集团</a:t>
            </a:r>
            <a:endParaRPr lang="en-US" altLang="zh-CN" b="1" dirty="0" smtClean="0">
              <a:ea typeface="宋体" pitchFamily="2" charset="-122"/>
            </a:endParaRPr>
          </a:p>
          <a:p>
            <a:pPr eaLnBrk="1" hangingPunct="1">
              <a:lnSpc>
                <a:spcPct val="105000"/>
              </a:lnSpc>
              <a:buFont typeface="Wingdings" pitchFamily="2" charset="2"/>
              <a:buNone/>
            </a:pPr>
            <a:endParaRPr lang="en-US" altLang="zh-CN" b="1" dirty="0" smtClean="0">
              <a:ea typeface="宋体" pitchFamily="2" charset="-122"/>
            </a:endParaRPr>
          </a:p>
          <a:p>
            <a:pPr eaLnBrk="1" hangingPunct="1">
              <a:lnSpc>
                <a:spcPct val="105000"/>
              </a:lnSpc>
            </a:pPr>
            <a:r>
              <a:rPr lang="zh-CN" altLang="en-US" b="1" dirty="0" smtClean="0">
                <a:ea typeface="宋体" pitchFamily="2" charset="-122"/>
              </a:rPr>
              <a:t>目前全球的科研人员、全球</a:t>
            </a:r>
            <a:r>
              <a:rPr lang="en-US" altLang="zh-CN" b="1" dirty="0" smtClean="0">
                <a:ea typeface="宋体" pitchFamily="2" charset="-122"/>
              </a:rPr>
              <a:t>500</a:t>
            </a:r>
            <a:r>
              <a:rPr lang="zh-CN" altLang="en-US" b="1" dirty="0" smtClean="0">
                <a:ea typeface="宋体" pitchFamily="2" charset="-122"/>
              </a:rPr>
              <a:t>强企业的研发人员、世界各国几乎所有主要的专利机构（知识产权局）、情报专家、业务发展人员都在使用</a:t>
            </a:r>
            <a:r>
              <a:rPr lang="en-US" altLang="zh-CN" b="1" dirty="0" err="1" smtClean="0">
                <a:ea typeface="宋体" pitchFamily="2" charset="-122"/>
              </a:rPr>
              <a:t>Derwent</a:t>
            </a:r>
            <a:r>
              <a:rPr lang="en-US" altLang="zh-CN" b="1" dirty="0" smtClean="0">
                <a:ea typeface="宋体" pitchFamily="2" charset="-122"/>
              </a:rPr>
              <a:t> </a:t>
            </a:r>
            <a:r>
              <a:rPr lang="zh-CN" altLang="en-US" b="1" dirty="0" smtClean="0">
                <a:ea typeface="宋体" pitchFamily="2" charset="-122"/>
              </a:rPr>
              <a:t>所提供的情报资源</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4"/>
          <p:cNvSpPr>
            <a:spLocks noGrp="1" noChangeArrowheads="1"/>
          </p:cNvSpPr>
          <p:nvPr>
            <p:ph type="title"/>
          </p:nvPr>
        </p:nvSpPr>
        <p:spPr>
          <a:xfrm>
            <a:off x="395536" y="548680"/>
            <a:ext cx="8435975" cy="650875"/>
          </a:xfrm>
        </p:spPr>
        <p:txBody>
          <a:bodyPr/>
          <a:lstStyle/>
          <a:p>
            <a:pPr eaLnBrk="1" hangingPunct="1"/>
            <a:r>
              <a:rPr lang="en-US" altLang="zh-CN" sz="3600" dirty="0" err="1" smtClean="0">
                <a:ea typeface="宋体" pitchFamily="2" charset="-122"/>
              </a:rPr>
              <a:t>Derwent</a:t>
            </a:r>
            <a:r>
              <a:rPr lang="en-US" altLang="zh-CN" sz="3600" dirty="0" smtClean="0">
                <a:ea typeface="宋体" pitchFamily="2" charset="-122"/>
              </a:rPr>
              <a:t> Innovation Index</a:t>
            </a:r>
            <a:r>
              <a:rPr lang="zh-CN" altLang="en-US" sz="3600" dirty="0" smtClean="0">
                <a:ea typeface="宋体" pitchFamily="2" charset="-122"/>
              </a:rPr>
              <a:t>的特点</a:t>
            </a:r>
          </a:p>
        </p:txBody>
      </p:sp>
      <p:sp>
        <p:nvSpPr>
          <p:cNvPr id="35843" name="Rectangle 1027"/>
          <p:cNvSpPr>
            <a:spLocks noGrp="1" noChangeArrowheads="1"/>
          </p:cNvSpPr>
          <p:nvPr>
            <p:ph idx="1"/>
          </p:nvPr>
        </p:nvSpPr>
        <p:spPr>
          <a:xfrm>
            <a:off x="323528" y="1700808"/>
            <a:ext cx="8569325" cy="4068762"/>
          </a:xfrm>
        </p:spPr>
        <p:txBody>
          <a:bodyPr/>
          <a:lstStyle/>
          <a:p>
            <a:pPr eaLnBrk="1" hangingPunct="1"/>
            <a:r>
              <a:rPr lang="zh-CN" altLang="en-US" dirty="0" smtClean="0">
                <a:latin typeface="黑体" pitchFamily="2" charset="-122"/>
                <a:ea typeface="黑体" pitchFamily="2" charset="-122"/>
              </a:rPr>
              <a:t>整合</a:t>
            </a:r>
            <a:r>
              <a:rPr lang="en-US" altLang="zh-CN" dirty="0" err="1" smtClean="0">
                <a:latin typeface="黑体" pitchFamily="2" charset="-122"/>
                <a:ea typeface="黑体" pitchFamily="2" charset="-122"/>
              </a:rPr>
              <a:t>Derwent</a:t>
            </a:r>
            <a:r>
              <a:rPr lang="en-US" altLang="zh-CN" dirty="0" smtClean="0">
                <a:latin typeface="黑体" pitchFamily="2" charset="-122"/>
                <a:ea typeface="黑体" pitchFamily="2" charset="-122"/>
              </a:rPr>
              <a:t> </a:t>
            </a:r>
            <a:r>
              <a:rPr lang="zh-CN" altLang="en-US" dirty="0" smtClean="0">
                <a:latin typeface="黑体" pitchFamily="2" charset="-122"/>
                <a:ea typeface="黑体" pitchFamily="2" charset="-122"/>
              </a:rPr>
              <a:t>最著名的</a:t>
            </a:r>
            <a:r>
              <a:rPr lang="en-US" altLang="zh-CN" dirty="0" smtClean="0">
                <a:latin typeface="黑体" pitchFamily="2" charset="-122"/>
                <a:ea typeface="黑体" pitchFamily="2" charset="-122"/>
              </a:rPr>
              <a:t>World Patent Index </a:t>
            </a:r>
            <a:r>
              <a:rPr lang="en-US" altLang="zh-CN" b="1" baseline="30000" dirty="0" smtClean="0">
                <a:solidFill>
                  <a:srgbClr val="000066"/>
                </a:solidFill>
                <a:latin typeface="黑体" pitchFamily="2" charset="-122"/>
                <a:ea typeface="黑体" pitchFamily="2" charset="-122"/>
              </a:rPr>
              <a:t>®</a:t>
            </a:r>
            <a:r>
              <a:rPr lang="en-US" altLang="zh-CN" dirty="0" smtClean="0">
                <a:latin typeface="黑体" pitchFamily="2" charset="-122"/>
                <a:ea typeface="黑体" pitchFamily="2" charset="-122"/>
              </a:rPr>
              <a:t> </a:t>
            </a:r>
            <a:r>
              <a:rPr lang="zh-CN" altLang="en-US" dirty="0" smtClean="0">
                <a:latin typeface="黑体" pitchFamily="2" charset="-122"/>
                <a:ea typeface="黑体" pitchFamily="2" charset="-122"/>
              </a:rPr>
              <a:t>（世界专利索引） 与</a:t>
            </a:r>
            <a:r>
              <a:rPr lang="en-US" altLang="zh-CN" dirty="0" smtClean="0">
                <a:latin typeface="黑体" pitchFamily="2" charset="-122"/>
                <a:ea typeface="黑体" pitchFamily="2" charset="-122"/>
              </a:rPr>
              <a:t>Patent Citation Index </a:t>
            </a:r>
            <a:r>
              <a:rPr lang="en-US" altLang="zh-CN" b="1" baseline="30000" dirty="0" smtClean="0">
                <a:solidFill>
                  <a:srgbClr val="000066"/>
                </a:solidFill>
                <a:latin typeface="黑体" pitchFamily="2" charset="-122"/>
                <a:ea typeface="黑体" pitchFamily="2" charset="-122"/>
              </a:rPr>
              <a:t>®</a:t>
            </a:r>
            <a:r>
              <a:rPr lang="en-US" altLang="zh-CN" baseline="30000" dirty="0" smtClean="0">
                <a:solidFill>
                  <a:srgbClr val="000066"/>
                </a:solidFill>
                <a:latin typeface="黑体" pitchFamily="2" charset="-122"/>
                <a:ea typeface="黑体" pitchFamily="2" charset="-122"/>
              </a:rPr>
              <a:t> </a:t>
            </a:r>
            <a:r>
              <a:rPr lang="zh-CN" altLang="en-US" dirty="0" smtClean="0">
                <a:latin typeface="黑体" pitchFamily="2" charset="-122"/>
                <a:ea typeface="黑体" pitchFamily="2" charset="-122"/>
              </a:rPr>
              <a:t>（专利引文索引）</a:t>
            </a:r>
          </a:p>
          <a:p>
            <a:pPr eaLnBrk="1" hangingPunct="1"/>
            <a:r>
              <a:rPr lang="zh-CN" altLang="en-US" dirty="0" smtClean="0">
                <a:latin typeface="黑体" pitchFamily="2" charset="-122"/>
                <a:ea typeface="黑体" pitchFamily="2" charset="-122"/>
              </a:rPr>
              <a:t>全面的专利文献收录，综合检索世界各国的专利文献</a:t>
            </a:r>
          </a:p>
          <a:p>
            <a:pPr eaLnBrk="1" hangingPunct="1"/>
            <a:r>
              <a:rPr lang="en-US" altLang="zh-CN" dirty="0" smtClean="0">
                <a:latin typeface="黑体" pitchFamily="2" charset="-122"/>
                <a:ea typeface="黑体" pitchFamily="2" charset="-122"/>
              </a:rPr>
              <a:t>55</a:t>
            </a:r>
            <a:r>
              <a:rPr lang="zh-CN" altLang="en-US" dirty="0" smtClean="0">
                <a:latin typeface="黑体" pitchFamily="2" charset="-122"/>
                <a:ea typeface="黑体" pitchFamily="2" charset="-122"/>
              </a:rPr>
              <a:t>年专利情报加工经验，系统、严格的规范整理</a:t>
            </a:r>
          </a:p>
          <a:p>
            <a:pPr eaLnBrk="1" hangingPunct="1"/>
            <a:r>
              <a:rPr lang="zh-CN" altLang="en-US" dirty="0" smtClean="0">
                <a:latin typeface="黑体" pitchFamily="2" charset="-122"/>
                <a:ea typeface="黑体" pitchFamily="2" charset="-122"/>
              </a:rPr>
              <a:t>高附加值的专利文献标引与索引</a:t>
            </a:r>
          </a:p>
          <a:p>
            <a:pPr eaLnBrk="1" hangingPunct="1"/>
            <a:r>
              <a:rPr lang="zh-CN" altLang="en-US" dirty="0" smtClean="0">
                <a:latin typeface="黑体" pitchFamily="2" charset="-122"/>
                <a:ea typeface="黑体" pitchFamily="2" charset="-122"/>
              </a:rPr>
              <a:t>强大的检索途径和面向用户的检索辅助工具</a:t>
            </a:r>
          </a:p>
          <a:p>
            <a:pPr eaLnBrk="1" hangingPunct="1"/>
            <a:r>
              <a:rPr lang="zh-CN" altLang="en-US" dirty="0" smtClean="0">
                <a:latin typeface="黑体" pitchFamily="2" charset="-122"/>
                <a:ea typeface="黑体" pitchFamily="2" charset="-122"/>
              </a:rPr>
              <a:t>克服以往专利检索中遇到的困难</a:t>
            </a:r>
          </a:p>
          <a:p>
            <a:pPr lvl="1" eaLnBrk="1" hangingPunct="1">
              <a:buFont typeface="Arial" pitchFamily="34" charset="0"/>
              <a:buNone/>
            </a:pPr>
            <a:endParaRPr lang="zh-CN" altLang="en-US" sz="2400" dirty="0" smtClean="0">
              <a:latin typeface="黑体" pitchFamily="2" charset="-122"/>
              <a:ea typeface="黑体" pitchFamily="2"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4"/>
          <p:cNvSpPr>
            <a:spLocks noGrp="1" noChangeArrowheads="1"/>
          </p:cNvSpPr>
          <p:nvPr>
            <p:ph type="title"/>
          </p:nvPr>
        </p:nvSpPr>
        <p:spPr>
          <a:xfrm>
            <a:off x="323528" y="287561"/>
            <a:ext cx="8467725" cy="765175"/>
          </a:xfrm>
        </p:spPr>
        <p:txBody>
          <a:bodyPr/>
          <a:lstStyle/>
          <a:p>
            <a:pPr eaLnBrk="1" hangingPunct="1"/>
            <a:r>
              <a:rPr lang="en-US" altLang="zh-CN" dirty="0" err="1" smtClean="0">
                <a:ea typeface="宋体" pitchFamily="2" charset="-122"/>
              </a:rPr>
              <a:t>Derwent</a:t>
            </a:r>
            <a:r>
              <a:rPr lang="en-US" altLang="zh-CN" dirty="0" smtClean="0">
                <a:ea typeface="宋体" pitchFamily="2" charset="-122"/>
              </a:rPr>
              <a:t> Innovations Index</a:t>
            </a:r>
            <a:r>
              <a:rPr lang="zh-CN" altLang="en-US" dirty="0" smtClean="0">
                <a:ea typeface="宋体" pitchFamily="2" charset="-122"/>
              </a:rPr>
              <a:t>的收录范围</a:t>
            </a:r>
          </a:p>
        </p:txBody>
      </p:sp>
      <p:sp>
        <p:nvSpPr>
          <p:cNvPr id="36867" name="Rectangle 1027"/>
          <p:cNvSpPr>
            <a:spLocks noGrp="1" noChangeArrowheads="1"/>
          </p:cNvSpPr>
          <p:nvPr>
            <p:ph idx="1"/>
          </p:nvPr>
        </p:nvSpPr>
        <p:spPr>
          <a:xfrm>
            <a:off x="344488" y="1556792"/>
            <a:ext cx="8509000" cy="4752528"/>
          </a:xfrm>
        </p:spPr>
        <p:txBody>
          <a:bodyPr/>
          <a:lstStyle/>
          <a:p>
            <a:pPr eaLnBrk="1" hangingPunct="1"/>
            <a:r>
              <a:rPr lang="zh-CN" altLang="en-US" sz="2800" dirty="0" smtClean="0">
                <a:latin typeface="黑体" pitchFamily="2" charset="-122"/>
                <a:ea typeface="黑体" pitchFamily="2" charset="-122"/>
              </a:rPr>
              <a:t>收录来自世界</a:t>
            </a:r>
            <a:r>
              <a:rPr lang="en-US" altLang="zh-CN" sz="2800" dirty="0" smtClean="0">
                <a:latin typeface="黑体" pitchFamily="2" charset="-122"/>
                <a:ea typeface="黑体" pitchFamily="2" charset="-122"/>
              </a:rPr>
              <a:t>40</a:t>
            </a:r>
            <a:r>
              <a:rPr lang="zh-CN" altLang="en-US" sz="2800" dirty="0" smtClean="0">
                <a:latin typeface="黑体" pitchFamily="2" charset="-122"/>
                <a:ea typeface="黑体" pitchFamily="2" charset="-122"/>
              </a:rPr>
              <a:t>多个专利机构的</a:t>
            </a:r>
            <a:r>
              <a:rPr lang="en-US" altLang="zh-CN" sz="2800" dirty="0" smtClean="0">
                <a:latin typeface="黑体" pitchFamily="2" charset="-122"/>
                <a:ea typeface="黑体" pitchFamily="2" charset="-122"/>
              </a:rPr>
              <a:t>2</a:t>
            </a:r>
            <a:r>
              <a:rPr lang="zh-CN" altLang="en-US" sz="2800" dirty="0" smtClean="0">
                <a:latin typeface="黑体" pitchFamily="2" charset="-122"/>
                <a:ea typeface="黑体" pitchFamily="2" charset="-122"/>
              </a:rPr>
              <a:t>千多万个基本发明专利，</a:t>
            </a:r>
            <a:r>
              <a:rPr lang="en-US" altLang="zh-CN" sz="2800" dirty="0" smtClean="0">
                <a:latin typeface="黑体" pitchFamily="2" charset="-122"/>
                <a:ea typeface="黑体" pitchFamily="2" charset="-122"/>
              </a:rPr>
              <a:t>4</a:t>
            </a:r>
            <a:r>
              <a:rPr lang="zh-CN" altLang="en-US" sz="2800" dirty="0" smtClean="0">
                <a:latin typeface="黑体" pitchFamily="2" charset="-122"/>
                <a:ea typeface="黑体" pitchFamily="2" charset="-122"/>
              </a:rPr>
              <a:t>千多万个专利，数据可回溯至</a:t>
            </a:r>
            <a:r>
              <a:rPr lang="en-US" altLang="zh-CN" sz="2800" dirty="0" smtClean="0">
                <a:latin typeface="黑体" pitchFamily="2" charset="-122"/>
                <a:ea typeface="黑体" pitchFamily="2" charset="-122"/>
              </a:rPr>
              <a:t>1963</a:t>
            </a:r>
            <a:r>
              <a:rPr lang="zh-CN" altLang="en-US" sz="2800" dirty="0" smtClean="0">
                <a:latin typeface="黑体" pitchFamily="2" charset="-122"/>
                <a:ea typeface="黑体" pitchFamily="2" charset="-122"/>
              </a:rPr>
              <a:t>年。</a:t>
            </a:r>
          </a:p>
          <a:p>
            <a:pPr eaLnBrk="1" hangingPunct="1"/>
            <a:r>
              <a:rPr lang="zh-CN" altLang="en-US" sz="2800" dirty="0" smtClean="0">
                <a:latin typeface="黑体" pitchFamily="2" charset="-122"/>
                <a:ea typeface="黑体" pitchFamily="2" charset="-122"/>
              </a:rPr>
              <a:t>每周更新，每周增加来自</a:t>
            </a:r>
            <a:r>
              <a:rPr lang="en-US" altLang="zh-CN" sz="2800" dirty="0" smtClean="0">
                <a:latin typeface="黑体" pitchFamily="2" charset="-122"/>
                <a:ea typeface="黑体" pitchFamily="2" charset="-122"/>
              </a:rPr>
              <a:t>47</a:t>
            </a:r>
            <a:r>
              <a:rPr lang="zh-CN" altLang="en-US" sz="2800" dirty="0" smtClean="0">
                <a:latin typeface="黑体" pitchFamily="2" charset="-122"/>
                <a:ea typeface="黑体" pitchFamily="2" charset="-122"/>
              </a:rPr>
              <a:t>多个专利机构的</a:t>
            </a:r>
            <a:r>
              <a:rPr lang="en-US" altLang="zh-CN" sz="2800" dirty="0" smtClean="0">
                <a:latin typeface="黑体" pitchFamily="2" charset="-122"/>
                <a:ea typeface="黑体" pitchFamily="2" charset="-122"/>
              </a:rPr>
              <a:t>2</a:t>
            </a:r>
            <a:r>
              <a:rPr lang="zh-CN" altLang="en-US" sz="2800" dirty="0" smtClean="0">
                <a:latin typeface="黑体" pitchFamily="2" charset="-122"/>
                <a:ea typeface="黑体" pitchFamily="2" charset="-122"/>
              </a:rPr>
              <a:t>万</a:t>
            </a:r>
            <a:r>
              <a:rPr lang="en-US" altLang="zh-CN" sz="2800" dirty="0" smtClean="0">
                <a:latin typeface="黑体" pitchFamily="2" charset="-122"/>
                <a:ea typeface="黑体" pitchFamily="2" charset="-122"/>
              </a:rPr>
              <a:t>5</a:t>
            </a:r>
            <a:r>
              <a:rPr lang="zh-CN" altLang="en-US" sz="2800" dirty="0" smtClean="0">
                <a:latin typeface="黑体" pitchFamily="2" charset="-122"/>
                <a:ea typeface="黑体" pitchFamily="2" charset="-122"/>
              </a:rPr>
              <a:t>千多个专利</a:t>
            </a:r>
          </a:p>
          <a:p>
            <a:pPr eaLnBrk="1" hangingPunct="1"/>
            <a:r>
              <a:rPr lang="zh-CN" altLang="en-US" sz="2800" dirty="0" smtClean="0">
                <a:latin typeface="黑体" pitchFamily="2" charset="-122"/>
                <a:ea typeface="黑体" pitchFamily="2" charset="-122"/>
              </a:rPr>
              <a:t>分为</a:t>
            </a:r>
            <a:r>
              <a:rPr lang="en-US" altLang="zh-CN" sz="2800" dirty="0" smtClean="0">
                <a:latin typeface="黑体" pitchFamily="2" charset="-122"/>
                <a:ea typeface="黑体" pitchFamily="2" charset="-122"/>
              </a:rPr>
              <a:t>Chemical Section, Electrical &amp; Electronic Section, Engineering Section</a:t>
            </a:r>
            <a:r>
              <a:rPr lang="zh-CN" altLang="en-US" sz="2800" dirty="0" smtClean="0">
                <a:latin typeface="黑体" pitchFamily="2" charset="-122"/>
                <a:ea typeface="黑体" pitchFamily="2" charset="-122"/>
              </a:rPr>
              <a:t>三部分，为研究人员提供世界范围内的化学、电子电气以及工程技术领域内综合全面的发明信息</a:t>
            </a:r>
          </a:p>
          <a:p>
            <a:pPr eaLnBrk="1" hangingPunct="1">
              <a:buFont typeface="Wingdings" pitchFamily="2" charset="2"/>
              <a:buNone/>
            </a:pPr>
            <a:endParaRPr lang="zh-CN" altLang="en-US" sz="2800" dirty="0" smtClean="0">
              <a:latin typeface="黑体" pitchFamily="2" charset="-122"/>
              <a:ea typeface="黑体" pitchFamily="2"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85750" y="0"/>
            <a:ext cx="7083425" cy="836613"/>
          </a:xfrm>
        </p:spPr>
        <p:txBody>
          <a:bodyPr/>
          <a:lstStyle/>
          <a:p>
            <a:pPr eaLnBrk="1" hangingPunct="1"/>
            <a:r>
              <a:rPr lang="zh-CN" altLang="en-US" dirty="0" smtClean="0">
                <a:latin typeface="黑体" pitchFamily="2" charset="-122"/>
                <a:ea typeface="黑体" pitchFamily="2" charset="-122"/>
              </a:rPr>
              <a:t>涉及的专利机构列表</a:t>
            </a:r>
          </a:p>
        </p:txBody>
      </p:sp>
      <p:sp>
        <p:nvSpPr>
          <p:cNvPr id="37891" name="Rectangle 3"/>
          <p:cNvSpPr>
            <a:spLocks noGrp="1" noChangeArrowheads="1"/>
          </p:cNvSpPr>
          <p:nvPr>
            <p:ph sz="half" idx="1"/>
          </p:nvPr>
        </p:nvSpPr>
        <p:spPr>
          <a:xfrm>
            <a:off x="0" y="1500188"/>
            <a:ext cx="5072063" cy="5357812"/>
          </a:xfrm>
          <a:solidFill>
            <a:schemeClr val="bg1"/>
          </a:solidFill>
        </p:spPr>
        <p:txBody>
          <a:bodyPr/>
          <a:lstStyle/>
          <a:p>
            <a:pPr fontAlgn="b">
              <a:lnSpc>
                <a:spcPct val="90000"/>
              </a:lnSpc>
              <a:spcBef>
                <a:spcPct val="0"/>
              </a:spcBef>
            </a:pPr>
            <a:r>
              <a:rPr lang="en-GB" altLang="zh-CN" sz="1600" dirty="0" smtClean="0">
                <a:latin typeface="Arial" pitchFamily="34" charset="0"/>
                <a:cs typeface="Arial" pitchFamily="34" charset="0"/>
              </a:rPr>
              <a:t>Australia	                    AU</a:t>
            </a:r>
          </a:p>
          <a:p>
            <a:pPr fontAlgn="b">
              <a:lnSpc>
                <a:spcPct val="90000"/>
              </a:lnSpc>
              <a:spcBef>
                <a:spcPct val="0"/>
              </a:spcBef>
            </a:pPr>
            <a:r>
              <a:rPr lang="en-GB" altLang="zh-CN" sz="1600" dirty="0" smtClean="0">
                <a:latin typeface="Arial" pitchFamily="34" charset="0"/>
                <a:cs typeface="Arial" pitchFamily="34" charset="0"/>
              </a:rPr>
              <a:t>Austria	                                    AT</a:t>
            </a:r>
          </a:p>
          <a:p>
            <a:pPr fontAlgn="b">
              <a:lnSpc>
                <a:spcPct val="90000"/>
              </a:lnSpc>
              <a:spcBef>
                <a:spcPct val="0"/>
              </a:spcBef>
            </a:pPr>
            <a:r>
              <a:rPr lang="en-GB" altLang="zh-CN" sz="1600" dirty="0" smtClean="0">
                <a:latin typeface="Arial" pitchFamily="34" charset="0"/>
                <a:cs typeface="Arial" pitchFamily="34" charset="0"/>
              </a:rPr>
              <a:t>Belgium                                   BE</a:t>
            </a:r>
          </a:p>
          <a:p>
            <a:pPr fontAlgn="b">
              <a:lnSpc>
                <a:spcPct val="90000"/>
              </a:lnSpc>
              <a:spcBef>
                <a:spcPct val="0"/>
              </a:spcBef>
            </a:pPr>
            <a:r>
              <a:rPr lang="en-GB" altLang="zh-CN" sz="1600" dirty="0" smtClean="0">
                <a:latin typeface="Arial" pitchFamily="34" charset="0"/>
                <a:cs typeface="Arial" pitchFamily="34" charset="0"/>
              </a:rPr>
              <a:t>Brazil	                                   BR</a:t>
            </a:r>
          </a:p>
          <a:p>
            <a:pPr fontAlgn="b">
              <a:lnSpc>
                <a:spcPct val="90000"/>
              </a:lnSpc>
              <a:spcBef>
                <a:spcPct val="0"/>
              </a:spcBef>
            </a:pPr>
            <a:r>
              <a:rPr lang="en-GB" altLang="zh-CN" sz="1600" dirty="0" smtClean="0">
                <a:latin typeface="Arial" pitchFamily="34" charset="0"/>
                <a:cs typeface="Arial" pitchFamily="34" charset="0"/>
              </a:rPr>
              <a:t>Canada                                   CA</a:t>
            </a:r>
          </a:p>
          <a:p>
            <a:pPr fontAlgn="b">
              <a:lnSpc>
                <a:spcPct val="90000"/>
              </a:lnSpc>
              <a:spcBef>
                <a:spcPct val="0"/>
              </a:spcBef>
            </a:pPr>
            <a:r>
              <a:rPr lang="en-US" altLang="zh-CN" sz="1600" dirty="0" smtClean="0">
                <a:latin typeface="Arial" pitchFamily="34" charset="0"/>
                <a:cs typeface="Arial" pitchFamily="34" charset="0"/>
              </a:rPr>
              <a:t>Switzerland </a:t>
            </a:r>
            <a:r>
              <a:rPr lang="en-US" altLang="zh-CN" sz="1600" dirty="0" smtClean="0"/>
              <a:t>                </a:t>
            </a:r>
            <a:r>
              <a:rPr lang="en-US" altLang="zh-CN" sz="1600" dirty="0" smtClean="0">
                <a:latin typeface="Arial" pitchFamily="34" charset="0"/>
                <a:cs typeface="Arial" pitchFamily="34" charset="0"/>
              </a:rPr>
              <a:t>CH</a:t>
            </a:r>
            <a:r>
              <a:rPr lang="en-US" altLang="zh-CN" sz="1600" dirty="0" smtClean="0"/>
              <a:t> </a:t>
            </a:r>
            <a:endParaRPr lang="en-GB" altLang="zh-CN" sz="1600" dirty="0" smtClean="0">
              <a:latin typeface="Arial" pitchFamily="34" charset="0"/>
              <a:cs typeface="Arial" pitchFamily="34" charset="0"/>
            </a:endParaRPr>
          </a:p>
          <a:p>
            <a:pPr fontAlgn="b">
              <a:lnSpc>
                <a:spcPct val="90000"/>
              </a:lnSpc>
              <a:spcBef>
                <a:spcPct val="0"/>
              </a:spcBef>
            </a:pPr>
            <a:r>
              <a:rPr lang="en-GB" altLang="zh-CN" sz="1600" dirty="0" smtClean="0">
                <a:latin typeface="Arial" pitchFamily="34" charset="0"/>
                <a:cs typeface="Arial" pitchFamily="34" charset="0"/>
              </a:rPr>
              <a:t>China	                                   CN</a:t>
            </a:r>
          </a:p>
          <a:p>
            <a:pPr fontAlgn="b">
              <a:lnSpc>
                <a:spcPct val="90000"/>
              </a:lnSpc>
              <a:spcBef>
                <a:spcPct val="0"/>
              </a:spcBef>
            </a:pPr>
            <a:r>
              <a:rPr lang="en-GB" altLang="zh-CN" sz="1600" dirty="0" smtClean="0">
                <a:latin typeface="Arial" pitchFamily="34" charset="0"/>
                <a:cs typeface="Arial" pitchFamily="34" charset="0"/>
              </a:rPr>
              <a:t>Czechoslovakia	                    CS</a:t>
            </a:r>
          </a:p>
          <a:p>
            <a:pPr fontAlgn="b">
              <a:lnSpc>
                <a:spcPct val="90000"/>
              </a:lnSpc>
              <a:spcBef>
                <a:spcPct val="0"/>
              </a:spcBef>
            </a:pPr>
            <a:r>
              <a:rPr lang="en-GB" altLang="zh-CN" sz="1600" dirty="0" smtClean="0">
                <a:latin typeface="Arial" pitchFamily="34" charset="0"/>
                <a:cs typeface="Arial" pitchFamily="34" charset="0"/>
              </a:rPr>
              <a:t>Czech Republic	                    CZ</a:t>
            </a:r>
          </a:p>
          <a:p>
            <a:pPr fontAlgn="b">
              <a:lnSpc>
                <a:spcPct val="90000"/>
              </a:lnSpc>
              <a:spcBef>
                <a:spcPct val="0"/>
              </a:spcBef>
            </a:pPr>
            <a:r>
              <a:rPr lang="en-GB" altLang="zh-CN" sz="1600" dirty="0" smtClean="0">
                <a:latin typeface="Arial" pitchFamily="34" charset="0"/>
                <a:cs typeface="Arial" pitchFamily="34" charset="0"/>
              </a:rPr>
              <a:t>Denmark	                     DK</a:t>
            </a:r>
          </a:p>
          <a:p>
            <a:pPr fontAlgn="b">
              <a:lnSpc>
                <a:spcPct val="90000"/>
              </a:lnSpc>
              <a:spcBef>
                <a:spcPct val="0"/>
              </a:spcBef>
            </a:pPr>
            <a:r>
              <a:rPr lang="en-GB" altLang="zh-CN" sz="1600" dirty="0" smtClean="0">
                <a:latin typeface="Arial" pitchFamily="34" charset="0"/>
                <a:cs typeface="Arial" pitchFamily="34" charset="0"/>
              </a:rPr>
              <a:t>European	                     EP</a:t>
            </a:r>
          </a:p>
          <a:p>
            <a:pPr fontAlgn="b">
              <a:lnSpc>
                <a:spcPct val="90000"/>
              </a:lnSpc>
              <a:spcBef>
                <a:spcPct val="0"/>
              </a:spcBef>
            </a:pPr>
            <a:r>
              <a:rPr lang="en-GB" altLang="zh-CN" sz="1600" dirty="0" smtClean="0">
                <a:latin typeface="Arial" pitchFamily="34" charset="0"/>
                <a:cs typeface="Arial" pitchFamily="34" charset="0"/>
              </a:rPr>
              <a:t>Finland	                                     FI</a:t>
            </a:r>
          </a:p>
          <a:p>
            <a:pPr fontAlgn="b">
              <a:lnSpc>
                <a:spcPct val="90000"/>
              </a:lnSpc>
              <a:spcBef>
                <a:spcPct val="0"/>
              </a:spcBef>
            </a:pPr>
            <a:r>
              <a:rPr lang="en-GB" altLang="zh-CN" sz="1600" dirty="0" smtClean="0">
                <a:latin typeface="Arial" pitchFamily="34" charset="0"/>
                <a:cs typeface="Arial" pitchFamily="34" charset="0"/>
              </a:rPr>
              <a:t>France	                                    FR</a:t>
            </a:r>
          </a:p>
          <a:p>
            <a:pPr fontAlgn="b">
              <a:lnSpc>
                <a:spcPct val="90000"/>
              </a:lnSpc>
              <a:spcBef>
                <a:spcPct val="0"/>
              </a:spcBef>
            </a:pPr>
            <a:r>
              <a:rPr lang="en-GB" altLang="zh-CN" sz="1600" dirty="0" smtClean="0">
                <a:latin typeface="Arial" pitchFamily="34" charset="0"/>
                <a:cs typeface="Arial" pitchFamily="34" charset="0"/>
              </a:rPr>
              <a:t>Germany	                     DE</a:t>
            </a:r>
          </a:p>
          <a:p>
            <a:pPr fontAlgn="b">
              <a:lnSpc>
                <a:spcPct val="90000"/>
              </a:lnSpc>
              <a:spcBef>
                <a:spcPct val="0"/>
              </a:spcBef>
            </a:pPr>
            <a:r>
              <a:rPr lang="en-GB" altLang="zh-CN" sz="1600" dirty="0" smtClean="0">
                <a:latin typeface="Arial" pitchFamily="34" charset="0"/>
                <a:cs typeface="Arial" pitchFamily="34" charset="0"/>
              </a:rPr>
              <a:t>Germany, Democratic Rep.	     DD</a:t>
            </a:r>
          </a:p>
          <a:p>
            <a:pPr fontAlgn="b">
              <a:lnSpc>
                <a:spcPct val="90000"/>
              </a:lnSpc>
              <a:spcBef>
                <a:spcPct val="0"/>
              </a:spcBef>
            </a:pPr>
            <a:r>
              <a:rPr lang="en-GB" altLang="zh-CN" sz="1600" dirty="0" smtClean="0">
                <a:latin typeface="Arial" pitchFamily="34" charset="0"/>
                <a:cs typeface="Arial" pitchFamily="34" charset="0"/>
              </a:rPr>
              <a:t>Great Britain	                     GB</a:t>
            </a:r>
          </a:p>
          <a:p>
            <a:pPr fontAlgn="b">
              <a:lnSpc>
                <a:spcPct val="90000"/>
              </a:lnSpc>
              <a:spcBef>
                <a:spcPct val="0"/>
              </a:spcBef>
            </a:pPr>
            <a:r>
              <a:rPr lang="en-GB" altLang="zh-CN" sz="1600" dirty="0" smtClean="0">
                <a:latin typeface="Arial" pitchFamily="34" charset="0"/>
                <a:cs typeface="Arial" pitchFamily="34" charset="0"/>
              </a:rPr>
              <a:t>Hungary	                     HU</a:t>
            </a:r>
          </a:p>
          <a:p>
            <a:pPr fontAlgn="b">
              <a:lnSpc>
                <a:spcPct val="90000"/>
              </a:lnSpc>
              <a:spcBef>
                <a:spcPct val="0"/>
              </a:spcBef>
            </a:pPr>
            <a:r>
              <a:rPr lang="en-GB" altLang="zh-CN" sz="1600" dirty="0" smtClean="0">
                <a:latin typeface="Arial" pitchFamily="34" charset="0"/>
                <a:cs typeface="Arial" pitchFamily="34" charset="0"/>
              </a:rPr>
              <a:t>India	                                     IN</a:t>
            </a:r>
          </a:p>
          <a:p>
            <a:pPr fontAlgn="b">
              <a:lnSpc>
                <a:spcPct val="90000"/>
              </a:lnSpc>
              <a:spcBef>
                <a:spcPct val="0"/>
              </a:spcBef>
            </a:pPr>
            <a:r>
              <a:rPr lang="en-GB" altLang="zh-CN" sz="1600" dirty="0" smtClean="0">
                <a:latin typeface="Arial" pitchFamily="34" charset="0"/>
                <a:cs typeface="Arial" pitchFamily="34" charset="0"/>
              </a:rPr>
              <a:t>Ireland	                                      IE</a:t>
            </a:r>
          </a:p>
          <a:p>
            <a:pPr fontAlgn="b">
              <a:lnSpc>
                <a:spcPct val="90000"/>
              </a:lnSpc>
              <a:spcBef>
                <a:spcPct val="0"/>
              </a:spcBef>
            </a:pPr>
            <a:r>
              <a:rPr lang="en-GB" altLang="zh-CN" sz="1600" dirty="0" smtClean="0">
                <a:latin typeface="Arial" pitchFamily="34" charset="0"/>
                <a:cs typeface="Arial" pitchFamily="34" charset="0"/>
              </a:rPr>
              <a:t>Israel	                                      IL</a:t>
            </a:r>
          </a:p>
          <a:p>
            <a:pPr fontAlgn="b">
              <a:lnSpc>
                <a:spcPct val="90000"/>
              </a:lnSpc>
              <a:spcBef>
                <a:spcPct val="0"/>
              </a:spcBef>
            </a:pPr>
            <a:r>
              <a:rPr lang="en-GB" altLang="zh-CN" sz="1600" dirty="0" smtClean="0">
                <a:latin typeface="Arial" pitchFamily="34" charset="0"/>
                <a:cs typeface="Arial" pitchFamily="34" charset="0"/>
              </a:rPr>
              <a:t>Italy	                                      IT</a:t>
            </a:r>
          </a:p>
          <a:p>
            <a:pPr fontAlgn="b">
              <a:lnSpc>
                <a:spcPct val="90000"/>
              </a:lnSpc>
              <a:spcBef>
                <a:spcPct val="0"/>
              </a:spcBef>
            </a:pPr>
            <a:r>
              <a:rPr lang="en-GB" altLang="zh-CN" sz="1600" dirty="0" smtClean="0">
                <a:latin typeface="Arial" pitchFamily="34" charset="0"/>
                <a:cs typeface="Arial" pitchFamily="34" charset="0"/>
              </a:rPr>
              <a:t>Japan	                                     JP</a:t>
            </a:r>
          </a:p>
          <a:p>
            <a:pPr fontAlgn="b">
              <a:lnSpc>
                <a:spcPct val="90000"/>
              </a:lnSpc>
              <a:spcBef>
                <a:spcPct val="0"/>
              </a:spcBef>
            </a:pPr>
            <a:r>
              <a:rPr lang="en-GB" altLang="zh-CN" sz="1600" dirty="0" smtClean="0">
                <a:latin typeface="Arial" pitchFamily="34" charset="0"/>
                <a:cs typeface="Arial" pitchFamily="34" charset="0"/>
              </a:rPr>
              <a:t>Korea, Republic of                   KR</a:t>
            </a:r>
            <a:endParaRPr lang="zh-CN" altLang="en-US" sz="1600" dirty="0" smtClean="0">
              <a:latin typeface="Arial" pitchFamily="34" charset="0"/>
              <a:cs typeface="Arial" pitchFamily="34" charset="0"/>
            </a:endParaRPr>
          </a:p>
        </p:txBody>
      </p:sp>
      <p:sp>
        <p:nvSpPr>
          <p:cNvPr id="37892" name="Rectangle 4"/>
          <p:cNvSpPr>
            <a:spLocks noGrp="1" noChangeArrowheads="1"/>
          </p:cNvSpPr>
          <p:nvPr>
            <p:ph sz="half" idx="2"/>
          </p:nvPr>
        </p:nvSpPr>
        <p:spPr>
          <a:xfrm>
            <a:off x="4714875" y="1456134"/>
            <a:ext cx="3967163" cy="5429250"/>
          </a:xfrm>
        </p:spPr>
        <p:txBody>
          <a:bodyPr/>
          <a:lstStyle/>
          <a:p>
            <a:pPr fontAlgn="b">
              <a:lnSpc>
                <a:spcPct val="90000"/>
              </a:lnSpc>
              <a:spcBef>
                <a:spcPct val="0"/>
              </a:spcBef>
            </a:pPr>
            <a:r>
              <a:rPr lang="en-GB" altLang="zh-CN" sz="1600" dirty="0" smtClean="0">
                <a:ea typeface="宋体" pitchFamily="2" charset="-122"/>
                <a:cs typeface="Arial" pitchFamily="34" charset="0"/>
              </a:rPr>
              <a:t>Luxembourg	                        LU</a:t>
            </a:r>
          </a:p>
          <a:p>
            <a:pPr fontAlgn="b">
              <a:lnSpc>
                <a:spcPct val="90000"/>
              </a:lnSpc>
              <a:spcBef>
                <a:spcPct val="0"/>
              </a:spcBef>
            </a:pPr>
            <a:r>
              <a:rPr lang="en-GB" altLang="zh-CN" sz="1600" dirty="0" smtClean="0">
                <a:ea typeface="宋体" pitchFamily="2" charset="-122"/>
                <a:cs typeface="Arial" pitchFamily="34" charset="0"/>
              </a:rPr>
              <a:t>Mexico	                                         MX</a:t>
            </a:r>
          </a:p>
          <a:p>
            <a:pPr fontAlgn="b">
              <a:lnSpc>
                <a:spcPct val="90000"/>
              </a:lnSpc>
              <a:spcBef>
                <a:spcPct val="0"/>
              </a:spcBef>
            </a:pPr>
            <a:r>
              <a:rPr lang="en-GB" altLang="zh-CN" sz="1600" dirty="0" smtClean="0">
                <a:ea typeface="宋体" pitchFamily="2" charset="-122"/>
                <a:cs typeface="Arial" pitchFamily="34" charset="0"/>
              </a:rPr>
              <a:t>Netherlands	                        NL</a:t>
            </a:r>
          </a:p>
          <a:p>
            <a:pPr fontAlgn="b">
              <a:lnSpc>
                <a:spcPct val="90000"/>
              </a:lnSpc>
              <a:spcBef>
                <a:spcPct val="0"/>
              </a:spcBef>
            </a:pPr>
            <a:r>
              <a:rPr lang="en-GB" altLang="zh-CN" sz="1600" dirty="0" smtClean="0">
                <a:ea typeface="宋体" pitchFamily="2" charset="-122"/>
                <a:cs typeface="Arial" pitchFamily="34" charset="0"/>
              </a:rPr>
              <a:t>Norway                                        NO</a:t>
            </a:r>
          </a:p>
          <a:p>
            <a:pPr fontAlgn="b">
              <a:lnSpc>
                <a:spcPct val="90000"/>
              </a:lnSpc>
              <a:spcBef>
                <a:spcPct val="0"/>
              </a:spcBef>
            </a:pPr>
            <a:r>
              <a:rPr lang="en-GB" altLang="zh-CN" sz="1600" dirty="0" smtClean="0">
                <a:ea typeface="宋体" pitchFamily="2" charset="-122"/>
                <a:cs typeface="Arial" pitchFamily="34" charset="0"/>
              </a:rPr>
              <a:t>New Zealand	                        NZ</a:t>
            </a:r>
          </a:p>
          <a:p>
            <a:pPr fontAlgn="b">
              <a:lnSpc>
                <a:spcPct val="90000"/>
              </a:lnSpc>
              <a:spcBef>
                <a:spcPct val="0"/>
              </a:spcBef>
            </a:pPr>
            <a:r>
              <a:rPr lang="en-GB" altLang="zh-CN" sz="1600" dirty="0" smtClean="0">
                <a:ea typeface="宋体" pitchFamily="2" charset="-122"/>
                <a:cs typeface="Arial" pitchFamily="34" charset="0"/>
              </a:rPr>
              <a:t>Patent Co-operation Treaty	        WO</a:t>
            </a:r>
          </a:p>
          <a:p>
            <a:pPr fontAlgn="b">
              <a:lnSpc>
                <a:spcPct val="90000"/>
              </a:lnSpc>
              <a:spcBef>
                <a:spcPct val="0"/>
              </a:spcBef>
            </a:pPr>
            <a:r>
              <a:rPr lang="en-GB" altLang="zh-CN" sz="1600" dirty="0" smtClean="0">
                <a:ea typeface="宋体" pitchFamily="2" charset="-122"/>
                <a:cs typeface="Arial" pitchFamily="34" charset="0"/>
              </a:rPr>
              <a:t>Philippines	                        PH</a:t>
            </a:r>
          </a:p>
          <a:p>
            <a:pPr fontAlgn="b">
              <a:lnSpc>
                <a:spcPct val="90000"/>
              </a:lnSpc>
              <a:spcBef>
                <a:spcPct val="0"/>
              </a:spcBef>
            </a:pPr>
            <a:r>
              <a:rPr lang="en-GB" altLang="zh-CN" sz="1600" dirty="0" smtClean="0">
                <a:ea typeface="宋体" pitchFamily="2" charset="-122"/>
                <a:cs typeface="Arial" pitchFamily="34" charset="0"/>
              </a:rPr>
              <a:t>Portugal                                       PT</a:t>
            </a:r>
          </a:p>
          <a:p>
            <a:pPr fontAlgn="b">
              <a:lnSpc>
                <a:spcPct val="90000"/>
              </a:lnSpc>
              <a:spcBef>
                <a:spcPct val="0"/>
              </a:spcBef>
            </a:pPr>
            <a:r>
              <a:rPr lang="en-GB" altLang="zh-CN" sz="1600" dirty="0" smtClean="0">
                <a:ea typeface="宋体" pitchFamily="2" charset="-122"/>
                <a:cs typeface="Arial" pitchFamily="34" charset="0"/>
              </a:rPr>
              <a:t>Research Disclosure	         RD</a:t>
            </a:r>
          </a:p>
          <a:p>
            <a:pPr fontAlgn="b">
              <a:lnSpc>
                <a:spcPct val="90000"/>
              </a:lnSpc>
              <a:spcBef>
                <a:spcPct val="0"/>
              </a:spcBef>
            </a:pPr>
            <a:r>
              <a:rPr lang="en-GB" altLang="zh-CN" sz="1600" dirty="0" smtClean="0">
                <a:ea typeface="宋体" pitchFamily="2" charset="-122"/>
                <a:cs typeface="Arial" pitchFamily="34" charset="0"/>
              </a:rPr>
              <a:t>Romania	                        RO</a:t>
            </a:r>
          </a:p>
          <a:p>
            <a:pPr fontAlgn="b">
              <a:lnSpc>
                <a:spcPct val="90000"/>
              </a:lnSpc>
              <a:spcBef>
                <a:spcPct val="0"/>
              </a:spcBef>
            </a:pPr>
            <a:r>
              <a:rPr lang="en-GB" altLang="zh-CN" sz="1600" dirty="0" smtClean="0">
                <a:ea typeface="宋体" pitchFamily="2" charset="-122"/>
                <a:cs typeface="Arial" pitchFamily="34" charset="0"/>
              </a:rPr>
              <a:t>Russian Federation                     RU</a:t>
            </a:r>
          </a:p>
          <a:p>
            <a:pPr fontAlgn="b">
              <a:lnSpc>
                <a:spcPct val="90000"/>
              </a:lnSpc>
              <a:spcBef>
                <a:spcPct val="0"/>
              </a:spcBef>
            </a:pPr>
            <a:r>
              <a:rPr lang="en-GB" altLang="zh-CN" sz="1600" dirty="0" smtClean="0">
                <a:ea typeface="宋体" pitchFamily="2" charset="-122"/>
                <a:cs typeface="Arial" pitchFamily="34" charset="0"/>
              </a:rPr>
              <a:t>Singapore	                        SG</a:t>
            </a:r>
          </a:p>
          <a:p>
            <a:pPr fontAlgn="b">
              <a:lnSpc>
                <a:spcPct val="90000"/>
              </a:lnSpc>
              <a:spcBef>
                <a:spcPct val="0"/>
              </a:spcBef>
            </a:pPr>
            <a:r>
              <a:rPr lang="en-GB" altLang="zh-CN" sz="1600" dirty="0" smtClean="0">
                <a:ea typeface="宋体" pitchFamily="2" charset="-122"/>
                <a:cs typeface="Arial" pitchFamily="34" charset="0"/>
              </a:rPr>
              <a:t>Slovakia                                       SK</a:t>
            </a:r>
          </a:p>
          <a:p>
            <a:pPr fontAlgn="b">
              <a:lnSpc>
                <a:spcPct val="90000"/>
              </a:lnSpc>
              <a:spcBef>
                <a:spcPct val="0"/>
              </a:spcBef>
            </a:pPr>
            <a:r>
              <a:rPr lang="en-GB" altLang="zh-CN" sz="1600" dirty="0" smtClean="0">
                <a:ea typeface="宋体" pitchFamily="2" charset="-122"/>
                <a:cs typeface="Arial" pitchFamily="34" charset="0"/>
              </a:rPr>
              <a:t>South Africa	                         ZA</a:t>
            </a:r>
          </a:p>
          <a:p>
            <a:pPr fontAlgn="b">
              <a:lnSpc>
                <a:spcPct val="90000"/>
              </a:lnSpc>
              <a:spcBef>
                <a:spcPct val="0"/>
              </a:spcBef>
            </a:pPr>
            <a:r>
              <a:rPr lang="en-GB" altLang="zh-CN" sz="1600" dirty="0" smtClean="0">
                <a:ea typeface="宋体" pitchFamily="2" charset="-122"/>
                <a:cs typeface="Arial" pitchFamily="34" charset="0"/>
              </a:rPr>
              <a:t>Soviet Union	                         SU</a:t>
            </a:r>
          </a:p>
          <a:p>
            <a:pPr fontAlgn="b">
              <a:lnSpc>
                <a:spcPct val="90000"/>
              </a:lnSpc>
              <a:spcBef>
                <a:spcPct val="0"/>
              </a:spcBef>
            </a:pPr>
            <a:r>
              <a:rPr lang="en-GB" altLang="zh-CN" sz="1600" dirty="0" smtClean="0">
                <a:ea typeface="宋体" pitchFamily="2" charset="-122"/>
                <a:cs typeface="Arial" pitchFamily="34" charset="0"/>
              </a:rPr>
              <a:t>Spain	                                         ES</a:t>
            </a:r>
          </a:p>
          <a:p>
            <a:pPr fontAlgn="b">
              <a:lnSpc>
                <a:spcPct val="90000"/>
              </a:lnSpc>
              <a:spcBef>
                <a:spcPct val="0"/>
              </a:spcBef>
            </a:pPr>
            <a:r>
              <a:rPr lang="en-GB" altLang="zh-CN" sz="1600" dirty="0" smtClean="0">
                <a:ea typeface="宋体" pitchFamily="2" charset="-122"/>
                <a:cs typeface="Arial" pitchFamily="34" charset="0"/>
              </a:rPr>
              <a:t>Sweden                                        SE</a:t>
            </a:r>
          </a:p>
          <a:p>
            <a:pPr fontAlgn="b">
              <a:lnSpc>
                <a:spcPct val="90000"/>
              </a:lnSpc>
              <a:spcBef>
                <a:spcPct val="0"/>
              </a:spcBef>
            </a:pPr>
            <a:r>
              <a:rPr lang="en-GB" altLang="zh-CN" sz="1600" dirty="0" smtClean="0">
                <a:ea typeface="宋体" pitchFamily="2" charset="-122"/>
                <a:cs typeface="Arial" pitchFamily="34" charset="0"/>
              </a:rPr>
              <a:t>Switzerland	                        CH</a:t>
            </a:r>
          </a:p>
          <a:p>
            <a:pPr fontAlgn="b">
              <a:lnSpc>
                <a:spcPct val="90000"/>
              </a:lnSpc>
              <a:spcBef>
                <a:spcPct val="0"/>
              </a:spcBef>
            </a:pPr>
            <a:r>
              <a:rPr lang="en-GB" altLang="zh-CN" sz="1600" dirty="0" smtClean="0">
                <a:ea typeface="宋体" pitchFamily="2" charset="-122"/>
                <a:cs typeface="Arial" pitchFamily="34" charset="0"/>
              </a:rPr>
              <a:t>Taiwan	                                         TW</a:t>
            </a:r>
          </a:p>
          <a:p>
            <a:pPr fontAlgn="b">
              <a:lnSpc>
                <a:spcPct val="90000"/>
              </a:lnSpc>
              <a:spcBef>
                <a:spcPct val="0"/>
              </a:spcBef>
            </a:pPr>
            <a:r>
              <a:rPr lang="en-GB" altLang="zh-CN" sz="1600" dirty="0" smtClean="0">
                <a:ea typeface="宋体" pitchFamily="2" charset="-122"/>
                <a:cs typeface="Arial" pitchFamily="34" charset="0"/>
              </a:rPr>
              <a:t>United States Of America	        US</a:t>
            </a:r>
          </a:p>
          <a:p>
            <a:pPr fontAlgn="b">
              <a:lnSpc>
                <a:spcPct val="90000"/>
              </a:lnSpc>
              <a:spcBef>
                <a:spcPct val="0"/>
              </a:spcBef>
            </a:pPr>
            <a:r>
              <a:rPr lang="en-US" altLang="zh-CN" sz="1600" dirty="0" smtClean="0"/>
              <a:t>Vietnam                                        VN</a:t>
            </a:r>
          </a:p>
          <a:p>
            <a:pPr fontAlgn="b">
              <a:lnSpc>
                <a:spcPct val="90000"/>
              </a:lnSpc>
              <a:spcBef>
                <a:spcPct val="0"/>
              </a:spcBef>
            </a:pPr>
            <a:r>
              <a:rPr lang="en-US" altLang="zh-CN" sz="1600" dirty="0" smtClean="0">
                <a:ea typeface="宋体" pitchFamily="2" charset="-122"/>
                <a:cs typeface="Arial" pitchFamily="34" charset="0"/>
              </a:rPr>
              <a:t>Patent Co-operation treaty           WO</a:t>
            </a:r>
          </a:p>
          <a:p>
            <a:pPr fontAlgn="b">
              <a:lnSpc>
                <a:spcPct val="90000"/>
              </a:lnSpc>
              <a:spcBef>
                <a:spcPct val="0"/>
              </a:spcBef>
            </a:pPr>
            <a:r>
              <a:rPr lang="en-US" altLang="zh-CN" sz="1600" dirty="0" smtClean="0">
                <a:ea typeface="宋体" pitchFamily="2" charset="-122"/>
                <a:cs typeface="Arial" pitchFamily="34" charset="0"/>
              </a:rPr>
              <a:t>South </a:t>
            </a:r>
            <a:r>
              <a:rPr lang="en-US" altLang="zh-CN" sz="1600" dirty="0" err="1" smtClean="0">
                <a:ea typeface="宋体" pitchFamily="2" charset="-122"/>
                <a:cs typeface="Arial" pitchFamily="34" charset="0"/>
              </a:rPr>
              <a:t>africa</a:t>
            </a:r>
            <a:r>
              <a:rPr lang="en-US" altLang="zh-CN" sz="1600" dirty="0" smtClean="0">
                <a:ea typeface="宋体" pitchFamily="2" charset="-122"/>
                <a:cs typeface="Arial" pitchFamily="34" charset="0"/>
              </a:rPr>
              <a:t>                                  ZA</a:t>
            </a:r>
            <a:endParaRPr lang="en-GB" altLang="zh-CN" sz="1600" dirty="0" smtClean="0">
              <a:ea typeface="宋体" pitchFamily="2" charset="-122"/>
              <a:cs typeface="Arial" pitchFamily="34" charset="0"/>
            </a:endParaRPr>
          </a:p>
          <a:p>
            <a:pPr fontAlgn="b">
              <a:lnSpc>
                <a:spcPct val="90000"/>
              </a:lnSpc>
              <a:spcBef>
                <a:spcPct val="0"/>
              </a:spcBef>
            </a:pPr>
            <a:endParaRPr lang="zh-CN" altLang="en-US" sz="1600" dirty="0" smtClean="0">
              <a:ea typeface="宋体" pitchFamily="2" charset="-122"/>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1027"/>
          <p:cNvSpPr>
            <a:spLocks noGrp="1" noChangeArrowheads="1"/>
          </p:cNvSpPr>
          <p:nvPr>
            <p:ph idx="1"/>
          </p:nvPr>
        </p:nvSpPr>
        <p:spPr>
          <a:xfrm>
            <a:off x="539552" y="1196752"/>
            <a:ext cx="7632700" cy="4881562"/>
          </a:xfrm>
        </p:spPr>
        <p:txBody>
          <a:bodyPr/>
          <a:lstStyle/>
          <a:p>
            <a:pPr eaLnBrk="1" hangingPunct="1">
              <a:lnSpc>
                <a:spcPct val="150000"/>
              </a:lnSpc>
            </a:pPr>
            <a:r>
              <a:rPr lang="en-US" altLang="zh-CN" dirty="0" smtClean="0">
                <a:latin typeface="Times New Roman" pitchFamily="18" charset="0"/>
                <a:ea typeface="宋体" pitchFamily="2" charset="-122"/>
              </a:rPr>
              <a:t>Descriptive Titles ——</a:t>
            </a:r>
            <a:r>
              <a:rPr lang="zh-CN" altLang="en-US" dirty="0" smtClean="0">
                <a:latin typeface="Times New Roman" pitchFamily="18" charset="0"/>
                <a:ea typeface="宋体" pitchFamily="2" charset="-122"/>
              </a:rPr>
              <a:t>描述性的标题</a:t>
            </a:r>
          </a:p>
          <a:p>
            <a:pPr eaLnBrk="1" hangingPunct="1">
              <a:lnSpc>
                <a:spcPct val="150000"/>
              </a:lnSpc>
            </a:pPr>
            <a:r>
              <a:rPr lang="en-US" altLang="zh-CN" dirty="0" smtClean="0">
                <a:latin typeface="Times New Roman" pitchFamily="18" charset="0"/>
                <a:ea typeface="宋体" pitchFamily="2" charset="-122"/>
              </a:rPr>
              <a:t>Descriptive Abstract ——</a:t>
            </a:r>
            <a:r>
              <a:rPr lang="zh-CN" altLang="en-US" dirty="0" smtClean="0">
                <a:latin typeface="Times New Roman" pitchFamily="18" charset="0"/>
                <a:ea typeface="宋体" pitchFamily="2" charset="-122"/>
              </a:rPr>
              <a:t>描述性的摘要</a:t>
            </a:r>
          </a:p>
          <a:p>
            <a:pPr eaLnBrk="1" hangingPunct="1">
              <a:lnSpc>
                <a:spcPct val="150000"/>
              </a:lnSpc>
            </a:pPr>
            <a:r>
              <a:rPr lang="en-US" altLang="zh-CN" dirty="0" smtClean="0">
                <a:latin typeface="Times New Roman" pitchFamily="18" charset="0"/>
                <a:ea typeface="宋体" pitchFamily="2" charset="-122"/>
              </a:rPr>
              <a:t>Patent Family Records——</a:t>
            </a:r>
            <a:r>
              <a:rPr lang="zh-CN" altLang="en-US" dirty="0" smtClean="0">
                <a:latin typeface="Times New Roman" pitchFamily="18" charset="0"/>
                <a:ea typeface="宋体" pitchFamily="2" charset="-122"/>
              </a:rPr>
              <a:t>专利同族全记录</a:t>
            </a:r>
          </a:p>
          <a:p>
            <a:pPr eaLnBrk="1" hangingPunct="1">
              <a:lnSpc>
                <a:spcPct val="150000"/>
              </a:lnSpc>
            </a:pPr>
            <a:r>
              <a:rPr lang="en-US" altLang="zh-CN" dirty="0" smtClean="0">
                <a:latin typeface="Times New Roman" pitchFamily="18" charset="0"/>
                <a:ea typeface="宋体" pitchFamily="2" charset="-122"/>
              </a:rPr>
              <a:t>Patent Assignee Codes ——</a:t>
            </a:r>
            <a:r>
              <a:rPr lang="zh-CN" altLang="en-US" dirty="0" smtClean="0">
                <a:latin typeface="Times New Roman" pitchFamily="18" charset="0"/>
                <a:ea typeface="宋体" pitchFamily="2" charset="-122"/>
              </a:rPr>
              <a:t>公司代码</a:t>
            </a:r>
          </a:p>
          <a:p>
            <a:pPr eaLnBrk="1" hangingPunct="1">
              <a:lnSpc>
                <a:spcPct val="150000"/>
              </a:lnSpc>
            </a:pPr>
            <a:r>
              <a:rPr lang="en-US" altLang="zh-CN" dirty="0" err="1" smtClean="0">
                <a:latin typeface="Times New Roman" pitchFamily="18" charset="0"/>
                <a:ea typeface="宋体" pitchFamily="2" charset="-122"/>
              </a:rPr>
              <a:t>Derwent</a:t>
            </a:r>
            <a:r>
              <a:rPr lang="en-US" altLang="zh-CN" dirty="0" smtClean="0">
                <a:latin typeface="Times New Roman" pitchFamily="18" charset="0"/>
                <a:ea typeface="宋体" pitchFamily="2" charset="-122"/>
              </a:rPr>
              <a:t> Classification——</a:t>
            </a:r>
            <a:r>
              <a:rPr lang="zh-CN" altLang="en-US" dirty="0" smtClean="0">
                <a:latin typeface="Times New Roman" pitchFamily="18" charset="0"/>
                <a:ea typeface="宋体" pitchFamily="2" charset="-122"/>
              </a:rPr>
              <a:t>德温特分类号</a:t>
            </a:r>
            <a:endParaRPr lang="en-US" altLang="zh-CN" dirty="0" smtClean="0">
              <a:latin typeface="Times New Roman" pitchFamily="18" charset="0"/>
              <a:ea typeface="宋体" pitchFamily="2" charset="-122"/>
            </a:endParaRPr>
          </a:p>
          <a:p>
            <a:pPr eaLnBrk="1" hangingPunct="1">
              <a:lnSpc>
                <a:spcPct val="150000"/>
              </a:lnSpc>
            </a:pPr>
            <a:r>
              <a:rPr lang="en-US" altLang="zh-CN" dirty="0" smtClean="0">
                <a:latin typeface="Times New Roman" pitchFamily="18" charset="0"/>
                <a:ea typeface="宋体" pitchFamily="2" charset="-122"/>
              </a:rPr>
              <a:t>Manual Codes ——</a:t>
            </a:r>
            <a:r>
              <a:rPr lang="zh-CN" altLang="en-US" dirty="0" smtClean="0">
                <a:latin typeface="Times New Roman" pitchFamily="18" charset="0"/>
                <a:ea typeface="宋体" pitchFamily="2" charset="-122"/>
              </a:rPr>
              <a:t>德温特手工代码</a:t>
            </a:r>
          </a:p>
          <a:p>
            <a:pPr eaLnBrk="1" hangingPunct="1">
              <a:lnSpc>
                <a:spcPct val="150000"/>
              </a:lnSpc>
            </a:pPr>
            <a:r>
              <a:rPr lang="en-US" altLang="zh-CN" dirty="0" smtClean="0">
                <a:latin typeface="Times New Roman" pitchFamily="18" charset="0"/>
                <a:ea typeface="宋体" pitchFamily="2" charset="-122"/>
              </a:rPr>
              <a:t>Patent Citation——</a:t>
            </a:r>
            <a:r>
              <a:rPr lang="zh-CN" altLang="en-US" dirty="0" smtClean="0">
                <a:latin typeface="Times New Roman" pitchFamily="18" charset="0"/>
                <a:ea typeface="宋体" pitchFamily="2" charset="-122"/>
              </a:rPr>
              <a:t>专利引证</a:t>
            </a:r>
            <a:endParaRPr lang="en-US" altLang="zh-CN" dirty="0" smtClean="0">
              <a:latin typeface="Times New Roman" pitchFamily="18" charset="0"/>
              <a:ea typeface="宋体" pitchFamily="2" charset="-122"/>
            </a:endParaRPr>
          </a:p>
          <a:p>
            <a:pPr eaLnBrk="1" hangingPunct="1">
              <a:lnSpc>
                <a:spcPct val="150000"/>
              </a:lnSpc>
            </a:pPr>
            <a:endParaRPr lang="zh-CN" altLang="en-US" dirty="0" smtClean="0">
              <a:solidFill>
                <a:srgbClr val="000066"/>
              </a:solidFill>
              <a:latin typeface="Times New Roman" pitchFamily="18" charset="0"/>
              <a:ea typeface="宋体" pitchFamily="2" charset="-122"/>
            </a:endParaRPr>
          </a:p>
          <a:p>
            <a:pPr eaLnBrk="1" hangingPunct="1">
              <a:lnSpc>
                <a:spcPct val="150000"/>
              </a:lnSpc>
            </a:pPr>
            <a:endParaRPr lang="zh-CN" altLang="en-US" dirty="0" smtClean="0">
              <a:solidFill>
                <a:srgbClr val="000066"/>
              </a:solidFill>
              <a:latin typeface="Times New Roman" pitchFamily="18" charset="0"/>
              <a:ea typeface="宋体" pitchFamily="2" charset="-122"/>
            </a:endParaRPr>
          </a:p>
        </p:txBody>
      </p:sp>
      <p:sp>
        <p:nvSpPr>
          <p:cNvPr id="302086" name="Text Box 1030"/>
          <p:cNvSpPr txBox="1">
            <a:spLocks noChangeArrowheads="1"/>
          </p:cNvSpPr>
          <p:nvPr/>
        </p:nvSpPr>
        <p:spPr bwMode="auto">
          <a:xfrm>
            <a:off x="539750" y="404813"/>
            <a:ext cx="8064500" cy="457200"/>
          </a:xfrm>
          <a:prstGeom prst="rect">
            <a:avLst/>
          </a:prstGeom>
          <a:noFill/>
          <a:ln w="9525" algn="ctr">
            <a:noFill/>
            <a:miter lim="800000"/>
            <a:headEnd/>
            <a:tailEnd/>
          </a:ln>
          <a:effectLst>
            <a:outerShdw dist="17961" dir="2700000" algn="ctr" rotWithShape="0">
              <a:srgbClr val="808080">
                <a:alpha val="50000"/>
              </a:srgbClr>
            </a:outerShdw>
          </a:effectLst>
        </p:spPr>
        <p:txBody>
          <a:bodyPr>
            <a:spAutoFit/>
          </a:bodyPr>
          <a:lstStyle/>
          <a:p>
            <a:pPr>
              <a:defRPr/>
            </a:pPr>
            <a:r>
              <a:rPr lang="en-US" altLang="zh-CN" sz="2400" dirty="0" err="1">
                <a:solidFill>
                  <a:schemeClr val="tx2"/>
                </a:solidFill>
                <a:latin typeface="Arial" pitchFamily="34" charset="0"/>
              </a:rPr>
              <a:t>Derwent</a:t>
            </a:r>
            <a:r>
              <a:rPr lang="en-US" altLang="zh-CN" sz="2400" dirty="0">
                <a:solidFill>
                  <a:schemeClr val="tx2"/>
                </a:solidFill>
                <a:latin typeface="Arial" pitchFamily="34" charset="0"/>
              </a:rPr>
              <a:t> Innovations Index</a:t>
            </a:r>
            <a:r>
              <a:rPr lang="zh-CN" altLang="en-US" sz="2400" dirty="0">
                <a:solidFill>
                  <a:schemeClr val="tx2"/>
                </a:solidFill>
                <a:latin typeface="Arial" pitchFamily="34" charset="0"/>
              </a:rPr>
              <a:t>：高价值的标引</a:t>
            </a:r>
            <a:endParaRPr lang="en-US" altLang="zh-CN" sz="2400" dirty="0">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25"/>
          <p:cNvSpPr>
            <a:spLocks noGrp="1" noChangeArrowheads="1"/>
          </p:cNvSpPr>
          <p:nvPr>
            <p:ph type="title"/>
          </p:nvPr>
        </p:nvSpPr>
        <p:spPr>
          <a:xfrm>
            <a:off x="250825" y="476672"/>
            <a:ext cx="8893175" cy="382587"/>
          </a:xfrm>
        </p:spPr>
        <p:txBody>
          <a:bodyPr/>
          <a:lstStyle/>
          <a:p>
            <a:pPr eaLnBrk="1" hangingPunct="1"/>
            <a:r>
              <a:rPr lang="zh-CN" altLang="en-US" dirty="0" smtClean="0">
                <a:latin typeface="黑体" pitchFamily="2" charset="-122"/>
                <a:ea typeface="黑体" pitchFamily="2" charset="-122"/>
              </a:rPr>
              <a:t>描述性的题目与摘要</a:t>
            </a:r>
          </a:p>
        </p:txBody>
      </p:sp>
      <p:sp>
        <p:nvSpPr>
          <p:cNvPr id="39939" name="Rectangle 1027"/>
          <p:cNvSpPr>
            <a:spLocks noGrp="1" noChangeArrowheads="1"/>
          </p:cNvSpPr>
          <p:nvPr>
            <p:ph idx="1"/>
          </p:nvPr>
        </p:nvSpPr>
        <p:spPr>
          <a:xfrm>
            <a:off x="709613" y="1627188"/>
            <a:ext cx="7947025" cy="4291012"/>
          </a:xfrm>
        </p:spPr>
        <p:txBody>
          <a:bodyPr/>
          <a:lstStyle/>
          <a:p>
            <a:pPr eaLnBrk="1" fontAlgn="t" hangingPunct="1"/>
            <a:r>
              <a:rPr lang="zh-CN" altLang="en-US" dirty="0" smtClean="0">
                <a:latin typeface="Times New Roman" pitchFamily="18" charset="0"/>
                <a:ea typeface="宋体" pitchFamily="2" charset="-122"/>
              </a:rPr>
              <a:t>专利文献所具有的法律性质，以及专利申请人为了有效地保护其发明创造，在专利文献中往往会用一些上位、繁复晦涩的术语（或法律术语），与一般科技论文中的通用技术用词不同，因此用习惯的常用词检索时，很难找全相关的技术专利文献，了解某项技术的全貌</a:t>
            </a:r>
          </a:p>
          <a:p>
            <a:pPr lvl="2" eaLnBrk="1" fontAlgn="t" hangingPunct="1">
              <a:buFontTx/>
              <a:buNone/>
            </a:pPr>
            <a:endParaRPr lang="zh-CN" altLang="en-US" sz="2000" dirty="0" smtClean="0">
              <a:latin typeface="Times New Roman" pitchFamily="18" charset="0"/>
              <a:ea typeface="宋体" pitchFamily="2" charset="-122"/>
            </a:endParaRPr>
          </a:p>
          <a:p>
            <a:pPr eaLnBrk="1" fontAlgn="t" hangingPunct="1"/>
            <a:r>
              <a:rPr lang="en-US" altLang="zh-CN" dirty="0" err="1" smtClean="0">
                <a:latin typeface="Times New Roman" pitchFamily="18" charset="0"/>
                <a:ea typeface="宋体" pitchFamily="2" charset="-122"/>
              </a:rPr>
              <a:t>Derwent</a:t>
            </a:r>
            <a:r>
              <a:rPr lang="zh-CN" altLang="en-US" dirty="0" smtClean="0">
                <a:latin typeface="Times New Roman" pitchFamily="18" charset="0"/>
                <a:ea typeface="宋体" pitchFamily="2" charset="-122"/>
              </a:rPr>
              <a:t>的技术专家会用通俗的语言</a:t>
            </a:r>
            <a:r>
              <a:rPr lang="zh-CN" altLang="en-US" b="1" dirty="0" smtClean="0">
                <a:latin typeface="Times New Roman" pitchFamily="18" charset="0"/>
                <a:ea typeface="宋体" pitchFamily="2" charset="-122"/>
              </a:rPr>
              <a:t>按照技术人员平常用词、行文</a:t>
            </a:r>
            <a:r>
              <a:rPr lang="zh-CN" altLang="en-US" dirty="0" smtClean="0">
                <a:latin typeface="Times New Roman" pitchFamily="18" charset="0"/>
                <a:ea typeface="宋体" pitchFamily="2" charset="-122"/>
              </a:rPr>
              <a:t>的习惯重新用英文书写每一篇文献的标题和摘要，重新书写的标题、摘要会从以下几个方面对专利加以描述，即使用习惯的常用词进行检索，也不会有问题</a:t>
            </a:r>
          </a:p>
          <a:p>
            <a:pPr lvl="2" eaLnBrk="1" fontAlgn="t" hangingPunct="1">
              <a:buFontTx/>
              <a:buNone/>
            </a:pPr>
            <a:r>
              <a:rPr lang="zh-CN" altLang="en-US" sz="1600" b="1" dirty="0" smtClean="0">
                <a:solidFill>
                  <a:srgbClr val="996600"/>
                </a:solidFill>
                <a:latin typeface="Times New Roman" pitchFamily="18" charset="0"/>
                <a:ea typeface="宋体" pitchFamily="2" charset="-122"/>
              </a:rPr>
              <a:t>             </a:t>
            </a:r>
            <a:endParaRPr lang="zh-CN" altLang="en-US" sz="1600" dirty="0" smtClean="0">
              <a:solidFill>
                <a:srgbClr val="000066"/>
              </a:solidFill>
              <a:latin typeface="Times New Roman" pitchFamily="18" charset="0"/>
              <a:ea typeface="宋体" pitchFamily="2" charset="-12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26"/>
          <p:cNvSpPr>
            <a:spLocks noChangeArrowheads="1"/>
          </p:cNvSpPr>
          <p:nvPr/>
        </p:nvSpPr>
        <p:spPr bwMode="auto">
          <a:xfrm>
            <a:off x="468313" y="1773238"/>
            <a:ext cx="3240087" cy="3754437"/>
          </a:xfrm>
          <a:prstGeom prst="rect">
            <a:avLst/>
          </a:prstGeom>
          <a:noFill/>
          <a:ln w="9525">
            <a:noFill/>
            <a:miter lim="800000"/>
            <a:headEnd/>
            <a:tailEnd/>
          </a:ln>
        </p:spPr>
        <p:txBody>
          <a:bodyPr lIns="92075" tIns="46038" rIns="92075" bIns="46038"/>
          <a:lstStyle/>
          <a:p>
            <a:pPr marL="228600" indent="-228600">
              <a:lnSpc>
                <a:spcPct val="96000"/>
              </a:lnSpc>
              <a:spcBef>
                <a:spcPct val="40000"/>
              </a:spcBef>
              <a:spcAft>
                <a:spcPct val="40000"/>
              </a:spcAft>
              <a:buClr>
                <a:srgbClr val="E67300"/>
              </a:buClr>
              <a:buSzPct val="80000"/>
              <a:buFont typeface="Wingdings" pitchFamily="2" charset="2"/>
              <a:buNone/>
            </a:pPr>
            <a:r>
              <a:rPr lang="zh-CN" altLang="en-US" sz="2800">
                <a:solidFill>
                  <a:schemeClr val="tx1"/>
                </a:solidFill>
                <a:latin typeface="geneva" charset="0"/>
              </a:rPr>
              <a:t>专利文献原标题：</a:t>
            </a:r>
            <a:r>
              <a:rPr lang="en-US" altLang="zh-CN" sz="2800">
                <a:solidFill>
                  <a:schemeClr val="tx1"/>
                </a:solidFill>
                <a:latin typeface="geneva" charset="0"/>
              </a:rPr>
              <a:t/>
            </a:r>
            <a:br>
              <a:rPr lang="en-US" altLang="zh-CN" sz="2800">
                <a:solidFill>
                  <a:schemeClr val="tx1"/>
                </a:solidFill>
                <a:latin typeface="geneva" charset="0"/>
              </a:rPr>
            </a:br>
            <a:r>
              <a:rPr lang="en-US" altLang="zh-CN" sz="2800">
                <a:solidFill>
                  <a:schemeClr val="tx1"/>
                </a:solidFill>
                <a:latin typeface="geneva" charset="0"/>
              </a:rPr>
              <a:t/>
            </a:r>
            <a:br>
              <a:rPr lang="en-US" altLang="zh-CN" sz="2800">
                <a:solidFill>
                  <a:schemeClr val="tx1"/>
                </a:solidFill>
                <a:latin typeface="geneva" charset="0"/>
              </a:rPr>
            </a:br>
            <a:r>
              <a:rPr lang="en-US" altLang="zh-CN" sz="2800" b="0">
                <a:solidFill>
                  <a:schemeClr val="tx1"/>
                </a:solidFill>
                <a:latin typeface="Times New Roman" pitchFamily="18" charset="0"/>
              </a:rPr>
              <a:t>“Setting machine”</a:t>
            </a:r>
            <a:endParaRPr lang="en-US" altLang="zh-CN" sz="2800">
              <a:solidFill>
                <a:schemeClr val="tx1"/>
              </a:solidFill>
              <a:latin typeface="Times New Roman" pitchFamily="18" charset="0"/>
            </a:endParaRPr>
          </a:p>
        </p:txBody>
      </p:sp>
      <p:sp>
        <p:nvSpPr>
          <p:cNvPr id="546819" name="Rectangle 1027"/>
          <p:cNvSpPr>
            <a:spLocks noChangeArrowheads="1"/>
          </p:cNvSpPr>
          <p:nvPr/>
        </p:nvSpPr>
        <p:spPr bwMode="auto">
          <a:xfrm>
            <a:off x="4284663" y="1700213"/>
            <a:ext cx="4495800" cy="3756025"/>
          </a:xfrm>
          <a:prstGeom prst="rect">
            <a:avLst/>
          </a:prstGeom>
          <a:noFill/>
          <a:ln w="9525">
            <a:noFill/>
            <a:miter lim="800000"/>
            <a:headEnd/>
            <a:tailEnd/>
          </a:ln>
        </p:spPr>
        <p:txBody>
          <a:bodyPr lIns="92075" tIns="46038" rIns="92075" bIns="46038"/>
          <a:lstStyle/>
          <a:p>
            <a:pPr marL="228600" indent="-228600">
              <a:spcBef>
                <a:spcPct val="50000"/>
              </a:spcBef>
              <a:buClr>
                <a:srgbClr val="E67300"/>
              </a:buClr>
              <a:buSzPct val="80000"/>
              <a:buFont typeface="Wingdings" pitchFamily="2" charset="2"/>
              <a:buNone/>
            </a:pPr>
            <a:r>
              <a:rPr lang="en-US" altLang="zh-CN" sz="2800" i="1">
                <a:solidFill>
                  <a:schemeClr val="tx1"/>
                </a:solidFill>
                <a:latin typeface="Times New Roman" pitchFamily="18" charset="0"/>
              </a:rPr>
              <a:t>Derwent </a:t>
            </a:r>
            <a:r>
              <a:rPr lang="zh-CN" altLang="en-US" sz="2800" i="1">
                <a:solidFill>
                  <a:schemeClr val="tx1"/>
                </a:solidFill>
                <a:latin typeface="Arial" pitchFamily="34" charset="0"/>
              </a:rPr>
              <a:t>描述性标题</a:t>
            </a:r>
            <a:r>
              <a:rPr lang="zh-CN" altLang="en-US" sz="2800" b="0" i="1">
                <a:solidFill>
                  <a:schemeClr val="tx1"/>
                </a:solidFill>
                <a:latin typeface="Arial" pitchFamily="34" charset="0"/>
              </a:rPr>
              <a:t/>
            </a:r>
            <a:br>
              <a:rPr lang="zh-CN" altLang="en-US" sz="2800" b="0" i="1">
                <a:solidFill>
                  <a:schemeClr val="tx1"/>
                </a:solidFill>
                <a:latin typeface="Arial" pitchFamily="34" charset="0"/>
              </a:rPr>
            </a:br>
            <a:r>
              <a:rPr lang="zh-CN" altLang="en-US" sz="2800" b="0" i="1">
                <a:solidFill>
                  <a:schemeClr val="accent2"/>
                </a:solidFill>
                <a:latin typeface="Arial" pitchFamily="34" charset="0"/>
              </a:rPr>
              <a:t/>
            </a:r>
            <a:br>
              <a:rPr lang="zh-CN" altLang="en-US" sz="2800" b="0" i="1">
                <a:solidFill>
                  <a:schemeClr val="accent2"/>
                </a:solidFill>
                <a:latin typeface="Arial" pitchFamily="34" charset="0"/>
              </a:rPr>
            </a:br>
            <a:r>
              <a:rPr lang="zh-CN" altLang="en-US" sz="2800" b="0" i="1">
                <a:solidFill>
                  <a:schemeClr val="accent2"/>
                </a:solidFill>
                <a:latin typeface="Times New Roman" pitchFamily="18" charset="0"/>
              </a:rPr>
              <a:t>“</a:t>
            </a:r>
            <a:r>
              <a:rPr lang="en-US" altLang="zh-CN" sz="2800" b="0" i="1">
                <a:solidFill>
                  <a:schemeClr val="accent2"/>
                </a:solidFill>
                <a:latin typeface="Times New Roman" pitchFamily="18" charset="0"/>
              </a:rPr>
              <a:t>Seedling setting machine - has transportation unit for using vacuum to suck withdrawn seedling into predetermined position”</a:t>
            </a:r>
            <a:endParaRPr lang="en-US" altLang="zh-CN" sz="2800" b="0" i="1">
              <a:solidFill>
                <a:schemeClr val="accent2"/>
              </a:solidFill>
              <a:latin typeface="Arial" pitchFamily="34" charset="0"/>
            </a:endParaRPr>
          </a:p>
        </p:txBody>
      </p:sp>
      <p:sp>
        <p:nvSpPr>
          <p:cNvPr id="40964" name="Rectangle 1028"/>
          <p:cNvSpPr>
            <a:spLocks noGrp="1" noChangeArrowheads="1"/>
          </p:cNvSpPr>
          <p:nvPr>
            <p:ph type="title"/>
          </p:nvPr>
        </p:nvSpPr>
        <p:spPr/>
        <p:txBody>
          <a:bodyPr/>
          <a:lstStyle/>
          <a:p>
            <a:pPr eaLnBrk="1" hangingPunct="1"/>
            <a:r>
              <a:rPr lang="zh-CN" altLang="en-US" dirty="0" smtClean="0">
                <a:latin typeface="黑体" pitchFamily="2" charset="-122"/>
                <a:ea typeface="黑体" pitchFamily="2" charset="-122"/>
              </a:rPr>
              <a:t>描述性的标题</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46819"/>
                                        </p:tgtEl>
                                        <p:attrNameLst>
                                          <p:attrName>style.visibility</p:attrName>
                                        </p:attrNameLst>
                                      </p:cBhvr>
                                      <p:to>
                                        <p:strVal val="visible"/>
                                      </p:to>
                                    </p:set>
                                    <p:animEffect transition="in" filter="dissolve">
                                      <p:cBhvr>
                                        <p:cTn id="7" dur="500"/>
                                        <p:tgtEl>
                                          <p:spTgt spid="546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19"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4451" name="Rectangle 3"/>
          <p:cNvSpPr>
            <a:spLocks noGrp="1" noChangeArrowheads="1"/>
          </p:cNvSpPr>
          <p:nvPr>
            <p:ph type="title"/>
          </p:nvPr>
        </p:nvSpPr>
        <p:spPr>
          <a:xfrm>
            <a:off x="228600" y="533400"/>
            <a:ext cx="8229600" cy="447675"/>
          </a:xfrm>
        </p:spPr>
        <p:txBody>
          <a:bodyPr/>
          <a:lstStyle/>
          <a:p>
            <a:pPr eaLnBrk="1" hangingPunct="1"/>
            <a:r>
              <a:rPr lang="zh-CN" altLang="en-GB" smtClean="0">
                <a:latin typeface="黑体" pitchFamily="2" charset="-122"/>
                <a:ea typeface="黑体" pitchFamily="2" charset="-122"/>
              </a:rPr>
              <a:t>提纲</a:t>
            </a:r>
          </a:p>
        </p:txBody>
      </p:sp>
      <p:sp>
        <p:nvSpPr>
          <p:cNvPr id="87043" name="Rectangle 2"/>
          <p:cNvSpPr>
            <a:spLocks noGrp="1" noChangeArrowheads="1"/>
          </p:cNvSpPr>
          <p:nvPr>
            <p:ph idx="1"/>
          </p:nvPr>
        </p:nvSpPr>
        <p:spPr>
          <a:xfrm>
            <a:off x="769168" y="1143000"/>
            <a:ext cx="7475240" cy="4878288"/>
          </a:xfrm>
        </p:spPr>
        <p:txBody>
          <a:bodyPr lIns="91440" tIns="45720" rIns="91440" bIns="45720"/>
          <a:lstStyle/>
          <a:p>
            <a:pPr eaLnBrk="1" hangingPunct="1">
              <a:lnSpc>
                <a:spcPct val="40000"/>
              </a:lnSpc>
              <a:spcBef>
                <a:spcPct val="115000"/>
              </a:spcBef>
              <a:buFont typeface="Wingdings" pitchFamily="2" charset="2"/>
              <a:buNone/>
            </a:pPr>
            <a:endParaRPr lang="en-US" altLang="zh-CN" sz="800" b="1" i="1" dirty="0" smtClean="0">
              <a:solidFill>
                <a:srgbClr val="009900"/>
              </a:solidFill>
              <a:ea typeface="黑体" pitchFamily="2" charset="-122"/>
            </a:endParaRPr>
          </a:p>
          <a:p>
            <a:pPr eaLnBrk="1" hangingPunct="1">
              <a:lnSpc>
                <a:spcPct val="40000"/>
              </a:lnSpc>
              <a:spcBef>
                <a:spcPct val="115000"/>
              </a:spcBef>
              <a:buFont typeface="Wingdings" pitchFamily="2" charset="2"/>
              <a:buNone/>
            </a:pPr>
            <a:r>
              <a:rPr lang="zh-CN" altLang="en-US" sz="2000" b="1" dirty="0" smtClean="0">
                <a:latin typeface="宋体" pitchFamily="2" charset="-122"/>
                <a:ea typeface="宋体" pitchFamily="2" charset="-122"/>
              </a:rPr>
              <a:t>专利文献及其利用概述</a:t>
            </a:r>
            <a:endParaRPr lang="en-US" altLang="zh-CN" sz="2000" b="1" dirty="0" smtClean="0">
              <a:latin typeface="宋体" pitchFamily="2" charset="-122"/>
              <a:ea typeface="宋体" pitchFamily="2" charset="-122"/>
            </a:endParaRPr>
          </a:p>
          <a:p>
            <a:pPr eaLnBrk="1" hangingPunct="1">
              <a:lnSpc>
                <a:spcPct val="40000"/>
              </a:lnSpc>
              <a:spcBef>
                <a:spcPct val="115000"/>
              </a:spcBef>
              <a:buFont typeface="Wingdings" pitchFamily="2" charset="2"/>
              <a:buNone/>
            </a:pPr>
            <a:r>
              <a:rPr lang="en-US" altLang="zh-CN" sz="2000" b="1" dirty="0" err="1" smtClean="0">
                <a:ea typeface="宋体" pitchFamily="2" charset="-122"/>
              </a:rPr>
              <a:t>Derwent</a:t>
            </a:r>
            <a:r>
              <a:rPr lang="en-US" altLang="zh-CN" sz="2000" b="1" dirty="0" smtClean="0">
                <a:ea typeface="宋体" pitchFamily="2" charset="-122"/>
              </a:rPr>
              <a:t> Innovations Index </a:t>
            </a:r>
            <a:r>
              <a:rPr lang="zh-CN" altLang="en-US" sz="2000" b="1" dirty="0" smtClean="0">
                <a:ea typeface="宋体" pitchFamily="2" charset="-122"/>
              </a:rPr>
              <a:t>的内容与作用</a:t>
            </a:r>
            <a:endParaRPr lang="zh-CN" altLang="en-US" sz="2000" b="1" dirty="0" smtClean="0">
              <a:latin typeface="黑体" pitchFamily="2" charset="-122"/>
              <a:ea typeface="黑体" pitchFamily="2" charset="-122"/>
            </a:endParaRPr>
          </a:p>
          <a:p>
            <a:pPr eaLnBrk="1" hangingPunct="1">
              <a:lnSpc>
                <a:spcPct val="40000"/>
              </a:lnSpc>
              <a:spcBef>
                <a:spcPct val="115000"/>
              </a:spcBef>
              <a:buFont typeface="Wingdings" pitchFamily="2" charset="2"/>
              <a:buNone/>
            </a:pPr>
            <a:r>
              <a:rPr lang="en-US" altLang="zh-CN" sz="2000" b="1" dirty="0" err="1" smtClean="0">
                <a:ea typeface="宋体" pitchFamily="2" charset="-122"/>
              </a:rPr>
              <a:t>Derwent</a:t>
            </a:r>
            <a:r>
              <a:rPr lang="en-US" altLang="zh-CN" sz="2000" b="1" dirty="0" smtClean="0">
                <a:ea typeface="宋体" pitchFamily="2" charset="-122"/>
              </a:rPr>
              <a:t> Innovations Index</a:t>
            </a:r>
            <a:r>
              <a:rPr lang="zh-CN" altLang="en-US" sz="2000" b="1" dirty="0" smtClean="0">
                <a:ea typeface="宋体" pitchFamily="2" charset="-122"/>
              </a:rPr>
              <a:t>的应用实例</a:t>
            </a:r>
            <a:endParaRPr lang="en-US" altLang="zh-CN" sz="2000" b="1" dirty="0" smtClean="0">
              <a:ea typeface="黑体" pitchFamily="2" charset="-122"/>
            </a:endParaRPr>
          </a:p>
          <a:p>
            <a:pPr lvl="1" eaLnBrk="1" hangingPunct="1">
              <a:spcBef>
                <a:spcPct val="115000"/>
              </a:spcBef>
              <a:buClr>
                <a:srgbClr val="E67300"/>
              </a:buClr>
              <a:buSzPct val="80000"/>
              <a:buFont typeface="Wingdings" pitchFamily="2" charset="2"/>
              <a:buNone/>
            </a:pPr>
            <a:r>
              <a:rPr lang="zh-CN" altLang="en-US" sz="1600" b="1" dirty="0" smtClean="0">
                <a:latin typeface="宋体" pitchFamily="2" charset="-122"/>
                <a:ea typeface="宋体" pitchFamily="2" charset="-122"/>
                <a:sym typeface="Symbol" pitchFamily="18" charset="2"/>
              </a:rPr>
              <a:t>案例一如何使用关键词和分类号检索</a:t>
            </a:r>
            <a:r>
              <a:rPr lang="zh-CN" altLang="en-US" sz="1600" b="1" dirty="0" smtClean="0">
                <a:latin typeface="宋体" pitchFamily="2" charset="-122"/>
                <a:ea typeface="宋体" pitchFamily="2" charset="-122"/>
              </a:rPr>
              <a:t>专利信息</a:t>
            </a:r>
            <a:r>
              <a:rPr lang="en-US" altLang="zh-CN" sz="1600" b="1" dirty="0" smtClean="0">
                <a:latin typeface="宋体" pitchFamily="2" charset="-122"/>
                <a:ea typeface="宋体" pitchFamily="2" charset="-122"/>
              </a:rPr>
              <a:t>?</a:t>
            </a:r>
          </a:p>
          <a:p>
            <a:pPr lvl="1" eaLnBrk="1" hangingPunct="1">
              <a:spcBef>
                <a:spcPct val="115000"/>
              </a:spcBef>
              <a:buClr>
                <a:srgbClr val="E67300"/>
              </a:buClr>
              <a:buSzPct val="80000"/>
              <a:buFont typeface="Wingdings" pitchFamily="2" charset="2"/>
              <a:buNone/>
            </a:pPr>
            <a:r>
              <a:rPr lang="zh-CN" altLang="en-US" sz="1600" b="1" dirty="0" smtClean="0">
                <a:latin typeface="宋体" pitchFamily="2" charset="-122"/>
                <a:ea typeface="宋体" pitchFamily="2" charset="-122"/>
              </a:rPr>
              <a:t>案例二  怎样获得某个公司完整的专利信息</a:t>
            </a:r>
            <a:r>
              <a:rPr lang="en-US" altLang="zh-CN" sz="1600" b="1" dirty="0" smtClean="0">
                <a:latin typeface="宋体" pitchFamily="2" charset="-122"/>
                <a:ea typeface="宋体" pitchFamily="2" charset="-122"/>
              </a:rPr>
              <a:t>? </a:t>
            </a:r>
            <a:r>
              <a:rPr lang="zh-CN" altLang="en-US" sz="1600" b="1" dirty="0" smtClean="0">
                <a:latin typeface="宋体" pitchFamily="2" charset="-122"/>
                <a:ea typeface="宋体" pitchFamily="2" charset="-122"/>
              </a:rPr>
              <a:t>怎样跟踪竞争对手的技术进展</a:t>
            </a:r>
            <a:r>
              <a:rPr lang="en-US" altLang="zh-CN" sz="1600" b="1" dirty="0" smtClean="0">
                <a:latin typeface="宋体" pitchFamily="2" charset="-122"/>
                <a:ea typeface="宋体" pitchFamily="2" charset="-122"/>
              </a:rPr>
              <a:t>?</a:t>
            </a:r>
          </a:p>
          <a:p>
            <a:pPr lvl="1" eaLnBrk="1" hangingPunct="1">
              <a:spcBef>
                <a:spcPct val="115000"/>
              </a:spcBef>
              <a:buClr>
                <a:srgbClr val="E67300"/>
              </a:buClr>
              <a:buSzPct val="80000"/>
              <a:buFont typeface="Wingdings" pitchFamily="2" charset="2"/>
              <a:buNone/>
            </a:pPr>
            <a:r>
              <a:rPr lang="zh-CN" altLang="en-US" sz="1600" b="1" dirty="0" smtClean="0">
                <a:latin typeface="宋体" pitchFamily="2" charset="-122"/>
                <a:ea typeface="宋体" pitchFamily="2" charset="-122"/>
              </a:rPr>
              <a:t>案例三 怎样发现某个领域中的核心技术？</a:t>
            </a:r>
          </a:p>
          <a:p>
            <a:pPr lvl="1" eaLnBrk="1" hangingPunct="1">
              <a:spcBef>
                <a:spcPct val="115000"/>
              </a:spcBef>
              <a:buClr>
                <a:srgbClr val="E67300"/>
              </a:buClr>
              <a:buSzPct val="80000"/>
              <a:buNone/>
            </a:pPr>
            <a:r>
              <a:rPr lang="zh-CN" altLang="en-US" sz="1600" b="1" dirty="0" smtClean="0">
                <a:latin typeface="宋体" pitchFamily="2" charset="-122"/>
                <a:ea typeface="宋体" pitchFamily="2" charset="-122"/>
              </a:rPr>
              <a:t>案例四 怎样找到技术受让人 ？</a:t>
            </a:r>
            <a:endParaRPr lang="en-US" altLang="zh-CN" sz="1600" b="1" dirty="0" smtClean="0">
              <a:latin typeface="宋体" pitchFamily="2" charset="-122"/>
              <a:ea typeface="宋体" pitchFamily="2" charset="-122"/>
            </a:endParaRPr>
          </a:p>
          <a:p>
            <a:pPr lvl="1" eaLnBrk="1" hangingPunct="1">
              <a:spcBef>
                <a:spcPct val="115000"/>
              </a:spcBef>
              <a:buClr>
                <a:srgbClr val="E67300"/>
              </a:buClr>
              <a:buSzPct val="80000"/>
              <a:buFont typeface="Wingdings" pitchFamily="2" charset="2"/>
              <a:buNone/>
            </a:pPr>
            <a:r>
              <a:rPr lang="zh-CN" altLang="en-US" sz="1600" b="1" dirty="0" smtClean="0">
                <a:latin typeface="宋体" pitchFamily="2" charset="-122"/>
                <a:ea typeface="宋体" pitchFamily="2" charset="-122"/>
              </a:rPr>
              <a:t>案例五 在</a:t>
            </a:r>
            <a:r>
              <a:rPr lang="en-US" altLang="zh-CN" sz="1600" b="1" dirty="0" smtClean="0">
                <a:latin typeface="宋体" pitchFamily="2" charset="-122"/>
                <a:ea typeface="宋体" pitchFamily="2" charset="-122"/>
              </a:rPr>
              <a:t>DII</a:t>
            </a:r>
            <a:r>
              <a:rPr lang="zh-CN" altLang="en-US" sz="1600" b="1" dirty="0" smtClean="0">
                <a:latin typeface="宋体" pitchFamily="2" charset="-122"/>
                <a:ea typeface="宋体" pitchFamily="2" charset="-122"/>
              </a:rPr>
              <a:t>中利用结构式检索相关专利信息</a:t>
            </a:r>
          </a:p>
          <a:p>
            <a:pPr lvl="1" eaLnBrk="1" hangingPunct="1">
              <a:lnSpc>
                <a:spcPct val="45000"/>
              </a:lnSpc>
              <a:spcBef>
                <a:spcPct val="85000"/>
              </a:spcBef>
              <a:buClr>
                <a:srgbClr val="E67300"/>
              </a:buClr>
              <a:buSzPct val="80000"/>
              <a:buFont typeface="Wingdings" pitchFamily="2" charset="2"/>
              <a:buNone/>
            </a:pPr>
            <a:endParaRPr lang="en-US" altLang="zh-CN" b="1" dirty="0" smtClean="0">
              <a:ea typeface="黑体" pitchFamily="2" charset="-122"/>
            </a:endParaRPr>
          </a:p>
          <a:p>
            <a:pPr lvl="1" indent="-628650" eaLnBrk="1" hangingPunct="1">
              <a:lnSpc>
                <a:spcPct val="45000"/>
              </a:lnSpc>
              <a:spcBef>
                <a:spcPct val="85000"/>
              </a:spcBef>
              <a:buClr>
                <a:srgbClr val="E67300"/>
              </a:buClr>
              <a:buSzPct val="80000"/>
              <a:buFont typeface="Wingdings" pitchFamily="2" charset="2"/>
              <a:buNone/>
            </a:pPr>
            <a:r>
              <a:rPr lang="zh-CN" altLang="en-US" b="1" dirty="0" smtClean="0">
                <a:ea typeface="黑体" pitchFamily="2" charset="-122"/>
              </a:rPr>
              <a:t>问题与解答</a:t>
            </a:r>
          </a:p>
        </p:txBody>
      </p:sp>
      <p:sp>
        <p:nvSpPr>
          <p:cNvPr id="5" name="Rectangle 4"/>
          <p:cNvSpPr>
            <a:spLocks noChangeArrowheads="1"/>
          </p:cNvSpPr>
          <p:nvPr/>
        </p:nvSpPr>
        <p:spPr bwMode="auto">
          <a:xfrm>
            <a:off x="755576" y="1412776"/>
            <a:ext cx="4926012" cy="457200"/>
          </a:xfrm>
          <a:prstGeom prst="rect">
            <a:avLst/>
          </a:prstGeom>
          <a:noFill/>
          <a:ln w="28575">
            <a:solidFill>
              <a:srgbClr val="FF0000"/>
            </a:solidFill>
            <a:miter lim="800000"/>
            <a:headEnd/>
            <a:tailEnd/>
          </a:ln>
        </p:spPr>
        <p:txBody>
          <a:bodyPr wrap="none" anchor="ct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p:tgtEl>
                                          <p:spTgt spid="744451"/>
                                        </p:tgtEl>
                                      </p:cBhvr>
                                    </p:animEffect>
                                    <p:animScale>
                                      <p:cBhvr>
                                        <p:cTn id="7" dur="250" autoRev="1" fill="hold"/>
                                        <p:tgtEl>
                                          <p:spTgt spid="74445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445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26"/>
          <p:cNvSpPr>
            <a:spLocks noGrp="1" noChangeArrowheads="1"/>
          </p:cNvSpPr>
          <p:nvPr>
            <p:ph type="title"/>
          </p:nvPr>
        </p:nvSpPr>
        <p:spPr>
          <a:xfrm>
            <a:off x="250825" y="0"/>
            <a:ext cx="8893175" cy="692696"/>
          </a:xfrm>
        </p:spPr>
        <p:txBody>
          <a:bodyPr/>
          <a:lstStyle/>
          <a:p>
            <a:pPr eaLnBrk="1" hangingPunct="1"/>
            <a:r>
              <a:rPr lang="zh-CN" altLang="en-US" b="1" dirty="0" smtClean="0">
                <a:ea typeface="宋体" pitchFamily="2" charset="-122"/>
              </a:rPr>
              <a:t>描述性的摘要</a:t>
            </a:r>
          </a:p>
        </p:txBody>
      </p:sp>
      <p:sp>
        <p:nvSpPr>
          <p:cNvPr id="41987" name="Rectangle 1027"/>
          <p:cNvSpPr>
            <a:spLocks noGrp="1" noChangeArrowheads="1"/>
          </p:cNvSpPr>
          <p:nvPr>
            <p:ph idx="1"/>
          </p:nvPr>
        </p:nvSpPr>
        <p:spPr>
          <a:xfrm>
            <a:off x="3003103" y="884064"/>
            <a:ext cx="6321425" cy="5929312"/>
          </a:xfrm>
        </p:spPr>
        <p:txBody>
          <a:bodyPr/>
          <a:lstStyle/>
          <a:p>
            <a:pPr eaLnBrk="1" hangingPunct="1">
              <a:lnSpc>
                <a:spcPct val="95000"/>
              </a:lnSpc>
              <a:buFont typeface="Wingdings" pitchFamily="2" charset="2"/>
              <a:buNone/>
            </a:pPr>
            <a:r>
              <a:rPr lang="en-US" altLang="zh-CN" sz="2000" b="1" i="1" dirty="0" err="1" smtClean="0">
                <a:ea typeface="宋体" pitchFamily="2" charset="-122"/>
              </a:rPr>
              <a:t>Derwent</a:t>
            </a:r>
            <a:r>
              <a:rPr lang="en-US" altLang="zh-CN" sz="2000" b="1" i="1" dirty="0" smtClean="0">
                <a:ea typeface="宋体" pitchFamily="2" charset="-122"/>
              </a:rPr>
              <a:t> </a:t>
            </a:r>
            <a:r>
              <a:rPr lang="zh-CN" altLang="en-US" sz="2000" b="1" i="1" dirty="0" smtClean="0">
                <a:ea typeface="宋体" pitchFamily="2" charset="-122"/>
              </a:rPr>
              <a:t>描述性摘要</a:t>
            </a:r>
            <a:r>
              <a:rPr lang="zh-CN" altLang="en-US" sz="2000" i="1" dirty="0" smtClean="0">
                <a:ea typeface="宋体" pitchFamily="2" charset="-122"/>
              </a:rPr>
              <a:t/>
            </a:r>
            <a:br>
              <a:rPr lang="zh-CN" altLang="en-US" sz="2000" i="1" dirty="0" smtClean="0">
                <a:ea typeface="宋体" pitchFamily="2" charset="-122"/>
              </a:rPr>
            </a:br>
            <a:endParaRPr lang="zh-CN" altLang="en-US" sz="2000" i="1" dirty="0" smtClean="0">
              <a:ea typeface="宋体" pitchFamily="2" charset="-122"/>
            </a:endParaRPr>
          </a:p>
          <a:p>
            <a:pPr eaLnBrk="1" hangingPunct="1">
              <a:lnSpc>
                <a:spcPct val="95000"/>
              </a:lnSpc>
              <a:spcBef>
                <a:spcPct val="0"/>
              </a:spcBef>
              <a:buFont typeface="Wingdings" pitchFamily="2" charset="2"/>
              <a:buNone/>
            </a:pPr>
            <a:r>
              <a:rPr lang="en-US" altLang="zh-CN" sz="2000" b="1" i="1" dirty="0" smtClean="0">
                <a:latin typeface="Times New Roman" pitchFamily="18" charset="0"/>
                <a:ea typeface="宋体" pitchFamily="2" charset="-122"/>
              </a:rPr>
              <a:t>Capsule (A) comprises a core containing antibody-producing cells (B), surrounded by a porous wall that is permeable to antibodies (</a:t>
            </a:r>
            <a:r>
              <a:rPr lang="en-US" altLang="zh-CN" sz="2000" b="1" i="1" dirty="0" err="1" smtClean="0">
                <a:latin typeface="Times New Roman" pitchFamily="18" charset="0"/>
                <a:ea typeface="宋体" pitchFamily="2" charset="-122"/>
              </a:rPr>
              <a:t>Ab</a:t>
            </a:r>
            <a:r>
              <a:rPr lang="en-US" altLang="zh-CN" sz="2000" b="1" i="1" dirty="0" smtClean="0">
                <a:latin typeface="Times New Roman" pitchFamily="18" charset="0"/>
                <a:ea typeface="宋体" pitchFamily="2" charset="-122"/>
              </a:rPr>
              <a:t>) produced by the cells.  </a:t>
            </a:r>
          </a:p>
          <a:p>
            <a:pPr eaLnBrk="1" hangingPunct="1">
              <a:lnSpc>
                <a:spcPct val="95000"/>
              </a:lnSpc>
              <a:spcBef>
                <a:spcPct val="0"/>
              </a:spcBef>
              <a:buFont typeface="Wingdings" pitchFamily="2" charset="2"/>
              <a:buNone/>
            </a:pPr>
            <a:r>
              <a:rPr lang="en-US" altLang="zh-CN" sz="2000" b="1" i="1" dirty="0" smtClean="0">
                <a:latin typeface="Times New Roman" pitchFamily="18" charset="0"/>
                <a:ea typeface="宋体" pitchFamily="2" charset="-122"/>
              </a:rPr>
              <a:t>      </a:t>
            </a:r>
          </a:p>
          <a:p>
            <a:pPr eaLnBrk="1" hangingPunct="1">
              <a:lnSpc>
                <a:spcPct val="95000"/>
              </a:lnSpc>
              <a:spcBef>
                <a:spcPct val="0"/>
              </a:spcBef>
              <a:buFont typeface="Wingdings" pitchFamily="2" charset="2"/>
              <a:buNone/>
            </a:pPr>
            <a:r>
              <a:rPr lang="en-US" altLang="zh-CN" sz="2000" b="1" i="1" dirty="0" smtClean="0">
                <a:latin typeface="Times New Roman" pitchFamily="18" charset="0"/>
                <a:ea typeface="宋体" pitchFamily="2" charset="-122"/>
              </a:rPr>
              <a:t>USE - </a:t>
            </a:r>
            <a:r>
              <a:rPr lang="en-US" altLang="zh-CN" sz="2000" b="1" i="1" dirty="0" err="1" smtClean="0">
                <a:latin typeface="Times New Roman" pitchFamily="18" charset="0"/>
                <a:ea typeface="宋体" pitchFamily="2" charset="-122"/>
              </a:rPr>
              <a:t>Ab</a:t>
            </a:r>
            <a:r>
              <a:rPr lang="en-US" altLang="zh-CN" sz="2000" b="1" i="1" dirty="0" smtClean="0">
                <a:latin typeface="Times New Roman" pitchFamily="18" charset="0"/>
                <a:ea typeface="宋体" pitchFamily="2" charset="-122"/>
              </a:rPr>
              <a:t> may bind to and block the receptors essential for viral infection, or they bind to viruses or other circulating antigens. The capsules are implanted for treatment or prevention of disease, particularly cancer, autoimmune disease (including multiple sclerosis ….</a:t>
            </a:r>
          </a:p>
          <a:p>
            <a:pPr eaLnBrk="1" hangingPunct="1">
              <a:lnSpc>
                <a:spcPct val="95000"/>
              </a:lnSpc>
              <a:spcBef>
                <a:spcPct val="0"/>
              </a:spcBef>
              <a:buFont typeface="Wingdings" pitchFamily="2" charset="2"/>
              <a:buNone/>
            </a:pPr>
            <a:endParaRPr lang="en-US" altLang="zh-CN" sz="2000" b="1" i="1" dirty="0" smtClean="0">
              <a:latin typeface="Times New Roman" pitchFamily="18" charset="0"/>
              <a:ea typeface="宋体" pitchFamily="2" charset="-122"/>
            </a:endParaRPr>
          </a:p>
          <a:p>
            <a:pPr eaLnBrk="1" hangingPunct="1">
              <a:lnSpc>
                <a:spcPct val="95000"/>
              </a:lnSpc>
              <a:spcBef>
                <a:spcPct val="0"/>
              </a:spcBef>
              <a:buFont typeface="Wingdings" pitchFamily="2" charset="2"/>
              <a:buNone/>
            </a:pPr>
            <a:r>
              <a:rPr lang="en-US" altLang="zh-CN" sz="2000" b="1" i="1" dirty="0" smtClean="0">
                <a:latin typeface="Times New Roman" pitchFamily="18" charset="0"/>
                <a:ea typeface="宋体" pitchFamily="2" charset="-122"/>
              </a:rPr>
              <a:t>ADVANTAGE - </a:t>
            </a:r>
            <a:r>
              <a:rPr lang="en-US" altLang="zh-CN" sz="2000" b="1" dirty="0" smtClean="0">
                <a:latin typeface="Times New Roman" pitchFamily="18" charset="0"/>
                <a:ea typeface="宋体" pitchFamily="2" charset="-122"/>
              </a:rPr>
              <a:t>respectively, for implantation in vivo for long term delivery or sustained delivery of antibodies of therapeutic interest.</a:t>
            </a:r>
          </a:p>
          <a:p>
            <a:pPr eaLnBrk="1" hangingPunct="1">
              <a:lnSpc>
                <a:spcPct val="95000"/>
              </a:lnSpc>
            </a:pPr>
            <a:r>
              <a:rPr lang="en-US" altLang="zh-CN" sz="2000" b="1" i="1" dirty="0" smtClean="0">
                <a:latin typeface="Times New Roman" pitchFamily="18" charset="0"/>
                <a:ea typeface="宋体" pitchFamily="2" charset="-122"/>
              </a:rPr>
              <a:t>The capsules, from which no anti-</a:t>
            </a:r>
            <a:r>
              <a:rPr lang="en-US" altLang="zh-CN" sz="2000" b="1" i="1" dirty="0" err="1" smtClean="0">
                <a:latin typeface="Times New Roman" pitchFamily="18" charset="0"/>
                <a:ea typeface="宋体" pitchFamily="2" charset="-122"/>
              </a:rPr>
              <a:t>idiotype</a:t>
            </a:r>
            <a:r>
              <a:rPr lang="en-US" altLang="zh-CN" sz="2000" b="1" i="1" dirty="0" smtClean="0">
                <a:latin typeface="Times New Roman" pitchFamily="18" charset="0"/>
                <a:ea typeface="宋体" pitchFamily="2" charset="-122"/>
              </a:rPr>
              <a:t> response is elicited provide long-term or sustained release of </a:t>
            </a:r>
            <a:r>
              <a:rPr lang="en-US" altLang="zh-CN" sz="2000" b="1" i="1" dirty="0" err="1" smtClean="0">
                <a:latin typeface="Times New Roman" pitchFamily="18" charset="0"/>
                <a:ea typeface="宋体" pitchFamily="2" charset="-122"/>
              </a:rPr>
              <a:t>Ab</a:t>
            </a:r>
            <a:r>
              <a:rPr lang="en-US" altLang="zh-CN" sz="2000" b="1" i="1" dirty="0" smtClean="0">
                <a:latin typeface="Times New Roman" pitchFamily="18" charset="0"/>
                <a:ea typeface="宋体" pitchFamily="2" charset="-122"/>
              </a:rPr>
              <a:t> and after implantation do not cause an inflammatory response in the host…..</a:t>
            </a:r>
            <a:r>
              <a:rPr lang="en-US" altLang="zh-CN" sz="2000" b="1" dirty="0" smtClean="0">
                <a:latin typeface="Times New Roman" pitchFamily="18" charset="0"/>
                <a:ea typeface="宋体" pitchFamily="2" charset="-122"/>
              </a:rPr>
              <a:t> </a:t>
            </a:r>
            <a:endParaRPr lang="zh-CN" altLang="en-US" sz="2000" dirty="0" smtClean="0">
              <a:ea typeface="宋体" pitchFamily="2" charset="-122"/>
            </a:endParaRPr>
          </a:p>
        </p:txBody>
      </p:sp>
      <p:sp>
        <p:nvSpPr>
          <p:cNvPr id="41988" name="Rectangle 1029"/>
          <p:cNvSpPr>
            <a:spLocks noGrp="1" noChangeArrowheads="1"/>
          </p:cNvSpPr>
          <p:nvPr>
            <p:ph type="body" sz="half" idx="4294967295"/>
          </p:nvPr>
        </p:nvSpPr>
        <p:spPr>
          <a:xfrm>
            <a:off x="0" y="1125538"/>
            <a:ext cx="2915816" cy="5399806"/>
          </a:xfrm>
        </p:spPr>
        <p:txBody>
          <a:bodyPr/>
          <a:lstStyle/>
          <a:p>
            <a:pPr eaLnBrk="1" hangingPunct="1">
              <a:lnSpc>
                <a:spcPct val="95000"/>
              </a:lnSpc>
              <a:buFont typeface="Wingdings" pitchFamily="2" charset="2"/>
              <a:buNone/>
            </a:pPr>
            <a:r>
              <a:rPr lang="zh-CN" altLang="en-US" b="1" dirty="0" smtClean="0">
                <a:latin typeface="Times New Roman" pitchFamily="18" charset="0"/>
                <a:ea typeface="宋体" pitchFamily="2" charset="-122"/>
              </a:rPr>
              <a:t>专利文献原摘要</a:t>
            </a:r>
          </a:p>
          <a:p>
            <a:pPr eaLnBrk="1" hangingPunct="1">
              <a:lnSpc>
                <a:spcPct val="95000"/>
              </a:lnSpc>
              <a:buFont typeface="Wingdings" pitchFamily="2" charset="2"/>
              <a:buNone/>
            </a:pPr>
            <a:endParaRPr lang="zh-CN" altLang="en-US" dirty="0" smtClean="0">
              <a:latin typeface="Times New Roman" pitchFamily="18" charset="0"/>
              <a:ea typeface="宋体" pitchFamily="2" charset="-122"/>
            </a:endParaRPr>
          </a:p>
          <a:p>
            <a:pPr eaLnBrk="1" hangingPunct="1">
              <a:lnSpc>
                <a:spcPct val="95000"/>
              </a:lnSpc>
              <a:buFont typeface="Wingdings" pitchFamily="2" charset="2"/>
              <a:buNone/>
            </a:pPr>
            <a:r>
              <a:rPr lang="en-US" altLang="zh-CN" b="1" dirty="0" smtClean="0">
                <a:latin typeface="Times New Roman" pitchFamily="18" charset="0"/>
                <a:ea typeface="宋体" pitchFamily="2" charset="-122"/>
              </a:rPr>
              <a:t/>
            </a:r>
            <a:br>
              <a:rPr lang="en-US" altLang="zh-CN" b="1" dirty="0" smtClean="0">
                <a:latin typeface="Times New Roman" pitchFamily="18" charset="0"/>
                <a:ea typeface="宋体" pitchFamily="2" charset="-122"/>
              </a:rPr>
            </a:br>
            <a:r>
              <a:rPr lang="en-US" altLang="zh-CN" b="1" dirty="0" smtClean="0">
                <a:latin typeface="Times New Roman" pitchFamily="18" charset="0"/>
                <a:ea typeface="宋体" pitchFamily="2" charset="-122"/>
              </a:rPr>
              <a:t>The present invention relates to capsules encapsulating antibody-producing cells, and to the use of such capsules and encapsulated cells, </a:t>
            </a:r>
            <a:endParaRPr lang="zh-CN" altLang="en-US" dirty="0" smtClean="0">
              <a:ea typeface="宋体" pitchFamily="2" charset="-122"/>
            </a:endParaRPr>
          </a:p>
        </p:txBody>
      </p:sp>
      <p:sp>
        <p:nvSpPr>
          <p:cNvPr id="547844" name="Rectangle 1028"/>
          <p:cNvSpPr>
            <a:spLocks noChangeArrowheads="1"/>
          </p:cNvSpPr>
          <p:nvPr/>
        </p:nvSpPr>
        <p:spPr bwMode="auto">
          <a:xfrm>
            <a:off x="2339975" y="4586288"/>
            <a:ext cx="4953000" cy="4543425"/>
          </a:xfrm>
          <a:prstGeom prst="rect">
            <a:avLst/>
          </a:prstGeom>
          <a:noFill/>
          <a:ln w="9525">
            <a:noFill/>
            <a:miter lim="800000"/>
            <a:headEnd/>
            <a:tailEnd/>
          </a:ln>
        </p:spPr>
        <p:txBody>
          <a:bodyPr lIns="92075" tIns="46038" rIns="92075" bIns="46038"/>
          <a:lstStyle/>
          <a:p>
            <a:pPr marL="228600" indent="-228600">
              <a:spcBef>
                <a:spcPct val="50000"/>
              </a:spcBef>
              <a:buClr>
                <a:srgbClr val="E67300"/>
              </a:buClr>
              <a:buSzPct val="80000"/>
              <a:buFont typeface="Wingdings" pitchFamily="2" charset="2"/>
              <a:buNone/>
            </a:pPr>
            <a:endParaRPr lang="en-US" altLang="zh-CN" sz="1600">
              <a:solidFill>
                <a:schemeClr val="tx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nodePh="1">
                                  <p:stCondLst>
                                    <p:cond delay="0"/>
                                  </p:stCondLst>
                                  <p:endCondLst>
                                    <p:cond evt="begin" delay="0">
                                      <p:tn val="5"/>
                                    </p:cond>
                                  </p:endCondLst>
                                  <p:childTnLst>
                                    <p:set>
                                      <p:cBhvr>
                                        <p:cTn id="6" dur="1" fill="hold">
                                          <p:stCondLst>
                                            <p:cond delay="0"/>
                                          </p:stCondLst>
                                        </p:cTn>
                                        <p:tgtEl>
                                          <p:spTgt spid="547844">
                                            <p:txEl>
                                              <p:pRg st="0" end="0"/>
                                            </p:txEl>
                                          </p:spTgt>
                                        </p:tgtEl>
                                        <p:attrNameLst>
                                          <p:attrName>style.visibility</p:attrName>
                                        </p:attrNameLst>
                                      </p:cBhvr>
                                      <p:to>
                                        <p:strVal val="visible"/>
                                      </p:to>
                                    </p:set>
                                    <p:animEffect transition="in" filter="dissolve">
                                      <p:cBhvr>
                                        <p:cTn id="7" dur="500"/>
                                        <p:tgtEl>
                                          <p:spTgt spid="5478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24"/>
          <p:cNvSpPr>
            <a:spLocks noGrp="1" noChangeArrowheads="1"/>
          </p:cNvSpPr>
          <p:nvPr>
            <p:ph type="title"/>
          </p:nvPr>
        </p:nvSpPr>
        <p:spPr>
          <a:xfrm>
            <a:off x="250825" y="260648"/>
            <a:ext cx="8893175" cy="550986"/>
          </a:xfrm>
        </p:spPr>
        <p:txBody>
          <a:bodyPr/>
          <a:lstStyle/>
          <a:p>
            <a:pPr eaLnBrk="1" hangingPunct="1"/>
            <a:r>
              <a:rPr lang="zh-CN" altLang="en-US" b="1" dirty="0" smtClean="0">
                <a:ea typeface="宋体" pitchFamily="2" charset="-122"/>
              </a:rPr>
              <a:t>统一语言</a:t>
            </a:r>
            <a:r>
              <a:rPr lang="en-US" altLang="zh-CN" b="1" dirty="0" smtClean="0">
                <a:ea typeface="宋体" pitchFamily="2" charset="-122"/>
              </a:rPr>
              <a:t>——</a:t>
            </a:r>
            <a:r>
              <a:rPr lang="zh-CN" altLang="en-US" b="1" dirty="0" smtClean="0">
                <a:ea typeface="宋体" pitchFamily="2" charset="-122"/>
              </a:rPr>
              <a:t>翻译为英语</a:t>
            </a:r>
          </a:p>
        </p:txBody>
      </p:sp>
      <p:sp>
        <p:nvSpPr>
          <p:cNvPr id="43011" name="Rectangle 1027"/>
          <p:cNvSpPr>
            <a:spLocks noGrp="1" noChangeArrowheads="1"/>
          </p:cNvSpPr>
          <p:nvPr>
            <p:ph type="body" idx="4294967295"/>
          </p:nvPr>
        </p:nvSpPr>
        <p:spPr>
          <a:xfrm>
            <a:off x="1207963" y="1752600"/>
            <a:ext cx="7756525" cy="4114800"/>
          </a:xfrm>
        </p:spPr>
        <p:txBody>
          <a:bodyPr/>
          <a:lstStyle/>
          <a:p>
            <a:pPr eaLnBrk="1" hangingPunct="1">
              <a:buFont typeface="Wingdings" pitchFamily="2" charset="2"/>
              <a:buNone/>
            </a:pPr>
            <a:r>
              <a:rPr lang="en-US" altLang="zh-CN" b="1" dirty="0" smtClean="0">
                <a:latin typeface="Times New Roman" pitchFamily="18" charset="0"/>
                <a:ea typeface="宋体" pitchFamily="2" charset="-122"/>
              </a:rPr>
              <a:t>	</a:t>
            </a:r>
            <a:r>
              <a:rPr lang="en-US" altLang="zh-CN" b="1" dirty="0" err="1" smtClean="0">
                <a:latin typeface="Times New Roman" pitchFamily="18" charset="0"/>
                <a:ea typeface="宋体" pitchFamily="2" charset="-122"/>
              </a:rPr>
              <a:t>Derwent</a:t>
            </a:r>
            <a:r>
              <a:rPr lang="en-US" altLang="zh-CN" b="1" dirty="0" smtClean="0">
                <a:latin typeface="Times New Roman" pitchFamily="18" charset="0"/>
                <a:ea typeface="宋体" pitchFamily="2" charset="-122"/>
              </a:rPr>
              <a:t> </a:t>
            </a:r>
            <a:r>
              <a:rPr lang="zh-CN" altLang="en-US" b="1" dirty="0" smtClean="0">
                <a:ea typeface="宋体" pitchFamily="2" charset="-122"/>
              </a:rPr>
              <a:t>翻译所有英语以外的其他语种出版的专利文献，对于克服语言障碍，了解世界各国的科技进展非常有用。</a:t>
            </a:r>
          </a:p>
        </p:txBody>
      </p:sp>
      <p:sp>
        <p:nvSpPr>
          <p:cNvPr id="43012" name="Rectangle 1029"/>
          <p:cNvSpPr>
            <a:spLocks noChangeArrowheads="1"/>
          </p:cNvSpPr>
          <p:nvPr/>
        </p:nvSpPr>
        <p:spPr bwMode="auto">
          <a:xfrm>
            <a:off x="684213" y="2997200"/>
            <a:ext cx="7704137" cy="1463675"/>
          </a:xfrm>
          <a:prstGeom prst="rect">
            <a:avLst/>
          </a:prstGeom>
          <a:noFill/>
          <a:ln w="9525" algn="ctr">
            <a:noFill/>
            <a:miter lim="800000"/>
            <a:headEnd/>
            <a:tailEnd/>
          </a:ln>
        </p:spPr>
        <p:txBody>
          <a:bodyPr anchor="b">
            <a:spAutoFit/>
          </a:bodyPr>
          <a:lstStyle/>
          <a:p>
            <a:endParaRPr lang="zh-CN" altLang="en-US" sz="2000" b="0">
              <a:solidFill>
                <a:srgbClr val="000066"/>
              </a:solidFill>
              <a:latin typeface="Times New Roman" pitchFamily="18" charset="0"/>
            </a:endParaRPr>
          </a:p>
          <a:p>
            <a:pPr lvl="2"/>
            <a:r>
              <a:rPr lang="zh-CN" altLang="en-US" sz="2000" b="0">
                <a:solidFill>
                  <a:srgbClr val="000066"/>
                </a:solidFill>
                <a:latin typeface="宋体" pitchFamily="2" charset="-122"/>
              </a:rPr>
              <a:t>比如：日本每周公布4000件专利，全部是日语， </a:t>
            </a:r>
            <a:r>
              <a:rPr lang="en-US" altLang="zh-CN" sz="2000">
                <a:solidFill>
                  <a:srgbClr val="000066"/>
                </a:solidFill>
                <a:latin typeface="宋体" pitchFamily="2" charset="-122"/>
              </a:rPr>
              <a:t>Derwent</a:t>
            </a:r>
            <a:r>
              <a:rPr lang="en-US" altLang="zh-CN" sz="2000" b="0">
                <a:solidFill>
                  <a:srgbClr val="000066"/>
                </a:solidFill>
                <a:latin typeface="宋体" pitchFamily="2" charset="-122"/>
              </a:rPr>
              <a:t> </a:t>
            </a:r>
            <a:r>
              <a:rPr lang="zh-CN" altLang="en-US" sz="2000" b="0">
                <a:solidFill>
                  <a:srgbClr val="000066"/>
                </a:solidFill>
                <a:latin typeface="宋体" pitchFamily="2" charset="-122"/>
              </a:rPr>
              <a:t>的研究人员将其第一页翻译成英文并编制英文索引与摘要。</a:t>
            </a:r>
          </a:p>
          <a:p>
            <a:pPr lvl="2" eaLnBrk="0" hangingPunct="0">
              <a:spcBef>
                <a:spcPct val="50000"/>
              </a:spcBef>
            </a:pPr>
            <a:endParaRPr lang="zh-CN" altLang="en-US" sz="2000" b="0">
              <a:solidFill>
                <a:srgbClr val="000066"/>
              </a:solidFill>
              <a:latin typeface="宋体" pitchFamily="2" charset="-122"/>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24"/>
          <p:cNvSpPr>
            <a:spLocks noGrp="1" noChangeArrowheads="1"/>
          </p:cNvSpPr>
          <p:nvPr>
            <p:ph type="title"/>
          </p:nvPr>
        </p:nvSpPr>
        <p:spPr>
          <a:xfrm>
            <a:off x="971600" y="332656"/>
            <a:ext cx="4536504" cy="715963"/>
          </a:xfrm>
        </p:spPr>
        <p:txBody>
          <a:bodyPr/>
          <a:lstStyle/>
          <a:p>
            <a:pPr eaLnBrk="1" hangingPunct="1"/>
            <a:r>
              <a:rPr lang="zh-CN" altLang="en-US" b="1" dirty="0" smtClean="0">
                <a:ea typeface="宋体" pitchFamily="2" charset="-122"/>
              </a:rPr>
              <a:t>专利同族</a:t>
            </a:r>
          </a:p>
        </p:txBody>
      </p:sp>
      <p:sp>
        <p:nvSpPr>
          <p:cNvPr id="44035" name="Rectangle 1026"/>
          <p:cNvSpPr>
            <a:spLocks noGrp="1" noChangeArrowheads="1"/>
          </p:cNvSpPr>
          <p:nvPr>
            <p:ph idx="1"/>
          </p:nvPr>
        </p:nvSpPr>
        <p:spPr>
          <a:xfrm>
            <a:off x="323850" y="1341438"/>
            <a:ext cx="8424863" cy="5183906"/>
          </a:xfrm>
        </p:spPr>
        <p:txBody>
          <a:bodyPr/>
          <a:lstStyle/>
          <a:p>
            <a:pPr lvl="1" eaLnBrk="1" hangingPunct="1">
              <a:spcBef>
                <a:spcPct val="0"/>
              </a:spcBef>
              <a:buClr>
                <a:srgbClr val="ECBF00"/>
              </a:buClr>
              <a:buSzPct val="75000"/>
              <a:buFont typeface="Wingdings" pitchFamily="2" charset="2"/>
              <a:buChar char="l"/>
            </a:pPr>
            <a:r>
              <a:rPr lang="zh-CN" altLang="en-US" sz="2400" dirty="0" smtClean="0">
                <a:latin typeface="宋体" pitchFamily="2" charset="-122"/>
                <a:ea typeface="宋体" pitchFamily="2" charset="-122"/>
              </a:rPr>
              <a:t>由于专利保护的地域性，为在更多的国家实现专利保护，需要多国申请，也造成相同的技术文献多次重复出版</a:t>
            </a:r>
            <a:endParaRPr lang="en-US" altLang="zh-CN" sz="2400" dirty="0" smtClean="0">
              <a:latin typeface="宋体" pitchFamily="2" charset="-122"/>
              <a:ea typeface="宋体" pitchFamily="2" charset="-122"/>
            </a:endParaRPr>
          </a:p>
          <a:p>
            <a:pPr lvl="1" eaLnBrk="1" hangingPunct="1">
              <a:spcBef>
                <a:spcPct val="0"/>
              </a:spcBef>
              <a:buClr>
                <a:srgbClr val="ECBF00"/>
              </a:buClr>
              <a:buSzPct val="75000"/>
              <a:buFont typeface="Wingdings" pitchFamily="2" charset="2"/>
              <a:buChar char="l"/>
            </a:pPr>
            <a:endParaRPr lang="zh-CN" altLang="en-US" sz="2400" dirty="0" smtClean="0">
              <a:latin typeface="宋体" pitchFamily="2" charset="-122"/>
              <a:ea typeface="宋体" pitchFamily="2" charset="-122"/>
            </a:endParaRPr>
          </a:p>
          <a:p>
            <a:pPr lvl="1" eaLnBrk="1" hangingPunct="1">
              <a:spcBef>
                <a:spcPct val="0"/>
              </a:spcBef>
              <a:buClr>
                <a:srgbClr val="ECBF00"/>
              </a:buClr>
              <a:buSzPct val="75000"/>
              <a:buFont typeface="Wingdings" pitchFamily="2" charset="2"/>
              <a:buChar char="l"/>
            </a:pPr>
            <a:r>
              <a:rPr lang="en-US" altLang="zh-CN" sz="2400" dirty="0" smtClean="0">
                <a:latin typeface="宋体" pitchFamily="2" charset="-122"/>
                <a:ea typeface="宋体" pitchFamily="2" charset="-122"/>
              </a:rPr>
              <a:t> </a:t>
            </a:r>
            <a:r>
              <a:rPr lang="en-US" altLang="zh-CN" sz="2400" dirty="0" err="1" smtClean="0">
                <a:latin typeface="宋体" pitchFamily="2" charset="-122"/>
                <a:ea typeface="宋体" pitchFamily="2" charset="-122"/>
              </a:rPr>
              <a:t>Derwent</a:t>
            </a:r>
            <a:r>
              <a:rPr lang="en-US" altLang="zh-CN" sz="2400" dirty="0" smtClean="0">
                <a:latin typeface="宋体" pitchFamily="2" charset="-122"/>
                <a:ea typeface="宋体" pitchFamily="2" charset="-122"/>
              </a:rPr>
              <a:t> </a:t>
            </a:r>
            <a:r>
              <a:rPr lang="zh-CN" altLang="en-US" sz="2400" dirty="0" smtClean="0">
                <a:latin typeface="宋体" pitchFamily="2" charset="-122"/>
                <a:ea typeface="宋体" pitchFamily="2" charset="-122"/>
              </a:rPr>
              <a:t>会将同族专利合并成一条记录，在同一条记录页里会列出同族专利中不同国家授予给同一项技术的不同的专利号，从而对某一个具体专利的全球专利授权情况一目了然。另外，对于非英文</a:t>
            </a:r>
            <a:r>
              <a:rPr lang="en-US" altLang="zh-CN" sz="2400" dirty="0" smtClean="0">
                <a:latin typeface="宋体" pitchFamily="2" charset="-122"/>
                <a:ea typeface="宋体" pitchFamily="2" charset="-122"/>
              </a:rPr>
              <a:t>/</a:t>
            </a:r>
            <a:r>
              <a:rPr lang="zh-CN" altLang="en-US" sz="2400" dirty="0" smtClean="0">
                <a:latin typeface="宋体" pitchFamily="2" charset="-122"/>
                <a:ea typeface="宋体" pitchFamily="2" charset="-122"/>
              </a:rPr>
              <a:t>中文的专利，可以通过同族专利的记录，找到同一项技术的英文专利，了解技术细节</a:t>
            </a:r>
            <a:endParaRPr lang="en-US" altLang="zh-CN" sz="2400" dirty="0" smtClean="0">
              <a:latin typeface="宋体" pitchFamily="2" charset="-122"/>
              <a:ea typeface="宋体" pitchFamily="2" charset="-122"/>
            </a:endParaRPr>
          </a:p>
          <a:p>
            <a:pPr eaLnBrk="1" fontAlgn="t" hangingPunct="1">
              <a:buFont typeface="Wingdings" pitchFamily="2" charset="2"/>
              <a:buNone/>
            </a:pPr>
            <a:endParaRPr lang="zh-CN" altLang="en-US" dirty="0" smtClean="0">
              <a:latin typeface="宋体" pitchFamily="2" charset="-122"/>
              <a:ea typeface="宋体" pitchFamily="2"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7"/>
          <p:cNvPicPr>
            <a:picLocks noChangeAspect="1" noChangeArrowheads="1"/>
          </p:cNvPicPr>
          <p:nvPr/>
        </p:nvPicPr>
        <p:blipFill>
          <a:blip r:embed="rId3" cstate="print"/>
          <a:srcRect/>
          <a:stretch>
            <a:fillRect/>
          </a:stretch>
        </p:blipFill>
        <p:spPr bwMode="auto">
          <a:xfrm>
            <a:off x="-9525" y="620713"/>
            <a:ext cx="9153525" cy="5903912"/>
          </a:xfrm>
          <a:prstGeom prst="rect">
            <a:avLst/>
          </a:prstGeom>
          <a:noFill/>
          <a:ln w="9525" algn="ctr">
            <a:noFill/>
            <a:miter lim="800000"/>
            <a:headEnd/>
            <a:tailEnd/>
          </a:ln>
        </p:spPr>
      </p:pic>
      <p:sp>
        <p:nvSpPr>
          <p:cNvPr id="367618" name="Text Box 2"/>
          <p:cNvSpPr txBox="1">
            <a:spLocks noChangeArrowheads="1"/>
          </p:cNvSpPr>
          <p:nvPr/>
        </p:nvSpPr>
        <p:spPr bwMode="auto">
          <a:xfrm>
            <a:off x="0" y="0"/>
            <a:ext cx="1422184" cy="461665"/>
          </a:xfrm>
          <a:prstGeom prst="rect">
            <a:avLst/>
          </a:prstGeom>
          <a:solidFill>
            <a:srgbClr val="FFFF99"/>
          </a:solidFill>
          <a:ln w="9525">
            <a:noFill/>
            <a:miter lim="800000"/>
            <a:headEnd/>
            <a:tailEnd/>
          </a:ln>
          <a:effectLst/>
        </p:spPr>
        <p:txBody>
          <a:bodyPr wrap="none">
            <a:spAutoFit/>
          </a:bodyPr>
          <a:lstStyle/>
          <a:p>
            <a:pPr eaLnBrk="0" hangingPunct="0">
              <a:defRPr/>
            </a:pPr>
            <a:r>
              <a:rPr lang="zh-CN" altLang="en-US" sz="2400" dirty="0" smtClean="0">
                <a:solidFill>
                  <a:schemeClr val="tx1"/>
                </a:solidFill>
                <a:effectLst>
                  <a:outerShdw blurRad="38100" dist="38100" dir="2700000" algn="tl">
                    <a:srgbClr val="000000"/>
                  </a:outerShdw>
                </a:effectLst>
                <a:latin typeface="Times New Roman" pitchFamily="18" charset="0"/>
              </a:rPr>
              <a:t>专利同族</a:t>
            </a:r>
            <a:endParaRPr lang="zh-CN" altLang="en-US" sz="2400" dirty="0">
              <a:solidFill>
                <a:schemeClr val="tx1"/>
              </a:solidFill>
              <a:effectLst>
                <a:outerShdw blurRad="38100" dist="38100" dir="2700000" algn="tl">
                  <a:srgbClr val="000000"/>
                </a:outerShdw>
              </a:effectLst>
              <a:latin typeface="Times New Roman" pitchFamily="18" charset="0"/>
            </a:endParaRPr>
          </a:p>
        </p:txBody>
      </p:sp>
      <p:sp>
        <p:nvSpPr>
          <p:cNvPr id="45060" name="AutoShape 4"/>
          <p:cNvSpPr>
            <a:spLocks/>
          </p:cNvSpPr>
          <p:nvPr/>
        </p:nvSpPr>
        <p:spPr bwMode="auto">
          <a:xfrm>
            <a:off x="6156325" y="5157788"/>
            <a:ext cx="2736850" cy="1200150"/>
          </a:xfrm>
          <a:prstGeom prst="borderCallout2">
            <a:avLst>
              <a:gd name="adj1" fmla="val 7750"/>
              <a:gd name="adj2" fmla="val -2782"/>
              <a:gd name="adj3" fmla="val 9065"/>
              <a:gd name="adj4" fmla="val -46616"/>
              <a:gd name="adj5" fmla="val -42361"/>
              <a:gd name="adj6" fmla="val -81514"/>
            </a:avLst>
          </a:prstGeom>
          <a:solidFill>
            <a:srgbClr val="CCFFFF"/>
          </a:solidFill>
          <a:ln w="9525">
            <a:solidFill>
              <a:schemeClr val="tx1"/>
            </a:solidFill>
            <a:miter lim="800000"/>
            <a:headEnd/>
            <a:tailEnd/>
          </a:ln>
        </p:spPr>
        <p:txBody>
          <a:bodyPr>
            <a:spAutoFit/>
          </a:bodyPr>
          <a:lstStyle/>
          <a:p>
            <a:pPr eaLnBrk="0" hangingPunct="0"/>
            <a:r>
              <a:rPr lang="zh-CN" altLang="en-US" sz="1800" b="0">
                <a:solidFill>
                  <a:schemeClr val="tx1"/>
                </a:solidFill>
                <a:latin typeface="Times New Roman" pitchFamily="18" charset="0"/>
              </a:rPr>
              <a:t>不同国家授予给同一项技术发明的不同的专利号，</a:t>
            </a:r>
            <a:r>
              <a:rPr lang="en-US" altLang="zh-CN" sz="1800" b="0">
                <a:solidFill>
                  <a:schemeClr val="tx1"/>
                </a:solidFill>
                <a:latin typeface="Times New Roman" pitchFamily="18" charset="0"/>
              </a:rPr>
              <a:t>DII</a:t>
            </a:r>
            <a:r>
              <a:rPr lang="zh-CN" altLang="en-US" sz="1800" b="0">
                <a:solidFill>
                  <a:schemeClr val="tx1"/>
                </a:solidFill>
                <a:latin typeface="Times New Roman" pitchFamily="18" charset="0"/>
              </a:rPr>
              <a:t>将其合并在一个记录页中，聚成同族专利</a:t>
            </a:r>
          </a:p>
        </p:txBody>
      </p:sp>
      <p:sp>
        <p:nvSpPr>
          <p:cNvPr id="45061" name="Oval 5"/>
          <p:cNvSpPr>
            <a:spLocks noChangeArrowheads="1"/>
          </p:cNvSpPr>
          <p:nvPr/>
        </p:nvSpPr>
        <p:spPr bwMode="auto">
          <a:xfrm>
            <a:off x="-144463" y="3716338"/>
            <a:ext cx="8893176" cy="1225550"/>
          </a:xfrm>
          <a:prstGeom prst="ellipse">
            <a:avLst/>
          </a:prstGeom>
          <a:noFill/>
          <a:ln w="47625" algn="ctr">
            <a:solidFill>
              <a:srgbClr val="FF00FF"/>
            </a:solidFill>
            <a:round/>
            <a:headEnd/>
            <a:tailEnd/>
          </a:ln>
        </p:spPr>
        <p:txBody>
          <a:bodyPr wrap="none" anchor="ctr"/>
          <a:lstStyle/>
          <a:p>
            <a:endParaRPr lang="zh-CN"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24"/>
          <p:cNvSpPr>
            <a:spLocks noGrp="1" noChangeArrowheads="1"/>
          </p:cNvSpPr>
          <p:nvPr>
            <p:ph type="title"/>
          </p:nvPr>
        </p:nvSpPr>
        <p:spPr>
          <a:xfrm>
            <a:off x="683568" y="332656"/>
            <a:ext cx="7369175" cy="836612"/>
          </a:xfrm>
        </p:spPr>
        <p:txBody>
          <a:bodyPr/>
          <a:lstStyle/>
          <a:p>
            <a:pPr eaLnBrk="1" hangingPunct="1"/>
            <a:r>
              <a:rPr lang="en-US" altLang="zh-CN" dirty="0" err="1" smtClean="0">
                <a:ea typeface="宋体" pitchFamily="2" charset="-122"/>
              </a:rPr>
              <a:t>Derwent</a:t>
            </a:r>
            <a:r>
              <a:rPr lang="zh-CN" altLang="en-US" dirty="0" smtClean="0">
                <a:ea typeface="宋体" pitchFamily="2" charset="-122"/>
              </a:rPr>
              <a:t>手工代码（</a:t>
            </a:r>
            <a:r>
              <a:rPr lang="en-US" altLang="zh-CN" dirty="0" smtClean="0">
                <a:ea typeface="宋体" pitchFamily="2" charset="-122"/>
              </a:rPr>
              <a:t>Manual code</a:t>
            </a:r>
            <a:r>
              <a:rPr lang="zh-CN" altLang="en-US" dirty="0" smtClean="0">
                <a:ea typeface="宋体" pitchFamily="2" charset="-122"/>
              </a:rPr>
              <a:t>）</a:t>
            </a:r>
          </a:p>
        </p:txBody>
      </p:sp>
      <p:sp>
        <p:nvSpPr>
          <p:cNvPr id="46083" name="Rectangle 1027"/>
          <p:cNvSpPr>
            <a:spLocks noGrp="1" noChangeArrowheads="1"/>
          </p:cNvSpPr>
          <p:nvPr>
            <p:ph idx="1"/>
          </p:nvPr>
        </p:nvSpPr>
        <p:spPr>
          <a:xfrm>
            <a:off x="467544" y="1484784"/>
            <a:ext cx="8208589" cy="4422775"/>
          </a:xfrm>
        </p:spPr>
        <p:txBody>
          <a:bodyPr/>
          <a:lstStyle/>
          <a:p>
            <a:pPr eaLnBrk="1" hangingPunct="1"/>
            <a:r>
              <a:rPr lang="zh-CN" altLang="en-US" sz="2600" dirty="0" smtClean="0">
                <a:ea typeface="宋体" pitchFamily="2" charset="-122"/>
              </a:rPr>
              <a:t>比德温特分类代码更为详细：相当于广义的叙词表</a:t>
            </a:r>
          </a:p>
          <a:p>
            <a:pPr eaLnBrk="1" hangingPunct="1"/>
            <a:r>
              <a:rPr lang="zh-CN" altLang="en-US" sz="2600" dirty="0" smtClean="0">
                <a:ea typeface="宋体" pitchFamily="2" charset="-122"/>
              </a:rPr>
              <a:t>根据专利文献的文摘和全文对发明的应用和发明的重要特点进行标引</a:t>
            </a:r>
          </a:p>
          <a:p>
            <a:pPr eaLnBrk="1" hangingPunct="1"/>
            <a:r>
              <a:rPr lang="zh-CN" altLang="en-US" sz="2600" dirty="0" smtClean="0">
                <a:ea typeface="宋体" pitchFamily="2" charset="-122"/>
              </a:rPr>
              <a:t>提高检索的全面性和准确性</a:t>
            </a:r>
          </a:p>
          <a:p>
            <a:pPr lvl="1" eaLnBrk="1" hangingPunct="1"/>
            <a:r>
              <a:rPr lang="zh-CN" altLang="en-US" sz="2600" dirty="0" smtClean="0">
                <a:ea typeface="宋体" pitchFamily="2" charset="-122"/>
              </a:rPr>
              <a:t>标引的一致性很高</a:t>
            </a:r>
          </a:p>
          <a:p>
            <a:pPr lvl="1" eaLnBrk="1" hangingPunct="1"/>
            <a:r>
              <a:rPr lang="zh-CN" altLang="en-US" sz="2600" dirty="0" smtClean="0">
                <a:ea typeface="宋体" pitchFamily="2" charset="-122"/>
              </a:rPr>
              <a:t>适应于科研人员的习惯和应用</a:t>
            </a:r>
          </a:p>
          <a:p>
            <a:pPr eaLnBrk="1" hangingPunct="1"/>
            <a:r>
              <a:rPr lang="zh-CN" altLang="en-US" sz="2600" dirty="0" smtClean="0">
                <a:ea typeface="宋体" pitchFamily="2" charset="-122"/>
              </a:rPr>
              <a:t>直接提供手工代码的检索辅助工具</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24"/>
          <p:cNvSpPr>
            <a:spLocks noGrp="1" noChangeArrowheads="1"/>
          </p:cNvSpPr>
          <p:nvPr>
            <p:ph type="title"/>
          </p:nvPr>
        </p:nvSpPr>
        <p:spPr>
          <a:xfrm>
            <a:off x="277688" y="332656"/>
            <a:ext cx="8686800" cy="400050"/>
          </a:xfrm>
          <a:solidFill>
            <a:srgbClr val="CCFFFF"/>
          </a:solidFill>
        </p:spPr>
        <p:txBody>
          <a:bodyPr/>
          <a:lstStyle/>
          <a:p>
            <a:pPr eaLnBrk="1" hangingPunct="1"/>
            <a:r>
              <a:rPr lang="zh-CN" altLang="en-US" dirty="0" smtClean="0">
                <a:ea typeface="宋体" pitchFamily="2" charset="-122"/>
              </a:rPr>
              <a:t>与</a:t>
            </a:r>
            <a:r>
              <a:rPr lang="en-US" altLang="zh-CN" dirty="0" smtClean="0">
                <a:ea typeface="宋体" pitchFamily="2" charset="-122"/>
              </a:rPr>
              <a:t>Web of Science</a:t>
            </a:r>
            <a:r>
              <a:rPr lang="zh-CN" altLang="en-US" dirty="0" smtClean="0">
                <a:ea typeface="宋体" pitchFamily="2" charset="-122"/>
              </a:rPr>
              <a:t>的双向连接</a:t>
            </a:r>
          </a:p>
        </p:txBody>
      </p:sp>
      <p:sp>
        <p:nvSpPr>
          <p:cNvPr id="48131" name="Rectangle 1027"/>
          <p:cNvSpPr>
            <a:spLocks noGrp="1" noChangeArrowheads="1"/>
          </p:cNvSpPr>
          <p:nvPr>
            <p:ph idx="1"/>
          </p:nvPr>
        </p:nvSpPr>
        <p:spPr>
          <a:xfrm>
            <a:off x="565150" y="1700213"/>
            <a:ext cx="8258175" cy="4114800"/>
          </a:xfrm>
        </p:spPr>
        <p:txBody>
          <a:bodyPr/>
          <a:lstStyle/>
          <a:p>
            <a:pPr marL="865188" lvl="1" indent="-342900" eaLnBrk="1" hangingPunct="1">
              <a:buFont typeface="Arial" pitchFamily="34" charset="0"/>
              <a:buNone/>
            </a:pPr>
            <a:r>
              <a:rPr lang="en-US" altLang="zh-CN" sz="2400" dirty="0" smtClean="0">
                <a:ea typeface="宋体" pitchFamily="2" charset="-122"/>
              </a:rPr>
              <a:t>Cited Articles </a:t>
            </a:r>
            <a:r>
              <a:rPr lang="en-US" altLang="zh-CN" sz="2400" i="1" dirty="0" smtClean="0">
                <a:ea typeface="宋体" pitchFamily="2" charset="-122"/>
              </a:rPr>
              <a:t>( DII </a:t>
            </a:r>
            <a:r>
              <a:rPr lang="en-US" altLang="zh-CN" sz="2400" i="1" dirty="0" smtClean="0">
                <a:ea typeface="宋体" pitchFamily="2" charset="-122"/>
                <a:sym typeface="Wingdings" pitchFamily="2" charset="2"/>
              </a:rPr>
              <a:t></a:t>
            </a:r>
            <a:r>
              <a:rPr lang="en-US" altLang="zh-CN" sz="2400" i="1" dirty="0" smtClean="0">
                <a:ea typeface="宋体" pitchFamily="2" charset="-122"/>
              </a:rPr>
              <a:t> </a:t>
            </a:r>
            <a:r>
              <a:rPr lang="en-US" altLang="zh-CN" sz="2400" i="1" dirty="0" err="1" smtClean="0">
                <a:ea typeface="宋体" pitchFamily="2" charset="-122"/>
              </a:rPr>
              <a:t>WoS</a:t>
            </a:r>
            <a:r>
              <a:rPr lang="en-US" altLang="zh-CN" sz="2400" i="1" dirty="0" smtClean="0">
                <a:ea typeface="宋体" pitchFamily="2" charset="-122"/>
              </a:rPr>
              <a:t>)</a:t>
            </a:r>
            <a:endParaRPr lang="en-US" altLang="zh-CN" sz="2400" dirty="0" smtClean="0">
              <a:ea typeface="宋体" pitchFamily="2" charset="-122"/>
            </a:endParaRPr>
          </a:p>
          <a:p>
            <a:pPr marL="1438275" lvl="2" indent="-393700" eaLnBrk="1" hangingPunct="1">
              <a:buFontTx/>
              <a:buNone/>
            </a:pPr>
            <a:r>
              <a:rPr lang="en-US" altLang="zh-CN" sz="2000" dirty="0" smtClean="0">
                <a:ea typeface="宋体" pitchFamily="2" charset="-122"/>
              </a:rPr>
              <a:t>Over 1,400,000 links - will increase</a:t>
            </a:r>
          </a:p>
          <a:p>
            <a:pPr marL="1708150" lvl="3" indent="-679450" eaLnBrk="1" hangingPunct="1">
              <a:buFont typeface="Arial" pitchFamily="34" charset="0"/>
              <a:buNone/>
            </a:pPr>
            <a:r>
              <a:rPr lang="zh-CN" altLang="en-US" sz="1800" dirty="0" smtClean="0">
                <a:solidFill>
                  <a:srgbClr val="000000"/>
                </a:solidFill>
                <a:ea typeface="宋体" pitchFamily="2" charset="-122"/>
              </a:rPr>
              <a:t>跟踪基础研究发展成为专利提供线索与方向，</a:t>
            </a:r>
          </a:p>
          <a:p>
            <a:pPr marL="1708150" lvl="3" indent="-679450" eaLnBrk="1" hangingPunct="1">
              <a:buFont typeface="Arial" pitchFamily="34" charset="0"/>
              <a:buNone/>
            </a:pPr>
            <a:r>
              <a:rPr lang="zh-CN" altLang="en-US" sz="1800" dirty="0" smtClean="0">
                <a:solidFill>
                  <a:srgbClr val="000000"/>
                </a:solidFill>
                <a:ea typeface="宋体" pitchFamily="2" charset="-122"/>
              </a:rPr>
              <a:t>基础研究课题如何转化成应用研究乃至技术专利提供了思路和方法</a:t>
            </a:r>
          </a:p>
          <a:p>
            <a:pPr marL="1708150" lvl="3" indent="-679450" eaLnBrk="1" hangingPunct="1">
              <a:buFont typeface="Arial" pitchFamily="34" charset="0"/>
              <a:buNone/>
            </a:pPr>
            <a:r>
              <a:rPr lang="zh-CN" altLang="en-US" sz="1800" dirty="0" smtClean="0">
                <a:solidFill>
                  <a:srgbClr val="000000"/>
                </a:solidFill>
                <a:ea typeface="宋体" pitchFamily="2" charset="-122"/>
              </a:rPr>
              <a:t>基础研究中所涉及的创新只能转化为专利才能得到相应的知识产权保 护，在市场竞争中得以应用与发展</a:t>
            </a:r>
          </a:p>
          <a:p>
            <a:pPr marL="1708150" lvl="3" indent="-679450" eaLnBrk="1" hangingPunct="1">
              <a:buFont typeface="Arial" pitchFamily="34" charset="0"/>
              <a:buNone/>
            </a:pPr>
            <a:endParaRPr lang="zh-CN" altLang="zh-CN" sz="1800" dirty="0" smtClean="0">
              <a:ea typeface="宋体" pitchFamily="2" charset="-122"/>
            </a:endParaRPr>
          </a:p>
          <a:p>
            <a:pPr marL="865188" lvl="1" indent="-342900" eaLnBrk="1" hangingPunct="1">
              <a:buFont typeface="Arial" pitchFamily="34" charset="0"/>
              <a:buNone/>
            </a:pPr>
            <a:r>
              <a:rPr lang="en-US" altLang="zh-CN" sz="2400" dirty="0" smtClean="0">
                <a:ea typeface="宋体" pitchFamily="2" charset="-122"/>
              </a:rPr>
              <a:t>Cited Patents </a:t>
            </a:r>
            <a:r>
              <a:rPr lang="en-US" altLang="zh-CN" sz="2400" i="1" dirty="0" smtClean="0">
                <a:ea typeface="宋体" pitchFamily="2" charset="-122"/>
              </a:rPr>
              <a:t>(</a:t>
            </a:r>
            <a:r>
              <a:rPr lang="en-US" altLang="zh-CN" sz="2400" i="1" dirty="0" err="1" smtClean="0">
                <a:ea typeface="宋体" pitchFamily="2" charset="-122"/>
              </a:rPr>
              <a:t>WoS</a:t>
            </a:r>
            <a:r>
              <a:rPr lang="en-US" altLang="zh-CN" sz="2400" i="1" dirty="0" smtClean="0">
                <a:ea typeface="宋体" pitchFamily="2" charset="-122"/>
              </a:rPr>
              <a:t> </a:t>
            </a:r>
            <a:r>
              <a:rPr lang="en-US" altLang="zh-CN" sz="2400" i="1" dirty="0" smtClean="0">
                <a:ea typeface="宋体" pitchFamily="2" charset="-122"/>
                <a:sym typeface="Wingdings" pitchFamily="2" charset="2"/>
              </a:rPr>
              <a:t></a:t>
            </a:r>
            <a:r>
              <a:rPr lang="en-US" altLang="zh-CN" sz="2400" i="1" dirty="0" smtClean="0">
                <a:ea typeface="宋体" pitchFamily="2" charset="-122"/>
              </a:rPr>
              <a:t>  DII)</a:t>
            </a:r>
          </a:p>
          <a:p>
            <a:pPr marL="1438275" lvl="2" indent="-393700" eaLnBrk="1" hangingPunct="1">
              <a:buFontTx/>
              <a:buNone/>
            </a:pPr>
            <a:r>
              <a:rPr lang="en-US" altLang="zh-CN" sz="2000" dirty="0" smtClean="0">
                <a:ea typeface="宋体" pitchFamily="2" charset="-122"/>
              </a:rPr>
              <a:t>Over 160,000 links - will increase</a:t>
            </a:r>
          </a:p>
          <a:p>
            <a:pPr marL="1438275" lvl="2" indent="-393700" eaLnBrk="1" hangingPunct="1">
              <a:buFontTx/>
              <a:buNone/>
            </a:pPr>
            <a:r>
              <a:rPr lang="zh-CN" altLang="en-US" sz="2000" dirty="0" smtClean="0">
                <a:solidFill>
                  <a:srgbClr val="000000"/>
                </a:solidFill>
                <a:latin typeface="宋体" pitchFamily="2" charset="-122"/>
                <a:ea typeface="宋体" pitchFamily="2" charset="-122"/>
              </a:rPr>
              <a:t>掌握新的技术在科学研究中的应用提供了很好的借鉴和参考</a:t>
            </a:r>
            <a:r>
              <a:rPr lang="zh-CN" altLang="en-US" sz="2000" dirty="0" smtClean="0">
                <a:solidFill>
                  <a:srgbClr val="000000"/>
                </a:solidFill>
                <a:ea typeface="宋体" pitchFamily="2" charset="-122"/>
              </a:rPr>
              <a:t>。</a:t>
            </a:r>
            <a:endParaRPr lang="zh-CN" altLang="zh-CN" sz="2000" dirty="0" smtClean="0">
              <a:ea typeface="宋体" pitchFamily="2" charset="-122"/>
            </a:endParaRPr>
          </a:p>
          <a:p>
            <a:pPr eaLnBrk="1" hangingPunct="1"/>
            <a:endParaRPr lang="zh-CN" altLang="zh-CN" dirty="0" smtClean="0">
              <a:latin typeface="Times New Roman" pitchFamily="18" charset="0"/>
              <a:ea typeface="宋体" pitchFamily="2"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188640"/>
            <a:ext cx="7369175" cy="836612"/>
          </a:xfrm>
        </p:spPr>
        <p:txBody>
          <a:bodyPr/>
          <a:lstStyle/>
          <a:p>
            <a:r>
              <a:rPr lang="zh-CN" altLang="en-US" dirty="0" smtClean="0"/>
              <a:t>德温特化学深度标引</a:t>
            </a:r>
            <a:r>
              <a:rPr lang="en-US" altLang="zh-CN" dirty="0" smtClean="0"/>
              <a:t>——DCR</a:t>
            </a:r>
            <a:r>
              <a:rPr lang="zh-CN" altLang="en-US" dirty="0" smtClean="0"/>
              <a:t>数据库</a:t>
            </a:r>
            <a:endParaRPr lang="zh-CN" altLang="en-US" dirty="0"/>
          </a:p>
        </p:txBody>
      </p:sp>
      <p:sp>
        <p:nvSpPr>
          <p:cNvPr id="3" name="内容占位符 2"/>
          <p:cNvSpPr>
            <a:spLocks noGrp="1"/>
          </p:cNvSpPr>
          <p:nvPr>
            <p:ph idx="1"/>
          </p:nvPr>
        </p:nvSpPr>
        <p:spPr/>
        <p:txBody>
          <a:bodyPr/>
          <a:lstStyle/>
          <a:p>
            <a:r>
              <a:rPr lang="zh-CN" altLang="en-US" dirty="0" smtClean="0"/>
              <a:t>属于</a:t>
            </a:r>
            <a:r>
              <a:rPr lang="en-US" altLang="zh-CN" dirty="0" smtClean="0"/>
              <a:t>DWPI</a:t>
            </a:r>
            <a:r>
              <a:rPr lang="zh-CN" altLang="en-US" dirty="0" smtClean="0"/>
              <a:t>数据的一部分</a:t>
            </a:r>
          </a:p>
          <a:p>
            <a:r>
              <a:rPr lang="en-US" altLang="zh-CN" dirty="0" smtClean="0"/>
              <a:t>DCR</a:t>
            </a:r>
            <a:r>
              <a:rPr lang="zh-CN" altLang="en-US" dirty="0" smtClean="0"/>
              <a:t>覆盖</a:t>
            </a:r>
            <a:r>
              <a:rPr lang="en-US" altLang="zh-CN" dirty="0" smtClean="0"/>
              <a:t>DWPI</a:t>
            </a:r>
            <a:r>
              <a:rPr lang="zh-CN" altLang="en-US" dirty="0" smtClean="0"/>
              <a:t>专利数据中的化合物结构</a:t>
            </a:r>
            <a:endParaRPr lang="en-US" altLang="zh-CN" dirty="0" smtClean="0"/>
          </a:p>
        </p:txBody>
      </p:sp>
      <p:pic>
        <p:nvPicPr>
          <p:cNvPr id="4" name="Picture 3"/>
          <p:cNvPicPr>
            <a:picLocks noChangeAspect="1" noChangeArrowheads="1"/>
          </p:cNvPicPr>
          <p:nvPr/>
        </p:nvPicPr>
        <p:blipFill>
          <a:blip r:embed="rId3" cstate="print"/>
          <a:srcRect/>
          <a:stretch>
            <a:fillRect/>
          </a:stretch>
        </p:blipFill>
        <p:spPr bwMode="auto">
          <a:xfrm>
            <a:off x="2771800" y="2780928"/>
            <a:ext cx="5886450" cy="3781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188640"/>
            <a:ext cx="7369175" cy="836612"/>
          </a:xfrm>
        </p:spPr>
        <p:txBody>
          <a:bodyPr/>
          <a:lstStyle/>
          <a:p>
            <a:r>
              <a:rPr lang="zh-CN" altLang="en-US" dirty="0" smtClean="0"/>
              <a:t>化合物全纪录</a:t>
            </a:r>
            <a:endParaRPr lang="zh-CN" altLang="en-US" dirty="0"/>
          </a:p>
        </p:txBody>
      </p:sp>
      <p:sp>
        <p:nvSpPr>
          <p:cNvPr id="3" name="内容占位符 2"/>
          <p:cNvSpPr>
            <a:spLocks noGrp="1"/>
          </p:cNvSpPr>
          <p:nvPr>
            <p:ph idx="1"/>
          </p:nvPr>
        </p:nvSpPr>
        <p:spPr/>
        <p:txBody>
          <a:bodyPr/>
          <a:lstStyle/>
          <a:p>
            <a:endParaRPr lang="zh-CN" altLang="en-US"/>
          </a:p>
        </p:txBody>
      </p:sp>
      <p:pic>
        <p:nvPicPr>
          <p:cNvPr id="4098" name="Picture 2"/>
          <p:cNvPicPr>
            <a:picLocks noChangeAspect="1" noChangeArrowheads="1"/>
          </p:cNvPicPr>
          <p:nvPr/>
        </p:nvPicPr>
        <p:blipFill>
          <a:blip r:embed="rId3" cstate="print"/>
          <a:srcRect/>
          <a:stretch>
            <a:fillRect/>
          </a:stretch>
        </p:blipFill>
        <p:spPr bwMode="auto">
          <a:xfrm>
            <a:off x="152400" y="1124744"/>
            <a:ext cx="8839200" cy="5714206"/>
          </a:xfrm>
          <a:prstGeom prst="rect">
            <a:avLst/>
          </a:prstGeom>
          <a:noFill/>
          <a:ln w="9525">
            <a:noFill/>
            <a:miter lim="800000"/>
            <a:headEnd/>
            <a:tailEnd/>
          </a:ln>
        </p:spPr>
      </p:pic>
      <p:sp>
        <p:nvSpPr>
          <p:cNvPr id="5" name="圆角矩形 4"/>
          <p:cNvSpPr/>
          <p:nvPr/>
        </p:nvSpPr>
        <p:spPr>
          <a:xfrm>
            <a:off x="179512" y="4509120"/>
            <a:ext cx="8820472" cy="864096"/>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179512" y="5373216"/>
            <a:ext cx="6012160" cy="432048"/>
          </a:xfrm>
          <a:prstGeom prst="roundRect">
            <a:avLst/>
          </a:prstGeom>
          <a:noFill/>
          <a:ln w="38100">
            <a:solidFill>
              <a:srgbClr val="D6009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179512" y="5976664"/>
            <a:ext cx="6012160" cy="881336"/>
          </a:xfrm>
          <a:prstGeom prst="roundRect">
            <a:avLst/>
          </a:prstGeom>
          <a:noFill/>
          <a:ln w="38100">
            <a:solidFill>
              <a:srgbClr val="0066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DII</a:t>
            </a:r>
            <a:r>
              <a:rPr lang="zh-CN" altLang="en-US" dirty="0" smtClean="0"/>
              <a:t>中化合物的检索途径</a:t>
            </a:r>
            <a:endParaRPr lang="zh-CN" altLang="en-US" dirty="0"/>
          </a:p>
        </p:txBody>
      </p:sp>
      <p:sp>
        <p:nvSpPr>
          <p:cNvPr id="3" name="内容占位符 2"/>
          <p:cNvSpPr>
            <a:spLocks noGrp="1"/>
          </p:cNvSpPr>
          <p:nvPr>
            <p:ph idx="1"/>
          </p:nvPr>
        </p:nvSpPr>
        <p:spPr/>
        <p:txBody>
          <a:bodyPr/>
          <a:lstStyle/>
          <a:p>
            <a:r>
              <a:rPr lang="zh-CN" altLang="en-US" sz="3200" dirty="0" smtClean="0"/>
              <a:t>名称检索</a:t>
            </a:r>
            <a:endParaRPr lang="en-US" altLang="zh-CN" sz="3200" dirty="0" smtClean="0"/>
          </a:p>
          <a:p>
            <a:r>
              <a:rPr lang="zh-CN" altLang="en-US" sz="3200" dirty="0" smtClean="0"/>
              <a:t>分子式检索</a:t>
            </a:r>
            <a:endParaRPr lang="en-US" altLang="zh-CN" sz="3200" dirty="0" smtClean="0"/>
          </a:p>
          <a:p>
            <a:r>
              <a:rPr lang="zh-CN" altLang="en-US" sz="3200" dirty="0" smtClean="0"/>
              <a:t>结构式检索</a:t>
            </a:r>
            <a:endParaRPr lang="en-US" altLang="zh-CN" sz="3200" dirty="0" smtClean="0"/>
          </a:p>
          <a:p>
            <a:r>
              <a:rPr lang="zh-CN" altLang="en-US" sz="3200" dirty="0" smtClean="0"/>
              <a:t>化合物号检索（化合物号，片段码，化合物资源号等）</a:t>
            </a:r>
            <a:endParaRPr lang="en-US" altLang="zh-CN" sz="3200" dirty="0" smtClean="0"/>
          </a:p>
          <a:p>
            <a:endParaRPr lang="zh-CN" altLang="en-US" sz="3200"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4451" name="Rectangle 3"/>
          <p:cNvSpPr>
            <a:spLocks noGrp="1" noChangeArrowheads="1"/>
          </p:cNvSpPr>
          <p:nvPr>
            <p:ph type="title"/>
          </p:nvPr>
        </p:nvSpPr>
        <p:spPr>
          <a:xfrm>
            <a:off x="228600" y="533400"/>
            <a:ext cx="8229600" cy="447675"/>
          </a:xfrm>
        </p:spPr>
        <p:txBody>
          <a:bodyPr/>
          <a:lstStyle/>
          <a:p>
            <a:pPr eaLnBrk="1" hangingPunct="1"/>
            <a:r>
              <a:rPr lang="zh-CN" altLang="en-GB" smtClean="0">
                <a:latin typeface="黑体" pitchFamily="2" charset="-122"/>
                <a:ea typeface="黑体" pitchFamily="2" charset="-122"/>
              </a:rPr>
              <a:t>提纲</a:t>
            </a:r>
          </a:p>
        </p:txBody>
      </p:sp>
      <p:sp>
        <p:nvSpPr>
          <p:cNvPr id="87043" name="Rectangle 2"/>
          <p:cNvSpPr>
            <a:spLocks noGrp="1" noChangeArrowheads="1"/>
          </p:cNvSpPr>
          <p:nvPr>
            <p:ph idx="1"/>
          </p:nvPr>
        </p:nvSpPr>
        <p:spPr>
          <a:xfrm>
            <a:off x="769168" y="1143000"/>
            <a:ext cx="7475240" cy="4878288"/>
          </a:xfrm>
        </p:spPr>
        <p:txBody>
          <a:bodyPr lIns="91440" tIns="45720" rIns="91440" bIns="45720"/>
          <a:lstStyle/>
          <a:p>
            <a:pPr eaLnBrk="1" hangingPunct="1">
              <a:lnSpc>
                <a:spcPct val="40000"/>
              </a:lnSpc>
              <a:spcBef>
                <a:spcPct val="115000"/>
              </a:spcBef>
              <a:buFont typeface="Wingdings" pitchFamily="2" charset="2"/>
              <a:buNone/>
            </a:pPr>
            <a:endParaRPr lang="en-US" altLang="zh-CN" sz="800" b="1" i="1" dirty="0" smtClean="0">
              <a:solidFill>
                <a:srgbClr val="009900"/>
              </a:solidFill>
              <a:ea typeface="黑体" pitchFamily="2" charset="-122"/>
            </a:endParaRPr>
          </a:p>
          <a:p>
            <a:pPr eaLnBrk="1" hangingPunct="1">
              <a:lnSpc>
                <a:spcPct val="40000"/>
              </a:lnSpc>
              <a:spcBef>
                <a:spcPct val="115000"/>
              </a:spcBef>
              <a:buFont typeface="Wingdings" pitchFamily="2" charset="2"/>
              <a:buNone/>
            </a:pPr>
            <a:r>
              <a:rPr lang="zh-CN" altLang="en-US" sz="2000" b="1" dirty="0" smtClean="0">
                <a:latin typeface="宋体" pitchFamily="2" charset="-122"/>
                <a:ea typeface="宋体" pitchFamily="2" charset="-122"/>
              </a:rPr>
              <a:t>专利文献及其利用概述</a:t>
            </a:r>
            <a:endParaRPr lang="en-US" altLang="zh-CN" sz="2000" b="1" dirty="0" smtClean="0">
              <a:latin typeface="宋体" pitchFamily="2" charset="-122"/>
              <a:ea typeface="宋体" pitchFamily="2" charset="-122"/>
            </a:endParaRPr>
          </a:p>
          <a:p>
            <a:pPr eaLnBrk="1" hangingPunct="1">
              <a:lnSpc>
                <a:spcPct val="40000"/>
              </a:lnSpc>
              <a:spcBef>
                <a:spcPct val="115000"/>
              </a:spcBef>
              <a:buFont typeface="Wingdings" pitchFamily="2" charset="2"/>
              <a:buNone/>
            </a:pPr>
            <a:r>
              <a:rPr lang="en-US" altLang="zh-CN" sz="2000" b="1" dirty="0" err="1" smtClean="0">
                <a:ea typeface="宋体" pitchFamily="2" charset="-122"/>
              </a:rPr>
              <a:t>Derwent</a:t>
            </a:r>
            <a:r>
              <a:rPr lang="en-US" altLang="zh-CN" sz="2000" b="1" dirty="0" smtClean="0">
                <a:ea typeface="宋体" pitchFamily="2" charset="-122"/>
              </a:rPr>
              <a:t> Innovations Index </a:t>
            </a:r>
            <a:r>
              <a:rPr lang="zh-CN" altLang="en-US" sz="2000" b="1" dirty="0" smtClean="0">
                <a:ea typeface="宋体" pitchFamily="2" charset="-122"/>
              </a:rPr>
              <a:t>的内容与作用</a:t>
            </a:r>
            <a:endParaRPr lang="zh-CN" altLang="en-US" sz="2000" b="1" dirty="0" smtClean="0">
              <a:latin typeface="黑体" pitchFamily="2" charset="-122"/>
              <a:ea typeface="黑体" pitchFamily="2" charset="-122"/>
            </a:endParaRPr>
          </a:p>
          <a:p>
            <a:pPr eaLnBrk="1" hangingPunct="1">
              <a:lnSpc>
                <a:spcPct val="40000"/>
              </a:lnSpc>
              <a:spcBef>
                <a:spcPct val="115000"/>
              </a:spcBef>
              <a:buFont typeface="Wingdings" pitchFamily="2" charset="2"/>
              <a:buNone/>
            </a:pPr>
            <a:r>
              <a:rPr lang="en-US" altLang="zh-CN" sz="2000" b="1" dirty="0" err="1" smtClean="0">
                <a:ea typeface="宋体" pitchFamily="2" charset="-122"/>
              </a:rPr>
              <a:t>Derwent</a:t>
            </a:r>
            <a:r>
              <a:rPr lang="en-US" altLang="zh-CN" sz="2000" b="1" dirty="0" smtClean="0">
                <a:ea typeface="宋体" pitchFamily="2" charset="-122"/>
              </a:rPr>
              <a:t> Innovations Index</a:t>
            </a:r>
            <a:r>
              <a:rPr lang="zh-CN" altLang="en-US" sz="2000" b="1" dirty="0" smtClean="0">
                <a:ea typeface="宋体" pitchFamily="2" charset="-122"/>
              </a:rPr>
              <a:t>的应用实例</a:t>
            </a:r>
            <a:endParaRPr lang="en-US" altLang="zh-CN" sz="2000" b="1" dirty="0" smtClean="0">
              <a:ea typeface="黑体" pitchFamily="2" charset="-122"/>
            </a:endParaRPr>
          </a:p>
          <a:p>
            <a:pPr lvl="1" eaLnBrk="1" hangingPunct="1">
              <a:spcBef>
                <a:spcPct val="115000"/>
              </a:spcBef>
              <a:buClr>
                <a:srgbClr val="E67300"/>
              </a:buClr>
              <a:buSzPct val="80000"/>
              <a:buFont typeface="Wingdings" pitchFamily="2" charset="2"/>
              <a:buNone/>
            </a:pPr>
            <a:r>
              <a:rPr lang="zh-CN" altLang="en-US" sz="1600" b="1" dirty="0" smtClean="0">
                <a:latin typeface="宋体" pitchFamily="2" charset="-122"/>
                <a:ea typeface="宋体" pitchFamily="2" charset="-122"/>
                <a:sym typeface="Symbol" pitchFamily="18" charset="2"/>
              </a:rPr>
              <a:t>案例一如何使用关键词和分类号检索</a:t>
            </a:r>
            <a:r>
              <a:rPr lang="zh-CN" altLang="en-US" sz="1600" b="1" dirty="0" smtClean="0">
                <a:latin typeface="宋体" pitchFamily="2" charset="-122"/>
                <a:ea typeface="宋体" pitchFamily="2" charset="-122"/>
              </a:rPr>
              <a:t>专利信息</a:t>
            </a:r>
            <a:r>
              <a:rPr lang="en-US" altLang="zh-CN" sz="1600" b="1" dirty="0" smtClean="0">
                <a:latin typeface="宋体" pitchFamily="2" charset="-122"/>
                <a:ea typeface="宋体" pitchFamily="2" charset="-122"/>
              </a:rPr>
              <a:t>?</a:t>
            </a:r>
          </a:p>
          <a:p>
            <a:pPr lvl="1" eaLnBrk="1" hangingPunct="1">
              <a:spcBef>
                <a:spcPct val="115000"/>
              </a:spcBef>
              <a:buClr>
                <a:srgbClr val="E67300"/>
              </a:buClr>
              <a:buSzPct val="80000"/>
              <a:buFont typeface="Wingdings" pitchFamily="2" charset="2"/>
              <a:buNone/>
            </a:pPr>
            <a:r>
              <a:rPr lang="zh-CN" altLang="en-US" sz="1600" b="1" dirty="0" smtClean="0">
                <a:latin typeface="宋体" pitchFamily="2" charset="-122"/>
                <a:ea typeface="宋体" pitchFamily="2" charset="-122"/>
              </a:rPr>
              <a:t>案例二  怎样获得某个公司完整的专利信息</a:t>
            </a:r>
            <a:r>
              <a:rPr lang="en-US" altLang="zh-CN" sz="1600" b="1" dirty="0" smtClean="0">
                <a:latin typeface="宋体" pitchFamily="2" charset="-122"/>
                <a:ea typeface="宋体" pitchFamily="2" charset="-122"/>
              </a:rPr>
              <a:t>? </a:t>
            </a:r>
            <a:r>
              <a:rPr lang="zh-CN" altLang="en-US" sz="1600" b="1" dirty="0" smtClean="0">
                <a:latin typeface="宋体" pitchFamily="2" charset="-122"/>
                <a:ea typeface="宋体" pitchFamily="2" charset="-122"/>
              </a:rPr>
              <a:t>怎样跟踪竞争对手的技术进展</a:t>
            </a:r>
            <a:r>
              <a:rPr lang="en-US" altLang="zh-CN" sz="1600" b="1" dirty="0" smtClean="0">
                <a:latin typeface="宋体" pitchFamily="2" charset="-122"/>
                <a:ea typeface="宋体" pitchFamily="2" charset="-122"/>
              </a:rPr>
              <a:t>?</a:t>
            </a:r>
          </a:p>
          <a:p>
            <a:pPr lvl="1" eaLnBrk="1" hangingPunct="1">
              <a:spcBef>
                <a:spcPct val="115000"/>
              </a:spcBef>
              <a:buClr>
                <a:srgbClr val="E67300"/>
              </a:buClr>
              <a:buSzPct val="80000"/>
              <a:buFont typeface="Wingdings" pitchFamily="2" charset="2"/>
              <a:buNone/>
            </a:pPr>
            <a:r>
              <a:rPr lang="zh-CN" altLang="en-US" sz="1600" b="1" dirty="0" smtClean="0">
                <a:latin typeface="宋体" pitchFamily="2" charset="-122"/>
                <a:ea typeface="宋体" pitchFamily="2" charset="-122"/>
              </a:rPr>
              <a:t>案例三 怎样发现某个领域中的核心技术？</a:t>
            </a:r>
          </a:p>
          <a:p>
            <a:pPr lvl="1" eaLnBrk="1" hangingPunct="1">
              <a:spcBef>
                <a:spcPct val="115000"/>
              </a:spcBef>
              <a:buClr>
                <a:srgbClr val="E67300"/>
              </a:buClr>
              <a:buSzPct val="80000"/>
              <a:buNone/>
            </a:pPr>
            <a:r>
              <a:rPr lang="zh-CN" altLang="en-US" sz="1600" b="1" dirty="0" smtClean="0">
                <a:latin typeface="宋体" pitchFamily="2" charset="-122"/>
                <a:ea typeface="宋体" pitchFamily="2" charset="-122"/>
              </a:rPr>
              <a:t>案例四 怎样找到技术受让人 ？</a:t>
            </a:r>
            <a:endParaRPr lang="en-US" altLang="zh-CN" sz="1600" b="1" dirty="0" smtClean="0">
              <a:latin typeface="宋体" pitchFamily="2" charset="-122"/>
              <a:ea typeface="宋体" pitchFamily="2" charset="-122"/>
            </a:endParaRPr>
          </a:p>
          <a:p>
            <a:pPr lvl="1" eaLnBrk="1" hangingPunct="1">
              <a:spcBef>
                <a:spcPct val="115000"/>
              </a:spcBef>
              <a:buClr>
                <a:srgbClr val="E67300"/>
              </a:buClr>
              <a:buSzPct val="80000"/>
              <a:buFont typeface="Wingdings" pitchFamily="2" charset="2"/>
              <a:buNone/>
            </a:pPr>
            <a:r>
              <a:rPr lang="zh-CN" altLang="en-US" sz="1600" b="1" dirty="0" smtClean="0">
                <a:latin typeface="宋体" pitchFamily="2" charset="-122"/>
                <a:ea typeface="宋体" pitchFamily="2" charset="-122"/>
              </a:rPr>
              <a:t>案例五 在</a:t>
            </a:r>
            <a:r>
              <a:rPr lang="en-US" altLang="zh-CN" sz="1600" b="1" dirty="0" smtClean="0">
                <a:latin typeface="宋体" pitchFamily="2" charset="-122"/>
                <a:ea typeface="宋体" pitchFamily="2" charset="-122"/>
              </a:rPr>
              <a:t>DII</a:t>
            </a:r>
            <a:r>
              <a:rPr lang="zh-CN" altLang="en-US" sz="1600" b="1" dirty="0" smtClean="0">
                <a:latin typeface="宋体" pitchFamily="2" charset="-122"/>
                <a:ea typeface="宋体" pitchFamily="2" charset="-122"/>
              </a:rPr>
              <a:t>中利用结构式检索相关专利信息</a:t>
            </a:r>
          </a:p>
          <a:p>
            <a:pPr lvl="1" eaLnBrk="1" hangingPunct="1">
              <a:lnSpc>
                <a:spcPct val="45000"/>
              </a:lnSpc>
              <a:spcBef>
                <a:spcPct val="85000"/>
              </a:spcBef>
              <a:buClr>
                <a:srgbClr val="E67300"/>
              </a:buClr>
              <a:buSzPct val="80000"/>
              <a:buFont typeface="Wingdings" pitchFamily="2" charset="2"/>
              <a:buNone/>
            </a:pPr>
            <a:endParaRPr lang="en-US" altLang="zh-CN" b="1" dirty="0" smtClean="0">
              <a:ea typeface="黑体" pitchFamily="2" charset="-122"/>
            </a:endParaRPr>
          </a:p>
          <a:p>
            <a:pPr lvl="1" indent="-628650" eaLnBrk="1" hangingPunct="1">
              <a:lnSpc>
                <a:spcPct val="45000"/>
              </a:lnSpc>
              <a:spcBef>
                <a:spcPct val="85000"/>
              </a:spcBef>
              <a:buClr>
                <a:srgbClr val="E67300"/>
              </a:buClr>
              <a:buSzPct val="80000"/>
              <a:buFont typeface="Wingdings" pitchFamily="2" charset="2"/>
              <a:buNone/>
            </a:pPr>
            <a:r>
              <a:rPr lang="zh-CN" altLang="en-US" b="1" dirty="0" smtClean="0">
                <a:ea typeface="黑体" pitchFamily="2" charset="-122"/>
              </a:rPr>
              <a:t>问题与解答</a:t>
            </a:r>
          </a:p>
        </p:txBody>
      </p:sp>
      <p:sp>
        <p:nvSpPr>
          <p:cNvPr id="6" name="Rectangle 4"/>
          <p:cNvSpPr>
            <a:spLocks noChangeArrowheads="1"/>
          </p:cNvSpPr>
          <p:nvPr/>
        </p:nvSpPr>
        <p:spPr bwMode="auto">
          <a:xfrm>
            <a:off x="792088" y="2786063"/>
            <a:ext cx="8028384" cy="2571750"/>
          </a:xfrm>
          <a:prstGeom prst="rect">
            <a:avLst/>
          </a:prstGeom>
          <a:noFill/>
          <a:ln w="28575">
            <a:solidFill>
              <a:srgbClr val="FF0000"/>
            </a:solidFill>
            <a:miter lim="800000"/>
            <a:headEnd/>
            <a:tailEnd/>
          </a:ln>
        </p:spPr>
        <p:txBody>
          <a:bodyPr wrap="none" anchor="ct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p:tgtEl>
                                          <p:spTgt spid="744451"/>
                                        </p:tgtEl>
                                      </p:cBhvr>
                                    </p:animEffect>
                                    <p:animScale>
                                      <p:cBhvr>
                                        <p:cTn id="7" dur="250" autoRev="1" fill="hold"/>
                                        <p:tgtEl>
                                          <p:spTgt spid="74445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445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r>
              <a:rPr lang="zh-CN" altLang="en-US" b="1" smtClean="0">
                <a:ea typeface="宋体" pitchFamily="2" charset="-122"/>
              </a:rPr>
              <a:t>专利简介</a:t>
            </a:r>
          </a:p>
        </p:txBody>
      </p:sp>
      <p:sp>
        <p:nvSpPr>
          <p:cNvPr id="8195" name="内容占位符 2"/>
          <p:cNvSpPr>
            <a:spLocks noGrp="1"/>
          </p:cNvSpPr>
          <p:nvPr>
            <p:ph idx="1"/>
          </p:nvPr>
        </p:nvSpPr>
        <p:spPr/>
        <p:txBody>
          <a:bodyPr/>
          <a:lstStyle/>
          <a:p>
            <a:pPr>
              <a:defRPr/>
            </a:pPr>
            <a:r>
              <a:rPr lang="zh-CN" altLang="en-US" dirty="0" smtClean="0">
                <a:latin typeface="黑体" pitchFamily="2" charset="-122"/>
                <a:ea typeface="黑体" pitchFamily="2" charset="-122"/>
              </a:rPr>
              <a:t>专利：是由</a:t>
            </a:r>
            <a:r>
              <a:rPr lang="zh-CN" altLang="en-US" b="1" dirty="0" smtClean="0">
                <a:latin typeface="黑体" pitchFamily="2" charset="-122"/>
                <a:ea typeface="黑体" pitchFamily="2" charset="-122"/>
              </a:rPr>
              <a:t>政府机关或代表若干国家的区域组织</a:t>
            </a:r>
            <a:r>
              <a:rPr lang="zh-CN" altLang="en-US" dirty="0" smtClean="0">
                <a:latin typeface="黑体" pitchFamily="2" charset="-122"/>
                <a:ea typeface="黑体" pitchFamily="2" charset="-122"/>
              </a:rPr>
              <a:t>根据申请而颁发的一种文件，这种文件记载了发明创造的内容，并且在一定的时间期间内产生这样一种</a:t>
            </a:r>
            <a:r>
              <a:rPr lang="zh-CN" altLang="en-US" b="1" dirty="0" smtClean="0">
                <a:latin typeface="黑体" pitchFamily="2" charset="-122"/>
                <a:ea typeface="黑体" pitchFamily="2" charset="-122"/>
              </a:rPr>
              <a:t>法律状况</a:t>
            </a:r>
            <a:r>
              <a:rPr lang="zh-CN" altLang="en-US" dirty="0" smtClean="0">
                <a:latin typeface="黑体" pitchFamily="2" charset="-122"/>
                <a:ea typeface="黑体" pitchFamily="2" charset="-122"/>
              </a:rPr>
              <a:t>，即获得专利的发明在一般情况下只有经专利权人许可才能予以实施。</a:t>
            </a:r>
            <a:endParaRPr lang="en-US" altLang="zh-CN" dirty="0" smtClean="0">
              <a:latin typeface="黑体" pitchFamily="2" charset="-122"/>
              <a:ea typeface="黑体" pitchFamily="2" charset="-122"/>
            </a:endParaRPr>
          </a:p>
          <a:p>
            <a:pPr algn="r">
              <a:buNone/>
              <a:defRPr/>
            </a:pPr>
            <a:r>
              <a:rPr lang="en-US" altLang="zh-CN" sz="1600" b="1" dirty="0" smtClean="0">
                <a:ea typeface="宋体" pitchFamily="2" charset="-122"/>
              </a:rPr>
              <a:t>——</a:t>
            </a:r>
            <a:r>
              <a:rPr lang="zh-CN" altLang="en-US" sz="1600" b="1" dirty="0" smtClean="0">
                <a:ea typeface="宋体" pitchFamily="2" charset="-122"/>
              </a:rPr>
              <a:t>新专利法详解  </a:t>
            </a:r>
            <a:r>
              <a:rPr lang="en-US" altLang="zh-CN" sz="1600" b="1" dirty="0" smtClean="0">
                <a:ea typeface="宋体" pitchFamily="2" charset="-122"/>
              </a:rPr>
              <a:t>2001,2</a:t>
            </a:r>
            <a:r>
              <a:rPr lang="zh-CN" altLang="en-US" sz="1600" b="1" dirty="0" smtClean="0">
                <a:ea typeface="宋体" pitchFamily="2" charset="-122"/>
              </a:rPr>
              <a:t>，国家知识产权局条法司</a:t>
            </a:r>
            <a:endParaRPr lang="en-US" altLang="zh-CN" sz="1600" b="1" dirty="0" smtClean="0">
              <a:ea typeface="宋体" pitchFamily="2" charset="-122"/>
            </a:endParaRPr>
          </a:p>
          <a:p>
            <a:pPr>
              <a:defRPr/>
            </a:pPr>
            <a:r>
              <a:rPr lang="zh-CN" altLang="en-US" dirty="0" smtClean="0">
                <a:latin typeface="黑体" pitchFamily="2" charset="-122"/>
                <a:ea typeface="黑体" pitchFamily="2" charset="-122"/>
              </a:rPr>
              <a:t>授予专利应该具有的三个基本条件：</a:t>
            </a:r>
          </a:p>
          <a:p>
            <a:pPr indent="927100">
              <a:buFontTx/>
              <a:buNone/>
              <a:defRPr/>
            </a:pPr>
            <a:r>
              <a:rPr lang="zh-CN" altLang="en-US" dirty="0" smtClean="0">
                <a:latin typeface="黑体" pitchFamily="2" charset="-122"/>
                <a:ea typeface="黑体" pitchFamily="2" charset="-122"/>
              </a:rPr>
              <a:t>新颖性</a:t>
            </a:r>
            <a:endParaRPr lang="en-US" altLang="zh-CN" dirty="0" smtClean="0">
              <a:latin typeface="黑体" pitchFamily="2" charset="-122"/>
              <a:ea typeface="黑体" pitchFamily="2" charset="-122"/>
            </a:endParaRPr>
          </a:p>
          <a:p>
            <a:pPr indent="927100">
              <a:buFontTx/>
              <a:buNone/>
              <a:defRPr/>
            </a:pPr>
            <a:r>
              <a:rPr lang="zh-CN" altLang="en-US" dirty="0" smtClean="0">
                <a:latin typeface="黑体" pitchFamily="2" charset="-122"/>
                <a:ea typeface="黑体" pitchFamily="2" charset="-122"/>
              </a:rPr>
              <a:t>创造性</a:t>
            </a:r>
            <a:endParaRPr lang="en-US" altLang="zh-CN" dirty="0" smtClean="0">
              <a:latin typeface="黑体" pitchFamily="2" charset="-122"/>
              <a:ea typeface="黑体" pitchFamily="2" charset="-122"/>
            </a:endParaRPr>
          </a:p>
          <a:p>
            <a:pPr indent="927100">
              <a:buFontTx/>
              <a:buNone/>
              <a:defRPr/>
            </a:pPr>
            <a:r>
              <a:rPr lang="zh-CN" altLang="en-US" dirty="0" smtClean="0">
                <a:latin typeface="黑体" pitchFamily="2" charset="-122"/>
                <a:ea typeface="黑体" pitchFamily="2" charset="-122"/>
              </a:rPr>
              <a:t>实用性</a:t>
            </a:r>
          </a:p>
          <a:p>
            <a:pPr>
              <a:defRPr/>
            </a:pPr>
            <a:endParaRPr lang="zh-CN" altLang="en-US" b="1" dirty="0" smtClean="0">
              <a:ea typeface="宋体" pitchFamily="2"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r>
              <a:rPr lang="en-US" altLang="zh-CN" sz="3200" smtClean="0">
                <a:ea typeface="宋体" pitchFamily="2" charset="-122"/>
              </a:rPr>
              <a:t>Derwent Innovations Index</a:t>
            </a:r>
            <a:r>
              <a:rPr lang="zh-CN" altLang="en-US" sz="3200" smtClean="0">
                <a:ea typeface="宋体" pitchFamily="2" charset="-122"/>
              </a:rPr>
              <a:t>的应用实例</a:t>
            </a:r>
            <a:endParaRPr lang="zh-CN" altLang="en-US" sz="3200" smtClean="0">
              <a:ea typeface="黑体" pitchFamily="2" charset="-122"/>
            </a:endParaRPr>
          </a:p>
        </p:txBody>
      </p:sp>
      <p:sp>
        <p:nvSpPr>
          <p:cNvPr id="125955" name="Rectangle 3"/>
          <p:cNvSpPr>
            <a:spLocks noGrp="1" noChangeArrowheads="1"/>
          </p:cNvSpPr>
          <p:nvPr>
            <p:ph idx="1"/>
          </p:nvPr>
        </p:nvSpPr>
        <p:spPr>
          <a:xfrm>
            <a:off x="571500" y="1525588"/>
            <a:ext cx="8072438" cy="4760912"/>
          </a:xfrm>
        </p:spPr>
        <p:txBody>
          <a:bodyPr/>
          <a:lstStyle/>
          <a:p>
            <a:pPr lvl="1" eaLnBrk="1" hangingPunct="1">
              <a:spcBef>
                <a:spcPct val="115000"/>
              </a:spcBef>
              <a:buClr>
                <a:srgbClr val="E67300"/>
              </a:buClr>
              <a:buSzPct val="80000"/>
              <a:buFont typeface="Wingdings" pitchFamily="2" charset="2"/>
              <a:buNone/>
            </a:pPr>
            <a:r>
              <a:rPr lang="zh-CN" altLang="en-US" sz="2400" b="1" dirty="0" smtClean="0">
                <a:solidFill>
                  <a:srgbClr val="FF0000"/>
                </a:solidFill>
                <a:latin typeface="宋体" pitchFamily="2" charset="-122"/>
                <a:ea typeface="宋体" pitchFamily="2" charset="-122"/>
                <a:sym typeface="Symbol" pitchFamily="18" charset="2"/>
              </a:rPr>
              <a:t>案例一如何使用关键词和分类号检索</a:t>
            </a:r>
            <a:r>
              <a:rPr lang="zh-CN" altLang="en-US" sz="2400" b="1" dirty="0" smtClean="0">
                <a:solidFill>
                  <a:srgbClr val="FF0000"/>
                </a:solidFill>
                <a:latin typeface="宋体" pitchFamily="2" charset="-122"/>
                <a:ea typeface="宋体" pitchFamily="2" charset="-122"/>
              </a:rPr>
              <a:t>专利信息</a:t>
            </a:r>
            <a:r>
              <a:rPr lang="en-US" altLang="zh-CN" sz="2400" b="1" dirty="0" smtClean="0">
                <a:solidFill>
                  <a:srgbClr val="FF0000"/>
                </a:solidFill>
                <a:latin typeface="宋体" pitchFamily="2" charset="-122"/>
                <a:ea typeface="宋体" pitchFamily="2" charset="-122"/>
              </a:rPr>
              <a:t>?</a:t>
            </a:r>
            <a:endParaRPr lang="en-US" altLang="zh-CN" sz="2400" b="1" dirty="0" smtClean="0">
              <a:latin typeface="宋体" pitchFamily="2" charset="-122"/>
              <a:ea typeface="宋体" pitchFamily="2" charset="-122"/>
            </a:endParaRPr>
          </a:p>
          <a:p>
            <a:pPr lvl="1" eaLnBrk="1" hangingPunct="1">
              <a:spcBef>
                <a:spcPct val="115000"/>
              </a:spcBef>
              <a:buClr>
                <a:srgbClr val="E67300"/>
              </a:buClr>
              <a:buSzPct val="80000"/>
              <a:buFont typeface="Wingdings" pitchFamily="2" charset="2"/>
              <a:buNone/>
            </a:pPr>
            <a:r>
              <a:rPr lang="zh-CN" altLang="en-US" sz="2400" b="1" dirty="0" smtClean="0">
                <a:latin typeface="宋体" pitchFamily="2" charset="-122"/>
                <a:ea typeface="宋体" pitchFamily="2" charset="-122"/>
              </a:rPr>
              <a:t>案例二  怎样获得某个公司完整的专利信息</a:t>
            </a:r>
            <a:r>
              <a:rPr lang="en-US" altLang="zh-CN" sz="2400" b="1" dirty="0" smtClean="0">
                <a:latin typeface="宋体" pitchFamily="2" charset="-122"/>
                <a:ea typeface="宋体" pitchFamily="2" charset="-122"/>
              </a:rPr>
              <a:t>? </a:t>
            </a:r>
            <a:r>
              <a:rPr lang="zh-CN" altLang="en-US" sz="2400" b="1" dirty="0" smtClean="0">
                <a:latin typeface="宋体" pitchFamily="2" charset="-122"/>
                <a:ea typeface="宋体" pitchFamily="2" charset="-122"/>
              </a:rPr>
              <a:t>怎样跟踪竞争对手的技术进展</a:t>
            </a:r>
            <a:r>
              <a:rPr lang="en-US" altLang="zh-CN" sz="2400" b="1" dirty="0" smtClean="0">
                <a:latin typeface="宋体" pitchFamily="2" charset="-122"/>
                <a:ea typeface="宋体" pitchFamily="2" charset="-122"/>
              </a:rPr>
              <a:t>?</a:t>
            </a:r>
          </a:p>
          <a:p>
            <a:pPr lvl="1" eaLnBrk="1" hangingPunct="1">
              <a:spcBef>
                <a:spcPct val="115000"/>
              </a:spcBef>
              <a:buClr>
                <a:srgbClr val="E67300"/>
              </a:buClr>
              <a:buSzPct val="80000"/>
              <a:buFont typeface="Wingdings" pitchFamily="2" charset="2"/>
              <a:buNone/>
            </a:pPr>
            <a:r>
              <a:rPr lang="zh-CN" altLang="en-US" sz="2400" b="1" dirty="0" smtClean="0">
                <a:latin typeface="宋体" pitchFamily="2" charset="-122"/>
                <a:ea typeface="宋体" pitchFamily="2" charset="-122"/>
              </a:rPr>
              <a:t>案例三 怎样发现某个领域中的核心技术？</a:t>
            </a:r>
          </a:p>
          <a:p>
            <a:pPr lvl="1" eaLnBrk="1" hangingPunct="1">
              <a:spcBef>
                <a:spcPct val="115000"/>
              </a:spcBef>
              <a:buClr>
                <a:srgbClr val="E67300"/>
              </a:buClr>
              <a:buSzPct val="80000"/>
              <a:buNone/>
            </a:pPr>
            <a:r>
              <a:rPr lang="zh-CN" altLang="en-US" sz="2400" b="1" dirty="0" smtClean="0">
                <a:latin typeface="宋体" pitchFamily="2" charset="-122"/>
                <a:ea typeface="宋体" pitchFamily="2" charset="-122"/>
              </a:rPr>
              <a:t>案例四 怎样找到技术受让人 ？</a:t>
            </a:r>
            <a:endParaRPr lang="en-US" altLang="zh-CN" sz="2400" b="1" dirty="0" smtClean="0">
              <a:latin typeface="宋体" pitchFamily="2" charset="-122"/>
              <a:ea typeface="宋体" pitchFamily="2" charset="-122"/>
            </a:endParaRPr>
          </a:p>
          <a:p>
            <a:pPr lvl="1" eaLnBrk="1" hangingPunct="1">
              <a:spcBef>
                <a:spcPct val="115000"/>
              </a:spcBef>
              <a:buClr>
                <a:srgbClr val="E67300"/>
              </a:buClr>
              <a:buSzPct val="80000"/>
              <a:buFont typeface="Wingdings" pitchFamily="2" charset="2"/>
              <a:buNone/>
            </a:pPr>
            <a:r>
              <a:rPr lang="zh-CN" altLang="en-US" sz="2400" b="1" dirty="0" smtClean="0">
                <a:latin typeface="宋体" pitchFamily="2" charset="-122"/>
                <a:ea typeface="宋体" pitchFamily="2" charset="-122"/>
              </a:rPr>
              <a:t>案例五 在</a:t>
            </a:r>
            <a:r>
              <a:rPr lang="en-US" altLang="zh-CN" sz="2400" b="1" dirty="0" smtClean="0">
                <a:latin typeface="宋体" pitchFamily="2" charset="-122"/>
                <a:ea typeface="宋体" pitchFamily="2" charset="-122"/>
              </a:rPr>
              <a:t>DII</a:t>
            </a:r>
            <a:r>
              <a:rPr lang="zh-CN" altLang="en-US" sz="2400" b="1" dirty="0" smtClean="0">
                <a:latin typeface="宋体" pitchFamily="2" charset="-122"/>
                <a:ea typeface="宋体" pitchFamily="2" charset="-122"/>
              </a:rPr>
              <a:t>中利用结构式检索相关专利信息</a:t>
            </a:r>
          </a:p>
          <a:p>
            <a:pPr lvl="1" eaLnBrk="1" hangingPunct="1">
              <a:lnSpc>
                <a:spcPct val="45000"/>
              </a:lnSpc>
              <a:spcBef>
                <a:spcPct val="115000"/>
              </a:spcBef>
              <a:buClr>
                <a:srgbClr val="E67300"/>
              </a:buClr>
              <a:buSzPct val="80000"/>
              <a:buFont typeface="Wingdings" pitchFamily="2" charset="2"/>
              <a:buNone/>
            </a:pPr>
            <a:endParaRPr lang="zh-CN" altLang="en-US" sz="2800" dirty="0" smtClean="0">
              <a:latin typeface="黑体" pitchFamily="2" charset="-122"/>
              <a:ea typeface="黑体" pitchFamily="2" charset="-122"/>
              <a:sym typeface="Symbol" pitchFamily="18" charset="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标题 1"/>
          <p:cNvSpPr>
            <a:spLocks noGrp="1"/>
          </p:cNvSpPr>
          <p:nvPr>
            <p:ph type="title"/>
          </p:nvPr>
        </p:nvSpPr>
        <p:spPr>
          <a:xfrm>
            <a:off x="395536" y="0"/>
            <a:ext cx="7858125" cy="603250"/>
          </a:xfrm>
        </p:spPr>
        <p:txBody>
          <a:bodyPr/>
          <a:lstStyle/>
          <a:p>
            <a:r>
              <a:rPr lang="zh-CN" altLang="en-US" dirty="0" smtClean="0">
                <a:ea typeface="宋体" pitchFamily="2" charset="-122"/>
              </a:rPr>
              <a:t>问题一怎样获得某个技术领域中完整的专利信息</a:t>
            </a:r>
            <a:r>
              <a:rPr lang="en-US" altLang="zh-CN" dirty="0" smtClean="0">
                <a:ea typeface="宋体" pitchFamily="2" charset="-122"/>
              </a:rPr>
              <a:t>?</a:t>
            </a:r>
            <a:endParaRPr lang="zh-CN" altLang="en-US" dirty="0" smtClean="0">
              <a:ea typeface="宋体" pitchFamily="2" charset="-122"/>
            </a:endParaRPr>
          </a:p>
        </p:txBody>
      </p:sp>
      <p:sp>
        <p:nvSpPr>
          <p:cNvPr id="89091" name="内容占位符 2"/>
          <p:cNvSpPr>
            <a:spLocks noGrp="1"/>
          </p:cNvSpPr>
          <p:nvPr>
            <p:ph idx="1"/>
          </p:nvPr>
        </p:nvSpPr>
        <p:spPr>
          <a:xfrm>
            <a:off x="1313111" y="836712"/>
            <a:ext cx="7830889" cy="5310336"/>
          </a:xfrm>
        </p:spPr>
        <p:txBody>
          <a:bodyPr/>
          <a:lstStyle/>
          <a:p>
            <a:pPr>
              <a:lnSpc>
                <a:spcPct val="150000"/>
              </a:lnSpc>
              <a:buClr>
                <a:srgbClr val="C00000"/>
              </a:buClr>
              <a:buFont typeface="Wingdings" pitchFamily="2" charset="2"/>
              <a:buBlip>
                <a:blip r:embed="rId3"/>
              </a:buBlip>
            </a:pPr>
            <a:r>
              <a:rPr lang="zh-CN" altLang="en-US" sz="2000" b="1" dirty="0" smtClean="0">
                <a:ea typeface="宋体" pitchFamily="2" charset="-122"/>
              </a:rPr>
              <a:t>明确检索目的，提炼信息点</a:t>
            </a:r>
            <a:endParaRPr lang="en-US" altLang="zh-CN" sz="2000" b="1" dirty="0" smtClean="0">
              <a:ea typeface="宋体" pitchFamily="2" charset="-122"/>
            </a:endParaRPr>
          </a:p>
          <a:p>
            <a:pPr>
              <a:lnSpc>
                <a:spcPct val="150000"/>
              </a:lnSpc>
              <a:buClr>
                <a:srgbClr val="C00000"/>
              </a:buClr>
              <a:buFont typeface="Wingdings" pitchFamily="2" charset="2"/>
              <a:buBlip>
                <a:blip r:embed="rId3"/>
              </a:buBlip>
            </a:pPr>
            <a:r>
              <a:rPr lang="zh-CN" altLang="en-US" sz="2000" b="1" dirty="0" smtClean="0">
                <a:ea typeface="宋体" pitchFamily="2" charset="-122"/>
              </a:rPr>
              <a:t>了解技术点，明确关键词</a:t>
            </a:r>
            <a:endParaRPr lang="en-US" altLang="zh-CN" sz="2000" b="1" dirty="0" smtClean="0">
              <a:ea typeface="宋体" pitchFamily="2" charset="-122"/>
            </a:endParaRPr>
          </a:p>
          <a:p>
            <a:pPr lvl="1">
              <a:lnSpc>
                <a:spcPct val="150000"/>
              </a:lnSpc>
              <a:buClr>
                <a:srgbClr val="C00000"/>
              </a:buClr>
              <a:buFont typeface="Wingdings" pitchFamily="2" charset="2"/>
              <a:buBlip>
                <a:blip r:embed="rId3"/>
              </a:buBlip>
            </a:pPr>
            <a:r>
              <a:rPr lang="zh-CN" altLang="en-US" b="1" dirty="0" smtClean="0">
                <a:ea typeface="宋体" pitchFamily="2" charset="-122"/>
              </a:rPr>
              <a:t>与研发人员沟通</a:t>
            </a:r>
            <a:endParaRPr lang="en-US" altLang="zh-CN" b="1" dirty="0" smtClean="0">
              <a:ea typeface="宋体" pitchFamily="2" charset="-122"/>
            </a:endParaRPr>
          </a:p>
          <a:p>
            <a:pPr lvl="1">
              <a:lnSpc>
                <a:spcPct val="150000"/>
              </a:lnSpc>
              <a:buClr>
                <a:srgbClr val="C00000"/>
              </a:buClr>
              <a:buFont typeface="Wingdings" pitchFamily="2" charset="2"/>
              <a:buBlip>
                <a:blip r:embed="rId3"/>
              </a:buBlip>
            </a:pPr>
            <a:r>
              <a:rPr lang="zh-CN" altLang="en-US" b="1" dirty="0" smtClean="0">
                <a:ea typeface="宋体" pitchFamily="2" charset="-122"/>
              </a:rPr>
              <a:t>其他途径</a:t>
            </a:r>
            <a:endParaRPr lang="en-US" altLang="zh-CN" b="1" dirty="0" smtClean="0">
              <a:ea typeface="宋体" pitchFamily="2" charset="-122"/>
            </a:endParaRPr>
          </a:p>
          <a:p>
            <a:pPr>
              <a:lnSpc>
                <a:spcPct val="150000"/>
              </a:lnSpc>
              <a:buClr>
                <a:srgbClr val="C00000"/>
              </a:buClr>
              <a:buFont typeface="Wingdings" pitchFamily="2" charset="2"/>
              <a:buBlip>
                <a:blip r:embed="rId3"/>
              </a:buBlip>
            </a:pPr>
            <a:r>
              <a:rPr lang="zh-CN" altLang="en-US" sz="2000" b="1" dirty="0" smtClean="0">
                <a:ea typeface="宋体" pitchFamily="2" charset="-122"/>
              </a:rPr>
              <a:t>初次小范围检索</a:t>
            </a:r>
            <a:endParaRPr lang="en-US" altLang="zh-CN" sz="2000" b="1" dirty="0" smtClean="0">
              <a:ea typeface="宋体" pitchFamily="2" charset="-122"/>
            </a:endParaRPr>
          </a:p>
          <a:p>
            <a:pPr>
              <a:lnSpc>
                <a:spcPct val="150000"/>
              </a:lnSpc>
              <a:buClr>
                <a:srgbClr val="C00000"/>
              </a:buClr>
              <a:buFont typeface="Wingdings" pitchFamily="2" charset="2"/>
              <a:buBlip>
                <a:blip r:embed="rId3"/>
              </a:buBlip>
            </a:pPr>
            <a:r>
              <a:rPr lang="zh-CN" altLang="en-US" sz="2000" b="1" dirty="0" smtClean="0">
                <a:ea typeface="宋体" pitchFamily="2" charset="-122"/>
              </a:rPr>
              <a:t>对初次检索结果进行分析</a:t>
            </a:r>
            <a:endParaRPr lang="en-US" altLang="zh-CN" sz="2000" b="1" dirty="0" smtClean="0">
              <a:ea typeface="宋体" pitchFamily="2" charset="-122"/>
            </a:endParaRPr>
          </a:p>
          <a:p>
            <a:pPr lvl="1">
              <a:lnSpc>
                <a:spcPct val="150000"/>
              </a:lnSpc>
              <a:buClr>
                <a:srgbClr val="C00000"/>
              </a:buClr>
              <a:buFont typeface="Wingdings" pitchFamily="2" charset="2"/>
              <a:buBlip>
                <a:blip r:embed="rId3"/>
              </a:buBlip>
            </a:pPr>
            <a:r>
              <a:rPr lang="en-US" altLang="zh-CN" b="1" dirty="0" smtClean="0">
                <a:ea typeface="宋体" pitchFamily="2" charset="-122"/>
              </a:rPr>
              <a:t>IPC</a:t>
            </a:r>
            <a:r>
              <a:rPr lang="zh-CN" altLang="en-US" b="1" dirty="0" smtClean="0">
                <a:ea typeface="宋体" pitchFamily="2" charset="-122"/>
              </a:rPr>
              <a:t>分类、</a:t>
            </a:r>
            <a:r>
              <a:rPr lang="en-US" altLang="zh-CN" b="1" dirty="0" err="1" smtClean="0">
                <a:ea typeface="宋体" pitchFamily="2" charset="-122"/>
              </a:rPr>
              <a:t>Derwent</a:t>
            </a:r>
            <a:r>
              <a:rPr lang="zh-CN" altLang="en-US" b="1" dirty="0" smtClean="0">
                <a:ea typeface="宋体" pitchFamily="2" charset="-122"/>
              </a:rPr>
              <a:t>分类</a:t>
            </a:r>
            <a:endParaRPr lang="en-US" altLang="zh-CN" b="1" dirty="0" smtClean="0">
              <a:ea typeface="宋体" pitchFamily="2" charset="-122"/>
            </a:endParaRPr>
          </a:p>
          <a:p>
            <a:pPr lvl="1">
              <a:lnSpc>
                <a:spcPct val="150000"/>
              </a:lnSpc>
              <a:buClr>
                <a:srgbClr val="C00000"/>
              </a:buClr>
              <a:buFont typeface="Wingdings" pitchFamily="2" charset="2"/>
              <a:buBlip>
                <a:blip r:embed="rId3"/>
              </a:buBlip>
            </a:pPr>
            <a:r>
              <a:rPr lang="zh-CN" altLang="en-US" b="1" dirty="0" smtClean="0">
                <a:ea typeface="宋体" pitchFamily="2" charset="-122"/>
              </a:rPr>
              <a:t>补充新的关键词</a:t>
            </a:r>
            <a:endParaRPr lang="en-US" altLang="zh-CN" b="1" dirty="0" smtClean="0">
              <a:ea typeface="宋体" pitchFamily="2" charset="-122"/>
            </a:endParaRPr>
          </a:p>
          <a:p>
            <a:pPr>
              <a:lnSpc>
                <a:spcPct val="150000"/>
              </a:lnSpc>
              <a:buClr>
                <a:srgbClr val="C00000"/>
              </a:buClr>
              <a:buFont typeface="Wingdings" pitchFamily="2" charset="2"/>
              <a:buBlip>
                <a:blip r:embed="rId3"/>
              </a:buBlip>
            </a:pPr>
            <a:r>
              <a:rPr lang="zh-CN" altLang="en-US" sz="2000" b="1" dirty="0" smtClean="0">
                <a:ea typeface="宋体" pitchFamily="2" charset="-122"/>
              </a:rPr>
              <a:t>调整检索策略，进一步检索</a:t>
            </a:r>
            <a:endParaRPr lang="en-US" altLang="zh-CN" sz="2000" b="1" dirty="0" smtClean="0">
              <a:ea typeface="宋体" pitchFamily="2" charset="-122"/>
            </a:endParaRPr>
          </a:p>
          <a:p>
            <a:pPr>
              <a:lnSpc>
                <a:spcPct val="150000"/>
              </a:lnSpc>
              <a:buClr>
                <a:srgbClr val="C00000"/>
              </a:buClr>
              <a:buFont typeface="Wingdings" pitchFamily="2" charset="2"/>
              <a:buBlip>
                <a:blip r:embed="rId3"/>
              </a:buBlip>
            </a:pPr>
            <a:r>
              <a:rPr lang="zh-CN" altLang="en-US" sz="2000" b="1" dirty="0" smtClean="0">
                <a:ea typeface="宋体" pitchFamily="2" charset="-122"/>
              </a:rPr>
              <a:t>对检索结果进行人工阅读和选择</a:t>
            </a:r>
            <a:endParaRPr lang="en-US" altLang="zh-CN" sz="2000" b="1" dirty="0" smtClean="0">
              <a:ea typeface="宋体" pitchFamily="2" charset="-122"/>
            </a:endParaRPr>
          </a:p>
          <a:p>
            <a:endParaRPr lang="zh-CN" altLang="en-US" sz="2000" b="1" dirty="0" smtClean="0">
              <a:ea typeface="宋体" pitchFamily="2"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灯片编号占位符 1"/>
          <p:cNvSpPr>
            <a:spLocks noGrp="1"/>
          </p:cNvSpPr>
          <p:nvPr>
            <p:ph type="sldNum" sz="quarter" idx="11"/>
          </p:nvPr>
        </p:nvSpPr>
        <p:spPr>
          <a:xfrm>
            <a:off x="3124200" y="6394450"/>
            <a:ext cx="5172075" cy="231775"/>
          </a:xfrm>
          <a:noFill/>
        </p:spPr>
        <p:txBody>
          <a:bodyPr lIns="0" rIns="0"/>
          <a:lstStyle/>
          <a:p>
            <a:fld id="{F6842B95-81D2-4163-9357-646F41280613}" type="slidenum">
              <a:rPr lang="zh-CN" altLang="en-US" smtClean="0">
                <a:solidFill>
                  <a:schemeClr val="bg1"/>
                </a:solidFill>
                <a:latin typeface="Arial" pitchFamily="34" charset="0"/>
              </a:rPr>
              <a:pPr/>
              <a:t>32</a:t>
            </a:fld>
            <a:endParaRPr lang="en-US" altLang="zh-CN" smtClean="0">
              <a:solidFill>
                <a:schemeClr val="bg1"/>
              </a:solidFill>
              <a:latin typeface="Arial" pitchFamily="34" charset="0"/>
            </a:endParaRPr>
          </a:p>
        </p:txBody>
      </p:sp>
      <p:sp>
        <p:nvSpPr>
          <p:cNvPr id="22531" name="矩形 2"/>
          <p:cNvSpPr>
            <a:spLocks noChangeArrowheads="1"/>
          </p:cNvSpPr>
          <p:nvPr/>
        </p:nvSpPr>
        <p:spPr bwMode="auto">
          <a:xfrm>
            <a:off x="285750" y="2000250"/>
            <a:ext cx="7721600" cy="1368425"/>
          </a:xfrm>
          <a:prstGeom prst="rect">
            <a:avLst/>
          </a:prstGeom>
          <a:noFill/>
          <a:ln w="9525">
            <a:noFill/>
            <a:miter lim="800000"/>
            <a:headEnd/>
            <a:tailEnd/>
          </a:ln>
        </p:spPr>
        <p:txBody>
          <a:bodyPr>
            <a:spAutoFit/>
          </a:bodyPr>
          <a:lstStyle/>
          <a:p>
            <a:pPr>
              <a:defRPr/>
            </a:pPr>
            <a:r>
              <a:rPr lang="en-US" altLang="zh-CN" sz="2000" dirty="0">
                <a:solidFill>
                  <a:schemeClr val="tx1"/>
                </a:solidFill>
                <a:latin typeface="+mn-lt"/>
              </a:rPr>
              <a:t>TDCDMA</a:t>
            </a:r>
          </a:p>
          <a:p>
            <a:pPr>
              <a:defRPr/>
            </a:pPr>
            <a:endParaRPr lang="en-US" altLang="zh-CN" sz="2000" dirty="0">
              <a:solidFill>
                <a:schemeClr val="tx1"/>
              </a:solidFill>
              <a:latin typeface="+mn-lt"/>
            </a:endParaRPr>
          </a:p>
          <a:p>
            <a:pPr>
              <a:defRPr/>
            </a:pPr>
            <a:endParaRPr lang="en-US" altLang="zh-CN" sz="2000" dirty="0">
              <a:solidFill>
                <a:schemeClr val="tx1"/>
              </a:solidFill>
              <a:latin typeface="+mn-lt"/>
            </a:endParaRPr>
          </a:p>
          <a:p>
            <a:pPr>
              <a:defRPr/>
            </a:pPr>
            <a:endParaRPr lang="zh-CN" altLang="en-US" sz="2000" dirty="0">
              <a:solidFill>
                <a:schemeClr val="tx1"/>
              </a:solidFill>
              <a:latin typeface="+mn-lt"/>
            </a:endParaRPr>
          </a:p>
        </p:txBody>
      </p:sp>
      <p:sp>
        <p:nvSpPr>
          <p:cNvPr id="5" name="Shape 423937"/>
          <p:cNvSpPr txBox="1">
            <a:spLocks noChangeArrowheads="1"/>
          </p:cNvSpPr>
          <p:nvPr/>
        </p:nvSpPr>
        <p:spPr bwMode="auto">
          <a:xfrm>
            <a:off x="714375" y="695325"/>
            <a:ext cx="8229600" cy="457200"/>
          </a:xfrm>
          <a:prstGeom prst="rect">
            <a:avLst/>
          </a:prstGeom>
          <a:noFill/>
          <a:ln w="9525">
            <a:noFill/>
            <a:miter lim="800000"/>
            <a:headEnd/>
            <a:tailEnd/>
          </a:ln>
        </p:spPr>
        <p:txBody>
          <a:bodyPr lIns="0" tIns="0" rIns="0" bIns="0" anchor="b"/>
          <a:lstStyle/>
          <a:p>
            <a:pPr eaLnBrk="0" hangingPunct="0">
              <a:lnSpc>
                <a:spcPct val="150000"/>
              </a:lnSpc>
              <a:defRPr/>
            </a:pPr>
            <a:r>
              <a:rPr lang="zh-CN" altLang="en-US" sz="2800" kern="0" dirty="0">
                <a:solidFill>
                  <a:schemeClr val="tx2"/>
                </a:solidFill>
                <a:latin typeface="+mj-lt"/>
                <a:cs typeface="+mj-cs"/>
              </a:rPr>
              <a:t>了解技术分类，明确关键词</a:t>
            </a:r>
            <a:endParaRPr lang="en-US" altLang="zh-CN" sz="2800" kern="0" dirty="0">
              <a:solidFill>
                <a:schemeClr val="tx2"/>
              </a:solidFill>
              <a:latin typeface="+mj-lt"/>
              <a:cs typeface="+mj-cs"/>
            </a:endParaRPr>
          </a:p>
        </p:txBody>
      </p:sp>
      <p:sp>
        <p:nvSpPr>
          <p:cNvPr id="6" name="矩形 5"/>
          <p:cNvSpPr/>
          <p:nvPr/>
        </p:nvSpPr>
        <p:spPr>
          <a:xfrm>
            <a:off x="285750" y="2786063"/>
            <a:ext cx="8858250" cy="461962"/>
          </a:xfrm>
          <a:prstGeom prst="rect">
            <a:avLst/>
          </a:prstGeom>
        </p:spPr>
        <p:txBody>
          <a:bodyPr>
            <a:spAutoFit/>
          </a:bodyPr>
          <a:lstStyle/>
          <a:p>
            <a:pPr>
              <a:defRPr/>
            </a:pPr>
            <a:r>
              <a:rPr lang="en-US" sz="2400" dirty="0">
                <a:solidFill>
                  <a:schemeClr val="tx1"/>
                </a:solidFill>
                <a:latin typeface="+mn-lt"/>
              </a:rPr>
              <a:t>Time division-synchronous code division multiple access</a:t>
            </a:r>
            <a:endParaRPr lang="zh-CN" altLang="en-US" sz="2400" dirty="0">
              <a:solidFill>
                <a:schemeClr val="tx1"/>
              </a:solidFill>
              <a:latin typeface="+mn-lt"/>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5"/>
          <p:cNvPicPr>
            <a:picLocks noChangeAspect="1" noChangeArrowheads="1"/>
          </p:cNvPicPr>
          <p:nvPr/>
        </p:nvPicPr>
        <p:blipFill>
          <a:blip r:embed="rId3" cstate="print"/>
          <a:srcRect/>
          <a:stretch>
            <a:fillRect/>
          </a:stretch>
        </p:blipFill>
        <p:spPr bwMode="auto">
          <a:xfrm>
            <a:off x="144463" y="1268413"/>
            <a:ext cx="8964612" cy="5473700"/>
          </a:xfrm>
          <a:prstGeom prst="rect">
            <a:avLst/>
          </a:prstGeom>
          <a:noFill/>
          <a:ln w="9525" algn="ctr">
            <a:noFill/>
            <a:miter lim="800000"/>
            <a:headEnd/>
            <a:tailEnd/>
          </a:ln>
        </p:spPr>
      </p:pic>
      <p:sp>
        <p:nvSpPr>
          <p:cNvPr id="92163" name="Shape 423937"/>
          <p:cNvSpPr>
            <a:spLocks noGrp="1" noChangeArrowheads="1"/>
          </p:cNvSpPr>
          <p:nvPr>
            <p:ph type="title"/>
          </p:nvPr>
        </p:nvSpPr>
        <p:spPr>
          <a:xfrm>
            <a:off x="900113" y="215900"/>
            <a:ext cx="7369175" cy="836613"/>
          </a:xfrm>
        </p:spPr>
        <p:txBody>
          <a:bodyPr/>
          <a:lstStyle/>
          <a:p>
            <a:pPr eaLnBrk="1" hangingPunct="1"/>
            <a:r>
              <a:rPr lang="zh-CN" altLang="en-US" b="1" smtClean="0">
                <a:ea typeface="宋体" pitchFamily="2" charset="-122"/>
              </a:rPr>
              <a:t>初次小范围检索</a:t>
            </a:r>
          </a:p>
        </p:txBody>
      </p:sp>
      <p:sp>
        <p:nvSpPr>
          <p:cNvPr id="92164" name="灯片编号占位符 1"/>
          <p:cNvSpPr>
            <a:spLocks noGrp="1"/>
          </p:cNvSpPr>
          <p:nvPr>
            <p:ph type="sldNum" sz="quarter" idx="11"/>
          </p:nvPr>
        </p:nvSpPr>
        <p:spPr>
          <a:noFill/>
        </p:spPr>
        <p:txBody>
          <a:bodyPr/>
          <a:lstStyle/>
          <a:p>
            <a:fld id="{18888818-CEDB-46DF-B9B9-F8A505793CB9}" type="slidenum">
              <a:rPr lang="zh-CN" altLang="en-US" smtClean="0"/>
              <a:pPr/>
              <a:t>33</a:t>
            </a:fld>
            <a:endParaRPr lang="en-US" altLang="zh-CN" smtClean="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755576" y="1412777"/>
          <a:ext cx="7992888" cy="4824536"/>
        </p:xfrm>
        <a:graphic>
          <a:graphicData uri="http://schemas.openxmlformats.org/drawingml/2006/table">
            <a:tbl>
              <a:tblPr/>
              <a:tblGrid>
                <a:gridCol w="539520"/>
                <a:gridCol w="828632"/>
                <a:gridCol w="4104456"/>
                <a:gridCol w="2520280"/>
              </a:tblGrid>
              <a:tr h="243811">
                <a:tc>
                  <a:txBody>
                    <a:bodyPr/>
                    <a:lstStyle/>
                    <a:p>
                      <a:pPr algn="ctr" fontAlgn="ctr"/>
                      <a:r>
                        <a:rPr lang="zh-CN" altLang="en-US" sz="1400" b="1" i="0" u="none" strike="noStrike" dirty="0">
                          <a:solidFill>
                            <a:srgbClr val="000000"/>
                          </a:solidFill>
                          <a:latin typeface="宋体"/>
                        </a:rPr>
                        <a:t>名称</a:t>
                      </a: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a:solidFill>
                            <a:srgbClr val="000000"/>
                          </a:solidFill>
                          <a:latin typeface="宋体"/>
                        </a:rPr>
                        <a:t>符号</a:t>
                      </a: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a:solidFill>
                            <a:srgbClr val="000000"/>
                          </a:solidFill>
                          <a:latin typeface="宋体"/>
                        </a:rPr>
                        <a:t>说明</a:t>
                      </a: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a:solidFill>
                            <a:srgbClr val="000000"/>
                          </a:solidFill>
                          <a:latin typeface="宋体"/>
                        </a:rPr>
                        <a:t>举例</a:t>
                      </a: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7800">
                <a:tc rowSpan="3">
                  <a:txBody>
                    <a:bodyPr/>
                    <a:lstStyle/>
                    <a:p>
                      <a:pPr algn="ctr" fontAlgn="ctr"/>
                      <a:r>
                        <a:rPr lang="zh-CN" altLang="en-US" sz="1400" b="1" i="0" u="none" strike="noStrike">
                          <a:solidFill>
                            <a:srgbClr val="000000"/>
                          </a:solidFill>
                          <a:latin typeface="宋体"/>
                        </a:rPr>
                        <a:t>逻辑算符</a:t>
                      </a: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宋体"/>
                        </a:rPr>
                        <a:t>and</a:t>
                      </a: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solidFill>
                            <a:srgbClr val="000000"/>
                          </a:solidFill>
                          <a:latin typeface="宋体"/>
                        </a:rPr>
                        <a:t>连接限定词，缩小检索，系统默认为</a:t>
                      </a:r>
                      <a:r>
                        <a:rPr lang="en-US" altLang="zh-CN" sz="1400" b="1" i="0" u="none" strike="noStrike">
                          <a:solidFill>
                            <a:srgbClr val="000000"/>
                          </a:solidFill>
                          <a:latin typeface="宋体"/>
                        </a:rPr>
                        <a:t>and</a:t>
                      </a: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1" i="0" u="none" strike="noStrike">
                          <a:solidFill>
                            <a:srgbClr val="000000"/>
                          </a:solidFill>
                          <a:latin typeface="宋体"/>
                        </a:rPr>
                        <a:t>information and retrieval</a:t>
                      </a: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811">
                <a:tc vMerge="1">
                  <a:txBody>
                    <a:bodyPr/>
                    <a:lstStyle/>
                    <a:p>
                      <a:endParaRPr lang="zh-CN" altLang="en-US"/>
                    </a:p>
                  </a:txBody>
                  <a:tcPr/>
                </a:tc>
                <a:tc>
                  <a:txBody>
                    <a:bodyPr/>
                    <a:lstStyle/>
                    <a:p>
                      <a:pPr algn="ctr" fontAlgn="ctr"/>
                      <a:r>
                        <a:rPr lang="en-US" sz="1400" b="1" i="0" u="none" strike="noStrike">
                          <a:solidFill>
                            <a:srgbClr val="000000"/>
                          </a:solidFill>
                          <a:latin typeface="宋体"/>
                        </a:rPr>
                        <a:t>or</a:t>
                      </a: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solidFill>
                            <a:srgbClr val="000000"/>
                          </a:solidFill>
                          <a:latin typeface="宋体"/>
                        </a:rPr>
                        <a:t>连接同义词，扩大检索</a:t>
                      </a: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1" i="0" u="none" strike="noStrike">
                          <a:solidFill>
                            <a:srgbClr val="000000"/>
                          </a:solidFill>
                          <a:latin typeface="宋体"/>
                        </a:rPr>
                        <a:t>internet or www or web</a:t>
                      </a: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811">
                <a:tc vMerge="1">
                  <a:txBody>
                    <a:bodyPr/>
                    <a:lstStyle/>
                    <a:p>
                      <a:endParaRPr lang="zh-CN" altLang="en-US"/>
                    </a:p>
                  </a:txBody>
                  <a:tcPr/>
                </a:tc>
                <a:tc>
                  <a:txBody>
                    <a:bodyPr/>
                    <a:lstStyle/>
                    <a:p>
                      <a:pPr algn="ctr" fontAlgn="ctr"/>
                      <a:r>
                        <a:rPr lang="en-US" sz="1400" b="1" i="0" u="none" strike="noStrike">
                          <a:solidFill>
                            <a:srgbClr val="000000"/>
                          </a:solidFill>
                          <a:latin typeface="宋体"/>
                        </a:rPr>
                        <a:t>not</a:t>
                      </a: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solidFill>
                            <a:srgbClr val="000000"/>
                          </a:solidFill>
                          <a:latin typeface="宋体"/>
                        </a:rPr>
                        <a:t>排除</a:t>
                      </a: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1" i="0" u="none" strike="noStrike">
                          <a:solidFill>
                            <a:srgbClr val="000000"/>
                          </a:solidFill>
                          <a:latin typeface="宋体"/>
                        </a:rPr>
                        <a:t>energy not nuclear</a:t>
                      </a: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14564">
                <a:tc rowSpan="3">
                  <a:txBody>
                    <a:bodyPr/>
                    <a:lstStyle/>
                    <a:p>
                      <a:pPr algn="ctr" fontAlgn="ctr"/>
                      <a:r>
                        <a:rPr lang="zh-CN" altLang="en-US" sz="1400" b="1" i="0" u="none" strike="noStrike" dirty="0">
                          <a:solidFill>
                            <a:srgbClr val="000000"/>
                          </a:solidFill>
                          <a:latin typeface="宋体"/>
                        </a:rPr>
                        <a:t>截词符</a:t>
                      </a: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a:solidFill>
                            <a:srgbClr val="000000"/>
                          </a:solidFill>
                          <a:latin typeface="宋体"/>
                        </a:rPr>
                        <a:t>*</a:t>
                      </a: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dirty="0">
                          <a:solidFill>
                            <a:srgbClr val="000000"/>
                          </a:solidFill>
                          <a:latin typeface="宋体"/>
                        </a:rPr>
                        <a:t>右截词，利用它可以只输入检索词的起始部分，而实现一簇词的检索</a:t>
                      </a: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400" b="1" i="0" u="none" strike="noStrike">
                          <a:solidFill>
                            <a:srgbClr val="000000"/>
                          </a:solidFill>
                          <a:latin typeface="宋体"/>
                        </a:rPr>
                        <a:t>patent* ，命中 patent patents，patentable，patented等</a:t>
                      </a: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7800">
                <a:tc vMerge="1">
                  <a:txBody>
                    <a:bodyPr/>
                    <a:lstStyle/>
                    <a:p>
                      <a:endParaRPr lang="zh-CN" altLang="en-US"/>
                    </a:p>
                  </a:txBody>
                  <a:tcPr/>
                </a:tc>
                <a:tc>
                  <a:txBody>
                    <a:bodyPr/>
                    <a:lstStyle/>
                    <a:p>
                      <a:pPr algn="ctr" fontAlgn="ctr"/>
                      <a:r>
                        <a:rPr lang="en-US" altLang="zh-CN" sz="1400" b="1" i="0" u="none" strike="noStrike">
                          <a:solidFill>
                            <a:srgbClr val="000000"/>
                          </a:solidFill>
                          <a:latin typeface="宋体"/>
                        </a:rPr>
                        <a:t>?</a:t>
                      </a: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solidFill>
                            <a:srgbClr val="000000"/>
                          </a:solidFill>
                          <a:latin typeface="宋体"/>
                        </a:rPr>
                        <a:t>通配符，代表一个字符，字母、数字或符号</a:t>
                      </a: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1" i="0" u="none" strike="noStrike" dirty="0" err="1">
                          <a:solidFill>
                            <a:srgbClr val="000000"/>
                          </a:solidFill>
                          <a:latin typeface="宋体"/>
                        </a:rPr>
                        <a:t>wom?n</a:t>
                      </a:r>
                      <a:r>
                        <a:rPr lang="en-US" sz="1400" b="1" i="0" u="none" strike="noStrike" dirty="0">
                          <a:solidFill>
                            <a:srgbClr val="000000"/>
                          </a:solidFill>
                          <a:latin typeface="宋体"/>
                        </a:rPr>
                        <a:t>,</a:t>
                      </a:r>
                      <a:r>
                        <a:rPr lang="zh-CN" altLang="en-US" sz="1400" b="1" i="0" u="none" strike="noStrike" dirty="0">
                          <a:solidFill>
                            <a:srgbClr val="000000"/>
                          </a:solidFill>
                          <a:latin typeface="宋体"/>
                        </a:rPr>
                        <a:t>命中</a:t>
                      </a:r>
                      <a:r>
                        <a:rPr lang="en-US" sz="1400" b="1" i="0" u="none" strike="noStrike" dirty="0" err="1">
                          <a:solidFill>
                            <a:srgbClr val="000000"/>
                          </a:solidFill>
                          <a:latin typeface="宋体"/>
                        </a:rPr>
                        <a:t>woman、women</a:t>
                      </a:r>
                      <a:endParaRPr lang="en-US" sz="1400" b="1" i="0" u="none" strike="noStrike" dirty="0">
                        <a:solidFill>
                          <a:srgbClr val="000000"/>
                        </a:solidFill>
                        <a:latin typeface="宋体"/>
                      </a:endParaRP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7800">
                <a:tc vMerge="1">
                  <a:txBody>
                    <a:bodyPr/>
                    <a:lstStyle/>
                    <a:p>
                      <a:endParaRPr lang="zh-CN" altLang="en-US"/>
                    </a:p>
                  </a:txBody>
                  <a:tcPr/>
                </a:tc>
                <a:tc>
                  <a:txBody>
                    <a:bodyPr/>
                    <a:lstStyle/>
                    <a:p>
                      <a:pPr algn="ctr" fontAlgn="ctr"/>
                      <a:r>
                        <a:rPr lang="en-US" altLang="zh-CN" sz="1400" b="1" i="0" u="none" strike="noStrike">
                          <a:solidFill>
                            <a:srgbClr val="000000"/>
                          </a:solidFill>
                          <a:latin typeface="宋体"/>
                        </a:rPr>
                        <a:t>$</a:t>
                      </a: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solidFill>
                            <a:srgbClr val="000000"/>
                          </a:solidFill>
                          <a:latin typeface="宋体"/>
                        </a:rPr>
                        <a:t>通配符，代表一个或零个字符，字母、数字或符号</a:t>
                      </a: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pt-BR" altLang="zh-CN" sz="1400" b="1" i="0" u="none" strike="noStrike" kern="1200" dirty="0" smtClean="0">
                          <a:solidFill>
                            <a:srgbClr val="000000"/>
                          </a:solidFill>
                          <a:latin typeface="宋体"/>
                          <a:ea typeface="+mn-ea"/>
                          <a:cs typeface="+mn-cs"/>
                        </a:rPr>
                        <a:t>odo$r </a:t>
                      </a:r>
                      <a:r>
                        <a:rPr lang="zh-CN" altLang="en-US" sz="1400" b="1" i="0" u="none" strike="noStrike" kern="1200" dirty="0" smtClean="0">
                          <a:solidFill>
                            <a:srgbClr val="000000"/>
                          </a:solidFill>
                          <a:latin typeface="宋体"/>
                          <a:ea typeface="+mn-ea"/>
                          <a:cs typeface="+mn-cs"/>
                        </a:rPr>
                        <a:t>命中</a:t>
                      </a:r>
                      <a:r>
                        <a:rPr lang="pt-BR" altLang="zh-CN" sz="1400" b="1" i="0" u="none" strike="noStrike" kern="1200" dirty="0" smtClean="0">
                          <a:solidFill>
                            <a:srgbClr val="000000"/>
                          </a:solidFill>
                          <a:latin typeface="宋体"/>
                          <a:ea typeface="+mn-ea"/>
                          <a:cs typeface="+mn-cs"/>
                        </a:rPr>
                        <a:t>odor </a:t>
                      </a:r>
                      <a:r>
                        <a:rPr lang="zh-CN" altLang="pt-BR" sz="1400" b="1" i="0" u="none" strike="noStrike" kern="1200" dirty="0" smtClean="0">
                          <a:solidFill>
                            <a:srgbClr val="000000"/>
                          </a:solidFill>
                          <a:latin typeface="宋体"/>
                          <a:ea typeface="+mn-ea"/>
                          <a:cs typeface="+mn-cs"/>
                        </a:rPr>
                        <a:t>和 </a:t>
                      </a:r>
                      <a:r>
                        <a:rPr lang="pt-BR" altLang="zh-CN" sz="1400" b="1" i="0" u="none" strike="noStrike" kern="1200" dirty="0" smtClean="0">
                          <a:solidFill>
                            <a:srgbClr val="000000"/>
                          </a:solidFill>
                          <a:latin typeface="宋体"/>
                          <a:ea typeface="+mn-ea"/>
                          <a:cs typeface="+mn-cs"/>
                        </a:rPr>
                        <a:t>odour</a:t>
                      </a:r>
                      <a:endParaRPr lang="zh-CN" altLang="en-US" sz="1400" b="1" i="0" u="none" strike="noStrike" kern="1200" dirty="0">
                        <a:solidFill>
                          <a:srgbClr val="000000"/>
                        </a:solidFill>
                        <a:latin typeface="宋体"/>
                        <a:ea typeface="+mn-ea"/>
                        <a:cs typeface="+mn-cs"/>
                      </a:endParaRP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9187">
                <a:tc>
                  <a:txBody>
                    <a:bodyPr/>
                    <a:lstStyle/>
                    <a:p>
                      <a:pPr algn="ctr" fontAlgn="ctr"/>
                      <a:r>
                        <a:rPr lang="zh-CN" altLang="en-US" sz="1400" b="1" i="0" u="none" strike="noStrike">
                          <a:solidFill>
                            <a:srgbClr val="000000"/>
                          </a:solidFill>
                          <a:latin typeface="宋体"/>
                        </a:rPr>
                        <a:t>位置算符</a:t>
                      </a: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宋体"/>
                        </a:rPr>
                        <a:t>same</a:t>
                      </a: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solidFill>
                            <a:srgbClr val="000000"/>
                          </a:solidFill>
                          <a:latin typeface="宋体"/>
                        </a:rPr>
                        <a:t>所连接的两词必须在同一字段或同一句话中</a:t>
                      </a: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1" i="0" u="none" strike="noStrike" dirty="0">
                          <a:solidFill>
                            <a:srgbClr val="000000"/>
                          </a:solidFill>
                          <a:latin typeface="宋体"/>
                        </a:rPr>
                        <a:t>ad=（</a:t>
                      </a:r>
                      <a:r>
                        <a:rPr lang="en-US" sz="1400" b="1" i="0" u="none" strike="noStrike" dirty="0" err="1">
                          <a:solidFill>
                            <a:srgbClr val="000000"/>
                          </a:solidFill>
                          <a:latin typeface="宋体"/>
                        </a:rPr>
                        <a:t>tsing</a:t>
                      </a:r>
                      <a:r>
                        <a:rPr lang="en-US" sz="1400" b="1" i="0" u="none" strike="noStrike" dirty="0">
                          <a:solidFill>
                            <a:srgbClr val="000000"/>
                          </a:solidFill>
                          <a:latin typeface="宋体"/>
                        </a:rPr>
                        <a:t>* and </a:t>
                      </a:r>
                      <a:r>
                        <a:rPr lang="en-US" sz="1400" b="1" i="0" u="none" strike="noStrike" dirty="0" err="1">
                          <a:solidFill>
                            <a:srgbClr val="000000"/>
                          </a:solidFill>
                          <a:latin typeface="宋体"/>
                        </a:rPr>
                        <a:t>beijing</a:t>
                      </a:r>
                      <a:r>
                        <a:rPr lang="en-US" sz="1400" b="1" i="0" u="none" strike="noStrike" dirty="0">
                          <a:solidFill>
                            <a:srgbClr val="000000"/>
                          </a:solidFill>
                          <a:latin typeface="宋体"/>
                        </a:rPr>
                        <a:t>）</a:t>
                      </a: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71410">
                <a:tc>
                  <a:txBody>
                    <a:bodyPr/>
                    <a:lstStyle/>
                    <a:p>
                      <a:pPr algn="ctr" fontAlgn="ctr"/>
                      <a:r>
                        <a:rPr lang="zh-CN" altLang="en-US" sz="1400" b="1" i="0" u="none" strike="noStrike">
                          <a:solidFill>
                            <a:srgbClr val="000000"/>
                          </a:solidFill>
                          <a:latin typeface="宋体"/>
                        </a:rPr>
                        <a:t>词组检索</a:t>
                      </a: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dirty="0">
                          <a:solidFill>
                            <a:srgbClr val="000000"/>
                          </a:solidFill>
                          <a:latin typeface="宋体"/>
                        </a:rPr>
                        <a:t>“”</a:t>
                      </a: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solidFill>
                            <a:srgbClr val="000000"/>
                          </a:solidFill>
                          <a:latin typeface="宋体"/>
                        </a:rPr>
                        <a:t>实现词组检索，即词间不能插词，词序不能改变。只能用于主题检索字段。若两次之间是用连词符、逗号等连接时，系统将按词组检索</a:t>
                      </a: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1" i="0" u="none" strike="noStrike" dirty="0">
                          <a:solidFill>
                            <a:srgbClr val="000000"/>
                          </a:solidFill>
                          <a:latin typeface="宋体"/>
                        </a:rPr>
                        <a:t>“energy conservation”</a:t>
                      </a: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04542">
                <a:tc>
                  <a:txBody>
                    <a:bodyPr/>
                    <a:lstStyle/>
                    <a:p>
                      <a:pPr algn="ctr" fontAlgn="ctr"/>
                      <a:r>
                        <a:rPr lang="zh-CN" altLang="en-US" sz="1400" b="1" i="0" u="none" strike="noStrike" dirty="0" smtClean="0">
                          <a:solidFill>
                            <a:srgbClr val="000000"/>
                          </a:solidFill>
                          <a:latin typeface="宋体"/>
                        </a:rPr>
                        <a:t>备注</a:t>
                      </a:r>
                      <a:endParaRPr lang="zh-CN" altLang="en-US" sz="1400" b="1" i="0" u="none" strike="noStrike" dirty="0">
                        <a:solidFill>
                          <a:srgbClr val="000000"/>
                        </a:solidFill>
                        <a:latin typeface="宋体"/>
                      </a:endParaRP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zh-CN" altLang="en-US" sz="1400" b="1" i="0" u="none" strike="noStrike" dirty="0" smtClean="0">
                          <a:solidFill>
                            <a:srgbClr val="000000"/>
                          </a:solidFill>
                          <a:latin typeface="宋体"/>
                        </a:rPr>
                        <a:t>系统不区分大小写，默认为</a:t>
                      </a:r>
                      <a:r>
                        <a:rPr lang="en-US" altLang="zh-CN" sz="1400" b="1" i="0" u="none" strike="noStrike" dirty="0" smtClean="0">
                          <a:solidFill>
                            <a:srgbClr val="000000"/>
                          </a:solidFill>
                          <a:latin typeface="宋体"/>
                        </a:rPr>
                        <a:t>and</a:t>
                      </a:r>
                      <a:r>
                        <a:rPr lang="zh-CN" altLang="en-US" sz="1400" b="1" i="0" u="none" strike="noStrike" dirty="0" smtClean="0">
                          <a:solidFill>
                            <a:srgbClr val="000000"/>
                          </a:solidFill>
                          <a:latin typeface="宋体"/>
                        </a:rPr>
                        <a:t>连接</a:t>
                      </a:r>
                      <a:endParaRPr lang="zh-CN" altLang="en-US" sz="1400" b="1" i="0" u="none" strike="noStrike" dirty="0">
                        <a:solidFill>
                          <a:srgbClr val="000000"/>
                        </a:solidFill>
                        <a:latin typeface="宋体"/>
                      </a:endParaRP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zh-CN" altLang="en-US" sz="1400" b="1" i="0" u="none" strike="noStrike" dirty="0">
                        <a:solidFill>
                          <a:srgbClr val="000000"/>
                        </a:solidFill>
                        <a:latin typeface="宋体"/>
                      </a:endParaRP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400" b="1" i="0" u="none" strike="noStrike" dirty="0">
                        <a:solidFill>
                          <a:srgbClr val="000000"/>
                        </a:solidFill>
                        <a:latin typeface="宋体"/>
                      </a:endParaRP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TextBox 2"/>
          <p:cNvSpPr txBox="1">
            <a:spLocks noChangeArrowheads="1"/>
          </p:cNvSpPr>
          <p:nvPr/>
        </p:nvSpPr>
        <p:spPr bwMode="auto">
          <a:xfrm>
            <a:off x="683568" y="548680"/>
            <a:ext cx="7696200" cy="523875"/>
          </a:xfrm>
          <a:prstGeom prst="rect">
            <a:avLst/>
          </a:prstGeom>
          <a:noFill/>
          <a:ln w="9525">
            <a:noFill/>
            <a:miter lim="800000"/>
            <a:headEnd/>
            <a:tailEnd/>
          </a:ln>
        </p:spPr>
        <p:txBody>
          <a:bodyPr>
            <a:spAutoFit/>
          </a:bodyPr>
          <a:lstStyle/>
          <a:p>
            <a:pPr eaLnBrk="0" hangingPunct="0">
              <a:spcBef>
                <a:spcPct val="30000"/>
              </a:spcBef>
            </a:pPr>
            <a:r>
              <a:rPr lang="zh-CN" altLang="en-US" sz="2800" dirty="0">
                <a:solidFill>
                  <a:srgbClr val="FF8000"/>
                </a:solidFill>
                <a:latin typeface="仿宋_GB2312" pitchFamily="49" charset="-122"/>
                <a:ea typeface="仿宋_GB2312" pitchFamily="49" charset="-122"/>
              </a:rPr>
              <a:t>检索规则</a:t>
            </a:r>
            <a:r>
              <a:rPr lang="en-US" altLang="zh-CN" sz="2800" dirty="0">
                <a:solidFill>
                  <a:srgbClr val="FF8000"/>
                </a:solidFill>
                <a:latin typeface="仿宋_GB2312" pitchFamily="49" charset="-122"/>
                <a:ea typeface="仿宋_GB2312" pitchFamily="49" charset="-122"/>
              </a:rPr>
              <a:t>: </a:t>
            </a:r>
            <a:r>
              <a:rPr lang="zh-CN" altLang="en-US" sz="2800" dirty="0">
                <a:solidFill>
                  <a:srgbClr val="FF8000"/>
                </a:solidFill>
                <a:latin typeface="仿宋_GB2312" pitchFamily="49" charset="-122"/>
                <a:ea typeface="仿宋_GB2312" pitchFamily="49" charset="-122"/>
              </a:rPr>
              <a:t>常用的布尔逻辑检索运算符</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6"/>
          <p:cNvPicPr>
            <a:picLocks noChangeAspect="1" noChangeArrowheads="1"/>
          </p:cNvPicPr>
          <p:nvPr/>
        </p:nvPicPr>
        <p:blipFill>
          <a:blip r:embed="rId3" cstate="print"/>
          <a:srcRect/>
          <a:stretch>
            <a:fillRect/>
          </a:stretch>
        </p:blipFill>
        <p:spPr bwMode="auto">
          <a:xfrm>
            <a:off x="0" y="908050"/>
            <a:ext cx="9144000" cy="5949950"/>
          </a:xfrm>
          <a:prstGeom prst="rect">
            <a:avLst/>
          </a:prstGeom>
          <a:noFill/>
          <a:ln w="9525" algn="ctr">
            <a:noFill/>
            <a:miter lim="800000"/>
            <a:headEnd/>
            <a:tailEnd/>
          </a:ln>
        </p:spPr>
      </p:pic>
      <p:sp>
        <p:nvSpPr>
          <p:cNvPr id="94211" name="Shape 423937"/>
          <p:cNvSpPr>
            <a:spLocks noGrp="1" noChangeArrowheads="1"/>
          </p:cNvSpPr>
          <p:nvPr>
            <p:ph type="title"/>
          </p:nvPr>
        </p:nvSpPr>
        <p:spPr>
          <a:xfrm>
            <a:off x="214313" y="214313"/>
            <a:ext cx="7369175" cy="571500"/>
          </a:xfrm>
        </p:spPr>
        <p:txBody>
          <a:bodyPr/>
          <a:lstStyle/>
          <a:p>
            <a:pPr eaLnBrk="1" hangingPunct="1"/>
            <a:r>
              <a:rPr lang="zh-CN" altLang="en-US" b="1" smtClean="0">
                <a:ea typeface="宋体" pitchFamily="2" charset="-122"/>
              </a:rPr>
              <a:t>分析检索结果</a:t>
            </a:r>
          </a:p>
        </p:txBody>
      </p:sp>
      <p:sp>
        <p:nvSpPr>
          <p:cNvPr id="94212" name="灯片编号占位符 1"/>
          <p:cNvSpPr>
            <a:spLocks noGrp="1"/>
          </p:cNvSpPr>
          <p:nvPr>
            <p:ph type="sldNum" sz="quarter" idx="11"/>
          </p:nvPr>
        </p:nvSpPr>
        <p:spPr>
          <a:noFill/>
        </p:spPr>
        <p:txBody>
          <a:bodyPr/>
          <a:lstStyle/>
          <a:p>
            <a:fld id="{F5F3418D-64CE-405B-9F18-D3AD488B89A7}" type="slidenum">
              <a:rPr lang="zh-CN" altLang="en-US" smtClean="0">
                <a:latin typeface="Arial" pitchFamily="34" charset="0"/>
              </a:rPr>
              <a:pPr/>
              <a:t>35</a:t>
            </a:fld>
            <a:endParaRPr lang="en-US" altLang="zh-CN" smtClean="0">
              <a:latin typeface="Arial" pitchFamily="34" charset="0"/>
            </a:endParaRPr>
          </a:p>
        </p:txBody>
      </p:sp>
      <p:sp>
        <p:nvSpPr>
          <p:cNvPr id="7" name="椭圆 6"/>
          <p:cNvSpPr/>
          <p:nvPr/>
        </p:nvSpPr>
        <p:spPr>
          <a:xfrm>
            <a:off x="7643813" y="2349500"/>
            <a:ext cx="1500187" cy="3571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4"/>
          <p:cNvPicPr>
            <a:picLocks noGrp="1" noChangeAspect="1" noChangeArrowheads="1"/>
          </p:cNvPicPr>
          <p:nvPr>
            <p:ph idx="1"/>
          </p:nvPr>
        </p:nvPicPr>
        <p:blipFill>
          <a:blip r:embed="rId3" cstate="print"/>
          <a:srcRect/>
          <a:stretch>
            <a:fillRect/>
          </a:stretch>
        </p:blipFill>
        <p:spPr>
          <a:xfrm>
            <a:off x="323850" y="1412875"/>
            <a:ext cx="8569325" cy="5332413"/>
          </a:xfrm>
          <a:noFill/>
        </p:spPr>
      </p:pic>
      <p:sp>
        <p:nvSpPr>
          <p:cNvPr id="95235" name="标题 1"/>
          <p:cNvSpPr>
            <a:spLocks noGrp="1"/>
          </p:cNvSpPr>
          <p:nvPr>
            <p:ph type="title"/>
          </p:nvPr>
        </p:nvSpPr>
        <p:spPr/>
        <p:txBody>
          <a:bodyPr/>
          <a:lstStyle/>
          <a:p>
            <a:r>
              <a:rPr lang="zh-CN" altLang="en-US" smtClean="0">
                <a:ea typeface="宋体" pitchFamily="2" charset="-122"/>
              </a:rPr>
              <a:t>分析检索结果</a:t>
            </a:r>
            <a:r>
              <a:rPr lang="en-US" altLang="zh-CN" smtClean="0">
                <a:ea typeface="宋体" pitchFamily="2" charset="-122"/>
              </a:rPr>
              <a:t>---IPC</a:t>
            </a:r>
            <a:r>
              <a:rPr lang="zh-CN" altLang="en-US" smtClean="0">
                <a:ea typeface="宋体" pitchFamily="2" charset="-122"/>
              </a:rPr>
              <a:t>分类</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灯片编号占位符 1"/>
          <p:cNvSpPr>
            <a:spLocks noGrp="1"/>
          </p:cNvSpPr>
          <p:nvPr>
            <p:ph type="sldNum" sz="quarter" idx="11"/>
          </p:nvPr>
        </p:nvSpPr>
        <p:spPr>
          <a:xfrm>
            <a:off x="3124200" y="6394450"/>
            <a:ext cx="5172075" cy="231775"/>
          </a:xfrm>
          <a:noFill/>
        </p:spPr>
        <p:txBody>
          <a:bodyPr lIns="0" rIns="0"/>
          <a:lstStyle/>
          <a:p>
            <a:fld id="{EFC29580-F63F-4E12-B905-84C367A0AAAB}" type="slidenum">
              <a:rPr lang="zh-CN" altLang="en-US" smtClean="0">
                <a:solidFill>
                  <a:schemeClr val="bg1"/>
                </a:solidFill>
                <a:latin typeface="Arial" pitchFamily="34" charset="0"/>
              </a:rPr>
              <a:pPr/>
              <a:t>37</a:t>
            </a:fld>
            <a:endParaRPr lang="en-US" altLang="zh-CN" smtClean="0">
              <a:solidFill>
                <a:schemeClr val="bg1"/>
              </a:solidFill>
              <a:latin typeface="Arial" pitchFamily="34" charset="0"/>
            </a:endParaRPr>
          </a:p>
        </p:txBody>
      </p:sp>
      <p:sp>
        <p:nvSpPr>
          <p:cNvPr id="96259" name="Shape 423937"/>
          <p:cNvSpPr>
            <a:spLocks noGrp="1" noChangeArrowheads="1"/>
          </p:cNvSpPr>
          <p:nvPr>
            <p:ph type="title" idx="4294967295"/>
          </p:nvPr>
        </p:nvSpPr>
        <p:spPr>
          <a:xfrm>
            <a:off x="368300" y="695325"/>
            <a:ext cx="8229600" cy="457200"/>
          </a:xfrm>
        </p:spPr>
        <p:txBody>
          <a:bodyPr/>
          <a:lstStyle/>
          <a:p>
            <a:pPr eaLnBrk="1" hangingPunct="1"/>
            <a:r>
              <a:rPr lang="zh-CN" altLang="en-US" b="1" smtClean="0">
                <a:ea typeface="宋体" pitchFamily="2" charset="-122"/>
              </a:rPr>
              <a:t>分析检索结果</a:t>
            </a:r>
          </a:p>
        </p:txBody>
      </p:sp>
      <p:sp>
        <p:nvSpPr>
          <p:cNvPr id="96260" name="TextBox 6145"/>
          <p:cNvSpPr txBox="1">
            <a:spLocks noChangeArrowheads="1"/>
          </p:cNvSpPr>
          <p:nvPr/>
        </p:nvSpPr>
        <p:spPr bwMode="auto">
          <a:xfrm>
            <a:off x="595313" y="1385888"/>
            <a:ext cx="7912100" cy="4662487"/>
          </a:xfrm>
          <a:prstGeom prst="rect">
            <a:avLst/>
          </a:prstGeom>
          <a:noFill/>
          <a:ln w="9525">
            <a:noFill/>
            <a:miter lim="800000"/>
            <a:headEnd/>
            <a:tailEnd/>
          </a:ln>
        </p:spPr>
        <p:txBody>
          <a:bodyPr>
            <a:spAutoFit/>
          </a:bodyPr>
          <a:lstStyle/>
          <a:p>
            <a:pPr eaLnBrk="0" hangingPunct="0">
              <a:lnSpc>
                <a:spcPct val="150000"/>
              </a:lnSpc>
              <a:buClr>
                <a:srgbClr val="C00000"/>
              </a:buClr>
              <a:buFont typeface="Wingdings" pitchFamily="2" charset="2"/>
              <a:buBlip>
                <a:blip r:embed="rId3"/>
              </a:buBlip>
            </a:pPr>
            <a:r>
              <a:rPr lang="en-US" altLang="zh-CN" sz="1800"/>
              <a:t> </a:t>
            </a:r>
            <a:r>
              <a:rPr lang="zh-CN" altLang="en-US" sz="1800">
                <a:solidFill>
                  <a:schemeClr val="tx1"/>
                </a:solidFill>
                <a:latin typeface="宋体" pitchFamily="2" charset="-122"/>
              </a:rPr>
              <a:t>主要</a:t>
            </a:r>
            <a:r>
              <a:rPr lang="en-US" altLang="zh-CN" sz="1800">
                <a:solidFill>
                  <a:schemeClr val="tx1"/>
                </a:solidFill>
                <a:latin typeface="宋体" pitchFamily="2" charset="-122"/>
              </a:rPr>
              <a:t>IPC</a:t>
            </a:r>
            <a:r>
              <a:rPr lang="zh-CN" altLang="en-US" sz="1800">
                <a:solidFill>
                  <a:schemeClr val="tx1"/>
                </a:solidFill>
                <a:latin typeface="宋体" pitchFamily="2" charset="-122"/>
              </a:rPr>
              <a:t>分类</a:t>
            </a:r>
            <a:endParaRPr lang="en-US" altLang="zh-CN" sz="1800">
              <a:solidFill>
                <a:schemeClr val="tx1"/>
              </a:solidFill>
              <a:latin typeface="宋体" pitchFamily="2" charset="-122"/>
            </a:endParaRPr>
          </a:p>
          <a:p>
            <a:pPr eaLnBrk="0" hangingPunct="0">
              <a:lnSpc>
                <a:spcPct val="150000"/>
              </a:lnSpc>
              <a:buClr>
                <a:srgbClr val="C00000"/>
              </a:buClr>
            </a:pPr>
            <a:r>
              <a:rPr lang="en-US" altLang="zh-CN" sz="1800">
                <a:solidFill>
                  <a:schemeClr val="tx1"/>
                </a:solidFill>
                <a:latin typeface="宋体" pitchFamily="2" charset="-122"/>
              </a:rPr>
              <a:t>H04B 7/26 </a:t>
            </a:r>
            <a:r>
              <a:rPr lang="zh-CN" altLang="en-US" sz="1800">
                <a:solidFill>
                  <a:schemeClr val="tx1"/>
                </a:solidFill>
                <a:latin typeface="宋体" pitchFamily="2" charset="-122"/>
              </a:rPr>
              <a:t>用于两个或两个以上站之间的通信</a:t>
            </a:r>
            <a:endParaRPr lang="en-US" altLang="zh-CN" sz="1800">
              <a:solidFill>
                <a:schemeClr val="tx1"/>
              </a:solidFill>
              <a:latin typeface="宋体" pitchFamily="2" charset="-122"/>
            </a:endParaRPr>
          </a:p>
          <a:p>
            <a:pPr eaLnBrk="0" hangingPunct="0">
              <a:lnSpc>
                <a:spcPct val="150000"/>
              </a:lnSpc>
              <a:buClr>
                <a:srgbClr val="C00000"/>
              </a:buClr>
            </a:pPr>
            <a:endParaRPr lang="en-US" altLang="zh-CN" sz="1800">
              <a:solidFill>
                <a:schemeClr val="tx1"/>
              </a:solidFill>
              <a:latin typeface="宋体" pitchFamily="2" charset="-122"/>
            </a:endParaRPr>
          </a:p>
          <a:p>
            <a:pPr eaLnBrk="0" hangingPunct="0">
              <a:lnSpc>
                <a:spcPct val="150000"/>
              </a:lnSpc>
              <a:buClr>
                <a:srgbClr val="C00000"/>
              </a:buClr>
            </a:pPr>
            <a:r>
              <a:rPr lang="en-US" altLang="zh-CN" sz="1800">
                <a:solidFill>
                  <a:schemeClr val="tx1"/>
                </a:solidFill>
                <a:latin typeface="宋体" pitchFamily="2" charset="-122"/>
              </a:rPr>
              <a:t>H04Q 7/38 </a:t>
            </a:r>
            <a:r>
              <a:rPr lang="zh-CN" altLang="en-US" sz="1800">
                <a:solidFill>
                  <a:schemeClr val="tx1"/>
                </a:solidFill>
                <a:latin typeface="宋体" pitchFamily="2" charset="-122"/>
              </a:rPr>
              <a:t>通过无线电链路或感应链路连接用户的选择装置</a:t>
            </a:r>
            <a:r>
              <a:rPr lang="en-US" altLang="zh-CN" sz="1800">
                <a:solidFill>
                  <a:schemeClr val="tx1"/>
                </a:solidFill>
                <a:latin typeface="宋体" pitchFamily="2" charset="-122"/>
              </a:rPr>
              <a:t>——</a:t>
            </a:r>
            <a:r>
              <a:rPr lang="zh-CN" altLang="en-US" sz="1800">
                <a:solidFill>
                  <a:schemeClr val="tx1"/>
                </a:solidFill>
                <a:latin typeface="宋体" pitchFamily="2" charset="-122"/>
              </a:rPr>
              <a:t>用于接通到或来自移动用户的呼叫的装置</a:t>
            </a:r>
            <a:endParaRPr lang="en-US" altLang="zh-CN" sz="1800">
              <a:solidFill>
                <a:schemeClr val="tx1"/>
              </a:solidFill>
              <a:latin typeface="宋体" pitchFamily="2" charset="-122"/>
            </a:endParaRPr>
          </a:p>
          <a:p>
            <a:pPr eaLnBrk="0" hangingPunct="0">
              <a:lnSpc>
                <a:spcPct val="150000"/>
              </a:lnSpc>
              <a:buClr>
                <a:srgbClr val="C00000"/>
              </a:buClr>
            </a:pPr>
            <a:endParaRPr lang="en-US" altLang="zh-CN" sz="1800">
              <a:solidFill>
                <a:schemeClr val="tx1"/>
              </a:solidFill>
              <a:latin typeface="宋体" pitchFamily="2" charset="-122"/>
            </a:endParaRPr>
          </a:p>
          <a:p>
            <a:pPr eaLnBrk="0" hangingPunct="0">
              <a:lnSpc>
                <a:spcPct val="150000"/>
              </a:lnSpc>
              <a:buClr>
                <a:srgbClr val="C00000"/>
              </a:buClr>
            </a:pPr>
            <a:r>
              <a:rPr lang="en-US" altLang="zh-CN" sz="1800">
                <a:solidFill>
                  <a:schemeClr val="tx1"/>
                </a:solidFill>
                <a:latin typeface="宋体" pitchFamily="2" charset="-122"/>
              </a:rPr>
              <a:t>H04J 3/00 </a:t>
            </a:r>
            <a:r>
              <a:rPr lang="zh-CN" altLang="en-US" sz="1800">
                <a:solidFill>
                  <a:schemeClr val="tx1"/>
                </a:solidFill>
                <a:latin typeface="宋体" pitchFamily="2" charset="-122"/>
              </a:rPr>
              <a:t>时分多路复用系统</a:t>
            </a:r>
            <a:r>
              <a:rPr lang="en-US" altLang="zh-CN" sz="1800">
                <a:solidFill>
                  <a:schemeClr val="tx1"/>
                </a:solidFill>
                <a:latin typeface="宋体" pitchFamily="2" charset="-122"/>
              </a:rPr>
              <a:t>(14/00</a:t>
            </a:r>
            <a:r>
              <a:rPr lang="zh-CN" altLang="en-US" sz="1800">
                <a:solidFill>
                  <a:schemeClr val="tx1"/>
                </a:solidFill>
                <a:latin typeface="宋体" pitchFamily="2" charset="-122"/>
              </a:rPr>
              <a:t>优先，中继系统入</a:t>
            </a:r>
            <a:r>
              <a:rPr lang="en-US" altLang="zh-CN" sz="1800">
                <a:solidFill>
                  <a:schemeClr val="tx1"/>
                </a:solidFill>
                <a:latin typeface="宋体" pitchFamily="2" charset="-122"/>
              </a:rPr>
              <a:t>H04B7/14</a:t>
            </a:r>
            <a:r>
              <a:rPr lang="zh-CN" altLang="en-US" sz="1800">
                <a:solidFill>
                  <a:schemeClr val="tx1"/>
                </a:solidFill>
                <a:latin typeface="宋体" pitchFamily="2" charset="-122"/>
              </a:rPr>
              <a:t>；选择技术入</a:t>
            </a:r>
            <a:r>
              <a:rPr lang="en-US" altLang="zh-CN" sz="1800">
                <a:solidFill>
                  <a:schemeClr val="tx1"/>
                </a:solidFill>
                <a:latin typeface="宋体" pitchFamily="2" charset="-122"/>
              </a:rPr>
              <a:t>H04Q)</a:t>
            </a:r>
          </a:p>
          <a:p>
            <a:pPr eaLnBrk="0" hangingPunct="0">
              <a:lnSpc>
                <a:spcPct val="150000"/>
              </a:lnSpc>
              <a:buClr>
                <a:srgbClr val="C00000"/>
              </a:buClr>
            </a:pPr>
            <a:r>
              <a:rPr lang="en-US" altLang="zh-CN" sz="1800"/>
              <a:t>……</a:t>
            </a:r>
          </a:p>
          <a:p>
            <a:pPr eaLnBrk="0" hangingPunct="0">
              <a:lnSpc>
                <a:spcPct val="150000"/>
              </a:lnSpc>
              <a:buClr>
                <a:srgbClr val="C00000"/>
              </a:buClr>
            </a:pPr>
            <a:r>
              <a:rPr lang="en-US" altLang="zh-CN" sz="1800"/>
              <a:t/>
            </a:r>
            <a:br>
              <a:rPr lang="en-US" altLang="zh-CN" sz="1800"/>
            </a:br>
            <a:endParaRPr lang="en-US" altLang="zh-CN" sz="180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标题 1"/>
          <p:cNvSpPr>
            <a:spLocks noGrp="1"/>
          </p:cNvSpPr>
          <p:nvPr>
            <p:ph type="title"/>
          </p:nvPr>
        </p:nvSpPr>
        <p:spPr/>
        <p:txBody>
          <a:bodyPr/>
          <a:lstStyle/>
          <a:p>
            <a:r>
              <a:rPr lang="zh-CN" altLang="en-US" smtClean="0">
                <a:ea typeface="宋体" pitchFamily="2" charset="-122"/>
              </a:rPr>
              <a:t>分析检索结果</a:t>
            </a:r>
            <a:r>
              <a:rPr lang="en-US" altLang="zh-CN" smtClean="0">
                <a:ea typeface="宋体" pitchFamily="2" charset="-122"/>
              </a:rPr>
              <a:t>---Derwent Manual Code</a:t>
            </a:r>
            <a:endParaRPr lang="zh-CN" altLang="en-US" smtClean="0">
              <a:ea typeface="宋体" pitchFamily="2" charset="-122"/>
            </a:endParaRPr>
          </a:p>
        </p:txBody>
      </p:sp>
      <p:pic>
        <p:nvPicPr>
          <p:cNvPr id="97283" name="Picture 4"/>
          <p:cNvPicPr>
            <a:picLocks noGrp="1" noChangeAspect="1" noChangeArrowheads="1"/>
          </p:cNvPicPr>
          <p:nvPr>
            <p:ph idx="1"/>
          </p:nvPr>
        </p:nvPicPr>
        <p:blipFill>
          <a:blip r:embed="rId3" cstate="print"/>
          <a:srcRect/>
          <a:stretch>
            <a:fillRect/>
          </a:stretch>
        </p:blipFill>
        <p:spPr>
          <a:xfrm>
            <a:off x="107950" y="1341438"/>
            <a:ext cx="8712200" cy="5516562"/>
          </a:xfr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hape 423937"/>
          <p:cNvSpPr>
            <a:spLocks noGrp="1" noChangeArrowheads="1"/>
          </p:cNvSpPr>
          <p:nvPr>
            <p:ph type="title"/>
          </p:nvPr>
        </p:nvSpPr>
        <p:spPr>
          <a:xfrm>
            <a:off x="357188" y="285750"/>
            <a:ext cx="8229600" cy="785813"/>
          </a:xfrm>
        </p:spPr>
        <p:txBody>
          <a:bodyPr/>
          <a:lstStyle/>
          <a:p>
            <a:pPr eaLnBrk="1" hangingPunct="1"/>
            <a:r>
              <a:rPr lang="en-US" altLang="zh-CN" b="1" smtClean="0">
                <a:ea typeface="宋体" pitchFamily="2" charset="-122"/>
              </a:rPr>
              <a:t>http://science.thomsonreuters.com/mcl/</a:t>
            </a:r>
            <a:endParaRPr lang="zh-CN" altLang="en-US" b="1" smtClean="0">
              <a:ea typeface="宋体" pitchFamily="2" charset="-122"/>
            </a:endParaRPr>
          </a:p>
        </p:txBody>
      </p:sp>
      <p:sp>
        <p:nvSpPr>
          <p:cNvPr id="99331" name="文本占位符 9"/>
          <p:cNvSpPr>
            <a:spLocks noGrp="1"/>
          </p:cNvSpPr>
          <p:nvPr>
            <p:ph type="body" sz="quarter" idx="3"/>
          </p:nvPr>
        </p:nvSpPr>
        <p:spPr>
          <a:xfrm>
            <a:off x="4645025" y="1535113"/>
            <a:ext cx="4041775" cy="393700"/>
          </a:xfrm>
        </p:spPr>
        <p:txBody>
          <a:bodyPr/>
          <a:lstStyle/>
          <a:p>
            <a:r>
              <a:rPr lang="zh-CN" altLang="en-US" sz="2000" smtClean="0">
                <a:solidFill>
                  <a:schemeClr val="tx2"/>
                </a:solidFill>
                <a:latin typeface="宋体" pitchFamily="2" charset="-122"/>
                <a:ea typeface="宋体" pitchFamily="2" charset="-122"/>
              </a:rPr>
              <a:t>德温特手工代码</a:t>
            </a:r>
          </a:p>
        </p:txBody>
      </p:sp>
      <p:sp>
        <p:nvSpPr>
          <p:cNvPr id="99332" name="内容占位符 10"/>
          <p:cNvSpPr>
            <a:spLocks noGrp="1"/>
          </p:cNvSpPr>
          <p:nvPr>
            <p:ph sz="quarter" idx="4"/>
          </p:nvPr>
        </p:nvSpPr>
        <p:spPr/>
        <p:txBody>
          <a:bodyPr/>
          <a:lstStyle/>
          <a:p>
            <a:endParaRPr lang="zh-CN" altLang="en-US" smtClean="0">
              <a:ea typeface="宋体" pitchFamily="2" charset="-122"/>
            </a:endParaRPr>
          </a:p>
        </p:txBody>
      </p:sp>
      <p:sp>
        <p:nvSpPr>
          <p:cNvPr id="99333" name="灯片编号占位符 1"/>
          <p:cNvSpPr>
            <a:spLocks noGrp="1"/>
          </p:cNvSpPr>
          <p:nvPr>
            <p:ph type="sldNum" sz="quarter" idx="11"/>
          </p:nvPr>
        </p:nvSpPr>
        <p:spPr>
          <a:noFill/>
        </p:spPr>
        <p:txBody>
          <a:bodyPr/>
          <a:lstStyle/>
          <a:p>
            <a:fld id="{CF95D879-1116-4B07-80A0-07389480EAAF}" type="slidenum">
              <a:rPr lang="zh-CN" altLang="en-US" smtClean="0">
                <a:latin typeface="Arial" pitchFamily="34" charset="0"/>
              </a:rPr>
              <a:pPr/>
              <a:t>39</a:t>
            </a:fld>
            <a:endParaRPr lang="en-US" altLang="zh-CN" smtClean="0">
              <a:latin typeface="Arial" pitchFamily="34" charset="0"/>
            </a:endParaRPr>
          </a:p>
        </p:txBody>
      </p:sp>
      <p:pic>
        <p:nvPicPr>
          <p:cNvPr id="31749" name="Picture 5"/>
          <p:cNvPicPr>
            <a:picLocks noChangeAspect="1" noChangeArrowheads="1"/>
          </p:cNvPicPr>
          <p:nvPr/>
        </p:nvPicPr>
        <p:blipFill>
          <a:blip r:embed="rId3" cstate="print"/>
          <a:srcRect/>
          <a:stretch>
            <a:fillRect/>
          </a:stretch>
        </p:blipFill>
        <p:spPr bwMode="auto">
          <a:xfrm>
            <a:off x="268288" y="2378075"/>
            <a:ext cx="3232150" cy="3267075"/>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99335" name="矩形 5"/>
          <p:cNvSpPr>
            <a:spLocks noChangeArrowheads="1"/>
          </p:cNvSpPr>
          <p:nvPr/>
        </p:nvSpPr>
        <p:spPr bwMode="auto">
          <a:xfrm>
            <a:off x="365125" y="1471613"/>
            <a:ext cx="2249488" cy="454025"/>
          </a:xfrm>
          <a:prstGeom prst="rect">
            <a:avLst/>
          </a:prstGeom>
          <a:noFill/>
          <a:ln w="9525">
            <a:noFill/>
            <a:miter lim="800000"/>
            <a:headEnd/>
            <a:tailEnd/>
          </a:ln>
        </p:spPr>
        <p:txBody>
          <a:bodyPr wrap="none">
            <a:spAutoFit/>
          </a:bodyPr>
          <a:lstStyle/>
          <a:p>
            <a:pPr eaLnBrk="0" hangingPunct="0">
              <a:lnSpc>
                <a:spcPct val="150000"/>
              </a:lnSpc>
              <a:buClr>
                <a:srgbClr val="C00000"/>
              </a:buClr>
              <a:buFont typeface="Wingdings" pitchFamily="2" charset="2"/>
              <a:buBlip>
                <a:blip r:embed="rId4"/>
              </a:buBlip>
            </a:pPr>
            <a:r>
              <a:rPr lang="en-US" altLang="zh-CN" sz="1800"/>
              <a:t> </a:t>
            </a:r>
            <a:r>
              <a:rPr lang="zh-CN" altLang="en-US" sz="1800"/>
              <a:t>主要</a:t>
            </a:r>
            <a:r>
              <a:rPr lang="en-US" altLang="zh-CN" sz="1800"/>
              <a:t>Derwent</a:t>
            </a:r>
            <a:r>
              <a:rPr lang="zh-CN" altLang="en-US" sz="1800"/>
              <a:t>分类</a:t>
            </a:r>
            <a:endParaRPr lang="en-US" altLang="zh-CN" sz="1800"/>
          </a:p>
        </p:txBody>
      </p:sp>
      <p:pic>
        <p:nvPicPr>
          <p:cNvPr id="99336" name="Picture 2"/>
          <p:cNvPicPr>
            <a:picLocks noChangeAspect="1" noChangeArrowheads="1"/>
          </p:cNvPicPr>
          <p:nvPr/>
        </p:nvPicPr>
        <p:blipFill>
          <a:blip r:embed="rId5" cstate="print"/>
          <a:srcRect/>
          <a:stretch>
            <a:fillRect/>
          </a:stretch>
        </p:blipFill>
        <p:spPr bwMode="auto">
          <a:xfrm>
            <a:off x="4357688" y="2071688"/>
            <a:ext cx="4429125" cy="4357687"/>
          </a:xfrm>
          <a:prstGeom prst="rect">
            <a:avLst/>
          </a:prstGeom>
          <a:noFill/>
          <a:ln w="9525" algn="ctr">
            <a:noFill/>
            <a:miter lim="800000"/>
            <a:headEnd/>
            <a:tailEnd/>
          </a:ln>
        </p:spPr>
      </p:pic>
      <p:sp>
        <p:nvSpPr>
          <p:cNvPr id="9" name="矩形 8"/>
          <p:cNvSpPr/>
          <p:nvPr/>
        </p:nvSpPr>
        <p:spPr>
          <a:xfrm>
            <a:off x="4318000" y="4581822"/>
            <a:ext cx="4826000" cy="28733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p:txBody>
          <a:bodyPr/>
          <a:lstStyle/>
          <a:p>
            <a:r>
              <a:rPr lang="zh-CN" altLang="en-US" b="1" smtClean="0">
                <a:ea typeface="宋体" pitchFamily="2" charset="-122"/>
              </a:rPr>
              <a:t>专利的种类</a:t>
            </a:r>
          </a:p>
        </p:txBody>
      </p:sp>
      <p:sp>
        <p:nvSpPr>
          <p:cNvPr id="10243" name="内容占位符 2"/>
          <p:cNvSpPr>
            <a:spLocks noGrp="1"/>
          </p:cNvSpPr>
          <p:nvPr>
            <p:ph idx="1"/>
          </p:nvPr>
        </p:nvSpPr>
        <p:spPr/>
        <p:txBody>
          <a:bodyPr/>
          <a:lstStyle/>
          <a:p>
            <a:pPr>
              <a:lnSpc>
                <a:spcPct val="150000"/>
              </a:lnSpc>
            </a:pPr>
            <a:r>
              <a:rPr lang="zh-CN" altLang="en-US" b="1" smtClean="0">
                <a:ea typeface="宋体" pitchFamily="2" charset="-122"/>
              </a:rPr>
              <a:t>发明专利 </a:t>
            </a:r>
            <a:r>
              <a:rPr lang="en-US" altLang="zh-CN" b="1" smtClean="0">
                <a:ea typeface="宋体" pitchFamily="2" charset="-122"/>
              </a:rPr>
              <a:t>(</a:t>
            </a:r>
            <a:r>
              <a:rPr lang="zh-CN" altLang="en-US" b="1" smtClean="0">
                <a:ea typeface="宋体" pitchFamily="2" charset="-122"/>
              </a:rPr>
              <a:t>实质审查，</a:t>
            </a:r>
            <a:r>
              <a:rPr lang="en-US" altLang="zh-CN" b="1" smtClean="0">
                <a:ea typeface="宋体" pitchFamily="2" charset="-122"/>
              </a:rPr>
              <a:t>20</a:t>
            </a:r>
            <a:r>
              <a:rPr lang="zh-CN" altLang="en-US" b="1" smtClean="0">
                <a:ea typeface="宋体" pitchFamily="2" charset="-122"/>
              </a:rPr>
              <a:t>年</a:t>
            </a:r>
            <a:r>
              <a:rPr lang="en-US" altLang="zh-CN" b="1" smtClean="0">
                <a:ea typeface="宋体" pitchFamily="2" charset="-122"/>
              </a:rPr>
              <a:t>)</a:t>
            </a:r>
          </a:p>
          <a:p>
            <a:pPr>
              <a:lnSpc>
                <a:spcPct val="150000"/>
              </a:lnSpc>
            </a:pPr>
            <a:r>
              <a:rPr lang="zh-CN" altLang="en-US" b="1" smtClean="0">
                <a:ea typeface="宋体" pitchFamily="2" charset="-122"/>
              </a:rPr>
              <a:t>实用新型 </a:t>
            </a:r>
            <a:r>
              <a:rPr lang="en-US" altLang="zh-CN" b="1" smtClean="0">
                <a:ea typeface="宋体" pitchFamily="2" charset="-122"/>
              </a:rPr>
              <a:t>(</a:t>
            </a:r>
            <a:r>
              <a:rPr lang="zh-CN" altLang="en-US" b="1" smtClean="0">
                <a:ea typeface="宋体" pitchFamily="2" charset="-122"/>
              </a:rPr>
              <a:t>形式审查，</a:t>
            </a:r>
            <a:r>
              <a:rPr lang="en-US" altLang="zh-CN" b="1" smtClean="0">
                <a:ea typeface="宋体" pitchFamily="2" charset="-122"/>
              </a:rPr>
              <a:t>10</a:t>
            </a:r>
            <a:r>
              <a:rPr lang="zh-CN" altLang="en-US" b="1" smtClean="0">
                <a:ea typeface="宋体" pitchFamily="2" charset="-122"/>
              </a:rPr>
              <a:t>年</a:t>
            </a:r>
            <a:r>
              <a:rPr lang="en-US" altLang="zh-CN" b="1" smtClean="0">
                <a:ea typeface="宋体" pitchFamily="2" charset="-122"/>
              </a:rPr>
              <a:t>)</a:t>
            </a:r>
          </a:p>
          <a:p>
            <a:pPr>
              <a:lnSpc>
                <a:spcPct val="150000"/>
              </a:lnSpc>
            </a:pPr>
            <a:r>
              <a:rPr lang="zh-CN" altLang="en-US" b="1" smtClean="0">
                <a:ea typeface="宋体" pitchFamily="2" charset="-122"/>
              </a:rPr>
              <a:t>外观设计 </a:t>
            </a:r>
            <a:r>
              <a:rPr lang="en-US" altLang="zh-CN" b="1" smtClean="0">
                <a:ea typeface="宋体" pitchFamily="2" charset="-122"/>
              </a:rPr>
              <a:t>(</a:t>
            </a:r>
            <a:r>
              <a:rPr lang="zh-CN" altLang="en-US" b="1" smtClean="0">
                <a:ea typeface="宋体" pitchFamily="2" charset="-122"/>
              </a:rPr>
              <a:t>形式审查，</a:t>
            </a:r>
            <a:r>
              <a:rPr lang="en-US" altLang="zh-CN" b="1" smtClean="0">
                <a:ea typeface="宋体" pitchFamily="2" charset="-122"/>
              </a:rPr>
              <a:t>10</a:t>
            </a:r>
            <a:r>
              <a:rPr lang="zh-CN" altLang="en-US" b="1" smtClean="0">
                <a:ea typeface="宋体" pitchFamily="2" charset="-122"/>
              </a:rPr>
              <a:t>年</a:t>
            </a:r>
            <a:r>
              <a:rPr lang="en-US" altLang="zh-CN" b="1" smtClean="0">
                <a:ea typeface="宋体" pitchFamily="2" charset="-122"/>
              </a:rPr>
              <a:t>)</a:t>
            </a:r>
            <a:endParaRPr lang="zh-CN" altLang="en-US" b="1" smtClean="0">
              <a:ea typeface="宋体" pitchFamily="2"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6"/>
          <p:cNvPicPr>
            <a:picLocks noChangeAspect="1" noChangeArrowheads="1"/>
          </p:cNvPicPr>
          <p:nvPr/>
        </p:nvPicPr>
        <p:blipFill>
          <a:blip r:embed="rId3" cstate="print"/>
          <a:srcRect/>
          <a:stretch>
            <a:fillRect/>
          </a:stretch>
        </p:blipFill>
        <p:spPr bwMode="auto">
          <a:xfrm>
            <a:off x="185738" y="765175"/>
            <a:ext cx="8772525" cy="5832475"/>
          </a:xfrm>
          <a:prstGeom prst="rect">
            <a:avLst/>
          </a:prstGeom>
          <a:noFill/>
          <a:ln w="9525" algn="ctr">
            <a:noFill/>
            <a:miter lim="800000"/>
            <a:headEnd/>
            <a:tailEnd/>
          </a:ln>
        </p:spPr>
      </p:pic>
      <p:sp>
        <p:nvSpPr>
          <p:cNvPr id="100355" name="灯片编号占位符 1"/>
          <p:cNvSpPr>
            <a:spLocks noGrp="1"/>
          </p:cNvSpPr>
          <p:nvPr>
            <p:ph type="sldNum" sz="quarter" idx="11"/>
          </p:nvPr>
        </p:nvSpPr>
        <p:spPr>
          <a:xfrm>
            <a:off x="3124200" y="6394450"/>
            <a:ext cx="5172075" cy="231775"/>
          </a:xfrm>
          <a:noFill/>
        </p:spPr>
        <p:txBody>
          <a:bodyPr lIns="0" rIns="0"/>
          <a:lstStyle/>
          <a:p>
            <a:fld id="{2908D0F0-5876-47C3-9EE5-9D0B6D3B6E99}" type="slidenum">
              <a:rPr lang="zh-CN" altLang="en-US" smtClean="0">
                <a:solidFill>
                  <a:schemeClr val="bg1"/>
                </a:solidFill>
                <a:latin typeface="Arial" pitchFamily="34" charset="0"/>
              </a:rPr>
              <a:pPr/>
              <a:t>40</a:t>
            </a:fld>
            <a:endParaRPr lang="en-US" altLang="zh-CN" smtClean="0">
              <a:solidFill>
                <a:schemeClr val="bg1"/>
              </a:solidFill>
              <a:latin typeface="Arial" pitchFamily="34" charset="0"/>
            </a:endParaRPr>
          </a:p>
        </p:txBody>
      </p:sp>
      <p:sp>
        <p:nvSpPr>
          <p:cNvPr id="100356" name="Shape 423937"/>
          <p:cNvSpPr>
            <a:spLocks noGrp="1" noChangeArrowheads="1"/>
          </p:cNvSpPr>
          <p:nvPr>
            <p:ph type="title" idx="4294967295"/>
          </p:nvPr>
        </p:nvSpPr>
        <p:spPr>
          <a:xfrm>
            <a:off x="0" y="214313"/>
            <a:ext cx="8229600" cy="457200"/>
          </a:xfrm>
        </p:spPr>
        <p:txBody>
          <a:bodyPr/>
          <a:lstStyle/>
          <a:p>
            <a:pPr eaLnBrk="1" hangingPunct="1"/>
            <a:r>
              <a:rPr lang="zh-CN" altLang="en-US" b="1" smtClean="0">
                <a:ea typeface="宋体" pitchFamily="2" charset="-122"/>
              </a:rPr>
              <a:t>调整策略，再次检索（针对各主要技术点）</a:t>
            </a:r>
          </a:p>
        </p:txBody>
      </p:sp>
      <p:sp>
        <p:nvSpPr>
          <p:cNvPr id="7" name="矩形 6"/>
          <p:cNvSpPr/>
          <p:nvPr/>
        </p:nvSpPr>
        <p:spPr>
          <a:xfrm>
            <a:off x="1258888" y="2133600"/>
            <a:ext cx="4826000" cy="28733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r>
              <a:rPr lang="en-US" altLang="zh-CN" sz="3200" smtClean="0">
                <a:ea typeface="宋体" pitchFamily="2" charset="-122"/>
              </a:rPr>
              <a:t>Derwent Innovations Index</a:t>
            </a:r>
            <a:r>
              <a:rPr lang="zh-CN" altLang="en-US" sz="3200" smtClean="0">
                <a:ea typeface="宋体" pitchFamily="2" charset="-122"/>
              </a:rPr>
              <a:t>的应用实例</a:t>
            </a:r>
            <a:endParaRPr lang="zh-CN" altLang="en-US" sz="3200" smtClean="0">
              <a:ea typeface="黑体" pitchFamily="2" charset="-122"/>
            </a:endParaRPr>
          </a:p>
        </p:txBody>
      </p:sp>
      <p:sp>
        <p:nvSpPr>
          <p:cNvPr id="4" name="内容占位符 3"/>
          <p:cNvSpPr>
            <a:spLocks noGrp="1"/>
          </p:cNvSpPr>
          <p:nvPr>
            <p:ph idx="1"/>
          </p:nvPr>
        </p:nvSpPr>
        <p:spPr/>
        <p:txBody>
          <a:bodyPr/>
          <a:lstStyle/>
          <a:p>
            <a:endParaRPr lang="zh-CN" altLang="en-US"/>
          </a:p>
        </p:txBody>
      </p:sp>
      <p:sp>
        <p:nvSpPr>
          <p:cNvPr id="5" name="Rectangle 3"/>
          <p:cNvSpPr txBox="1">
            <a:spLocks noChangeArrowheads="1"/>
          </p:cNvSpPr>
          <p:nvPr/>
        </p:nvSpPr>
        <p:spPr bwMode="auto">
          <a:xfrm>
            <a:off x="683568" y="1484784"/>
            <a:ext cx="8072438" cy="4760912"/>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p>
            <a:pPr marL="628650" marR="0" lvl="1" indent="-285750" algn="l" defTabSz="914400" rtl="0" eaLnBrk="1" fontAlgn="base" latinLnBrk="0" hangingPunct="1">
              <a:lnSpc>
                <a:spcPct val="100000"/>
              </a:lnSpc>
              <a:spcBef>
                <a:spcPct val="115000"/>
              </a:spcBef>
              <a:spcAft>
                <a:spcPct val="0"/>
              </a:spcAft>
              <a:buClr>
                <a:srgbClr val="E67300"/>
              </a:buClr>
              <a:buSzPct val="80000"/>
              <a:buFont typeface="Wingdings" pitchFamily="2" charset="2"/>
              <a:buNone/>
              <a:tabLst/>
              <a:defRPr/>
            </a:pPr>
            <a:r>
              <a:rPr kumimoji="0" lang="zh-CN" altLang="en-US" sz="2400" b="1" i="0" u="none" strike="noStrike" kern="0" cap="none" spc="0" normalizeH="0" baseline="0" noProof="0" dirty="0" smtClean="0">
                <a:ln>
                  <a:noFill/>
                </a:ln>
                <a:solidFill>
                  <a:schemeClr val="tx1"/>
                </a:solidFill>
                <a:effectLst/>
                <a:uLnTx/>
                <a:uFillTx/>
                <a:latin typeface="宋体" pitchFamily="2" charset="-122"/>
                <a:ea typeface="宋体" pitchFamily="2" charset="-122"/>
                <a:sym typeface="Symbol" pitchFamily="18" charset="2"/>
              </a:rPr>
              <a:t>案例一如何使用关键词和分类号检索</a:t>
            </a:r>
            <a:r>
              <a:rPr kumimoji="0" lang="zh-CN" altLang="en-US" sz="2400" b="1" i="0" u="none" strike="noStrike" kern="0" cap="none" spc="0" normalizeH="0" baseline="0" noProof="0" dirty="0" smtClean="0">
                <a:ln>
                  <a:noFill/>
                </a:ln>
                <a:solidFill>
                  <a:schemeClr val="tx1"/>
                </a:solidFill>
                <a:effectLst/>
                <a:uLnTx/>
                <a:uFillTx/>
                <a:latin typeface="宋体" pitchFamily="2" charset="-122"/>
                <a:ea typeface="宋体" pitchFamily="2" charset="-122"/>
              </a:rPr>
              <a:t>专利信息</a:t>
            </a:r>
            <a:r>
              <a:rPr kumimoji="0" lang="en-US" altLang="zh-CN" sz="2400" b="1" i="0" u="none" strike="noStrike" kern="0" cap="none" spc="0" normalizeH="0" baseline="0" noProof="0" dirty="0" smtClean="0">
                <a:ln>
                  <a:noFill/>
                </a:ln>
                <a:solidFill>
                  <a:schemeClr val="tx1"/>
                </a:solidFill>
                <a:effectLst/>
                <a:uLnTx/>
                <a:uFillTx/>
                <a:latin typeface="宋体" pitchFamily="2" charset="-122"/>
                <a:ea typeface="宋体" pitchFamily="2" charset="-122"/>
              </a:rPr>
              <a:t>?</a:t>
            </a:r>
          </a:p>
          <a:p>
            <a:pPr marL="628650" marR="0" lvl="1" indent="-285750" algn="l" defTabSz="914400" rtl="0" eaLnBrk="1" fontAlgn="base" latinLnBrk="0" hangingPunct="1">
              <a:lnSpc>
                <a:spcPct val="100000"/>
              </a:lnSpc>
              <a:spcBef>
                <a:spcPct val="115000"/>
              </a:spcBef>
              <a:spcAft>
                <a:spcPct val="0"/>
              </a:spcAft>
              <a:buClr>
                <a:srgbClr val="E67300"/>
              </a:buClr>
              <a:buSzPct val="80000"/>
              <a:buFont typeface="Wingdings" pitchFamily="2" charset="2"/>
              <a:buNone/>
              <a:tabLst/>
              <a:defRPr/>
            </a:pPr>
            <a:r>
              <a:rPr kumimoji="0" lang="zh-CN" altLang="en-US" sz="2400" b="1" i="0" u="none" strike="noStrike" kern="0" cap="none" spc="0" normalizeH="0" baseline="0" noProof="0" dirty="0" smtClean="0">
                <a:ln>
                  <a:noFill/>
                </a:ln>
                <a:solidFill>
                  <a:srgbClr val="FF0000"/>
                </a:solidFill>
                <a:effectLst/>
                <a:uLnTx/>
                <a:uFillTx/>
                <a:latin typeface="宋体" pitchFamily="2" charset="-122"/>
                <a:ea typeface="宋体" pitchFamily="2" charset="-122"/>
              </a:rPr>
              <a:t>案例二  怎样获得某个公司完整的专利信息</a:t>
            </a:r>
            <a:r>
              <a:rPr kumimoji="0" lang="en-US" altLang="zh-CN" sz="2400" b="1" i="0" u="none" strike="noStrike" kern="0" cap="none" spc="0" normalizeH="0" baseline="0" noProof="0" dirty="0" smtClean="0">
                <a:ln>
                  <a:noFill/>
                </a:ln>
                <a:solidFill>
                  <a:srgbClr val="FF0000"/>
                </a:solidFill>
                <a:effectLst/>
                <a:uLnTx/>
                <a:uFillTx/>
                <a:latin typeface="宋体" pitchFamily="2" charset="-122"/>
                <a:ea typeface="宋体" pitchFamily="2" charset="-122"/>
              </a:rPr>
              <a:t>? </a:t>
            </a:r>
            <a:r>
              <a:rPr kumimoji="0" lang="zh-CN" altLang="en-US" sz="2400" b="1" i="0" u="none" strike="noStrike" kern="0" cap="none" spc="0" normalizeH="0" baseline="0" noProof="0" dirty="0" smtClean="0">
                <a:ln>
                  <a:noFill/>
                </a:ln>
                <a:solidFill>
                  <a:srgbClr val="FF0000"/>
                </a:solidFill>
                <a:effectLst/>
                <a:uLnTx/>
                <a:uFillTx/>
                <a:latin typeface="宋体" pitchFamily="2" charset="-122"/>
                <a:ea typeface="宋体" pitchFamily="2" charset="-122"/>
              </a:rPr>
              <a:t>怎样跟踪竞争对手的技术进展</a:t>
            </a:r>
            <a:r>
              <a:rPr kumimoji="0" lang="en-US" altLang="zh-CN" sz="2400" b="1" i="0" u="none" strike="noStrike" kern="0" cap="none" spc="0" normalizeH="0" baseline="0" noProof="0" dirty="0" smtClean="0">
                <a:ln>
                  <a:noFill/>
                </a:ln>
                <a:solidFill>
                  <a:srgbClr val="FF0000"/>
                </a:solidFill>
                <a:effectLst/>
                <a:uLnTx/>
                <a:uFillTx/>
                <a:latin typeface="宋体" pitchFamily="2" charset="-122"/>
                <a:ea typeface="宋体" pitchFamily="2" charset="-122"/>
              </a:rPr>
              <a:t>?</a:t>
            </a:r>
          </a:p>
          <a:p>
            <a:pPr marL="628650" marR="0" lvl="1" indent="-285750" algn="l" defTabSz="914400" rtl="0" eaLnBrk="1" fontAlgn="base" latinLnBrk="0" hangingPunct="1">
              <a:lnSpc>
                <a:spcPct val="100000"/>
              </a:lnSpc>
              <a:spcBef>
                <a:spcPct val="115000"/>
              </a:spcBef>
              <a:spcAft>
                <a:spcPct val="0"/>
              </a:spcAft>
              <a:buClr>
                <a:srgbClr val="E67300"/>
              </a:buClr>
              <a:buSzPct val="80000"/>
              <a:buFont typeface="Wingdings" pitchFamily="2" charset="2"/>
              <a:buNone/>
              <a:tabLst/>
              <a:defRPr/>
            </a:pPr>
            <a:r>
              <a:rPr kumimoji="0" lang="zh-CN" altLang="en-US" sz="2400" b="1" i="0" u="none" strike="noStrike" kern="0" cap="none" spc="0" normalizeH="0" baseline="0" noProof="0" dirty="0" smtClean="0">
                <a:ln>
                  <a:noFill/>
                </a:ln>
                <a:solidFill>
                  <a:schemeClr val="tx1"/>
                </a:solidFill>
                <a:effectLst/>
                <a:uLnTx/>
                <a:uFillTx/>
                <a:latin typeface="宋体" pitchFamily="2" charset="-122"/>
                <a:ea typeface="宋体" pitchFamily="2" charset="-122"/>
              </a:rPr>
              <a:t>案例三 怎样发现某个领域中的核心技术？</a:t>
            </a:r>
          </a:p>
          <a:p>
            <a:pPr marL="628650" marR="0" lvl="1" indent="-285750" algn="l" defTabSz="914400" rtl="0" eaLnBrk="1" fontAlgn="base" latinLnBrk="0" hangingPunct="1">
              <a:lnSpc>
                <a:spcPct val="100000"/>
              </a:lnSpc>
              <a:spcBef>
                <a:spcPct val="115000"/>
              </a:spcBef>
              <a:spcAft>
                <a:spcPct val="0"/>
              </a:spcAft>
              <a:buClr>
                <a:srgbClr val="E67300"/>
              </a:buClr>
              <a:buSzPct val="80000"/>
              <a:buFont typeface="Arial" pitchFamily="34" charset="0"/>
              <a:buNone/>
              <a:tabLst/>
              <a:defRPr/>
            </a:pPr>
            <a:r>
              <a:rPr kumimoji="0" lang="zh-CN" altLang="en-US" sz="2400" b="1" i="0" u="none" strike="noStrike" kern="0" cap="none" spc="0" normalizeH="0" baseline="0" noProof="0" dirty="0" smtClean="0">
                <a:ln>
                  <a:noFill/>
                </a:ln>
                <a:solidFill>
                  <a:schemeClr val="tx1"/>
                </a:solidFill>
                <a:effectLst/>
                <a:uLnTx/>
                <a:uFillTx/>
                <a:latin typeface="宋体" pitchFamily="2" charset="-122"/>
                <a:ea typeface="宋体" pitchFamily="2" charset="-122"/>
              </a:rPr>
              <a:t>案例四 怎样找到技术受让人 ？</a:t>
            </a:r>
            <a:endParaRPr kumimoji="0" lang="en-US" altLang="zh-CN" sz="2400" b="1" i="0" u="none" strike="noStrike" kern="0" cap="none" spc="0" normalizeH="0" baseline="0" noProof="0" dirty="0" smtClean="0">
              <a:ln>
                <a:noFill/>
              </a:ln>
              <a:solidFill>
                <a:schemeClr val="tx1"/>
              </a:solidFill>
              <a:effectLst/>
              <a:uLnTx/>
              <a:uFillTx/>
              <a:latin typeface="宋体" pitchFamily="2" charset="-122"/>
              <a:ea typeface="宋体" pitchFamily="2" charset="-122"/>
            </a:endParaRPr>
          </a:p>
          <a:p>
            <a:pPr marL="628650" marR="0" lvl="1" indent="-285750" algn="l" defTabSz="914400" rtl="0" eaLnBrk="1" fontAlgn="base" latinLnBrk="0" hangingPunct="1">
              <a:lnSpc>
                <a:spcPct val="100000"/>
              </a:lnSpc>
              <a:spcBef>
                <a:spcPct val="115000"/>
              </a:spcBef>
              <a:spcAft>
                <a:spcPct val="0"/>
              </a:spcAft>
              <a:buClr>
                <a:srgbClr val="E67300"/>
              </a:buClr>
              <a:buSzPct val="80000"/>
              <a:buFont typeface="Wingdings" pitchFamily="2" charset="2"/>
              <a:buNone/>
              <a:tabLst/>
              <a:defRPr/>
            </a:pPr>
            <a:r>
              <a:rPr kumimoji="0" lang="zh-CN" altLang="en-US" sz="2400" b="1" i="0" u="none" strike="noStrike" kern="0" cap="none" spc="0" normalizeH="0" baseline="0" noProof="0" dirty="0" smtClean="0">
                <a:ln>
                  <a:noFill/>
                </a:ln>
                <a:solidFill>
                  <a:schemeClr val="tx1"/>
                </a:solidFill>
                <a:effectLst/>
                <a:uLnTx/>
                <a:uFillTx/>
                <a:latin typeface="宋体" pitchFamily="2" charset="-122"/>
                <a:ea typeface="宋体" pitchFamily="2" charset="-122"/>
              </a:rPr>
              <a:t>案例五 在</a:t>
            </a:r>
            <a:r>
              <a:rPr kumimoji="0" lang="en-US" altLang="zh-CN" sz="2400" b="1" i="0" u="none" strike="noStrike" kern="0" cap="none" spc="0" normalizeH="0" baseline="0" noProof="0" dirty="0" smtClean="0">
                <a:ln>
                  <a:noFill/>
                </a:ln>
                <a:solidFill>
                  <a:schemeClr val="tx1"/>
                </a:solidFill>
                <a:effectLst/>
                <a:uLnTx/>
                <a:uFillTx/>
                <a:latin typeface="宋体" pitchFamily="2" charset="-122"/>
                <a:ea typeface="宋体" pitchFamily="2" charset="-122"/>
              </a:rPr>
              <a:t>DII</a:t>
            </a:r>
            <a:r>
              <a:rPr kumimoji="0" lang="zh-CN" altLang="en-US" sz="2400" b="1" i="0" u="none" strike="noStrike" kern="0" cap="none" spc="0" normalizeH="0" baseline="0" noProof="0" dirty="0" smtClean="0">
                <a:ln>
                  <a:noFill/>
                </a:ln>
                <a:solidFill>
                  <a:schemeClr val="tx1"/>
                </a:solidFill>
                <a:effectLst/>
                <a:uLnTx/>
                <a:uFillTx/>
                <a:latin typeface="宋体" pitchFamily="2" charset="-122"/>
                <a:ea typeface="宋体" pitchFamily="2" charset="-122"/>
              </a:rPr>
              <a:t>中利用结构式检索相关专利信息</a:t>
            </a:r>
          </a:p>
          <a:p>
            <a:pPr marL="628650" marR="0" lvl="1" indent="-285750" algn="l" defTabSz="914400" rtl="0" eaLnBrk="1" fontAlgn="base" latinLnBrk="0" hangingPunct="1">
              <a:lnSpc>
                <a:spcPct val="45000"/>
              </a:lnSpc>
              <a:spcBef>
                <a:spcPct val="115000"/>
              </a:spcBef>
              <a:spcAft>
                <a:spcPct val="0"/>
              </a:spcAft>
              <a:buClr>
                <a:srgbClr val="E67300"/>
              </a:buClr>
              <a:buSzPct val="80000"/>
              <a:buFont typeface="Wingdings" pitchFamily="2" charset="2"/>
              <a:buNone/>
              <a:tabLst/>
              <a:defRPr/>
            </a:pPr>
            <a:endParaRPr kumimoji="0" lang="zh-CN" altLang="en-US" sz="2800" b="0" i="0" u="none" strike="noStrike" kern="0" cap="none" spc="0" normalizeH="0" baseline="0" noProof="0" dirty="0" smtClean="0">
              <a:ln>
                <a:noFill/>
              </a:ln>
              <a:solidFill>
                <a:schemeClr val="tx1"/>
              </a:solidFill>
              <a:effectLst/>
              <a:uLnTx/>
              <a:uFillTx/>
              <a:latin typeface="黑体" pitchFamily="2" charset="-122"/>
              <a:ea typeface="黑体" pitchFamily="2" charset="-122"/>
              <a:sym typeface="Symbol" pitchFamily="18" charset="2"/>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Shape 87041"/>
          <p:cNvSpPr>
            <a:spLocks noGrp="1" noChangeArrowheads="1"/>
          </p:cNvSpPr>
          <p:nvPr>
            <p:ph type="title"/>
          </p:nvPr>
        </p:nvSpPr>
        <p:spPr>
          <a:xfrm>
            <a:off x="762000" y="609600"/>
            <a:ext cx="8229600" cy="685800"/>
          </a:xfrm>
        </p:spPr>
        <p:txBody>
          <a:bodyPr/>
          <a:lstStyle/>
          <a:p>
            <a:pPr eaLnBrk="1" hangingPunct="1"/>
            <a:r>
              <a:rPr lang="zh-CN" altLang="en-GB" b="1" smtClean="0">
                <a:ea typeface="宋体" pitchFamily="2" charset="-122"/>
              </a:rPr>
              <a:t>规范化的专利权人</a:t>
            </a:r>
            <a:endParaRPr lang="en-GB" altLang="zh-CN" b="1" smtClean="0">
              <a:ea typeface="宋体" pitchFamily="2" charset="-122"/>
            </a:endParaRPr>
          </a:p>
        </p:txBody>
      </p:sp>
      <p:sp>
        <p:nvSpPr>
          <p:cNvPr id="87043" name="Shape 87042"/>
          <p:cNvSpPr>
            <a:spLocks noGrp="1" noChangeArrowheads="1"/>
          </p:cNvSpPr>
          <p:nvPr>
            <p:ph type="body" idx="1"/>
          </p:nvPr>
        </p:nvSpPr>
        <p:spPr/>
        <p:txBody>
          <a:bodyPr/>
          <a:lstStyle/>
          <a:p>
            <a:pPr eaLnBrk="1" hangingPunct="1"/>
            <a:r>
              <a:rPr lang="zh-CN" altLang="en-GB" b="1" smtClean="0">
                <a:ea typeface="宋体" pitchFamily="2" charset="-122"/>
              </a:rPr>
              <a:t>规范化的公司名称</a:t>
            </a:r>
            <a:r>
              <a:rPr lang="en-GB" altLang="zh-CN" b="1" smtClean="0">
                <a:ea typeface="宋体" pitchFamily="2" charset="-122"/>
              </a:rPr>
              <a:t> </a:t>
            </a:r>
            <a:endParaRPr lang="zh-CN" altLang="en-GB" b="1" smtClean="0">
              <a:ea typeface="宋体" pitchFamily="2" charset="-122"/>
            </a:endParaRPr>
          </a:p>
          <a:p>
            <a:pPr eaLnBrk="1" hangingPunct="1"/>
            <a:r>
              <a:rPr lang="zh-CN" altLang="en-GB" b="1" smtClean="0">
                <a:ea typeface="宋体" pitchFamily="2" charset="-122"/>
              </a:rPr>
              <a:t>用唯一的四位代码表示一个公司（例如用</a:t>
            </a:r>
            <a:r>
              <a:rPr lang="en-GB" altLang="zh-CN" b="1" smtClean="0">
                <a:ea typeface="宋体" pitchFamily="2" charset="-122"/>
              </a:rPr>
              <a:t>IBMC</a:t>
            </a:r>
            <a:r>
              <a:rPr lang="zh-CN" altLang="en-GB" b="1" smtClean="0">
                <a:ea typeface="宋体" pitchFamily="2" charset="-122"/>
              </a:rPr>
              <a:t>代表</a:t>
            </a:r>
            <a:r>
              <a:rPr lang="en-GB" altLang="zh-CN" b="1" smtClean="0">
                <a:ea typeface="宋体" pitchFamily="2" charset="-122"/>
              </a:rPr>
              <a:t>IBM</a:t>
            </a:r>
            <a:r>
              <a:rPr lang="zh-CN" altLang="en-GB" b="1" smtClean="0">
                <a:ea typeface="宋体" pitchFamily="2" charset="-122"/>
              </a:rPr>
              <a:t>公司）</a:t>
            </a:r>
            <a:endParaRPr lang="en-GB" altLang="zh-CN" b="1" smtClean="0">
              <a:ea typeface="宋体" pitchFamily="2" charset="-122"/>
            </a:endParaRPr>
          </a:p>
          <a:p>
            <a:pPr eaLnBrk="1" hangingPunct="1"/>
            <a:r>
              <a:rPr lang="zh-CN" altLang="en-GB" b="1" smtClean="0">
                <a:ea typeface="宋体" pitchFamily="2" charset="-122"/>
              </a:rPr>
              <a:t>代码有助于全面的检索</a:t>
            </a:r>
            <a:endParaRPr lang="en-GB" altLang="zh-CN" b="1" smtClean="0">
              <a:ea typeface="宋体" pitchFamily="2" charset="-122"/>
            </a:endParaRPr>
          </a:p>
          <a:p>
            <a:pPr lvl="1" eaLnBrk="1" hangingPunct="1"/>
            <a:r>
              <a:rPr lang="zh-CN" altLang="en-GB" b="1" smtClean="0">
                <a:ea typeface="宋体" pitchFamily="2" charset="-122"/>
              </a:rPr>
              <a:t>很多大公司的分支机构并没有使用统一的名称</a:t>
            </a:r>
          </a:p>
          <a:p>
            <a:pPr lvl="1" eaLnBrk="1" hangingPunct="1"/>
            <a:r>
              <a:rPr lang="zh-CN" altLang="en-GB" b="1" smtClean="0">
                <a:ea typeface="宋体" pitchFamily="2" charset="-122"/>
              </a:rPr>
              <a:t>专利权人代码将这些分支机构进行了统一</a:t>
            </a:r>
          </a:p>
          <a:p>
            <a:pPr eaLnBrk="1" hangingPunct="1"/>
            <a:r>
              <a:rPr lang="zh-CN" altLang="en-GB" b="1" smtClean="0">
                <a:ea typeface="宋体" pitchFamily="2" charset="-122"/>
              </a:rPr>
              <a:t>尽可能的找到相关的专利</a:t>
            </a:r>
            <a:endParaRPr lang="en-GB" altLang="zh-CN" b="1" smtClean="0">
              <a:ea typeface="宋体" pitchFamily="2" charset="-122"/>
            </a:endParaRPr>
          </a:p>
          <a:p>
            <a:pPr lvl="1" eaLnBrk="1" hangingPunct="1"/>
            <a:r>
              <a:rPr lang="zh-CN" altLang="en-GB" b="1" smtClean="0">
                <a:ea typeface="宋体" pitchFamily="2" charset="-122"/>
              </a:rPr>
              <a:t>公司名称可能有不同的拼写</a:t>
            </a:r>
          </a:p>
          <a:p>
            <a:pPr lvl="1" eaLnBrk="1" hangingPunct="1"/>
            <a:r>
              <a:rPr lang="zh-CN" altLang="en-GB" b="1" smtClean="0">
                <a:ea typeface="宋体" pitchFamily="2" charset="-122"/>
              </a:rPr>
              <a:t>普通的名称</a:t>
            </a:r>
            <a:r>
              <a:rPr lang="en-GB" altLang="zh-CN" b="1" smtClean="0">
                <a:ea typeface="宋体" pitchFamily="2" charset="-122"/>
              </a:rPr>
              <a:t>, e.g. Hitachi, Fuji</a:t>
            </a:r>
          </a:p>
          <a:p>
            <a:pPr lvl="1" eaLnBrk="1" hangingPunct="1"/>
            <a:r>
              <a:rPr lang="zh-CN" altLang="en-GB" b="1" smtClean="0">
                <a:ea typeface="宋体" pitchFamily="2" charset="-122"/>
              </a:rPr>
              <a:t>仅检索相关的专利</a:t>
            </a:r>
            <a:endParaRPr lang="en-GB" altLang="zh-CN" b="1" smtClean="0">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wipe(left)">
                                      <p:cBhvr>
                                        <p:cTn id="7" dur="500"/>
                                        <p:tgtEl>
                                          <p:spTgt spid="870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043">
                                            <p:txEl>
                                              <p:pRg st="1" end="1"/>
                                            </p:txEl>
                                          </p:spTgt>
                                        </p:tgtEl>
                                        <p:attrNameLst>
                                          <p:attrName>style.visibility</p:attrName>
                                        </p:attrNameLst>
                                      </p:cBhvr>
                                      <p:to>
                                        <p:strVal val="visible"/>
                                      </p:to>
                                    </p:set>
                                    <p:animEffect transition="in" filter="wipe(left)">
                                      <p:cBhvr>
                                        <p:cTn id="12" dur="500"/>
                                        <p:tgtEl>
                                          <p:spTgt spid="870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7043">
                                            <p:txEl>
                                              <p:pRg st="2" end="2"/>
                                            </p:txEl>
                                          </p:spTgt>
                                        </p:tgtEl>
                                        <p:attrNameLst>
                                          <p:attrName>style.visibility</p:attrName>
                                        </p:attrNameLst>
                                      </p:cBhvr>
                                      <p:to>
                                        <p:strVal val="visible"/>
                                      </p:to>
                                    </p:set>
                                    <p:animEffect transition="in" filter="wipe(left)">
                                      <p:cBhvr>
                                        <p:cTn id="17" dur="500"/>
                                        <p:tgtEl>
                                          <p:spTgt spid="87043">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87043">
                                            <p:txEl>
                                              <p:pRg st="3" end="3"/>
                                            </p:txEl>
                                          </p:spTgt>
                                        </p:tgtEl>
                                        <p:attrNameLst>
                                          <p:attrName>style.visibility</p:attrName>
                                        </p:attrNameLst>
                                      </p:cBhvr>
                                      <p:to>
                                        <p:strVal val="visible"/>
                                      </p:to>
                                    </p:set>
                                    <p:animEffect transition="in" filter="wipe(left)">
                                      <p:cBhvr>
                                        <p:cTn id="20" dur="500"/>
                                        <p:tgtEl>
                                          <p:spTgt spid="87043">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87043">
                                            <p:txEl>
                                              <p:pRg st="4" end="4"/>
                                            </p:txEl>
                                          </p:spTgt>
                                        </p:tgtEl>
                                        <p:attrNameLst>
                                          <p:attrName>style.visibility</p:attrName>
                                        </p:attrNameLst>
                                      </p:cBhvr>
                                      <p:to>
                                        <p:strVal val="visible"/>
                                      </p:to>
                                    </p:set>
                                    <p:animEffect transition="in" filter="wipe(left)">
                                      <p:cBhvr>
                                        <p:cTn id="23" dur="500"/>
                                        <p:tgtEl>
                                          <p:spTgt spid="8704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7043">
                                            <p:txEl>
                                              <p:pRg st="5" end="5"/>
                                            </p:txEl>
                                          </p:spTgt>
                                        </p:tgtEl>
                                        <p:attrNameLst>
                                          <p:attrName>style.visibility</p:attrName>
                                        </p:attrNameLst>
                                      </p:cBhvr>
                                      <p:to>
                                        <p:strVal val="visible"/>
                                      </p:to>
                                    </p:set>
                                    <p:animEffect transition="in" filter="wipe(left)">
                                      <p:cBhvr>
                                        <p:cTn id="28" dur="500"/>
                                        <p:tgtEl>
                                          <p:spTgt spid="87043">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87043">
                                            <p:txEl>
                                              <p:pRg st="6" end="6"/>
                                            </p:txEl>
                                          </p:spTgt>
                                        </p:tgtEl>
                                        <p:attrNameLst>
                                          <p:attrName>style.visibility</p:attrName>
                                        </p:attrNameLst>
                                      </p:cBhvr>
                                      <p:to>
                                        <p:strVal val="visible"/>
                                      </p:to>
                                    </p:set>
                                    <p:animEffect transition="in" filter="wipe(left)">
                                      <p:cBhvr>
                                        <p:cTn id="31" dur="500"/>
                                        <p:tgtEl>
                                          <p:spTgt spid="87043">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87043">
                                            <p:txEl>
                                              <p:pRg st="7" end="7"/>
                                            </p:txEl>
                                          </p:spTgt>
                                        </p:tgtEl>
                                        <p:attrNameLst>
                                          <p:attrName>style.visibility</p:attrName>
                                        </p:attrNameLst>
                                      </p:cBhvr>
                                      <p:to>
                                        <p:strVal val="visible"/>
                                      </p:to>
                                    </p:set>
                                    <p:animEffect transition="in" filter="wipe(left)">
                                      <p:cBhvr>
                                        <p:cTn id="34" dur="500"/>
                                        <p:tgtEl>
                                          <p:spTgt spid="87043">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87043">
                                            <p:txEl>
                                              <p:pRg st="8" end="8"/>
                                            </p:txEl>
                                          </p:spTgt>
                                        </p:tgtEl>
                                        <p:attrNameLst>
                                          <p:attrName>style.visibility</p:attrName>
                                        </p:attrNameLst>
                                      </p:cBhvr>
                                      <p:to>
                                        <p:strVal val="visible"/>
                                      </p:to>
                                    </p:set>
                                    <p:animEffect transition="in" filter="wipe(left)">
                                      <p:cBhvr>
                                        <p:cTn id="37" dur="500"/>
                                        <p:tgtEl>
                                          <p:spTgt spid="870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Box 26"/>
          <p:cNvSpPr txBox="1">
            <a:spLocks noChangeArrowheads="1"/>
          </p:cNvSpPr>
          <p:nvPr/>
        </p:nvSpPr>
        <p:spPr bwMode="auto">
          <a:xfrm>
            <a:off x="179512" y="404664"/>
            <a:ext cx="8392417" cy="523220"/>
          </a:xfrm>
          <a:prstGeom prst="rect">
            <a:avLst/>
          </a:prstGeom>
          <a:noFill/>
          <a:ln w="9525">
            <a:noFill/>
            <a:miter lim="800000"/>
            <a:headEnd/>
            <a:tailEnd/>
          </a:ln>
        </p:spPr>
        <p:txBody>
          <a:bodyPr wrap="square">
            <a:spAutoFit/>
          </a:bodyPr>
          <a:lstStyle/>
          <a:p>
            <a:r>
              <a:rPr lang="zh-CN" altLang="en-US" sz="2800" dirty="0">
                <a:solidFill>
                  <a:schemeClr val="tx2"/>
                </a:solidFill>
              </a:rPr>
              <a:t>案例</a:t>
            </a:r>
            <a:r>
              <a:rPr lang="en-US" altLang="zh-CN" sz="2800" dirty="0">
                <a:solidFill>
                  <a:schemeClr val="tx2"/>
                </a:solidFill>
              </a:rPr>
              <a:t>: </a:t>
            </a:r>
            <a:r>
              <a:rPr lang="zh-CN" altLang="en-US" sz="2800" dirty="0">
                <a:solidFill>
                  <a:schemeClr val="tx2"/>
                </a:solidFill>
              </a:rPr>
              <a:t>了解三星公司在电话通讯领域中的技术优势</a:t>
            </a:r>
          </a:p>
        </p:txBody>
      </p:sp>
      <p:sp>
        <p:nvSpPr>
          <p:cNvPr id="104451" name="内容占位符 2"/>
          <p:cNvSpPr>
            <a:spLocks noGrp="1"/>
          </p:cNvSpPr>
          <p:nvPr>
            <p:ph idx="1"/>
          </p:nvPr>
        </p:nvSpPr>
        <p:spPr>
          <a:xfrm>
            <a:off x="395536" y="1412776"/>
            <a:ext cx="8215313" cy="4375943"/>
          </a:xfrm>
          <a:solidFill>
            <a:schemeClr val="bg1"/>
          </a:solidFill>
        </p:spPr>
        <p:txBody>
          <a:bodyPr/>
          <a:lstStyle/>
          <a:p>
            <a:r>
              <a:rPr lang="zh-CN" altLang="en-US" b="1" dirty="0" smtClean="0">
                <a:ea typeface="宋体" pitchFamily="2" charset="-122"/>
              </a:rPr>
              <a:t>三星电子</a:t>
            </a:r>
            <a:r>
              <a:rPr lang="zh-CN" altLang="en-US" dirty="0" smtClean="0">
                <a:ea typeface="宋体" pitchFamily="2" charset="-122"/>
              </a:rPr>
              <a:t>（</a:t>
            </a:r>
            <a:r>
              <a:rPr lang="en-US" altLang="zh-CN" dirty="0" smtClean="0">
                <a:ea typeface="宋体" pitchFamily="2" charset="-122"/>
              </a:rPr>
              <a:t>Samsung Electronics</a:t>
            </a:r>
            <a:r>
              <a:rPr lang="zh-CN" altLang="en-US" dirty="0" smtClean="0">
                <a:ea typeface="宋体" pitchFamily="2" charset="-122"/>
              </a:rPr>
              <a:t>，</a:t>
            </a:r>
            <a:r>
              <a:rPr lang="en-US" altLang="zh-CN" dirty="0" smtClean="0">
                <a:ea typeface="宋体" pitchFamily="2" charset="-122"/>
                <a:hlinkClick r:id="rId3" action="ppaction://hlinkfile" tooltip="韩国证券交易所"/>
              </a:rPr>
              <a:t>KSE</a:t>
            </a:r>
            <a:r>
              <a:rPr lang="zh-CN" altLang="en-US" dirty="0" smtClean="0">
                <a:ea typeface="宋体" pitchFamily="2" charset="-122"/>
              </a:rPr>
              <a:t>：</a:t>
            </a:r>
            <a:r>
              <a:rPr lang="en-US" altLang="zh-CN" b="1" dirty="0" smtClean="0">
                <a:ea typeface="宋体" pitchFamily="2" charset="-122"/>
                <a:hlinkClick r:id="rId4"/>
              </a:rPr>
              <a:t>005930</a:t>
            </a:r>
            <a:r>
              <a:rPr lang="zh-CN" altLang="en-US" dirty="0" smtClean="0">
                <a:ea typeface="宋体" pitchFamily="2" charset="-122"/>
              </a:rPr>
              <a:t>、</a:t>
            </a:r>
            <a:r>
              <a:rPr lang="en-US" altLang="zh-CN" dirty="0" smtClean="0">
                <a:ea typeface="宋体" pitchFamily="2" charset="-122"/>
                <a:hlinkClick r:id="rId3" action="ppaction://hlinkfile" tooltip="韩国证券交易所"/>
              </a:rPr>
              <a:t>KSE</a:t>
            </a:r>
            <a:r>
              <a:rPr lang="zh-CN" altLang="en-US" dirty="0" smtClean="0">
                <a:ea typeface="宋体" pitchFamily="2" charset="-122"/>
              </a:rPr>
              <a:t>：</a:t>
            </a:r>
            <a:r>
              <a:rPr lang="en-US" altLang="zh-CN" b="1" dirty="0" smtClean="0">
                <a:ea typeface="宋体" pitchFamily="2" charset="-122"/>
                <a:hlinkClick r:id="rId5"/>
              </a:rPr>
              <a:t>005935</a:t>
            </a:r>
            <a:r>
              <a:rPr lang="zh-CN" altLang="en-US" dirty="0" smtClean="0">
                <a:ea typeface="宋体" pitchFamily="2" charset="-122"/>
              </a:rPr>
              <a:t>、</a:t>
            </a:r>
            <a:r>
              <a:rPr lang="en-US" altLang="zh-CN" dirty="0" smtClean="0">
                <a:ea typeface="宋体" pitchFamily="2" charset="-122"/>
                <a:hlinkClick r:id="rId6" action="ppaction://hlinkfile" tooltip="伦敦证券交易所"/>
              </a:rPr>
              <a:t>LSE</a:t>
            </a:r>
            <a:r>
              <a:rPr lang="zh-CN" altLang="en-US" dirty="0" smtClean="0">
                <a:ea typeface="宋体" pitchFamily="2" charset="-122"/>
              </a:rPr>
              <a:t>：</a:t>
            </a:r>
            <a:r>
              <a:rPr lang="en-US" altLang="zh-CN" b="1" dirty="0" smtClean="0">
                <a:ea typeface="宋体" pitchFamily="2" charset="-122"/>
                <a:hlinkClick r:id="rId7"/>
              </a:rPr>
              <a:t>SMSN</a:t>
            </a:r>
            <a:r>
              <a:rPr lang="zh-CN" altLang="en-US" dirty="0" smtClean="0">
                <a:ea typeface="宋体" pitchFamily="2" charset="-122"/>
              </a:rPr>
              <a:t>、</a:t>
            </a:r>
            <a:r>
              <a:rPr lang="en-US" altLang="zh-CN" dirty="0" smtClean="0">
                <a:ea typeface="宋体" pitchFamily="2" charset="-122"/>
                <a:hlinkClick r:id="rId6" action="ppaction://hlinkfile" tooltip="伦敦证券交易所"/>
              </a:rPr>
              <a:t>LSE</a:t>
            </a:r>
            <a:r>
              <a:rPr lang="zh-CN" altLang="en-US" dirty="0" smtClean="0">
                <a:ea typeface="宋体" pitchFamily="2" charset="-122"/>
              </a:rPr>
              <a:t>：</a:t>
            </a:r>
            <a:r>
              <a:rPr lang="en-US" altLang="zh-CN" b="1" dirty="0" smtClean="0">
                <a:ea typeface="宋体" pitchFamily="2" charset="-122"/>
                <a:hlinkClick r:id="rId8"/>
              </a:rPr>
              <a:t>SMSD</a:t>
            </a:r>
            <a:r>
              <a:rPr lang="zh-CN" altLang="en-US" dirty="0" smtClean="0">
                <a:ea typeface="宋体" pitchFamily="2" charset="-122"/>
              </a:rPr>
              <a:t>）是世界上最大的</a:t>
            </a:r>
            <a:r>
              <a:rPr lang="zh-CN" altLang="en-US" dirty="0" smtClean="0">
                <a:ea typeface="宋体" pitchFamily="2" charset="-122"/>
                <a:hlinkClick r:id="rId9" action="ppaction://hlinkfile" tooltip="电子工业（尚未撰写）"/>
              </a:rPr>
              <a:t>电子工业</a:t>
            </a:r>
            <a:r>
              <a:rPr lang="zh-CN" altLang="en-US" dirty="0" smtClean="0">
                <a:ea typeface="宋体" pitchFamily="2" charset="-122"/>
              </a:rPr>
              <a:t>公司，是</a:t>
            </a:r>
            <a:r>
              <a:rPr lang="zh-CN" altLang="en-US" dirty="0" smtClean="0">
                <a:ea typeface="宋体" pitchFamily="2" charset="-122"/>
                <a:hlinkClick r:id="rId10" action="ppaction://hlinkfile" tooltip="三星集团"/>
              </a:rPr>
              <a:t>三星集团</a:t>
            </a:r>
            <a:r>
              <a:rPr lang="zh-CN" altLang="en-US" dirty="0" smtClean="0">
                <a:ea typeface="宋体" pitchFamily="2" charset="-122"/>
              </a:rPr>
              <a:t>子公司之一。</a:t>
            </a:r>
            <a:r>
              <a:rPr lang="en-US" altLang="zh-CN" dirty="0" smtClean="0">
                <a:ea typeface="宋体" pitchFamily="2" charset="-122"/>
                <a:hlinkClick r:id="rId11" action="ppaction://hlinkfile" tooltip="1969年"/>
              </a:rPr>
              <a:t>1969</a:t>
            </a:r>
            <a:r>
              <a:rPr lang="zh-CN" altLang="en-US" dirty="0" smtClean="0">
                <a:ea typeface="宋体" pitchFamily="2" charset="-122"/>
                <a:hlinkClick r:id="rId11" action="ppaction://hlinkfile" tooltip="1969年"/>
              </a:rPr>
              <a:t>年</a:t>
            </a:r>
            <a:r>
              <a:rPr lang="en-US" altLang="zh-CN" dirty="0" smtClean="0">
                <a:ea typeface="宋体" pitchFamily="2" charset="-122"/>
                <a:hlinkClick r:id="rId12" action="ppaction://hlinkfile" tooltip="1月"/>
              </a:rPr>
              <a:t>1</a:t>
            </a:r>
            <a:r>
              <a:rPr lang="zh-CN" altLang="en-US" dirty="0" smtClean="0">
                <a:ea typeface="宋体" pitchFamily="2" charset="-122"/>
                <a:hlinkClick r:id="rId12" action="ppaction://hlinkfile" tooltip="1月"/>
              </a:rPr>
              <a:t>月</a:t>
            </a:r>
            <a:r>
              <a:rPr lang="zh-CN" altLang="en-US" dirty="0" smtClean="0">
                <a:ea typeface="宋体" pitchFamily="2" charset="-122"/>
              </a:rPr>
              <a:t>它于</a:t>
            </a:r>
            <a:r>
              <a:rPr lang="zh-CN" altLang="en-US" dirty="0" smtClean="0">
                <a:ea typeface="宋体" pitchFamily="2" charset="-122"/>
                <a:hlinkClick r:id="rId13" action="ppaction://hlinkfile" tooltip="大韩民国"/>
              </a:rPr>
              <a:t>大韩民国</a:t>
            </a:r>
            <a:r>
              <a:rPr lang="zh-CN" altLang="en-US" dirty="0" smtClean="0">
                <a:ea typeface="宋体" pitchFamily="2" charset="-122"/>
                <a:hlinkClick r:id="rId14" action="ppaction://hlinkfile" tooltip="大邱广域市"/>
              </a:rPr>
              <a:t>大邱广域市</a:t>
            </a:r>
            <a:r>
              <a:rPr lang="zh-CN" altLang="en-US" dirty="0" smtClean="0">
                <a:ea typeface="宋体" pitchFamily="2" charset="-122"/>
              </a:rPr>
              <a:t>成立</a:t>
            </a:r>
            <a:r>
              <a:rPr lang="en-US" altLang="zh-CN" baseline="30000" dirty="0" smtClean="0">
                <a:ea typeface="宋体" pitchFamily="2" charset="-122"/>
                <a:hlinkClick r:id="" action="ppaction://hlinkfile"/>
              </a:rPr>
              <a:t>[1][2]</a:t>
            </a:r>
            <a:r>
              <a:rPr lang="zh-CN" altLang="en-US" dirty="0" smtClean="0">
                <a:ea typeface="宋体" pitchFamily="2" charset="-122"/>
              </a:rPr>
              <a:t>，创始人是</a:t>
            </a:r>
            <a:r>
              <a:rPr lang="zh-CN" altLang="en-US" dirty="0" smtClean="0">
                <a:ea typeface="宋体" pitchFamily="2" charset="-122"/>
                <a:hlinkClick r:id="rId15" action="ppaction://hlinkfile" tooltip="李秉喆"/>
              </a:rPr>
              <a:t>李秉喆</a:t>
            </a:r>
            <a:r>
              <a:rPr lang="zh-CN" altLang="en-US" dirty="0" smtClean="0">
                <a:ea typeface="宋体" pitchFamily="2" charset="-122"/>
              </a:rPr>
              <a:t>，现在的社长是</a:t>
            </a:r>
            <a:r>
              <a:rPr lang="zh-CN" altLang="en-US" dirty="0" smtClean="0">
                <a:ea typeface="宋体" pitchFamily="2" charset="-122"/>
                <a:hlinkClick r:id="rId16" action="ppaction://hlinkfile" tooltip="李健熙"/>
              </a:rPr>
              <a:t>李健熙</a:t>
            </a:r>
            <a:r>
              <a:rPr lang="zh-CN" altLang="en-US" dirty="0" smtClean="0">
                <a:ea typeface="宋体" pitchFamily="2" charset="-122"/>
              </a:rPr>
              <a:t>。一开始它是一个</a:t>
            </a:r>
            <a:r>
              <a:rPr lang="zh-CN" altLang="en-US" dirty="0" smtClean="0">
                <a:ea typeface="宋体" pitchFamily="2" charset="-122"/>
                <a:hlinkClick r:id="rId17" action="ppaction://hlinkfile" tooltip="出口"/>
              </a:rPr>
              <a:t>出口</a:t>
            </a:r>
            <a:r>
              <a:rPr lang="zh-CN" altLang="en-US" dirty="0" smtClean="0">
                <a:ea typeface="宋体" pitchFamily="2" charset="-122"/>
              </a:rPr>
              <a:t>商，但很快它就进入了许多其它领域。今天它在全世界</a:t>
            </a:r>
            <a:r>
              <a:rPr lang="en-US" altLang="zh-CN" dirty="0" smtClean="0">
                <a:ea typeface="宋体" pitchFamily="2" charset="-122"/>
              </a:rPr>
              <a:t>58</a:t>
            </a:r>
            <a:r>
              <a:rPr lang="zh-CN" altLang="en-US" dirty="0" smtClean="0">
                <a:ea typeface="宋体" pitchFamily="2" charset="-122"/>
              </a:rPr>
              <a:t>个</a:t>
            </a:r>
            <a:r>
              <a:rPr lang="zh-CN" altLang="en-US" dirty="0" smtClean="0">
                <a:ea typeface="宋体" pitchFamily="2" charset="-122"/>
                <a:hlinkClick r:id="rId18" action="ppaction://hlinkfile" tooltip="国家"/>
              </a:rPr>
              <a:t>国家</a:t>
            </a:r>
            <a:r>
              <a:rPr lang="zh-CN" altLang="en-US" dirty="0" smtClean="0">
                <a:ea typeface="宋体" pitchFamily="2" charset="-122"/>
              </a:rPr>
              <a:t>拥有</a:t>
            </a:r>
            <a:r>
              <a:rPr lang="en-US" altLang="zh-CN" dirty="0" smtClean="0">
                <a:ea typeface="宋体" pitchFamily="2" charset="-122"/>
              </a:rPr>
              <a:t>20</a:t>
            </a:r>
            <a:r>
              <a:rPr lang="zh-CN" altLang="en-US" dirty="0" smtClean="0">
                <a:ea typeface="宋体" pitchFamily="2" charset="-122"/>
              </a:rPr>
              <a:t>多万职员。</a:t>
            </a:r>
            <a:r>
              <a:rPr lang="en-US" altLang="zh-CN" dirty="0" smtClean="0">
                <a:ea typeface="宋体" pitchFamily="2" charset="-122"/>
                <a:hlinkClick r:id="rId19" action="ppaction://hlinkfile" tooltip="2003年"/>
              </a:rPr>
              <a:t>2003</a:t>
            </a:r>
            <a:r>
              <a:rPr lang="zh-CN" altLang="en-US" dirty="0" smtClean="0">
                <a:ea typeface="宋体" pitchFamily="2" charset="-122"/>
                <a:hlinkClick r:id="rId19" action="ppaction://hlinkfile" tooltip="2003年"/>
              </a:rPr>
              <a:t>年</a:t>
            </a:r>
            <a:r>
              <a:rPr lang="zh-CN" altLang="en-US" dirty="0" smtClean="0">
                <a:ea typeface="宋体" pitchFamily="2" charset="-122"/>
              </a:rPr>
              <a:t>，它的周转值为</a:t>
            </a:r>
            <a:r>
              <a:rPr lang="en-US" altLang="zh-CN" dirty="0" smtClean="0">
                <a:ea typeface="宋体" pitchFamily="2" charset="-122"/>
              </a:rPr>
              <a:t>1017</a:t>
            </a:r>
            <a:r>
              <a:rPr lang="zh-CN" altLang="en-US" dirty="0" smtClean="0">
                <a:ea typeface="宋体" pitchFamily="2" charset="-122"/>
              </a:rPr>
              <a:t>亿</a:t>
            </a:r>
            <a:r>
              <a:rPr lang="zh-CN" altLang="en-US" dirty="0" smtClean="0">
                <a:ea typeface="宋体" pitchFamily="2" charset="-122"/>
                <a:hlinkClick r:id="rId20" action="ppaction://hlinkfile" tooltip="美元"/>
              </a:rPr>
              <a:t>美元</a:t>
            </a:r>
            <a:r>
              <a:rPr lang="zh-CN" altLang="en-US" dirty="0" smtClean="0">
                <a:ea typeface="宋体" pitchFamily="2" charset="-122"/>
              </a:rPr>
              <a:t>。在世界上最有名的</a:t>
            </a:r>
            <a:r>
              <a:rPr lang="en-US" altLang="zh-CN" dirty="0" smtClean="0">
                <a:ea typeface="宋体" pitchFamily="2" charset="-122"/>
              </a:rPr>
              <a:t>100</a:t>
            </a:r>
            <a:r>
              <a:rPr lang="zh-CN" altLang="en-US" dirty="0" smtClean="0">
                <a:ea typeface="宋体" pitchFamily="2" charset="-122"/>
              </a:rPr>
              <a:t>个商标的列表中，三星电子是唯一的一个韩国商标，是韩国</a:t>
            </a:r>
            <a:r>
              <a:rPr lang="zh-CN" altLang="en-US" dirty="0" smtClean="0">
                <a:ea typeface="宋体" pitchFamily="2" charset="-122"/>
                <a:hlinkClick r:id="rId21" action="ppaction://hlinkfile" tooltip="民族工业（尚未撰写）"/>
              </a:rPr>
              <a:t>民族工业</a:t>
            </a:r>
            <a:r>
              <a:rPr lang="zh-CN" altLang="en-US" dirty="0" smtClean="0">
                <a:ea typeface="宋体" pitchFamily="2" charset="-122"/>
              </a:rPr>
              <a:t>的象征。</a:t>
            </a:r>
          </a:p>
          <a:p>
            <a:r>
              <a:rPr lang="zh-CN" altLang="en-US" dirty="0" smtClean="0">
                <a:ea typeface="宋体" pitchFamily="2" charset="-122"/>
              </a:rPr>
              <a:t>今天三星电子的主要经营项目有五项：</a:t>
            </a:r>
            <a:r>
              <a:rPr lang="zh-CN" altLang="en-US" dirty="0" smtClean="0">
                <a:ea typeface="宋体" pitchFamily="2" charset="-122"/>
                <a:hlinkClick r:id="rId22" action="ppaction://hlinkfile" tooltip="通信"/>
              </a:rPr>
              <a:t>通讯</a:t>
            </a:r>
            <a:r>
              <a:rPr lang="zh-CN" altLang="en-US" dirty="0" smtClean="0">
                <a:ea typeface="宋体" pitchFamily="2" charset="-122"/>
              </a:rPr>
              <a:t>（</a:t>
            </a:r>
            <a:r>
              <a:rPr lang="zh-CN" altLang="en-US" dirty="0" smtClean="0">
                <a:ea typeface="宋体" pitchFamily="2" charset="-122"/>
                <a:hlinkClick r:id="rId23" action="ppaction://hlinkfile" tooltip="手机"/>
              </a:rPr>
              <a:t>手机</a:t>
            </a:r>
            <a:r>
              <a:rPr lang="zh-CN" altLang="en-US" dirty="0" smtClean="0">
                <a:ea typeface="宋体" pitchFamily="2" charset="-122"/>
              </a:rPr>
              <a:t>和</a:t>
            </a:r>
            <a:r>
              <a:rPr lang="zh-CN" altLang="en-US" dirty="0" smtClean="0">
                <a:ea typeface="宋体" pitchFamily="2" charset="-122"/>
                <a:hlinkClick r:id="rId24" action="ppaction://hlinkfile" tooltip="网络"/>
              </a:rPr>
              <a:t>网络</a:t>
            </a:r>
            <a:r>
              <a:rPr lang="zh-CN" altLang="en-US" dirty="0" smtClean="0">
                <a:ea typeface="宋体" pitchFamily="2" charset="-122"/>
              </a:rPr>
              <a:t>）、数字式用具、数字式媒介、</a:t>
            </a:r>
            <a:r>
              <a:rPr lang="zh-CN" altLang="en-US" dirty="0" smtClean="0">
                <a:ea typeface="宋体" pitchFamily="2" charset="-122"/>
                <a:hlinkClick r:id="rId25" action="ppaction://hlinkfile" tooltip="液晶显示器"/>
              </a:rPr>
              <a:t>液晶显示器</a:t>
            </a:r>
            <a:r>
              <a:rPr lang="zh-CN" altLang="en-US" dirty="0" smtClean="0">
                <a:ea typeface="宋体" pitchFamily="2" charset="-122"/>
              </a:rPr>
              <a:t>和</a:t>
            </a:r>
            <a:r>
              <a:rPr lang="zh-CN" altLang="en-US" dirty="0" smtClean="0">
                <a:ea typeface="宋体" pitchFamily="2" charset="-122"/>
                <a:hlinkClick r:id="rId26" action="ppaction://hlinkfile" tooltip="半导体"/>
              </a:rPr>
              <a:t>半导体</a:t>
            </a:r>
            <a:r>
              <a:rPr lang="zh-CN" altLang="en-US" dirty="0" smtClean="0">
                <a:ea typeface="宋体" pitchFamily="2" charset="-122"/>
              </a:rPr>
              <a: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6"/>
          <p:cNvPicPr>
            <a:picLocks noChangeAspect="1" noChangeArrowheads="1"/>
          </p:cNvPicPr>
          <p:nvPr/>
        </p:nvPicPr>
        <p:blipFill>
          <a:blip r:embed="rId3" cstate="print"/>
          <a:srcRect/>
          <a:stretch>
            <a:fillRect/>
          </a:stretch>
        </p:blipFill>
        <p:spPr bwMode="auto">
          <a:xfrm>
            <a:off x="0" y="765175"/>
            <a:ext cx="8240713" cy="5256213"/>
          </a:xfrm>
          <a:prstGeom prst="rect">
            <a:avLst/>
          </a:prstGeom>
          <a:noFill/>
          <a:ln w="9525" algn="ctr">
            <a:noFill/>
            <a:miter lim="800000"/>
            <a:headEnd/>
            <a:tailEnd/>
          </a:ln>
        </p:spPr>
      </p:pic>
      <p:sp>
        <p:nvSpPr>
          <p:cNvPr id="105475" name="标题 1"/>
          <p:cNvSpPr>
            <a:spLocks noGrp="1"/>
          </p:cNvSpPr>
          <p:nvPr>
            <p:ph type="title"/>
          </p:nvPr>
        </p:nvSpPr>
        <p:spPr>
          <a:xfrm>
            <a:off x="0" y="0"/>
            <a:ext cx="7369175" cy="836613"/>
          </a:xfrm>
        </p:spPr>
        <p:txBody>
          <a:bodyPr/>
          <a:lstStyle/>
          <a:p>
            <a:r>
              <a:rPr lang="zh-CN" altLang="en-US" b="1" smtClean="0">
                <a:ea typeface="宋体" pitchFamily="2" charset="-122"/>
              </a:rPr>
              <a:t>准确检索的保障——</a:t>
            </a:r>
            <a:r>
              <a:rPr lang="en-US" altLang="zh-CN" b="1" smtClean="0">
                <a:ea typeface="宋体" pitchFamily="2" charset="-122"/>
              </a:rPr>
              <a:t>Company Code</a:t>
            </a:r>
            <a:r>
              <a:rPr lang="zh-CN" altLang="en-US" b="1" smtClean="0">
                <a:ea typeface="宋体" pitchFamily="2" charset="-122"/>
              </a:rPr>
              <a:t/>
            </a:r>
            <a:br>
              <a:rPr lang="zh-CN" altLang="en-US" b="1" smtClean="0">
                <a:ea typeface="宋体" pitchFamily="2" charset="-122"/>
              </a:rPr>
            </a:br>
            <a:endParaRPr lang="zh-CN" altLang="en-US" smtClean="0">
              <a:ea typeface="宋体" pitchFamily="2" charset="-122"/>
            </a:endParaRPr>
          </a:p>
        </p:txBody>
      </p:sp>
      <p:sp>
        <p:nvSpPr>
          <p:cNvPr id="5" name="椭圆 4"/>
          <p:cNvSpPr/>
          <p:nvPr/>
        </p:nvSpPr>
        <p:spPr>
          <a:xfrm>
            <a:off x="5651500" y="2060575"/>
            <a:ext cx="2592388" cy="504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113670" name="Picture 6"/>
          <p:cNvPicPr>
            <a:picLocks noChangeAspect="1" noChangeArrowheads="1"/>
          </p:cNvPicPr>
          <p:nvPr/>
        </p:nvPicPr>
        <p:blipFill>
          <a:blip r:embed="rId4" cstate="print"/>
          <a:srcRect/>
          <a:stretch>
            <a:fillRect/>
          </a:stretch>
        </p:blipFill>
        <p:spPr bwMode="auto">
          <a:xfrm>
            <a:off x="2916238" y="0"/>
            <a:ext cx="7072312" cy="13049250"/>
          </a:xfrm>
          <a:prstGeom prst="rect">
            <a:avLst/>
          </a:prstGeom>
          <a:noFill/>
          <a:ln w="9525" cap="flat" cmpd="sng" algn="ctr">
            <a:noFill/>
            <a:prstDash val="solid"/>
            <a:miter lim="800000"/>
            <a:headEnd/>
            <a:tailEnd/>
          </a:ln>
          <a:effectLst>
            <a:prstShdw prst="shdw17" dist="17961" dir="2700000">
              <a:schemeClr val="accent1">
                <a:gamma/>
                <a:shade val="60000"/>
                <a:invGamma/>
                <a:alpha val="50000"/>
              </a:schemeClr>
            </a:prstShdw>
          </a:effectLst>
        </p:spPr>
      </p:pic>
      <p:sp>
        <p:nvSpPr>
          <p:cNvPr id="7" name="椭圆 6"/>
          <p:cNvSpPr/>
          <p:nvPr/>
        </p:nvSpPr>
        <p:spPr>
          <a:xfrm>
            <a:off x="3214688" y="1143000"/>
            <a:ext cx="2714625" cy="5000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圆角矩形 7"/>
          <p:cNvSpPr/>
          <p:nvPr/>
        </p:nvSpPr>
        <p:spPr>
          <a:xfrm>
            <a:off x="3071813" y="3000375"/>
            <a:ext cx="642937" cy="421481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3670"/>
                                        </p:tgtEl>
                                        <p:attrNameLst>
                                          <p:attrName>style.visibility</p:attrName>
                                        </p:attrNameLst>
                                      </p:cBhvr>
                                      <p:to>
                                        <p:strVal val="visible"/>
                                      </p:to>
                                    </p:set>
                                    <p:animEffect transition="in" filter="blinds(horizontal)">
                                      <p:cBhvr>
                                        <p:cTn id="12" dur="500"/>
                                        <p:tgtEl>
                                          <p:spTgt spid="11367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标题 1"/>
          <p:cNvSpPr>
            <a:spLocks noGrp="1"/>
          </p:cNvSpPr>
          <p:nvPr>
            <p:ph type="title"/>
          </p:nvPr>
        </p:nvSpPr>
        <p:spPr>
          <a:xfrm>
            <a:off x="0" y="0"/>
            <a:ext cx="7369175" cy="836613"/>
          </a:xfrm>
        </p:spPr>
        <p:txBody>
          <a:bodyPr/>
          <a:lstStyle/>
          <a:p>
            <a:r>
              <a:rPr lang="zh-CN" altLang="en-US" b="1" smtClean="0">
                <a:ea typeface="宋体" pitchFamily="2" charset="-122"/>
              </a:rPr>
              <a:t>准确检索的保障——分类代码</a:t>
            </a:r>
            <a:br>
              <a:rPr lang="zh-CN" altLang="en-US" b="1" smtClean="0">
                <a:ea typeface="宋体" pitchFamily="2" charset="-122"/>
              </a:rPr>
            </a:br>
            <a:endParaRPr lang="zh-CN" altLang="en-US" smtClean="0">
              <a:ea typeface="宋体" pitchFamily="2" charset="-122"/>
            </a:endParaRPr>
          </a:p>
        </p:txBody>
      </p:sp>
      <p:pic>
        <p:nvPicPr>
          <p:cNvPr id="113672" name="Picture 8"/>
          <p:cNvPicPr>
            <a:picLocks noGrp="1" noChangeAspect="1" noChangeArrowheads="1"/>
          </p:cNvPicPr>
          <p:nvPr>
            <p:ph idx="1"/>
          </p:nvPr>
        </p:nvPicPr>
        <p:blipFill>
          <a:blip r:embed="rId3" cstate="print"/>
          <a:srcRect/>
          <a:stretch>
            <a:fillRect/>
          </a:stretch>
        </p:blipFill>
        <p:spPr>
          <a:xfrm>
            <a:off x="0" y="928688"/>
            <a:ext cx="6677025" cy="4500562"/>
          </a:xfrm>
          <a:ln cap="flat" algn="ctr"/>
          <a:effectLst>
            <a:prstShdw prst="shdw17" dist="17961" dir="2700000">
              <a:schemeClr val="accent1">
                <a:gamma/>
                <a:shade val="60000"/>
                <a:invGamma/>
                <a:alpha val="50000"/>
              </a:schemeClr>
            </a:prstShdw>
          </a:effectLst>
        </p:spPr>
      </p:pic>
      <p:sp>
        <p:nvSpPr>
          <p:cNvPr id="7" name="椭圆 6"/>
          <p:cNvSpPr/>
          <p:nvPr/>
        </p:nvSpPr>
        <p:spPr>
          <a:xfrm>
            <a:off x="2214563" y="2071688"/>
            <a:ext cx="2714625" cy="5000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197634" name="Picture 2"/>
          <p:cNvPicPr>
            <a:picLocks noChangeAspect="1" noChangeArrowheads="1"/>
          </p:cNvPicPr>
          <p:nvPr/>
        </p:nvPicPr>
        <p:blipFill>
          <a:blip r:embed="rId4" cstate="print"/>
          <a:srcRect/>
          <a:stretch>
            <a:fillRect/>
          </a:stretch>
        </p:blipFill>
        <p:spPr bwMode="auto">
          <a:xfrm>
            <a:off x="3214688" y="0"/>
            <a:ext cx="5694362" cy="6858000"/>
          </a:xfrm>
          <a:prstGeom prst="rect">
            <a:avLst/>
          </a:prstGeom>
          <a:noFill/>
          <a:ln w="9525" cap="flat" cmpd="sng" algn="ctr">
            <a:noFill/>
            <a:prstDash val="solid"/>
            <a:miter lim="800000"/>
            <a:headEnd/>
            <a:tailEnd/>
          </a:ln>
          <a:effectLst>
            <a:prstShdw prst="shdw17" dist="17961" dir="2700000">
              <a:schemeClr val="accent1">
                <a:gamma/>
                <a:shade val="60000"/>
                <a:invGamma/>
                <a:alpha val="50000"/>
              </a:schemeClr>
            </a:prstShdw>
          </a:effectLst>
        </p:spPr>
      </p:pic>
      <p:sp>
        <p:nvSpPr>
          <p:cNvPr id="9" name="椭圆 8"/>
          <p:cNvSpPr/>
          <p:nvPr/>
        </p:nvSpPr>
        <p:spPr>
          <a:xfrm>
            <a:off x="3571875" y="2857500"/>
            <a:ext cx="3500438" cy="2143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7634"/>
                                        </p:tgtEl>
                                        <p:attrNameLst>
                                          <p:attrName>style.visibility</p:attrName>
                                        </p:attrNameLst>
                                      </p:cBhvr>
                                      <p:to>
                                        <p:strVal val="visible"/>
                                      </p:to>
                                    </p:set>
                                    <p:animEffect transition="in" filter="blinds(horizontal)">
                                      <p:cBhvr>
                                        <p:cTn id="12" dur="500"/>
                                        <p:tgtEl>
                                          <p:spTgt spid="19763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6"/>
          <p:cNvPicPr>
            <a:picLocks noChangeAspect="1" noChangeArrowheads="1"/>
          </p:cNvPicPr>
          <p:nvPr/>
        </p:nvPicPr>
        <p:blipFill>
          <a:blip r:embed="rId3" cstate="print"/>
          <a:srcRect/>
          <a:stretch>
            <a:fillRect/>
          </a:stretch>
        </p:blipFill>
        <p:spPr bwMode="auto">
          <a:xfrm>
            <a:off x="0" y="765175"/>
            <a:ext cx="9144000" cy="5832475"/>
          </a:xfrm>
          <a:prstGeom prst="rect">
            <a:avLst/>
          </a:prstGeom>
          <a:noFill/>
          <a:ln w="9525" algn="ctr">
            <a:noFill/>
            <a:miter lim="800000"/>
            <a:headEnd/>
            <a:tailEnd/>
          </a:ln>
        </p:spPr>
      </p:pic>
      <p:sp>
        <p:nvSpPr>
          <p:cNvPr id="107523" name="标题 1"/>
          <p:cNvSpPr>
            <a:spLocks noGrp="1"/>
          </p:cNvSpPr>
          <p:nvPr>
            <p:ph type="title"/>
          </p:nvPr>
        </p:nvSpPr>
        <p:spPr>
          <a:xfrm>
            <a:off x="0" y="0"/>
            <a:ext cx="7369175" cy="571500"/>
          </a:xfrm>
        </p:spPr>
        <p:txBody>
          <a:bodyPr/>
          <a:lstStyle/>
          <a:p>
            <a:r>
              <a:rPr lang="zh-CN" altLang="en-US" b="1" smtClean="0">
                <a:ea typeface="宋体" pitchFamily="2" charset="-122"/>
              </a:rPr>
              <a:t>准确检索的保障——专业辅助工具</a:t>
            </a:r>
            <a:endParaRPr lang="zh-CN" altLang="en-US" smtClean="0">
              <a:ea typeface="宋体" pitchFamily="2" charset="-122"/>
            </a:endParaRPr>
          </a:p>
        </p:txBody>
      </p:sp>
      <p:sp>
        <p:nvSpPr>
          <p:cNvPr id="7" name="椭圆 6"/>
          <p:cNvSpPr/>
          <p:nvPr/>
        </p:nvSpPr>
        <p:spPr>
          <a:xfrm>
            <a:off x="107950" y="2060575"/>
            <a:ext cx="4176713" cy="12874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4"/>
          <p:cNvPicPr>
            <a:picLocks noChangeAspect="1" noChangeArrowheads="1"/>
          </p:cNvPicPr>
          <p:nvPr/>
        </p:nvPicPr>
        <p:blipFill>
          <a:blip r:embed="rId3" cstate="print"/>
          <a:srcRect/>
          <a:stretch>
            <a:fillRect/>
          </a:stretch>
        </p:blipFill>
        <p:spPr bwMode="auto">
          <a:xfrm>
            <a:off x="0" y="0"/>
            <a:ext cx="9144000" cy="681355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5"/>
          <p:cNvPicPr>
            <a:picLocks noChangeAspect="1" noChangeArrowheads="1"/>
          </p:cNvPicPr>
          <p:nvPr/>
        </p:nvPicPr>
        <p:blipFill>
          <a:blip r:embed="rId3" cstate="print"/>
          <a:srcRect/>
          <a:stretch>
            <a:fillRect/>
          </a:stretch>
        </p:blipFill>
        <p:spPr bwMode="auto">
          <a:xfrm>
            <a:off x="144463" y="1087438"/>
            <a:ext cx="8891587" cy="5726112"/>
          </a:xfrm>
          <a:prstGeom prst="rect">
            <a:avLst/>
          </a:prstGeom>
          <a:noFill/>
          <a:ln w="9525" algn="ctr">
            <a:noFill/>
            <a:miter lim="800000"/>
            <a:headEnd/>
            <a:tailEnd/>
          </a:ln>
        </p:spPr>
      </p:pic>
      <p:sp>
        <p:nvSpPr>
          <p:cNvPr id="109571" name="标题 1"/>
          <p:cNvSpPr>
            <a:spLocks noGrp="1"/>
          </p:cNvSpPr>
          <p:nvPr>
            <p:ph type="title"/>
          </p:nvPr>
        </p:nvSpPr>
        <p:spPr>
          <a:xfrm>
            <a:off x="755650" y="0"/>
            <a:ext cx="7369175" cy="836613"/>
          </a:xfrm>
        </p:spPr>
        <p:txBody>
          <a:bodyPr/>
          <a:lstStyle/>
          <a:p>
            <a:r>
              <a:rPr lang="zh-CN" altLang="en-US" smtClean="0">
                <a:ea typeface="宋体" pitchFamily="2" charset="-122"/>
              </a:rPr>
              <a:t>利用检索历史跟踪三星的最新专利</a:t>
            </a:r>
          </a:p>
        </p:txBody>
      </p:sp>
      <p:sp>
        <p:nvSpPr>
          <p:cNvPr id="5" name="椭圆 4"/>
          <p:cNvSpPr/>
          <p:nvPr/>
        </p:nvSpPr>
        <p:spPr>
          <a:xfrm>
            <a:off x="2987675" y="4149725"/>
            <a:ext cx="1712913" cy="3571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p:txBody>
          <a:bodyPr/>
          <a:lstStyle/>
          <a:p>
            <a:r>
              <a:rPr lang="zh-CN" altLang="en-US" sz="3200" b="1" dirty="0" smtClean="0">
                <a:latin typeface="黑体" pitchFamily="2" charset="-122"/>
                <a:ea typeface="黑体" pitchFamily="2" charset="-122"/>
              </a:rPr>
              <a:t>专利文献</a:t>
            </a:r>
          </a:p>
        </p:txBody>
      </p:sp>
      <p:sp>
        <p:nvSpPr>
          <p:cNvPr id="14339" name="内容占位符 2"/>
          <p:cNvSpPr>
            <a:spLocks noGrp="1"/>
          </p:cNvSpPr>
          <p:nvPr>
            <p:ph idx="1"/>
          </p:nvPr>
        </p:nvSpPr>
        <p:spPr>
          <a:xfrm>
            <a:off x="251520" y="1525588"/>
            <a:ext cx="8606730" cy="4570412"/>
          </a:xfrm>
        </p:spPr>
        <p:txBody>
          <a:bodyPr/>
          <a:lstStyle/>
          <a:p>
            <a:r>
              <a:rPr lang="zh-CN" altLang="en-US" sz="2800" dirty="0" smtClean="0">
                <a:latin typeface="黑体" pitchFamily="2" charset="-122"/>
                <a:ea typeface="黑体" pitchFamily="2" charset="-122"/>
              </a:rPr>
              <a:t>专利文献的广义范围包括各种专利申请文件、专利证书、专利公报、专利索引、专利题录、专利文摘、专利分类表等。</a:t>
            </a:r>
          </a:p>
          <a:p>
            <a:r>
              <a:rPr lang="zh-CN" altLang="en-US" sz="2800" dirty="0" smtClean="0">
                <a:latin typeface="黑体" pitchFamily="2" charset="-122"/>
                <a:ea typeface="黑体" pitchFamily="2" charset="-122"/>
              </a:rPr>
              <a:t>专利文献的狭义范围指专利说明书（</a:t>
            </a:r>
            <a:r>
              <a:rPr lang="en-US" altLang="zh-CN" sz="2800" dirty="0" smtClean="0">
                <a:latin typeface="黑体" pitchFamily="2" charset="-122"/>
                <a:ea typeface="黑体" pitchFamily="2" charset="-122"/>
              </a:rPr>
              <a:t>Patent Specification</a:t>
            </a:r>
            <a:r>
              <a:rPr lang="zh-CN" altLang="en-US" sz="2800" dirty="0" smtClean="0">
                <a:latin typeface="黑体" pitchFamily="2" charset="-122"/>
                <a:ea typeface="黑体" pitchFamily="2" charset="-122"/>
              </a:rPr>
              <a:t>）、权利要求书（也称“专利权项”，</a:t>
            </a:r>
            <a:r>
              <a:rPr lang="en-US" altLang="zh-CN" sz="2800" dirty="0" smtClean="0">
                <a:latin typeface="黑体" pitchFamily="2" charset="-122"/>
                <a:ea typeface="黑体" pitchFamily="2" charset="-122"/>
              </a:rPr>
              <a:t>Claims)</a:t>
            </a:r>
            <a:r>
              <a:rPr lang="zh-CN" altLang="en-US" sz="2800" dirty="0" smtClean="0">
                <a:latin typeface="黑体" pitchFamily="2" charset="-122"/>
                <a:ea typeface="黑体" pitchFamily="2" charset="-122"/>
              </a:rPr>
              <a:t>、说明书附图（</a:t>
            </a:r>
            <a:r>
              <a:rPr lang="en-US" altLang="zh-CN" sz="2800" dirty="0" smtClean="0">
                <a:latin typeface="黑体" pitchFamily="2" charset="-122"/>
                <a:ea typeface="黑体" pitchFamily="2" charset="-122"/>
              </a:rPr>
              <a:t>Drawing)</a:t>
            </a:r>
            <a:r>
              <a:rPr lang="zh-CN" altLang="en-US" sz="2800" dirty="0" smtClean="0">
                <a:latin typeface="黑体" pitchFamily="2" charset="-122"/>
                <a:ea typeface="黑体" pitchFamily="2" charset="-122"/>
              </a:rPr>
              <a:t>、说明书摘要（</a:t>
            </a:r>
            <a:r>
              <a:rPr lang="en-US" altLang="zh-CN" sz="2800" dirty="0" smtClean="0">
                <a:latin typeface="黑体" pitchFamily="2" charset="-122"/>
                <a:ea typeface="黑体" pitchFamily="2" charset="-122"/>
              </a:rPr>
              <a:t>Abstract)</a:t>
            </a:r>
            <a:r>
              <a:rPr lang="zh-CN" altLang="en-US" sz="2800" dirty="0" smtClean="0">
                <a:latin typeface="黑体" pitchFamily="2" charset="-122"/>
                <a:ea typeface="黑体" pitchFamily="2" charset="-122"/>
              </a:rPr>
              <a: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标题 1"/>
          <p:cNvSpPr>
            <a:spLocks noGrp="1"/>
          </p:cNvSpPr>
          <p:nvPr>
            <p:ph type="title"/>
          </p:nvPr>
        </p:nvSpPr>
        <p:spPr/>
        <p:txBody>
          <a:bodyPr/>
          <a:lstStyle/>
          <a:p>
            <a:endParaRPr lang="zh-CN" altLang="en-US" smtClean="0">
              <a:ea typeface="宋体" pitchFamily="2" charset="-122"/>
            </a:endParaRPr>
          </a:p>
        </p:txBody>
      </p:sp>
      <p:sp>
        <p:nvSpPr>
          <p:cNvPr id="5" name="椭圆 4"/>
          <p:cNvSpPr/>
          <p:nvPr/>
        </p:nvSpPr>
        <p:spPr>
          <a:xfrm>
            <a:off x="857250" y="2928938"/>
            <a:ext cx="2071688" cy="10715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0596" name="内容占位符 5"/>
          <p:cNvSpPr>
            <a:spLocks noGrp="1"/>
          </p:cNvSpPr>
          <p:nvPr>
            <p:ph idx="1"/>
          </p:nvPr>
        </p:nvSpPr>
        <p:spPr/>
        <p:txBody>
          <a:bodyPr/>
          <a:lstStyle/>
          <a:p>
            <a:endParaRPr lang="zh-CN" altLang="en-US" smtClean="0">
              <a:ea typeface="宋体" pitchFamily="2" charset="-122"/>
            </a:endParaRPr>
          </a:p>
        </p:txBody>
      </p:sp>
      <p:pic>
        <p:nvPicPr>
          <p:cNvPr id="110597" name="Picture 5"/>
          <p:cNvPicPr>
            <a:picLocks noChangeAspect="1" noChangeArrowheads="1"/>
          </p:cNvPicPr>
          <p:nvPr/>
        </p:nvPicPr>
        <p:blipFill>
          <a:blip r:embed="rId3" cstate="print"/>
          <a:srcRect/>
          <a:stretch>
            <a:fillRect/>
          </a:stretch>
        </p:blipFill>
        <p:spPr bwMode="auto">
          <a:xfrm>
            <a:off x="250825" y="144463"/>
            <a:ext cx="8713788" cy="659765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标题 1"/>
          <p:cNvSpPr>
            <a:spLocks noGrp="1"/>
          </p:cNvSpPr>
          <p:nvPr>
            <p:ph type="title"/>
          </p:nvPr>
        </p:nvSpPr>
        <p:spPr/>
        <p:txBody>
          <a:bodyPr/>
          <a:lstStyle/>
          <a:p>
            <a:endParaRPr lang="zh-CN" altLang="en-US" smtClean="0">
              <a:ea typeface="宋体" pitchFamily="2" charset="-122"/>
            </a:endParaRPr>
          </a:p>
        </p:txBody>
      </p:sp>
      <p:sp>
        <p:nvSpPr>
          <p:cNvPr id="111619" name="内容占位符 3"/>
          <p:cNvSpPr>
            <a:spLocks noGrp="1"/>
          </p:cNvSpPr>
          <p:nvPr>
            <p:ph idx="1"/>
          </p:nvPr>
        </p:nvSpPr>
        <p:spPr/>
        <p:txBody>
          <a:bodyPr/>
          <a:lstStyle/>
          <a:p>
            <a:endParaRPr lang="zh-CN" altLang="en-US" smtClean="0">
              <a:ea typeface="宋体" pitchFamily="2" charset="-122"/>
            </a:endParaRPr>
          </a:p>
        </p:txBody>
      </p:sp>
      <p:pic>
        <p:nvPicPr>
          <p:cNvPr id="111620" name="Picture 4"/>
          <p:cNvPicPr>
            <a:picLocks noChangeAspect="1" noChangeArrowheads="1"/>
          </p:cNvPicPr>
          <p:nvPr/>
        </p:nvPicPr>
        <p:blipFill>
          <a:blip r:embed="rId3" cstate="print"/>
          <a:srcRect/>
          <a:stretch>
            <a:fillRect/>
          </a:stretch>
        </p:blipFill>
        <p:spPr bwMode="auto">
          <a:xfrm>
            <a:off x="539750" y="1268413"/>
            <a:ext cx="8424863" cy="5329237"/>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r>
              <a:rPr lang="en-US" altLang="zh-CN" sz="3200" smtClean="0">
                <a:ea typeface="宋体" pitchFamily="2" charset="-122"/>
              </a:rPr>
              <a:t>Derwent Innovations Index</a:t>
            </a:r>
            <a:r>
              <a:rPr lang="zh-CN" altLang="en-US" sz="3200" smtClean="0">
                <a:ea typeface="宋体" pitchFamily="2" charset="-122"/>
              </a:rPr>
              <a:t>的应用实例</a:t>
            </a:r>
            <a:endParaRPr lang="zh-CN" altLang="en-US" sz="3200" smtClean="0">
              <a:ea typeface="黑体" pitchFamily="2" charset="-122"/>
            </a:endParaRPr>
          </a:p>
        </p:txBody>
      </p:sp>
      <p:sp>
        <p:nvSpPr>
          <p:cNvPr id="125955" name="Rectangle 3"/>
          <p:cNvSpPr>
            <a:spLocks noGrp="1" noChangeArrowheads="1"/>
          </p:cNvSpPr>
          <p:nvPr>
            <p:ph idx="1"/>
          </p:nvPr>
        </p:nvSpPr>
        <p:spPr>
          <a:xfrm>
            <a:off x="571500" y="1525588"/>
            <a:ext cx="8072438" cy="4760912"/>
          </a:xfrm>
        </p:spPr>
        <p:txBody>
          <a:bodyPr/>
          <a:lstStyle/>
          <a:p>
            <a:pPr lvl="1" eaLnBrk="1" hangingPunct="1">
              <a:spcBef>
                <a:spcPct val="115000"/>
              </a:spcBef>
              <a:buClr>
                <a:srgbClr val="E67300"/>
              </a:buClr>
              <a:buSzPct val="80000"/>
              <a:buFont typeface="Wingdings" pitchFamily="2" charset="2"/>
              <a:buNone/>
            </a:pPr>
            <a:r>
              <a:rPr lang="zh-CN" altLang="en-US" sz="2400" b="1" dirty="0" smtClean="0">
                <a:latin typeface="宋体" pitchFamily="2" charset="-122"/>
                <a:ea typeface="宋体" pitchFamily="2" charset="-122"/>
                <a:sym typeface="Symbol" pitchFamily="18" charset="2"/>
              </a:rPr>
              <a:t>案例一如何使用关键词和分类号检索</a:t>
            </a:r>
            <a:r>
              <a:rPr lang="zh-CN" altLang="en-US" sz="2400" b="1" dirty="0" smtClean="0">
                <a:latin typeface="宋体" pitchFamily="2" charset="-122"/>
                <a:ea typeface="宋体" pitchFamily="2" charset="-122"/>
              </a:rPr>
              <a:t>专利信息</a:t>
            </a:r>
            <a:r>
              <a:rPr lang="en-US" altLang="zh-CN" sz="2400" b="1" dirty="0" smtClean="0">
                <a:latin typeface="宋体" pitchFamily="2" charset="-122"/>
                <a:ea typeface="宋体" pitchFamily="2" charset="-122"/>
              </a:rPr>
              <a:t>?</a:t>
            </a:r>
          </a:p>
          <a:p>
            <a:pPr lvl="1" eaLnBrk="1" hangingPunct="1">
              <a:spcBef>
                <a:spcPct val="115000"/>
              </a:spcBef>
              <a:buClr>
                <a:srgbClr val="E67300"/>
              </a:buClr>
              <a:buSzPct val="80000"/>
              <a:buFont typeface="Wingdings" pitchFamily="2" charset="2"/>
              <a:buNone/>
            </a:pPr>
            <a:r>
              <a:rPr lang="zh-CN" altLang="en-US" sz="2400" b="1" dirty="0" smtClean="0">
                <a:latin typeface="宋体" pitchFamily="2" charset="-122"/>
                <a:ea typeface="宋体" pitchFamily="2" charset="-122"/>
              </a:rPr>
              <a:t>案例二  怎样获得某个公司完整的专利信息</a:t>
            </a:r>
            <a:r>
              <a:rPr lang="en-US" altLang="zh-CN" sz="2400" b="1" dirty="0" smtClean="0">
                <a:latin typeface="宋体" pitchFamily="2" charset="-122"/>
                <a:ea typeface="宋体" pitchFamily="2" charset="-122"/>
              </a:rPr>
              <a:t>? </a:t>
            </a:r>
            <a:r>
              <a:rPr lang="zh-CN" altLang="en-US" sz="2400" b="1" dirty="0" smtClean="0">
                <a:latin typeface="宋体" pitchFamily="2" charset="-122"/>
                <a:ea typeface="宋体" pitchFamily="2" charset="-122"/>
              </a:rPr>
              <a:t>怎样跟踪竞争对手的技术进展</a:t>
            </a:r>
            <a:r>
              <a:rPr lang="en-US" altLang="zh-CN" sz="2400" b="1" dirty="0" smtClean="0">
                <a:latin typeface="宋体" pitchFamily="2" charset="-122"/>
                <a:ea typeface="宋体" pitchFamily="2" charset="-122"/>
              </a:rPr>
              <a:t>?</a:t>
            </a:r>
          </a:p>
          <a:p>
            <a:pPr lvl="1" eaLnBrk="1" hangingPunct="1">
              <a:spcBef>
                <a:spcPct val="115000"/>
              </a:spcBef>
              <a:buClr>
                <a:srgbClr val="E67300"/>
              </a:buClr>
              <a:buSzPct val="80000"/>
              <a:buFont typeface="Wingdings" pitchFamily="2" charset="2"/>
              <a:buNone/>
            </a:pPr>
            <a:r>
              <a:rPr lang="zh-CN" altLang="en-US" sz="2400" b="1" dirty="0" smtClean="0">
                <a:solidFill>
                  <a:srgbClr val="FF0000"/>
                </a:solidFill>
                <a:latin typeface="宋体" pitchFamily="2" charset="-122"/>
                <a:ea typeface="宋体" pitchFamily="2" charset="-122"/>
              </a:rPr>
              <a:t>案例三 怎样发现某个领域中的核心技术？</a:t>
            </a:r>
          </a:p>
          <a:p>
            <a:pPr lvl="1" eaLnBrk="1" hangingPunct="1">
              <a:spcBef>
                <a:spcPct val="115000"/>
              </a:spcBef>
              <a:buClr>
                <a:srgbClr val="E67300"/>
              </a:buClr>
              <a:buSzPct val="80000"/>
              <a:buNone/>
            </a:pPr>
            <a:r>
              <a:rPr lang="zh-CN" altLang="en-US" sz="2400" b="1" dirty="0" smtClean="0">
                <a:latin typeface="宋体" pitchFamily="2" charset="-122"/>
                <a:ea typeface="宋体" pitchFamily="2" charset="-122"/>
              </a:rPr>
              <a:t>案例四 怎样找到技术受让人 ？</a:t>
            </a:r>
            <a:endParaRPr lang="en-US" altLang="zh-CN" sz="2400" b="1" dirty="0" smtClean="0">
              <a:latin typeface="宋体" pitchFamily="2" charset="-122"/>
              <a:ea typeface="宋体" pitchFamily="2" charset="-122"/>
            </a:endParaRPr>
          </a:p>
          <a:p>
            <a:pPr lvl="1" eaLnBrk="1" hangingPunct="1">
              <a:spcBef>
                <a:spcPct val="115000"/>
              </a:spcBef>
              <a:buClr>
                <a:srgbClr val="E67300"/>
              </a:buClr>
              <a:buSzPct val="80000"/>
              <a:buNone/>
              <a:defRPr/>
            </a:pPr>
            <a:r>
              <a:rPr lang="zh-CN" altLang="en-US" sz="2400" b="1" dirty="0" smtClean="0">
                <a:latin typeface="宋体" pitchFamily="2" charset="-122"/>
                <a:ea typeface="宋体" pitchFamily="2" charset="-122"/>
              </a:rPr>
              <a:t>案例五 在</a:t>
            </a:r>
            <a:r>
              <a:rPr lang="en-US" altLang="zh-CN" sz="2400" b="1" dirty="0" smtClean="0">
                <a:latin typeface="宋体" pitchFamily="2" charset="-122"/>
                <a:ea typeface="宋体" pitchFamily="2" charset="-122"/>
              </a:rPr>
              <a:t>DII</a:t>
            </a:r>
            <a:r>
              <a:rPr lang="zh-CN" altLang="en-US" sz="2400" b="1" dirty="0" smtClean="0">
                <a:latin typeface="宋体" pitchFamily="2" charset="-122"/>
                <a:ea typeface="宋体" pitchFamily="2" charset="-122"/>
              </a:rPr>
              <a:t>中利用结构式检索相关专利信息</a:t>
            </a:r>
          </a:p>
          <a:p>
            <a:pPr lvl="1" eaLnBrk="1" hangingPunct="1">
              <a:lnSpc>
                <a:spcPct val="45000"/>
              </a:lnSpc>
              <a:spcBef>
                <a:spcPct val="115000"/>
              </a:spcBef>
              <a:buClr>
                <a:srgbClr val="E67300"/>
              </a:buClr>
              <a:buSzPct val="80000"/>
              <a:buFont typeface="Wingdings" pitchFamily="2" charset="2"/>
              <a:buNone/>
            </a:pPr>
            <a:endParaRPr lang="zh-CN" altLang="en-US" sz="2800" dirty="0" smtClean="0">
              <a:latin typeface="黑体" pitchFamily="2" charset="-122"/>
              <a:ea typeface="黑体" pitchFamily="2" charset="-122"/>
              <a:sym typeface="Symbol" pitchFamily="18" charset="2"/>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标题 1"/>
          <p:cNvSpPr>
            <a:spLocks noGrp="1"/>
          </p:cNvSpPr>
          <p:nvPr>
            <p:ph type="title"/>
          </p:nvPr>
        </p:nvSpPr>
        <p:spPr/>
        <p:txBody>
          <a:bodyPr/>
          <a:lstStyle/>
          <a:p>
            <a:r>
              <a:rPr lang="zh-CN" altLang="en-US" smtClean="0">
                <a:ea typeface="宋体" pitchFamily="2" charset="-122"/>
              </a:rPr>
              <a:t>如何判断核心专利</a:t>
            </a:r>
            <a:r>
              <a:rPr lang="en-US" altLang="zh-CN" smtClean="0">
                <a:ea typeface="宋体" pitchFamily="2" charset="-122"/>
              </a:rPr>
              <a:t>?</a:t>
            </a:r>
            <a:endParaRPr lang="zh-CN" altLang="en-US" smtClean="0">
              <a:ea typeface="宋体" pitchFamily="2" charset="-122"/>
            </a:endParaRPr>
          </a:p>
        </p:txBody>
      </p:sp>
      <p:sp>
        <p:nvSpPr>
          <p:cNvPr id="113667" name="内容占位符 2"/>
          <p:cNvSpPr>
            <a:spLocks noGrp="1"/>
          </p:cNvSpPr>
          <p:nvPr>
            <p:ph idx="1"/>
          </p:nvPr>
        </p:nvSpPr>
        <p:spPr>
          <a:xfrm>
            <a:off x="357188" y="1525588"/>
            <a:ext cx="8429625" cy="4689475"/>
          </a:xfrm>
        </p:spPr>
        <p:txBody>
          <a:bodyPr/>
          <a:lstStyle/>
          <a:p>
            <a:pPr>
              <a:spcBef>
                <a:spcPct val="0"/>
              </a:spcBef>
            </a:pPr>
            <a:r>
              <a:rPr lang="zh-CN" altLang="en-US" sz="2000" smtClean="0">
                <a:ea typeface="宋体" pitchFamily="2" charset="-122"/>
              </a:rPr>
              <a:t>了解核心专利掌握在哪些公司手中，方便后续重点跟踪和制定专利应对策略，例如（得到授权许可、研发改进、包围策略）</a:t>
            </a:r>
            <a:endParaRPr lang="en-US" altLang="zh-CN" sz="2000" smtClean="0">
              <a:ea typeface="宋体" pitchFamily="2" charset="-122"/>
            </a:endParaRPr>
          </a:p>
          <a:p>
            <a:pPr>
              <a:spcBef>
                <a:spcPct val="0"/>
              </a:spcBef>
            </a:pPr>
            <a:r>
              <a:rPr lang="zh-CN" altLang="en-US" sz="2000" smtClean="0">
                <a:ea typeface="宋体" pitchFamily="2" charset="-122"/>
              </a:rPr>
              <a:t>了解核心专利的技术细节，是否有改进可能性，是否有其他方式，绕过技术壁垒</a:t>
            </a:r>
            <a:endParaRPr lang="en-US" altLang="zh-CN" sz="2000" smtClean="0">
              <a:ea typeface="宋体" pitchFamily="2" charset="-122"/>
            </a:endParaRPr>
          </a:p>
          <a:p>
            <a:pPr>
              <a:spcBef>
                <a:spcPct val="0"/>
              </a:spcBef>
            </a:pPr>
            <a:r>
              <a:rPr lang="zh-CN" altLang="en-US" sz="2000" smtClean="0">
                <a:ea typeface="宋体" pitchFamily="2" charset="-122"/>
              </a:rPr>
              <a:t>识别竞争对手的核心专利进而分析竞争对手核心技术的保护策略（结合引证树）</a:t>
            </a:r>
            <a:endParaRPr lang="en-US" altLang="zh-CN" sz="2000" smtClean="0">
              <a:ea typeface="宋体" pitchFamily="2" charset="-122"/>
            </a:endParaRPr>
          </a:p>
          <a:p>
            <a:pPr>
              <a:spcBef>
                <a:spcPct val="0"/>
              </a:spcBef>
            </a:pPr>
            <a:endParaRPr lang="en-US" altLang="zh-CN" sz="2000" smtClean="0">
              <a:ea typeface="宋体" pitchFamily="2" charset="-122"/>
            </a:endParaRPr>
          </a:p>
          <a:p>
            <a:pPr>
              <a:spcBef>
                <a:spcPct val="0"/>
              </a:spcBef>
            </a:pPr>
            <a:r>
              <a:rPr lang="zh-CN" altLang="en-US" sz="2000" smtClean="0">
                <a:latin typeface="宋体" pitchFamily="2" charset="-122"/>
                <a:ea typeface="宋体" pitchFamily="2" charset="-122"/>
              </a:rPr>
              <a:t>一般来说，现在的技术都是在已有技术上发展而来的。如果一篇专利被后续的专利引证次数越多，在一定程度上可以认为这项技术对后续的影响力越大。因此我们可以通过统计检索结果中被引用次数来找出核心专利。</a:t>
            </a:r>
            <a:endParaRPr lang="en-US" altLang="zh-CN" sz="2000" smtClean="0">
              <a:latin typeface="宋体" pitchFamily="2" charset="-122"/>
              <a:ea typeface="宋体" pitchFamily="2" charset="-122"/>
            </a:endParaRPr>
          </a:p>
          <a:p>
            <a:pPr>
              <a:spcBef>
                <a:spcPct val="0"/>
              </a:spcBef>
            </a:pPr>
            <a:r>
              <a:rPr lang="zh-CN" altLang="en-US" sz="2000" smtClean="0">
                <a:latin typeface="宋体" pitchFamily="2" charset="-122"/>
                <a:ea typeface="宋体" pitchFamily="2" charset="-122"/>
              </a:rPr>
              <a:t>另外</a:t>
            </a:r>
            <a:r>
              <a:rPr lang="en-US" altLang="zh-CN" sz="2000" smtClean="0">
                <a:latin typeface="宋体" pitchFamily="2" charset="-122"/>
                <a:ea typeface="宋体" pitchFamily="2" charset="-122"/>
              </a:rPr>
              <a:t>,</a:t>
            </a:r>
            <a:r>
              <a:rPr lang="zh-CN" altLang="en-US" sz="2000" smtClean="0">
                <a:latin typeface="宋体" pitchFamily="2" charset="-122"/>
                <a:ea typeface="宋体" pitchFamily="2" charset="-122"/>
              </a:rPr>
              <a:t>我们可以根据同族专利的大小来寻找核心专利</a:t>
            </a:r>
            <a:endParaRPr lang="en-US" altLang="zh-CN" sz="2000" smtClean="0">
              <a:latin typeface="宋体" pitchFamily="2" charset="-122"/>
              <a:ea typeface="宋体" pitchFamily="2" charset="-122"/>
            </a:endParaRPr>
          </a:p>
          <a:p>
            <a:pPr>
              <a:spcBef>
                <a:spcPct val="0"/>
              </a:spcBef>
            </a:pPr>
            <a:endParaRPr lang="en-US" altLang="zh-CN" smtClean="0">
              <a:ea typeface="宋体" pitchFamily="2" charset="-122"/>
            </a:endParaRPr>
          </a:p>
          <a:p>
            <a:endParaRPr lang="zh-CN" altLang="en-US" smtClean="0">
              <a:ea typeface="宋体" pitchFamily="2" charset="-122"/>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285750" y="0"/>
            <a:ext cx="7369175" cy="836613"/>
          </a:xfrm>
        </p:spPr>
        <p:txBody>
          <a:bodyPr/>
          <a:lstStyle/>
          <a:p>
            <a:pPr eaLnBrk="1" hangingPunct="1"/>
            <a:r>
              <a:rPr lang="zh-CN" altLang="en-US" smtClean="0">
                <a:ea typeface="宋体" pitchFamily="2" charset="-122"/>
              </a:rPr>
              <a:t>例：了解第三代移动通讯技术的核心专利</a:t>
            </a:r>
            <a:endParaRPr lang="en-US" altLang="zh-CN" smtClean="0">
              <a:ea typeface="宋体" pitchFamily="2" charset="-122"/>
            </a:endParaRPr>
          </a:p>
        </p:txBody>
      </p:sp>
      <p:sp>
        <p:nvSpPr>
          <p:cNvPr id="761860" name="Rectangle 4"/>
          <p:cNvSpPr>
            <a:spLocks noChangeArrowheads="1"/>
          </p:cNvSpPr>
          <p:nvPr/>
        </p:nvSpPr>
        <p:spPr bwMode="auto">
          <a:xfrm>
            <a:off x="7667625" y="2565400"/>
            <a:ext cx="865188" cy="503238"/>
          </a:xfrm>
          <a:prstGeom prst="rect">
            <a:avLst/>
          </a:prstGeom>
          <a:noFill/>
          <a:ln w="9525" algn="ctr">
            <a:noFill/>
            <a:miter lim="800000"/>
            <a:headEnd/>
            <a:tailEnd/>
          </a:ln>
          <a:effectLst>
            <a:outerShdw dist="17961" dir="2700000" algn="ctr" rotWithShape="0">
              <a:srgbClr val="808080">
                <a:alpha val="50000"/>
              </a:srgbClr>
            </a:outerShdw>
          </a:effectLst>
        </p:spPr>
        <p:txBody>
          <a:bodyPr wrap="none" anchor="ctr"/>
          <a:lstStyle/>
          <a:p>
            <a:pPr>
              <a:defRPr/>
            </a:pPr>
            <a:endParaRPr lang="zh-CN" altLang="en-US"/>
          </a:p>
        </p:txBody>
      </p:sp>
      <p:pic>
        <p:nvPicPr>
          <p:cNvPr id="114692" name="Picture 7"/>
          <p:cNvPicPr>
            <a:picLocks noChangeAspect="1" noChangeArrowheads="1"/>
          </p:cNvPicPr>
          <p:nvPr/>
        </p:nvPicPr>
        <p:blipFill>
          <a:blip r:embed="rId3" cstate="print"/>
          <a:srcRect/>
          <a:stretch>
            <a:fillRect/>
          </a:stretch>
        </p:blipFill>
        <p:spPr bwMode="auto">
          <a:xfrm>
            <a:off x="0" y="476250"/>
            <a:ext cx="8820150" cy="6121400"/>
          </a:xfrm>
          <a:prstGeom prst="rect">
            <a:avLst/>
          </a:prstGeom>
          <a:noFill/>
          <a:ln w="9525" algn="ctr">
            <a:noFill/>
            <a:miter lim="800000"/>
            <a:headEnd/>
            <a:tailEnd/>
          </a:ln>
        </p:spPr>
      </p:pic>
      <p:pic>
        <p:nvPicPr>
          <p:cNvPr id="761861" name="Picture 5"/>
          <p:cNvPicPr>
            <a:picLocks noChangeAspect="1" noChangeArrowheads="1"/>
          </p:cNvPicPr>
          <p:nvPr/>
        </p:nvPicPr>
        <p:blipFill>
          <a:blip r:embed="rId4" cstate="print"/>
          <a:srcRect/>
          <a:stretch>
            <a:fillRect/>
          </a:stretch>
        </p:blipFill>
        <p:spPr bwMode="auto">
          <a:xfrm>
            <a:off x="8027988" y="2357438"/>
            <a:ext cx="720725" cy="1000125"/>
          </a:xfrm>
          <a:prstGeom prst="rect">
            <a:avLst/>
          </a:prstGeom>
          <a:noFill/>
          <a:ln w="9525" algn="ctr">
            <a:noFill/>
            <a:miter lim="800000"/>
            <a:headEnd/>
            <a:tailEnd/>
          </a:ln>
        </p:spPr>
      </p:pic>
      <p:sp>
        <p:nvSpPr>
          <p:cNvPr id="761862" name="Oval 6"/>
          <p:cNvSpPr>
            <a:spLocks noChangeArrowheads="1"/>
          </p:cNvSpPr>
          <p:nvPr/>
        </p:nvSpPr>
        <p:spPr bwMode="auto">
          <a:xfrm>
            <a:off x="7775575" y="2205038"/>
            <a:ext cx="1368425" cy="574675"/>
          </a:xfrm>
          <a:prstGeom prst="ellipse">
            <a:avLst/>
          </a:prstGeom>
          <a:noFill/>
          <a:ln w="9525" algn="ctr">
            <a:solidFill>
              <a:srgbClr val="FF0000"/>
            </a:solidFill>
            <a:round/>
            <a:headEnd/>
            <a:tailEnd/>
          </a:ln>
          <a:effectLst>
            <a:outerShdw dist="17961" dir="2700000" algn="ctr" rotWithShape="0">
              <a:srgbClr val="808080">
                <a:alpha val="50000"/>
              </a:srgbClr>
            </a:outerShdw>
          </a:effectLst>
        </p:spPr>
        <p:txBody>
          <a:bodyPr wrap="none" anchor="ctr"/>
          <a:lstStyle/>
          <a:p>
            <a:pPr>
              <a:defRP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61862"/>
                                        </p:tgtEl>
                                        <p:attrNameLst>
                                          <p:attrName>style.visibility</p:attrName>
                                        </p:attrNameLst>
                                      </p:cBhvr>
                                      <p:to>
                                        <p:strVal val="visible"/>
                                      </p:to>
                                    </p:set>
                                    <p:animEffect transition="in" filter="blinds(horizontal)">
                                      <p:cBhvr>
                                        <p:cTn id="7" dur="500"/>
                                        <p:tgtEl>
                                          <p:spTgt spid="76186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61861"/>
                                        </p:tgtEl>
                                        <p:attrNameLst>
                                          <p:attrName>style.visibility</p:attrName>
                                        </p:attrNameLst>
                                      </p:cBhvr>
                                      <p:to>
                                        <p:strVal val="visible"/>
                                      </p:to>
                                    </p:set>
                                    <p:animEffect transition="in" filter="box(in)">
                                      <p:cBhvr>
                                        <p:cTn id="12" dur="500"/>
                                        <p:tgtEl>
                                          <p:spTgt spid="761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186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endParaRPr lang="zh-CN" altLang="en-US" smtClean="0">
              <a:ea typeface="宋体" pitchFamily="2" charset="-122"/>
            </a:endParaRPr>
          </a:p>
        </p:txBody>
      </p:sp>
      <p:pic>
        <p:nvPicPr>
          <p:cNvPr id="115715" name="Picture 5"/>
          <p:cNvPicPr>
            <a:picLocks noChangeAspect="1" noChangeArrowheads="1"/>
          </p:cNvPicPr>
          <p:nvPr/>
        </p:nvPicPr>
        <p:blipFill>
          <a:blip r:embed="rId3" cstate="print"/>
          <a:srcRect/>
          <a:stretch>
            <a:fillRect/>
          </a:stretch>
        </p:blipFill>
        <p:spPr bwMode="auto">
          <a:xfrm>
            <a:off x="0" y="188913"/>
            <a:ext cx="9144000" cy="6669087"/>
          </a:xfrm>
          <a:prstGeom prst="rect">
            <a:avLst/>
          </a:prstGeom>
          <a:noFill/>
          <a:ln w="9525" algn="ctr">
            <a:noFill/>
            <a:miter lim="800000"/>
            <a:headEnd/>
            <a:tailEnd/>
          </a:ln>
        </p:spPr>
      </p:pic>
      <p:sp>
        <p:nvSpPr>
          <p:cNvPr id="762884" name="Rectangle 4"/>
          <p:cNvSpPr>
            <a:spLocks noChangeArrowheads="1"/>
          </p:cNvSpPr>
          <p:nvPr/>
        </p:nvSpPr>
        <p:spPr bwMode="auto">
          <a:xfrm>
            <a:off x="2014538" y="4508500"/>
            <a:ext cx="7021512" cy="1223963"/>
          </a:xfrm>
          <a:prstGeom prst="rect">
            <a:avLst/>
          </a:prstGeom>
          <a:noFill/>
          <a:ln w="28575" algn="ctr">
            <a:solidFill>
              <a:srgbClr val="FF0000"/>
            </a:solidFill>
            <a:miter lim="800000"/>
            <a:headEnd/>
            <a:tailEnd/>
          </a:ln>
          <a:effectLst>
            <a:outerShdw dist="17961" dir="2700000" algn="ctr" rotWithShape="0">
              <a:srgbClr val="808080">
                <a:alpha val="50000"/>
              </a:srgbClr>
            </a:outerShdw>
          </a:effectLst>
        </p:spPr>
        <p:txBody>
          <a:bodyPr wrap="none" anchor="ctr"/>
          <a:lstStyle/>
          <a:p>
            <a:pPr>
              <a:defRPr/>
            </a:pPr>
            <a:endParaRPr lang="zh-CN" alt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7"/>
          <p:cNvPicPr>
            <a:picLocks noChangeAspect="1" noChangeArrowheads="1"/>
          </p:cNvPicPr>
          <p:nvPr/>
        </p:nvPicPr>
        <p:blipFill>
          <a:blip r:embed="rId3" cstate="print"/>
          <a:srcRect/>
          <a:stretch>
            <a:fillRect/>
          </a:stretch>
        </p:blipFill>
        <p:spPr bwMode="auto">
          <a:xfrm>
            <a:off x="0" y="1052513"/>
            <a:ext cx="9153525" cy="5362575"/>
          </a:xfrm>
          <a:prstGeom prst="rect">
            <a:avLst/>
          </a:prstGeom>
          <a:noFill/>
          <a:ln w="9525" algn="ctr">
            <a:noFill/>
            <a:miter lim="800000"/>
            <a:headEnd/>
            <a:tailEnd/>
          </a:ln>
        </p:spPr>
      </p:pic>
      <p:sp>
        <p:nvSpPr>
          <p:cNvPr id="116739" name="灯片编号占位符 1"/>
          <p:cNvSpPr>
            <a:spLocks noGrp="1"/>
          </p:cNvSpPr>
          <p:nvPr>
            <p:ph type="sldNum" sz="quarter" idx="11"/>
          </p:nvPr>
        </p:nvSpPr>
        <p:spPr>
          <a:xfrm>
            <a:off x="3124200" y="6394450"/>
            <a:ext cx="5172075" cy="231775"/>
          </a:xfrm>
          <a:noFill/>
        </p:spPr>
        <p:txBody>
          <a:bodyPr lIns="0" rIns="0"/>
          <a:lstStyle/>
          <a:p>
            <a:fld id="{6F446853-D116-435F-8711-B731280E8386}" type="slidenum">
              <a:rPr lang="zh-CN" altLang="en-US" smtClean="0">
                <a:solidFill>
                  <a:schemeClr val="bg1"/>
                </a:solidFill>
                <a:latin typeface="Arial" pitchFamily="34" charset="0"/>
              </a:rPr>
              <a:pPr/>
              <a:t>56</a:t>
            </a:fld>
            <a:endParaRPr lang="en-US" altLang="zh-CN" smtClean="0">
              <a:solidFill>
                <a:schemeClr val="bg1"/>
              </a:solidFill>
              <a:latin typeface="Arial" pitchFamily="34" charset="0"/>
            </a:endParaRPr>
          </a:p>
        </p:txBody>
      </p:sp>
      <p:sp>
        <p:nvSpPr>
          <p:cNvPr id="3" name="Rectangle 2"/>
          <p:cNvSpPr txBox="1">
            <a:spLocks noChangeArrowheads="1"/>
          </p:cNvSpPr>
          <p:nvPr/>
        </p:nvSpPr>
        <p:spPr bwMode="auto">
          <a:xfrm>
            <a:off x="539750" y="260350"/>
            <a:ext cx="8229600" cy="457200"/>
          </a:xfrm>
          <a:prstGeom prst="rect">
            <a:avLst/>
          </a:prstGeom>
          <a:noFill/>
          <a:ln w="9525">
            <a:noFill/>
            <a:miter lim="800000"/>
            <a:headEnd/>
            <a:tailEnd/>
          </a:ln>
        </p:spPr>
        <p:txBody>
          <a:bodyPr lIns="0" tIns="0" rIns="0" bIns="0" anchor="b"/>
          <a:lstStyle/>
          <a:p>
            <a:pPr eaLnBrk="0" hangingPunct="0">
              <a:lnSpc>
                <a:spcPct val="90000"/>
              </a:lnSpc>
              <a:defRPr/>
            </a:pPr>
            <a:r>
              <a:rPr lang="zh-CN" altLang="en-US" sz="2800" kern="0" dirty="0">
                <a:solidFill>
                  <a:schemeClr val="tx2"/>
                </a:solidFill>
                <a:latin typeface="+mj-lt"/>
                <a:cs typeface="+mj-cs"/>
              </a:rPr>
              <a:t>利用同族专利寻找核心技术</a:t>
            </a:r>
          </a:p>
        </p:txBody>
      </p:sp>
      <p:sp>
        <p:nvSpPr>
          <p:cNvPr id="6" name="椭圆 5"/>
          <p:cNvSpPr/>
          <p:nvPr/>
        </p:nvSpPr>
        <p:spPr>
          <a:xfrm>
            <a:off x="-36513" y="3789363"/>
            <a:ext cx="8893176" cy="1079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r>
              <a:rPr lang="en-US" altLang="zh-CN" sz="3200" smtClean="0">
                <a:ea typeface="宋体" pitchFamily="2" charset="-122"/>
              </a:rPr>
              <a:t>Derwent Innovations Index</a:t>
            </a:r>
            <a:r>
              <a:rPr lang="zh-CN" altLang="en-US" sz="3200" smtClean="0">
                <a:ea typeface="宋体" pitchFamily="2" charset="-122"/>
              </a:rPr>
              <a:t>的应用实例</a:t>
            </a:r>
            <a:endParaRPr lang="zh-CN" altLang="en-US" sz="3200" smtClean="0">
              <a:ea typeface="黑体" pitchFamily="2" charset="-122"/>
            </a:endParaRPr>
          </a:p>
        </p:txBody>
      </p:sp>
      <p:sp>
        <p:nvSpPr>
          <p:cNvPr id="125955" name="Rectangle 3"/>
          <p:cNvSpPr>
            <a:spLocks noGrp="1" noChangeArrowheads="1"/>
          </p:cNvSpPr>
          <p:nvPr>
            <p:ph idx="1"/>
          </p:nvPr>
        </p:nvSpPr>
        <p:spPr>
          <a:xfrm>
            <a:off x="571500" y="1525588"/>
            <a:ext cx="8072438" cy="4760912"/>
          </a:xfrm>
        </p:spPr>
        <p:txBody>
          <a:bodyPr/>
          <a:lstStyle/>
          <a:p>
            <a:pPr lvl="1" eaLnBrk="1" hangingPunct="1">
              <a:spcBef>
                <a:spcPct val="115000"/>
              </a:spcBef>
              <a:buClr>
                <a:srgbClr val="E67300"/>
              </a:buClr>
              <a:buSzPct val="80000"/>
              <a:buFont typeface="Wingdings" pitchFamily="2" charset="2"/>
              <a:buNone/>
            </a:pPr>
            <a:r>
              <a:rPr lang="zh-CN" altLang="en-US" sz="2400" b="1" dirty="0" smtClean="0">
                <a:latin typeface="宋体" pitchFamily="2" charset="-122"/>
                <a:ea typeface="宋体" pitchFamily="2" charset="-122"/>
                <a:sym typeface="Symbol" pitchFamily="18" charset="2"/>
              </a:rPr>
              <a:t>案例一如何使用关键词和分类号检索</a:t>
            </a:r>
            <a:r>
              <a:rPr lang="zh-CN" altLang="en-US" sz="2400" b="1" dirty="0" smtClean="0">
                <a:latin typeface="宋体" pitchFamily="2" charset="-122"/>
                <a:ea typeface="宋体" pitchFamily="2" charset="-122"/>
              </a:rPr>
              <a:t>专利信息</a:t>
            </a:r>
            <a:r>
              <a:rPr lang="en-US" altLang="zh-CN" sz="2400" b="1" dirty="0" smtClean="0">
                <a:latin typeface="宋体" pitchFamily="2" charset="-122"/>
                <a:ea typeface="宋体" pitchFamily="2" charset="-122"/>
              </a:rPr>
              <a:t>?</a:t>
            </a:r>
          </a:p>
          <a:p>
            <a:pPr lvl="1" eaLnBrk="1" hangingPunct="1">
              <a:spcBef>
                <a:spcPct val="115000"/>
              </a:spcBef>
              <a:buClr>
                <a:srgbClr val="E67300"/>
              </a:buClr>
              <a:buSzPct val="80000"/>
              <a:buFont typeface="Wingdings" pitchFamily="2" charset="2"/>
              <a:buNone/>
            </a:pPr>
            <a:r>
              <a:rPr lang="zh-CN" altLang="en-US" sz="2400" b="1" dirty="0" smtClean="0">
                <a:latin typeface="宋体" pitchFamily="2" charset="-122"/>
                <a:ea typeface="宋体" pitchFamily="2" charset="-122"/>
              </a:rPr>
              <a:t>案例二  怎样获得某个公司完整的专利信息</a:t>
            </a:r>
            <a:r>
              <a:rPr lang="en-US" altLang="zh-CN" sz="2400" b="1" dirty="0" smtClean="0">
                <a:latin typeface="宋体" pitchFamily="2" charset="-122"/>
                <a:ea typeface="宋体" pitchFamily="2" charset="-122"/>
              </a:rPr>
              <a:t>? </a:t>
            </a:r>
            <a:r>
              <a:rPr lang="zh-CN" altLang="en-US" sz="2400" b="1" dirty="0" smtClean="0">
                <a:latin typeface="宋体" pitchFamily="2" charset="-122"/>
                <a:ea typeface="宋体" pitchFamily="2" charset="-122"/>
              </a:rPr>
              <a:t>怎样跟踪竞争对手的技术进展</a:t>
            </a:r>
            <a:r>
              <a:rPr lang="en-US" altLang="zh-CN" sz="2400" b="1" dirty="0" smtClean="0">
                <a:latin typeface="宋体" pitchFamily="2" charset="-122"/>
                <a:ea typeface="宋体" pitchFamily="2" charset="-122"/>
              </a:rPr>
              <a:t>?</a:t>
            </a:r>
          </a:p>
          <a:p>
            <a:pPr lvl="1" eaLnBrk="1" hangingPunct="1">
              <a:spcBef>
                <a:spcPct val="115000"/>
              </a:spcBef>
              <a:buClr>
                <a:srgbClr val="E67300"/>
              </a:buClr>
              <a:buSzPct val="80000"/>
              <a:buFont typeface="Wingdings" pitchFamily="2" charset="2"/>
              <a:buNone/>
            </a:pPr>
            <a:r>
              <a:rPr lang="zh-CN" altLang="en-US" sz="2400" b="1" dirty="0" smtClean="0">
                <a:latin typeface="宋体" pitchFamily="2" charset="-122"/>
                <a:ea typeface="宋体" pitchFamily="2" charset="-122"/>
              </a:rPr>
              <a:t>案例三 怎样发现某个领域中的核心技术？</a:t>
            </a:r>
          </a:p>
          <a:p>
            <a:pPr lvl="1" eaLnBrk="1" hangingPunct="1">
              <a:spcBef>
                <a:spcPct val="115000"/>
              </a:spcBef>
              <a:buClr>
                <a:srgbClr val="E67300"/>
              </a:buClr>
              <a:buSzPct val="80000"/>
              <a:buNone/>
            </a:pPr>
            <a:r>
              <a:rPr lang="zh-CN" altLang="en-US" sz="2400" b="1" dirty="0" smtClean="0">
                <a:solidFill>
                  <a:srgbClr val="FF0000"/>
                </a:solidFill>
                <a:latin typeface="宋体" pitchFamily="2" charset="-122"/>
                <a:ea typeface="宋体" pitchFamily="2" charset="-122"/>
              </a:rPr>
              <a:t>案例四 怎样找到技术受让人 ？</a:t>
            </a:r>
            <a:endParaRPr lang="en-US" altLang="zh-CN" sz="2400" b="1" dirty="0" smtClean="0">
              <a:solidFill>
                <a:srgbClr val="FF0000"/>
              </a:solidFill>
              <a:latin typeface="宋体" pitchFamily="2" charset="-122"/>
              <a:ea typeface="宋体" pitchFamily="2" charset="-122"/>
            </a:endParaRPr>
          </a:p>
          <a:p>
            <a:pPr lvl="1" eaLnBrk="1" hangingPunct="1">
              <a:spcBef>
                <a:spcPct val="115000"/>
              </a:spcBef>
              <a:buClr>
                <a:srgbClr val="E67300"/>
              </a:buClr>
              <a:buSzPct val="80000"/>
              <a:buNone/>
              <a:defRPr/>
            </a:pPr>
            <a:r>
              <a:rPr lang="zh-CN" altLang="en-US" sz="2400" b="1" dirty="0" smtClean="0">
                <a:latin typeface="宋体" pitchFamily="2" charset="-122"/>
                <a:ea typeface="宋体" pitchFamily="2" charset="-122"/>
              </a:rPr>
              <a:t>案例五 在</a:t>
            </a:r>
            <a:r>
              <a:rPr lang="en-US" altLang="zh-CN" sz="2400" b="1" dirty="0" smtClean="0">
                <a:latin typeface="宋体" pitchFamily="2" charset="-122"/>
                <a:ea typeface="宋体" pitchFamily="2" charset="-122"/>
              </a:rPr>
              <a:t>DII</a:t>
            </a:r>
            <a:r>
              <a:rPr lang="zh-CN" altLang="en-US" sz="2400" b="1" dirty="0" smtClean="0">
                <a:latin typeface="宋体" pitchFamily="2" charset="-122"/>
                <a:ea typeface="宋体" pitchFamily="2" charset="-122"/>
              </a:rPr>
              <a:t>中利用结构式检索相关专利信息</a:t>
            </a:r>
          </a:p>
          <a:p>
            <a:pPr lvl="1" eaLnBrk="1" hangingPunct="1">
              <a:lnSpc>
                <a:spcPct val="45000"/>
              </a:lnSpc>
              <a:spcBef>
                <a:spcPct val="115000"/>
              </a:spcBef>
              <a:buClr>
                <a:srgbClr val="E67300"/>
              </a:buClr>
              <a:buSzPct val="80000"/>
              <a:buFont typeface="Wingdings" pitchFamily="2" charset="2"/>
              <a:buNone/>
            </a:pPr>
            <a:endParaRPr lang="zh-CN" altLang="en-US" sz="2800" dirty="0" smtClean="0">
              <a:latin typeface="黑体" pitchFamily="2" charset="-122"/>
              <a:ea typeface="黑体" pitchFamily="2" charset="-122"/>
              <a:sym typeface="Symbol" pitchFamily="18" charset="2"/>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标题 1"/>
          <p:cNvSpPr>
            <a:spLocks noGrp="1"/>
          </p:cNvSpPr>
          <p:nvPr>
            <p:ph type="title"/>
          </p:nvPr>
        </p:nvSpPr>
        <p:spPr>
          <a:xfrm>
            <a:off x="357188" y="285750"/>
            <a:ext cx="7369175" cy="836613"/>
          </a:xfrm>
        </p:spPr>
        <p:txBody>
          <a:bodyPr/>
          <a:lstStyle/>
          <a:p>
            <a:r>
              <a:rPr lang="zh-CN" altLang="en-US" smtClean="0">
                <a:ea typeface="宋体" pitchFamily="2" charset="-122"/>
              </a:rPr>
              <a:t>怎样找到专利受让人和专利许可机会</a:t>
            </a:r>
          </a:p>
        </p:txBody>
      </p:sp>
      <p:sp>
        <p:nvSpPr>
          <p:cNvPr id="118787" name="内容占位符 2"/>
          <p:cNvSpPr>
            <a:spLocks noGrp="1"/>
          </p:cNvSpPr>
          <p:nvPr>
            <p:ph idx="1"/>
          </p:nvPr>
        </p:nvSpPr>
        <p:spPr/>
        <p:txBody>
          <a:bodyPr/>
          <a:lstStyle/>
          <a:p>
            <a:r>
              <a:rPr lang="zh-CN" sz="2000" dirty="0" smtClean="0">
                <a:ea typeface="宋体" pitchFamily="2" charset="-122"/>
              </a:rPr>
              <a:t>知识产权是一种财产权，专利权人实施其权利的方式有多种，其一是自己实施；其二是将权利转让给他人；其三是许可他人实施专利。</a:t>
            </a:r>
          </a:p>
          <a:p>
            <a:r>
              <a:rPr lang="zh-CN" sz="2000" dirty="0" smtClean="0">
                <a:ea typeface="宋体" pitchFamily="2" charset="-122"/>
              </a:rPr>
              <a:t>专利许可的作用之一是通过专利许可，企业可以收回研究开发的投人并取得最大的回报，使专利产生最大的市场价值；另一作用是通过专利许可，科学技术成果得以推广应用，从而促进国家的技术创新，提高国家的科技竞争力。</a:t>
            </a:r>
            <a:endParaRPr lang="en-US" altLang="zh-CN" sz="2000" dirty="0" smtClean="0">
              <a:ea typeface="宋体" pitchFamily="2" charset="-122"/>
            </a:endParaRPr>
          </a:p>
          <a:p>
            <a:r>
              <a:rPr lang="zh-CN" altLang="en-US" sz="2000" dirty="0" smtClean="0">
                <a:ea typeface="宋体" pitchFamily="2" charset="-122"/>
              </a:rPr>
              <a:t>您查找专利受让人和专利许可的方式有</a:t>
            </a:r>
            <a:endParaRPr lang="en-US" altLang="zh-CN" sz="2000" dirty="0" smtClean="0">
              <a:ea typeface="宋体" pitchFamily="2" charset="-122"/>
            </a:endParaRPr>
          </a:p>
          <a:p>
            <a:r>
              <a:rPr lang="en-US" altLang="zh-CN" sz="2000" dirty="0" smtClean="0">
                <a:ea typeface="宋体" pitchFamily="2" charset="-122"/>
              </a:rPr>
              <a:t>-----</a:t>
            </a:r>
            <a:r>
              <a:rPr lang="zh-CN" altLang="en-US" sz="2000" dirty="0" smtClean="0">
                <a:ea typeface="宋体" pitchFamily="2" charset="-122"/>
              </a:rPr>
              <a:t>通过专利检索寻找拥有和使用相关技术的企业</a:t>
            </a:r>
            <a:endParaRPr lang="en-US" altLang="zh-CN" sz="2000" dirty="0" smtClean="0">
              <a:ea typeface="宋体" pitchFamily="2" charset="-122"/>
            </a:endParaRPr>
          </a:p>
          <a:p>
            <a:r>
              <a:rPr lang="en-US" altLang="zh-CN" sz="2000" dirty="0" smtClean="0">
                <a:ea typeface="宋体" pitchFamily="2" charset="-122"/>
              </a:rPr>
              <a:t>------</a:t>
            </a:r>
            <a:r>
              <a:rPr lang="zh-CN" altLang="en-US" sz="2000" dirty="0" smtClean="0">
                <a:ea typeface="宋体" pitchFamily="2" charset="-122"/>
              </a:rPr>
              <a:t>通过专利引文检索寻找使用相关技术的企业</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0" y="0"/>
            <a:ext cx="7369175" cy="836613"/>
          </a:xfrm>
        </p:spPr>
        <p:txBody>
          <a:bodyPr/>
          <a:lstStyle/>
          <a:p>
            <a:pPr eaLnBrk="1" hangingPunct="1"/>
            <a:r>
              <a:rPr lang="zh-CN" altLang="en-US" dirty="0" smtClean="0">
                <a:ea typeface="宋体" pitchFamily="2" charset="-122"/>
              </a:rPr>
              <a:t>案例：了解清华大学的专利被引情况</a:t>
            </a:r>
            <a:endParaRPr lang="en-US" altLang="zh-CN" dirty="0" smtClean="0">
              <a:ea typeface="宋体" pitchFamily="2" charset="-122"/>
            </a:endParaRPr>
          </a:p>
        </p:txBody>
      </p:sp>
      <p:sp>
        <p:nvSpPr>
          <p:cNvPr id="765956" name="Rectangle 4"/>
          <p:cNvSpPr>
            <a:spLocks noChangeArrowheads="1"/>
          </p:cNvSpPr>
          <p:nvPr/>
        </p:nvSpPr>
        <p:spPr bwMode="auto">
          <a:xfrm>
            <a:off x="6804025" y="3644900"/>
            <a:ext cx="2339975" cy="3213100"/>
          </a:xfrm>
          <a:prstGeom prst="rect">
            <a:avLst/>
          </a:prstGeom>
          <a:noFill/>
          <a:ln w="9525" algn="ctr">
            <a:noFill/>
            <a:miter lim="800000"/>
            <a:headEnd/>
            <a:tailEnd/>
          </a:ln>
          <a:effectLst>
            <a:outerShdw dist="17961" dir="2700000" algn="ctr" rotWithShape="0">
              <a:srgbClr val="808080">
                <a:alpha val="50000"/>
              </a:srgbClr>
            </a:outerShdw>
          </a:effectLst>
        </p:spPr>
        <p:txBody>
          <a:bodyPr wrap="none" anchor="ctr"/>
          <a:lstStyle/>
          <a:p>
            <a:pPr>
              <a:defRPr/>
            </a:pPr>
            <a:endParaRPr lang="zh-CN" altLang="en-US"/>
          </a:p>
        </p:txBody>
      </p:sp>
      <p:sp>
        <p:nvSpPr>
          <p:cNvPr id="765957" name="Rectangle 5"/>
          <p:cNvSpPr>
            <a:spLocks noChangeArrowheads="1"/>
          </p:cNvSpPr>
          <p:nvPr/>
        </p:nvSpPr>
        <p:spPr bwMode="auto">
          <a:xfrm>
            <a:off x="5867400" y="4149725"/>
            <a:ext cx="3276600" cy="2708275"/>
          </a:xfrm>
          <a:prstGeom prst="rect">
            <a:avLst/>
          </a:prstGeom>
          <a:noFill/>
          <a:ln w="9525" algn="ctr">
            <a:noFill/>
            <a:miter lim="800000"/>
            <a:headEnd/>
            <a:tailEnd/>
          </a:ln>
          <a:effectLst>
            <a:outerShdw dist="17961" dir="2700000" algn="ctr" rotWithShape="0">
              <a:srgbClr val="808080">
                <a:alpha val="50000"/>
              </a:srgbClr>
            </a:outerShdw>
          </a:effectLst>
        </p:spPr>
        <p:txBody>
          <a:bodyPr wrap="none" anchor="ctr"/>
          <a:lstStyle/>
          <a:p>
            <a:pPr algn="ctr">
              <a:defRPr/>
            </a:pPr>
            <a:endParaRPr lang="zh-CN" altLang="en-US"/>
          </a:p>
        </p:txBody>
      </p:sp>
      <p:sp>
        <p:nvSpPr>
          <p:cNvPr id="765958" name="Rectangle 6"/>
          <p:cNvSpPr>
            <a:spLocks noChangeArrowheads="1"/>
          </p:cNvSpPr>
          <p:nvPr/>
        </p:nvSpPr>
        <p:spPr bwMode="auto">
          <a:xfrm>
            <a:off x="6372225" y="3716338"/>
            <a:ext cx="2771775" cy="3141662"/>
          </a:xfrm>
          <a:prstGeom prst="rect">
            <a:avLst/>
          </a:prstGeom>
          <a:noFill/>
          <a:ln w="9525" algn="ctr">
            <a:noFill/>
            <a:miter lim="800000"/>
            <a:headEnd/>
            <a:tailEnd/>
          </a:ln>
          <a:effectLst>
            <a:outerShdw dist="17961" dir="2700000" algn="ctr" rotWithShape="0">
              <a:srgbClr val="808080">
                <a:alpha val="50000"/>
              </a:srgbClr>
            </a:outerShdw>
          </a:effectLst>
        </p:spPr>
        <p:txBody>
          <a:bodyPr wrap="none" anchor="ctr"/>
          <a:lstStyle/>
          <a:p>
            <a:pPr algn="ctr">
              <a:defRPr/>
            </a:pPr>
            <a:endParaRPr lang="zh-CN" altLang="en-US"/>
          </a:p>
        </p:txBody>
      </p:sp>
      <p:pic>
        <p:nvPicPr>
          <p:cNvPr id="28674" name="Picture 2"/>
          <p:cNvPicPr>
            <a:picLocks noChangeAspect="1" noChangeArrowheads="1"/>
          </p:cNvPicPr>
          <p:nvPr/>
        </p:nvPicPr>
        <p:blipFill>
          <a:blip r:embed="rId3" cstate="print"/>
          <a:srcRect/>
          <a:stretch>
            <a:fillRect/>
          </a:stretch>
        </p:blipFill>
        <p:spPr bwMode="auto">
          <a:xfrm>
            <a:off x="179512" y="1139379"/>
            <a:ext cx="8820472" cy="53859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7956376" y="1412776"/>
            <a:ext cx="1218603" cy="338554"/>
          </a:xfrm>
          <a:prstGeom prst="rect">
            <a:avLst/>
          </a:prstGeom>
          <a:solidFill>
            <a:srgbClr val="DEF7FC"/>
          </a:solidFill>
          <a:ln w="9525">
            <a:solidFill>
              <a:srgbClr val="FFCC00"/>
            </a:solidFill>
            <a:miter lim="800000"/>
            <a:headEnd/>
            <a:tailEnd/>
          </a:ln>
        </p:spPr>
        <p:txBody>
          <a:bodyPr wrap="none">
            <a:spAutoFit/>
          </a:bodyPr>
          <a:lstStyle/>
          <a:p>
            <a:pPr eaLnBrk="0" hangingPunct="0"/>
            <a:r>
              <a:rPr lang="zh-CN" altLang="en-US" sz="1600" dirty="0" smtClean="0">
                <a:latin typeface="Arial" pitchFamily="34" charset="0"/>
              </a:rPr>
              <a:t>专利公开号</a:t>
            </a:r>
            <a:endParaRPr lang="en-US" altLang="zh-CN" sz="1600" dirty="0">
              <a:latin typeface="Arial" pitchFamily="34" charset="0"/>
            </a:endParaRPr>
          </a:p>
        </p:txBody>
      </p:sp>
      <p:sp>
        <p:nvSpPr>
          <p:cNvPr id="7" name="Text Box 5"/>
          <p:cNvSpPr txBox="1">
            <a:spLocks noChangeArrowheads="1"/>
          </p:cNvSpPr>
          <p:nvPr/>
        </p:nvSpPr>
        <p:spPr bwMode="auto">
          <a:xfrm>
            <a:off x="683568" y="4747046"/>
            <a:ext cx="1011238" cy="338138"/>
          </a:xfrm>
          <a:prstGeom prst="rect">
            <a:avLst/>
          </a:prstGeom>
          <a:solidFill>
            <a:srgbClr val="DEF7FC"/>
          </a:solidFill>
          <a:ln w="9525">
            <a:solidFill>
              <a:srgbClr val="FFCC00"/>
            </a:solidFill>
            <a:miter lim="800000"/>
            <a:headEnd/>
            <a:tailEnd/>
          </a:ln>
        </p:spPr>
        <p:txBody>
          <a:bodyPr wrap="none">
            <a:spAutoFit/>
          </a:bodyPr>
          <a:lstStyle/>
          <a:p>
            <a:pPr eaLnBrk="0" hangingPunct="0"/>
            <a:r>
              <a:rPr lang="zh-CN" altLang="en-US" sz="1600" dirty="0"/>
              <a:t>专利名称</a:t>
            </a:r>
            <a:endParaRPr lang="en-US" altLang="zh-CN" sz="1600" dirty="0">
              <a:latin typeface="Arial" pitchFamily="34" charset="0"/>
            </a:endParaRPr>
          </a:p>
        </p:txBody>
      </p:sp>
      <p:sp>
        <p:nvSpPr>
          <p:cNvPr id="8" name="Text Box 6"/>
          <p:cNvSpPr txBox="1">
            <a:spLocks noChangeArrowheads="1"/>
          </p:cNvSpPr>
          <p:nvPr/>
        </p:nvSpPr>
        <p:spPr bwMode="auto">
          <a:xfrm>
            <a:off x="742802" y="3090863"/>
            <a:ext cx="804862" cy="338137"/>
          </a:xfrm>
          <a:prstGeom prst="rect">
            <a:avLst/>
          </a:prstGeom>
          <a:solidFill>
            <a:srgbClr val="DEF7FC"/>
          </a:solidFill>
          <a:ln w="9525">
            <a:solidFill>
              <a:srgbClr val="FFCC00"/>
            </a:solidFill>
            <a:miter lim="800000"/>
            <a:headEnd/>
            <a:tailEnd/>
          </a:ln>
        </p:spPr>
        <p:txBody>
          <a:bodyPr wrap="none">
            <a:spAutoFit/>
          </a:bodyPr>
          <a:lstStyle/>
          <a:p>
            <a:pPr eaLnBrk="0" hangingPunct="0"/>
            <a:r>
              <a:rPr lang="zh-CN" altLang="en-US" sz="1600" dirty="0">
                <a:latin typeface="Arial" pitchFamily="34" charset="0"/>
              </a:rPr>
              <a:t>发明人</a:t>
            </a:r>
            <a:endParaRPr lang="en-US" altLang="zh-CN" sz="1600" dirty="0">
              <a:latin typeface="Arial" pitchFamily="34" charset="0"/>
            </a:endParaRPr>
          </a:p>
        </p:txBody>
      </p:sp>
      <p:sp>
        <p:nvSpPr>
          <p:cNvPr id="9" name="Text Box 7"/>
          <p:cNvSpPr txBox="1">
            <a:spLocks noChangeArrowheads="1"/>
          </p:cNvSpPr>
          <p:nvPr/>
        </p:nvSpPr>
        <p:spPr bwMode="auto">
          <a:xfrm>
            <a:off x="-36512" y="2370366"/>
            <a:ext cx="1755609" cy="338554"/>
          </a:xfrm>
          <a:prstGeom prst="rect">
            <a:avLst/>
          </a:prstGeom>
          <a:solidFill>
            <a:srgbClr val="DEF7FC"/>
          </a:solidFill>
          <a:ln w="9525">
            <a:solidFill>
              <a:srgbClr val="FFCC00"/>
            </a:solidFill>
            <a:miter lim="800000"/>
            <a:headEnd/>
            <a:tailEnd/>
          </a:ln>
        </p:spPr>
        <p:txBody>
          <a:bodyPr wrap="none">
            <a:spAutoFit/>
          </a:bodyPr>
          <a:lstStyle/>
          <a:p>
            <a:pPr eaLnBrk="0" hangingPunct="0"/>
            <a:r>
              <a:rPr lang="zh-CN" altLang="en-US" sz="1600" dirty="0" smtClean="0"/>
              <a:t>申请人</a:t>
            </a:r>
            <a:r>
              <a:rPr lang="en-US" altLang="zh-CN" sz="1600" dirty="0" smtClean="0"/>
              <a:t>/</a:t>
            </a:r>
            <a:r>
              <a:rPr lang="zh-CN" altLang="en-US" sz="1600" dirty="0" smtClean="0"/>
              <a:t>专利权</a:t>
            </a:r>
            <a:r>
              <a:rPr lang="zh-CN" altLang="en-US" sz="1600" dirty="0"/>
              <a:t>人</a:t>
            </a:r>
            <a:endParaRPr lang="en-US" altLang="zh-CN" sz="1600" dirty="0">
              <a:latin typeface="Arial" pitchFamily="34" charset="0"/>
            </a:endParaRPr>
          </a:p>
        </p:txBody>
      </p:sp>
      <p:sp>
        <p:nvSpPr>
          <p:cNvPr id="10" name="Text Box 8"/>
          <p:cNvSpPr txBox="1">
            <a:spLocks noChangeArrowheads="1"/>
          </p:cNvSpPr>
          <p:nvPr/>
        </p:nvSpPr>
        <p:spPr bwMode="auto">
          <a:xfrm>
            <a:off x="539552" y="1916832"/>
            <a:ext cx="1011237" cy="338138"/>
          </a:xfrm>
          <a:prstGeom prst="rect">
            <a:avLst/>
          </a:prstGeom>
          <a:solidFill>
            <a:srgbClr val="DEF7FC"/>
          </a:solidFill>
          <a:ln w="9525">
            <a:solidFill>
              <a:srgbClr val="FFCC00"/>
            </a:solidFill>
            <a:miter lim="800000"/>
            <a:headEnd/>
            <a:tailEnd/>
          </a:ln>
        </p:spPr>
        <p:txBody>
          <a:bodyPr wrap="none">
            <a:spAutoFit/>
          </a:bodyPr>
          <a:lstStyle/>
          <a:p>
            <a:pPr eaLnBrk="0" hangingPunct="0"/>
            <a:r>
              <a:rPr lang="zh-CN" altLang="en-US" sz="1600">
                <a:latin typeface="Arial" pitchFamily="34" charset="0"/>
              </a:rPr>
              <a:t>申请时间</a:t>
            </a:r>
            <a:endParaRPr lang="en-US" altLang="zh-CN" sz="1600">
              <a:latin typeface="Arial" pitchFamily="34" charset="0"/>
            </a:endParaRPr>
          </a:p>
        </p:txBody>
      </p:sp>
      <p:sp>
        <p:nvSpPr>
          <p:cNvPr id="11" name="Text Box 9"/>
          <p:cNvSpPr txBox="1">
            <a:spLocks noChangeArrowheads="1"/>
          </p:cNvSpPr>
          <p:nvPr/>
        </p:nvSpPr>
        <p:spPr bwMode="auto">
          <a:xfrm>
            <a:off x="8024807" y="188640"/>
            <a:ext cx="939681" cy="338554"/>
          </a:xfrm>
          <a:prstGeom prst="rect">
            <a:avLst/>
          </a:prstGeom>
          <a:solidFill>
            <a:srgbClr val="DEF7FC"/>
          </a:solidFill>
          <a:ln w="9525">
            <a:solidFill>
              <a:srgbClr val="FFCC00"/>
            </a:solidFill>
            <a:miter lim="800000"/>
            <a:headEnd/>
            <a:tailEnd/>
          </a:ln>
        </p:spPr>
        <p:txBody>
          <a:bodyPr wrap="none">
            <a:spAutoFit/>
          </a:bodyPr>
          <a:lstStyle/>
          <a:p>
            <a:pPr eaLnBrk="0" hangingPunct="0"/>
            <a:r>
              <a:rPr lang="en-US" altLang="zh-CN" sz="1600" dirty="0" smtClean="0">
                <a:latin typeface="Arial" pitchFamily="34" charset="0"/>
              </a:rPr>
              <a:t>IPC</a:t>
            </a:r>
            <a:r>
              <a:rPr lang="zh-CN" altLang="en-US" sz="1600" dirty="0" smtClean="0">
                <a:latin typeface="Arial" pitchFamily="34" charset="0"/>
              </a:rPr>
              <a:t>分类</a:t>
            </a:r>
            <a:endParaRPr lang="en-US" altLang="zh-CN" sz="1600" dirty="0">
              <a:latin typeface="Arial" pitchFamily="34" charset="0"/>
            </a:endParaRPr>
          </a:p>
        </p:txBody>
      </p:sp>
      <p:sp>
        <p:nvSpPr>
          <p:cNvPr id="12" name="Text Box 10"/>
          <p:cNvSpPr txBox="1">
            <a:spLocks noChangeArrowheads="1"/>
          </p:cNvSpPr>
          <p:nvPr/>
        </p:nvSpPr>
        <p:spPr bwMode="auto">
          <a:xfrm>
            <a:off x="473077" y="5373216"/>
            <a:ext cx="1218603" cy="338554"/>
          </a:xfrm>
          <a:prstGeom prst="rect">
            <a:avLst/>
          </a:prstGeom>
          <a:solidFill>
            <a:srgbClr val="DEF7FC"/>
          </a:solidFill>
          <a:ln w="9525">
            <a:solidFill>
              <a:srgbClr val="FFCC00"/>
            </a:solidFill>
            <a:miter lim="800000"/>
            <a:headEnd/>
            <a:tailEnd/>
          </a:ln>
        </p:spPr>
        <p:txBody>
          <a:bodyPr wrap="none">
            <a:spAutoFit/>
          </a:bodyPr>
          <a:lstStyle/>
          <a:p>
            <a:pPr eaLnBrk="0" hangingPunct="0"/>
            <a:r>
              <a:rPr lang="zh-CN" altLang="en-US" sz="1600" dirty="0" smtClean="0">
                <a:latin typeface="Arial" pitchFamily="34" charset="0"/>
              </a:rPr>
              <a:t>文摘及附图</a:t>
            </a:r>
            <a:endParaRPr lang="en-US" altLang="zh-CN" sz="1600" dirty="0">
              <a:latin typeface="Arial" pitchFamily="34" charset="0"/>
            </a:endParaRPr>
          </a:p>
        </p:txBody>
      </p:sp>
      <p:pic>
        <p:nvPicPr>
          <p:cNvPr id="1028" name="Picture 4"/>
          <p:cNvPicPr>
            <a:picLocks noChangeAspect="1" noChangeArrowheads="1"/>
          </p:cNvPicPr>
          <p:nvPr/>
        </p:nvPicPr>
        <p:blipFill>
          <a:blip r:embed="rId3" cstate="print"/>
          <a:srcRect/>
          <a:stretch>
            <a:fillRect/>
          </a:stretch>
        </p:blipFill>
        <p:spPr bwMode="auto">
          <a:xfrm>
            <a:off x="1907704" y="260648"/>
            <a:ext cx="5760640" cy="6397115"/>
          </a:xfrm>
          <a:prstGeom prst="rect">
            <a:avLst/>
          </a:prstGeom>
          <a:noFill/>
          <a:ln w="9525">
            <a:noFill/>
            <a:miter lim="800000"/>
            <a:headEnd/>
            <a:tailEnd/>
          </a:ln>
        </p:spPr>
      </p:pic>
      <p:sp>
        <p:nvSpPr>
          <p:cNvPr id="16" name="Line 12"/>
          <p:cNvSpPr>
            <a:spLocks noChangeShapeType="1"/>
          </p:cNvSpPr>
          <p:nvPr/>
        </p:nvSpPr>
        <p:spPr bwMode="auto">
          <a:xfrm>
            <a:off x="1547664" y="2060848"/>
            <a:ext cx="432049" cy="0"/>
          </a:xfrm>
          <a:prstGeom prst="line">
            <a:avLst/>
          </a:prstGeom>
          <a:noFill/>
          <a:ln w="9525">
            <a:solidFill>
              <a:srgbClr val="FF0000"/>
            </a:solidFill>
            <a:round/>
            <a:headEnd/>
            <a:tailEnd type="triangle" w="med" len="med"/>
          </a:ln>
        </p:spPr>
        <p:txBody>
          <a:bodyPr/>
          <a:lstStyle/>
          <a:p>
            <a:endParaRPr lang="zh-CN" altLang="en-US"/>
          </a:p>
        </p:txBody>
      </p:sp>
      <p:sp>
        <p:nvSpPr>
          <p:cNvPr id="17" name="Line 12"/>
          <p:cNvSpPr>
            <a:spLocks noChangeShapeType="1"/>
          </p:cNvSpPr>
          <p:nvPr/>
        </p:nvSpPr>
        <p:spPr bwMode="auto">
          <a:xfrm>
            <a:off x="1763688" y="2564904"/>
            <a:ext cx="432048" cy="72008"/>
          </a:xfrm>
          <a:prstGeom prst="line">
            <a:avLst/>
          </a:prstGeom>
          <a:noFill/>
          <a:ln w="9525">
            <a:solidFill>
              <a:srgbClr val="FF0000"/>
            </a:solidFill>
            <a:round/>
            <a:headEnd/>
            <a:tailEnd type="triangle" w="med" len="med"/>
          </a:ln>
        </p:spPr>
        <p:txBody>
          <a:bodyPr/>
          <a:lstStyle/>
          <a:p>
            <a:endParaRPr lang="zh-CN" altLang="en-US"/>
          </a:p>
        </p:txBody>
      </p:sp>
      <p:sp>
        <p:nvSpPr>
          <p:cNvPr id="18" name="Line 12"/>
          <p:cNvSpPr>
            <a:spLocks noChangeShapeType="1"/>
          </p:cNvSpPr>
          <p:nvPr/>
        </p:nvSpPr>
        <p:spPr bwMode="auto">
          <a:xfrm>
            <a:off x="1619672" y="3284984"/>
            <a:ext cx="504056" cy="0"/>
          </a:xfrm>
          <a:prstGeom prst="line">
            <a:avLst/>
          </a:prstGeom>
          <a:noFill/>
          <a:ln w="9525">
            <a:solidFill>
              <a:srgbClr val="FF0000"/>
            </a:solidFill>
            <a:round/>
            <a:headEnd/>
            <a:tailEnd type="triangle" w="med" len="med"/>
          </a:ln>
        </p:spPr>
        <p:txBody>
          <a:bodyPr/>
          <a:lstStyle/>
          <a:p>
            <a:endParaRPr lang="zh-CN" altLang="en-US"/>
          </a:p>
        </p:txBody>
      </p:sp>
      <p:sp>
        <p:nvSpPr>
          <p:cNvPr id="19" name="Line 12"/>
          <p:cNvSpPr>
            <a:spLocks noChangeShapeType="1"/>
          </p:cNvSpPr>
          <p:nvPr/>
        </p:nvSpPr>
        <p:spPr bwMode="auto">
          <a:xfrm>
            <a:off x="1691680" y="4941168"/>
            <a:ext cx="288032" cy="0"/>
          </a:xfrm>
          <a:prstGeom prst="line">
            <a:avLst/>
          </a:prstGeom>
          <a:noFill/>
          <a:ln w="9525">
            <a:solidFill>
              <a:srgbClr val="FF0000"/>
            </a:solidFill>
            <a:round/>
            <a:headEnd/>
            <a:tailEnd type="triangle" w="med" len="med"/>
          </a:ln>
        </p:spPr>
        <p:txBody>
          <a:bodyPr/>
          <a:lstStyle/>
          <a:p>
            <a:endParaRPr lang="zh-CN" altLang="en-US"/>
          </a:p>
        </p:txBody>
      </p:sp>
      <p:sp>
        <p:nvSpPr>
          <p:cNvPr id="20" name="Line 12"/>
          <p:cNvSpPr>
            <a:spLocks noChangeShapeType="1"/>
          </p:cNvSpPr>
          <p:nvPr/>
        </p:nvSpPr>
        <p:spPr bwMode="auto">
          <a:xfrm>
            <a:off x="1691680" y="5517232"/>
            <a:ext cx="288032" cy="0"/>
          </a:xfrm>
          <a:prstGeom prst="line">
            <a:avLst/>
          </a:prstGeom>
          <a:noFill/>
          <a:ln w="9525">
            <a:solidFill>
              <a:srgbClr val="FF0000"/>
            </a:solidFill>
            <a:round/>
            <a:headEnd/>
            <a:tailEnd type="triangle" w="med" len="med"/>
          </a:ln>
        </p:spPr>
        <p:txBody>
          <a:bodyPr/>
          <a:lstStyle/>
          <a:p>
            <a:endParaRPr lang="zh-CN" altLang="en-US"/>
          </a:p>
        </p:txBody>
      </p:sp>
      <p:sp>
        <p:nvSpPr>
          <p:cNvPr id="21" name="Line 12"/>
          <p:cNvSpPr>
            <a:spLocks noChangeShapeType="1"/>
          </p:cNvSpPr>
          <p:nvPr/>
        </p:nvSpPr>
        <p:spPr bwMode="auto">
          <a:xfrm flipH="1">
            <a:off x="7668344" y="332656"/>
            <a:ext cx="360040" cy="72008"/>
          </a:xfrm>
          <a:prstGeom prst="line">
            <a:avLst/>
          </a:prstGeom>
          <a:noFill/>
          <a:ln w="9525">
            <a:solidFill>
              <a:srgbClr val="FF0000"/>
            </a:solidFill>
            <a:round/>
            <a:headEnd/>
            <a:tailEnd type="triangle" w="med" len="med"/>
          </a:ln>
        </p:spPr>
        <p:txBody>
          <a:bodyPr/>
          <a:lstStyle/>
          <a:p>
            <a:endParaRPr lang="zh-CN" altLang="en-US"/>
          </a:p>
        </p:txBody>
      </p:sp>
      <p:sp>
        <p:nvSpPr>
          <p:cNvPr id="22" name="Line 12"/>
          <p:cNvSpPr>
            <a:spLocks noChangeShapeType="1"/>
          </p:cNvSpPr>
          <p:nvPr/>
        </p:nvSpPr>
        <p:spPr bwMode="auto">
          <a:xfrm flipH="1">
            <a:off x="7596336" y="1628800"/>
            <a:ext cx="360040" cy="72008"/>
          </a:xfrm>
          <a:prstGeom prst="line">
            <a:avLst/>
          </a:prstGeom>
          <a:noFill/>
          <a:ln w="9525">
            <a:solidFill>
              <a:srgbClr val="FF0000"/>
            </a:solidFill>
            <a:round/>
            <a:headEnd/>
            <a:tailEnd type="triangle" w="med" len="med"/>
          </a:ln>
        </p:spPr>
        <p:txBody>
          <a:bodyPr/>
          <a:lstStyle/>
          <a:p>
            <a:endParaRPr lang="zh-CN" altLang="en-US"/>
          </a:p>
        </p:txBody>
      </p:sp>
      <p:sp>
        <p:nvSpPr>
          <p:cNvPr id="23" name="Rectangle 2"/>
          <p:cNvSpPr>
            <a:spLocks noGrp="1" noChangeArrowheads="1"/>
          </p:cNvSpPr>
          <p:nvPr>
            <p:ph type="title"/>
          </p:nvPr>
        </p:nvSpPr>
        <p:spPr>
          <a:xfrm>
            <a:off x="0" y="0"/>
            <a:ext cx="8229600" cy="457200"/>
          </a:xfrm>
        </p:spPr>
        <p:txBody>
          <a:bodyPr/>
          <a:lstStyle/>
          <a:p>
            <a:r>
              <a:rPr lang="zh-CN" altLang="en-US" b="1" dirty="0" smtClean="0">
                <a:ea typeface="宋体" pitchFamily="2" charset="-122"/>
              </a:rPr>
              <a:t>专利扉页</a:t>
            </a:r>
            <a:endParaRPr lang="en-US" altLang="zh-CN" b="1" dirty="0" smtClean="0">
              <a:ea typeface="宋体" pitchFamily="2" charset="-122"/>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noChangeArrowheads="1"/>
          </p:cNvPicPr>
          <p:nvPr/>
        </p:nvPicPr>
        <p:blipFill>
          <a:blip r:embed="rId3" cstate="print"/>
          <a:srcRect/>
          <a:stretch>
            <a:fillRect/>
          </a:stretch>
        </p:blipFill>
        <p:spPr bwMode="auto">
          <a:xfrm>
            <a:off x="251520" y="980728"/>
            <a:ext cx="8568952" cy="5317976"/>
          </a:xfrm>
          <a:prstGeom prst="rect">
            <a:avLst/>
          </a:prstGeom>
          <a:noFill/>
          <a:ln w="9525">
            <a:noFill/>
            <a:miter lim="800000"/>
            <a:headEnd/>
            <a:tailEnd/>
          </a:ln>
        </p:spPr>
      </p:pic>
      <p:sp>
        <p:nvSpPr>
          <p:cNvPr id="766980" name="Oval 4"/>
          <p:cNvSpPr>
            <a:spLocks noChangeArrowheads="1"/>
          </p:cNvSpPr>
          <p:nvPr/>
        </p:nvSpPr>
        <p:spPr bwMode="auto">
          <a:xfrm>
            <a:off x="0" y="4869160"/>
            <a:ext cx="1512888" cy="360363"/>
          </a:xfrm>
          <a:prstGeom prst="ellipse">
            <a:avLst/>
          </a:prstGeom>
          <a:noFill/>
          <a:ln w="28575" algn="ctr">
            <a:solidFill>
              <a:srgbClr val="FF0000"/>
            </a:solidFill>
            <a:round/>
            <a:headEnd/>
            <a:tailEnd/>
          </a:ln>
          <a:effectLst>
            <a:outerShdw dist="17961" dir="2700000" algn="ctr" rotWithShape="0">
              <a:srgbClr val="808080">
                <a:alpha val="50000"/>
              </a:srgbClr>
            </a:outerShdw>
          </a:effectLst>
        </p:spPr>
        <p:txBody>
          <a:bodyPr wrap="none" anchor="ctr"/>
          <a:lstStyle/>
          <a:p>
            <a:pPr>
              <a:defRPr/>
            </a:pPr>
            <a:endParaRPr lang="zh-CN" alt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endParaRPr lang="zh-CN" altLang="en-US" smtClean="0">
              <a:ea typeface="宋体" pitchFamily="2" charset="-122"/>
            </a:endParaRPr>
          </a:p>
        </p:txBody>
      </p:sp>
      <p:sp>
        <p:nvSpPr>
          <p:cNvPr id="4" name="内容占位符 3"/>
          <p:cNvSpPr>
            <a:spLocks noGrp="1"/>
          </p:cNvSpPr>
          <p:nvPr>
            <p:ph idx="1"/>
          </p:nvPr>
        </p:nvSpPr>
        <p:spPr/>
        <p:txBody>
          <a:bodyPr/>
          <a:lstStyle/>
          <a:p>
            <a:endParaRPr lang="zh-CN" altLang="en-US"/>
          </a:p>
        </p:txBody>
      </p:sp>
      <p:pic>
        <p:nvPicPr>
          <p:cNvPr id="26625" name="Picture 1"/>
          <p:cNvPicPr>
            <a:picLocks noChangeAspect="1" noChangeArrowheads="1"/>
          </p:cNvPicPr>
          <p:nvPr/>
        </p:nvPicPr>
        <p:blipFill>
          <a:blip r:embed="rId3" cstate="print"/>
          <a:srcRect/>
          <a:stretch>
            <a:fillRect/>
          </a:stretch>
        </p:blipFill>
        <p:spPr bwMode="auto">
          <a:xfrm>
            <a:off x="144016" y="882352"/>
            <a:ext cx="889248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r>
              <a:rPr lang="en-US" altLang="zh-CN" sz="3200" smtClean="0">
                <a:ea typeface="宋体" pitchFamily="2" charset="-122"/>
              </a:rPr>
              <a:t>Derwent Innovations Index</a:t>
            </a:r>
            <a:r>
              <a:rPr lang="zh-CN" altLang="en-US" sz="3200" smtClean="0">
                <a:ea typeface="宋体" pitchFamily="2" charset="-122"/>
              </a:rPr>
              <a:t>的应用实例</a:t>
            </a:r>
            <a:endParaRPr lang="zh-CN" altLang="en-US" sz="3200" smtClean="0">
              <a:ea typeface="黑体" pitchFamily="2" charset="-122"/>
            </a:endParaRPr>
          </a:p>
        </p:txBody>
      </p:sp>
      <p:sp>
        <p:nvSpPr>
          <p:cNvPr id="125955" name="Rectangle 3"/>
          <p:cNvSpPr>
            <a:spLocks noGrp="1" noChangeArrowheads="1"/>
          </p:cNvSpPr>
          <p:nvPr>
            <p:ph idx="1"/>
          </p:nvPr>
        </p:nvSpPr>
        <p:spPr>
          <a:xfrm>
            <a:off x="571500" y="1525588"/>
            <a:ext cx="8072438" cy="4760912"/>
          </a:xfrm>
        </p:spPr>
        <p:txBody>
          <a:bodyPr/>
          <a:lstStyle/>
          <a:p>
            <a:pPr lvl="1" eaLnBrk="1" hangingPunct="1">
              <a:spcBef>
                <a:spcPct val="115000"/>
              </a:spcBef>
              <a:buClr>
                <a:srgbClr val="E67300"/>
              </a:buClr>
              <a:buSzPct val="80000"/>
              <a:buFont typeface="Wingdings" pitchFamily="2" charset="2"/>
              <a:buNone/>
            </a:pPr>
            <a:r>
              <a:rPr lang="zh-CN" altLang="en-US" b="1" dirty="0" smtClean="0">
                <a:latin typeface="宋体" pitchFamily="2" charset="-122"/>
                <a:ea typeface="宋体" pitchFamily="2" charset="-122"/>
                <a:sym typeface="Symbol" pitchFamily="18" charset="2"/>
              </a:rPr>
              <a:t>案例一如何使用关键词和分类号检索</a:t>
            </a:r>
            <a:r>
              <a:rPr lang="zh-CN" altLang="en-US" b="1" dirty="0" smtClean="0">
                <a:latin typeface="宋体" pitchFamily="2" charset="-122"/>
                <a:ea typeface="宋体" pitchFamily="2" charset="-122"/>
              </a:rPr>
              <a:t>专利信息</a:t>
            </a:r>
            <a:r>
              <a:rPr lang="en-US" altLang="zh-CN" b="1" dirty="0" smtClean="0">
                <a:latin typeface="宋体" pitchFamily="2" charset="-122"/>
                <a:ea typeface="宋体" pitchFamily="2" charset="-122"/>
              </a:rPr>
              <a:t>?</a:t>
            </a:r>
          </a:p>
          <a:p>
            <a:pPr lvl="1" eaLnBrk="1" hangingPunct="1">
              <a:spcBef>
                <a:spcPct val="115000"/>
              </a:spcBef>
              <a:buClr>
                <a:srgbClr val="E67300"/>
              </a:buClr>
              <a:buSzPct val="80000"/>
              <a:buFont typeface="Wingdings" pitchFamily="2" charset="2"/>
              <a:buNone/>
            </a:pPr>
            <a:r>
              <a:rPr lang="zh-CN" altLang="en-US" b="1" dirty="0" smtClean="0">
                <a:latin typeface="宋体" pitchFamily="2" charset="-122"/>
                <a:ea typeface="宋体" pitchFamily="2" charset="-122"/>
              </a:rPr>
              <a:t>案例二  怎样获得某个公司完整的专利信息</a:t>
            </a:r>
            <a:r>
              <a:rPr lang="en-US" altLang="zh-CN" b="1" dirty="0" smtClean="0">
                <a:latin typeface="宋体" pitchFamily="2" charset="-122"/>
                <a:ea typeface="宋体" pitchFamily="2" charset="-122"/>
              </a:rPr>
              <a:t>? </a:t>
            </a:r>
            <a:r>
              <a:rPr lang="zh-CN" altLang="en-US" b="1" dirty="0" smtClean="0">
                <a:latin typeface="宋体" pitchFamily="2" charset="-122"/>
                <a:ea typeface="宋体" pitchFamily="2" charset="-122"/>
              </a:rPr>
              <a:t>怎样跟踪竞争对手的技术进展</a:t>
            </a:r>
            <a:r>
              <a:rPr lang="en-US" altLang="zh-CN" b="1" dirty="0" smtClean="0">
                <a:latin typeface="宋体" pitchFamily="2" charset="-122"/>
                <a:ea typeface="宋体" pitchFamily="2" charset="-122"/>
              </a:rPr>
              <a:t>?</a:t>
            </a:r>
          </a:p>
          <a:p>
            <a:pPr lvl="1" eaLnBrk="1" hangingPunct="1">
              <a:spcBef>
                <a:spcPct val="115000"/>
              </a:spcBef>
              <a:buClr>
                <a:srgbClr val="E67300"/>
              </a:buClr>
              <a:buSzPct val="80000"/>
              <a:buFont typeface="Wingdings" pitchFamily="2" charset="2"/>
              <a:buNone/>
            </a:pPr>
            <a:r>
              <a:rPr lang="zh-CN" altLang="en-US" b="1" dirty="0" smtClean="0">
                <a:latin typeface="宋体" pitchFamily="2" charset="-122"/>
                <a:ea typeface="宋体" pitchFamily="2" charset="-122"/>
              </a:rPr>
              <a:t>案例三 怎样发现某个领域中的核心技术？</a:t>
            </a:r>
          </a:p>
          <a:p>
            <a:pPr lvl="1" eaLnBrk="1" hangingPunct="1">
              <a:spcBef>
                <a:spcPct val="115000"/>
              </a:spcBef>
              <a:buClr>
                <a:srgbClr val="E67300"/>
              </a:buClr>
              <a:buSzPct val="80000"/>
              <a:buFont typeface="Wingdings" pitchFamily="2" charset="2"/>
              <a:buNone/>
            </a:pPr>
            <a:r>
              <a:rPr lang="zh-CN" altLang="en-US" b="1" dirty="0" smtClean="0">
                <a:latin typeface="宋体" pitchFamily="2" charset="-122"/>
                <a:ea typeface="宋体" pitchFamily="2" charset="-122"/>
              </a:rPr>
              <a:t>案例四 怎样找到技术受让人 ？</a:t>
            </a:r>
            <a:endParaRPr lang="en-US" altLang="zh-CN" b="1" dirty="0" smtClean="0">
              <a:latin typeface="宋体" pitchFamily="2" charset="-122"/>
              <a:ea typeface="宋体" pitchFamily="2" charset="-122"/>
            </a:endParaRPr>
          </a:p>
          <a:p>
            <a:pPr lvl="1" eaLnBrk="1" hangingPunct="1">
              <a:spcBef>
                <a:spcPct val="115000"/>
              </a:spcBef>
              <a:buClr>
                <a:srgbClr val="E67300"/>
              </a:buClr>
              <a:buSzPct val="80000"/>
              <a:buNone/>
              <a:defRPr/>
            </a:pPr>
            <a:r>
              <a:rPr lang="zh-CN" altLang="en-US" b="1" dirty="0" smtClean="0">
                <a:solidFill>
                  <a:srgbClr val="FF0000"/>
                </a:solidFill>
                <a:latin typeface="宋体" pitchFamily="2" charset="-122"/>
                <a:ea typeface="宋体" pitchFamily="2" charset="-122"/>
              </a:rPr>
              <a:t>案例五 在</a:t>
            </a:r>
            <a:r>
              <a:rPr lang="en-US" altLang="zh-CN" b="1" dirty="0" smtClean="0">
                <a:solidFill>
                  <a:srgbClr val="FF0000"/>
                </a:solidFill>
                <a:latin typeface="宋体" pitchFamily="2" charset="-122"/>
                <a:ea typeface="宋体" pitchFamily="2" charset="-122"/>
              </a:rPr>
              <a:t>DII</a:t>
            </a:r>
            <a:r>
              <a:rPr lang="zh-CN" altLang="en-US" b="1" dirty="0" smtClean="0">
                <a:solidFill>
                  <a:srgbClr val="FF0000"/>
                </a:solidFill>
                <a:latin typeface="宋体" pitchFamily="2" charset="-122"/>
                <a:ea typeface="宋体" pitchFamily="2" charset="-122"/>
              </a:rPr>
              <a:t>中利用结构式检索相关专利信息</a:t>
            </a:r>
          </a:p>
          <a:p>
            <a:pPr lvl="1" eaLnBrk="1" hangingPunct="1">
              <a:lnSpc>
                <a:spcPct val="45000"/>
              </a:lnSpc>
              <a:spcBef>
                <a:spcPct val="115000"/>
              </a:spcBef>
              <a:buClr>
                <a:srgbClr val="E67300"/>
              </a:buClr>
              <a:buSzPct val="80000"/>
              <a:buFont typeface="Wingdings" pitchFamily="2" charset="2"/>
              <a:buNone/>
            </a:pPr>
            <a:endParaRPr lang="zh-CN" altLang="en-US" sz="2400" dirty="0" smtClean="0">
              <a:latin typeface="黑体" pitchFamily="2" charset="-122"/>
              <a:ea typeface="黑体" pitchFamily="2" charset="-122"/>
              <a:sym typeface="Symbol" pitchFamily="18" charset="2"/>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27384"/>
            <a:ext cx="7369175" cy="836612"/>
          </a:xfrm>
        </p:spPr>
        <p:txBody>
          <a:bodyPr/>
          <a:lstStyle/>
          <a:p>
            <a:r>
              <a:rPr lang="zh-CN" altLang="en-US" dirty="0" smtClean="0"/>
              <a:t>化合物检索</a:t>
            </a:r>
            <a:r>
              <a:rPr lang="en-US" altLang="zh-CN" dirty="0" smtClean="0"/>
              <a:t>——</a:t>
            </a:r>
            <a:r>
              <a:rPr lang="zh-CN" altLang="en-US" dirty="0" smtClean="0"/>
              <a:t>界面</a:t>
            </a:r>
            <a:endParaRPr lang="zh-CN" altLang="en-US" dirty="0"/>
          </a:p>
        </p:txBody>
      </p:sp>
      <p:pic>
        <p:nvPicPr>
          <p:cNvPr id="1027" name="Picture 3"/>
          <p:cNvPicPr>
            <a:picLocks noChangeAspect="1" noChangeArrowheads="1"/>
          </p:cNvPicPr>
          <p:nvPr/>
        </p:nvPicPr>
        <p:blipFill>
          <a:blip r:embed="rId3" cstate="print"/>
          <a:srcRect/>
          <a:stretch>
            <a:fillRect/>
          </a:stretch>
        </p:blipFill>
        <p:spPr bwMode="auto">
          <a:xfrm>
            <a:off x="1907704" y="980728"/>
            <a:ext cx="6924675" cy="5695950"/>
          </a:xfrm>
          <a:prstGeom prst="rect">
            <a:avLst/>
          </a:prstGeom>
          <a:noFill/>
          <a:ln w="9525">
            <a:noFill/>
            <a:miter lim="800000"/>
            <a:headEnd/>
            <a:tailEnd/>
          </a:ln>
        </p:spPr>
      </p:pic>
      <p:sp>
        <p:nvSpPr>
          <p:cNvPr id="6" name="矩形 5"/>
          <p:cNvSpPr/>
          <p:nvPr/>
        </p:nvSpPr>
        <p:spPr>
          <a:xfrm>
            <a:off x="1043608" y="1353542"/>
            <a:ext cx="603050" cy="923330"/>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altLang="zh-CN" sz="5400" b="0" dirty="0" smtClean="0">
                <a:ln w="10160">
                  <a:solidFill>
                    <a:schemeClr val="accent1"/>
                  </a:solidFill>
                  <a:prstDash val="solid"/>
                </a:ln>
                <a:solidFill>
                  <a:srgbClr val="FFFFFF"/>
                </a:solidFill>
                <a:effectLst>
                  <a:outerShdw blurRad="38100" dist="32000" dir="5400000" algn="tl">
                    <a:srgbClr val="000000">
                      <a:alpha val="30000"/>
                    </a:srgbClr>
                  </a:outerShdw>
                </a:effectLst>
              </a:rPr>
              <a:t>1</a:t>
            </a:r>
            <a:endParaRPr lang="zh-CN" altLang="en-US" sz="5400" b="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7" name="矩形 6"/>
          <p:cNvSpPr/>
          <p:nvPr/>
        </p:nvSpPr>
        <p:spPr>
          <a:xfrm>
            <a:off x="3203848" y="1196752"/>
            <a:ext cx="864096" cy="288032"/>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652120" y="3284984"/>
            <a:ext cx="3240360" cy="2016224"/>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lang="en-US" altLang="zh-CN" sz="2000" dirty="0" smtClean="0">
                <a:solidFill>
                  <a:srgbClr val="FF0000"/>
                </a:solidFill>
              </a:rPr>
              <a:t>2.</a:t>
            </a:r>
            <a:r>
              <a:rPr lang="zh-CN" altLang="en-US" sz="2000" dirty="0" smtClean="0">
                <a:solidFill>
                  <a:srgbClr val="FF0000"/>
                </a:solidFill>
              </a:rPr>
              <a:t>参数选择</a:t>
            </a:r>
            <a:endParaRPr lang="zh-CN" altLang="en-US" sz="2000" dirty="0">
              <a:solidFill>
                <a:srgbClr val="FF0000"/>
              </a:solidFill>
            </a:endParaRPr>
          </a:p>
        </p:txBody>
      </p:sp>
      <p:sp>
        <p:nvSpPr>
          <p:cNvPr id="9" name="矩形 8"/>
          <p:cNvSpPr/>
          <p:nvPr/>
        </p:nvSpPr>
        <p:spPr>
          <a:xfrm>
            <a:off x="2123728" y="2564904"/>
            <a:ext cx="3456384" cy="3240360"/>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lang="en-US" altLang="zh-CN" sz="2000" dirty="0" smtClean="0">
                <a:solidFill>
                  <a:srgbClr val="FF0000"/>
                </a:solidFill>
              </a:rPr>
              <a:t>1.</a:t>
            </a:r>
            <a:r>
              <a:rPr lang="zh-CN" altLang="en-US" sz="2000" dirty="0" smtClean="0">
                <a:solidFill>
                  <a:srgbClr val="FF0000"/>
                </a:solidFill>
              </a:rPr>
              <a:t>结构绘制</a:t>
            </a:r>
            <a:endParaRPr lang="zh-CN" altLang="en-US"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0"/>
            <a:ext cx="7369175" cy="836612"/>
          </a:xfrm>
        </p:spPr>
        <p:txBody>
          <a:bodyPr/>
          <a:lstStyle/>
          <a:p>
            <a:r>
              <a:rPr lang="zh-CN" altLang="en-US" dirty="0" smtClean="0"/>
              <a:t>化学插件</a:t>
            </a:r>
            <a:r>
              <a:rPr lang="en-US" altLang="zh-CN" dirty="0" smtClean="0"/>
              <a:t>——</a:t>
            </a:r>
            <a:r>
              <a:rPr lang="zh-CN" altLang="en-US" dirty="0" smtClean="0"/>
              <a:t>获取和安装</a:t>
            </a:r>
            <a:endParaRPr lang="zh-CN" altLang="en-US" dirty="0"/>
          </a:p>
        </p:txBody>
      </p:sp>
      <p:sp>
        <p:nvSpPr>
          <p:cNvPr id="3" name="内容占位符 2"/>
          <p:cNvSpPr>
            <a:spLocks noGrp="1"/>
          </p:cNvSpPr>
          <p:nvPr>
            <p:ph idx="1"/>
          </p:nvPr>
        </p:nvSpPr>
        <p:spPr/>
        <p:txBody>
          <a:bodyPr/>
          <a:lstStyle/>
          <a:p>
            <a:endParaRPr lang="zh-CN" altLang="en-US"/>
          </a:p>
        </p:txBody>
      </p:sp>
      <p:pic>
        <p:nvPicPr>
          <p:cNvPr id="3074" name="Picture 2"/>
          <p:cNvPicPr>
            <a:picLocks noChangeAspect="1" noChangeArrowheads="1"/>
          </p:cNvPicPr>
          <p:nvPr/>
        </p:nvPicPr>
        <p:blipFill>
          <a:blip r:embed="rId3" cstate="print"/>
          <a:srcRect/>
          <a:stretch>
            <a:fillRect/>
          </a:stretch>
        </p:blipFill>
        <p:spPr bwMode="auto">
          <a:xfrm>
            <a:off x="0" y="908720"/>
            <a:ext cx="8604448" cy="5181600"/>
          </a:xfrm>
          <a:prstGeom prst="rect">
            <a:avLst/>
          </a:prstGeom>
          <a:noFill/>
          <a:ln w="9525">
            <a:noFill/>
            <a:miter lim="800000"/>
            <a:headEnd/>
            <a:tailEnd/>
          </a:ln>
        </p:spPr>
      </p:pic>
      <p:cxnSp>
        <p:nvCxnSpPr>
          <p:cNvPr id="6" name="直接箭头连接符 5"/>
          <p:cNvCxnSpPr/>
          <p:nvPr/>
        </p:nvCxnSpPr>
        <p:spPr>
          <a:xfrm flipV="1">
            <a:off x="2915816" y="1412776"/>
            <a:ext cx="5112568" cy="345638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8172400" y="908720"/>
            <a:ext cx="432048" cy="432048"/>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76" name="Picture 4"/>
          <p:cNvPicPr>
            <a:picLocks noChangeAspect="1" noChangeArrowheads="1"/>
          </p:cNvPicPr>
          <p:nvPr/>
        </p:nvPicPr>
        <p:blipFill>
          <a:blip r:embed="rId4" cstate="print"/>
          <a:srcRect/>
          <a:stretch>
            <a:fillRect/>
          </a:stretch>
        </p:blipFill>
        <p:spPr bwMode="auto">
          <a:xfrm>
            <a:off x="251520" y="1556792"/>
            <a:ext cx="8343900" cy="4676775"/>
          </a:xfrm>
          <a:prstGeom prst="rect">
            <a:avLst/>
          </a:prstGeom>
          <a:noFill/>
          <a:ln w="9525">
            <a:noFill/>
            <a:miter lim="800000"/>
            <a:headEnd/>
            <a:tailEnd/>
          </a:ln>
        </p:spPr>
      </p:pic>
      <p:sp>
        <p:nvSpPr>
          <p:cNvPr id="13" name="矩形 12"/>
          <p:cNvSpPr/>
          <p:nvPr/>
        </p:nvSpPr>
        <p:spPr>
          <a:xfrm>
            <a:off x="6156176" y="2564904"/>
            <a:ext cx="2448272" cy="2592288"/>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blinds(horizontal)">
                                      <p:cBhvr>
                                        <p:cTn id="17" dur="500"/>
                                        <p:tgtEl>
                                          <p:spTgt spid="307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0"/>
            <a:ext cx="7369175" cy="836612"/>
          </a:xfrm>
        </p:spPr>
        <p:txBody>
          <a:bodyPr/>
          <a:lstStyle/>
          <a:p>
            <a:r>
              <a:rPr lang="zh-CN" altLang="en-US" sz="3200" b="1" dirty="0" smtClean="0"/>
              <a:t>结构式检索</a:t>
            </a:r>
            <a:r>
              <a:rPr lang="en-US" altLang="zh-CN" sz="3200" b="1" dirty="0" smtClean="0"/>
              <a:t>——</a:t>
            </a:r>
            <a:r>
              <a:rPr lang="zh-CN" altLang="en-US" sz="3200" b="1" dirty="0" smtClean="0"/>
              <a:t>其它检索字段</a:t>
            </a:r>
            <a:endParaRPr lang="zh-CN" altLang="en-US" sz="3200" b="1" dirty="0"/>
          </a:p>
        </p:txBody>
      </p:sp>
      <p:pic>
        <p:nvPicPr>
          <p:cNvPr id="2050" name="Picture 2"/>
          <p:cNvPicPr>
            <a:picLocks noChangeAspect="1" noChangeArrowheads="1"/>
          </p:cNvPicPr>
          <p:nvPr/>
        </p:nvPicPr>
        <p:blipFill>
          <a:blip r:embed="rId3" cstate="print"/>
          <a:srcRect/>
          <a:stretch>
            <a:fillRect/>
          </a:stretch>
        </p:blipFill>
        <p:spPr bwMode="auto">
          <a:xfrm>
            <a:off x="1547664" y="908720"/>
            <a:ext cx="7525993" cy="5472608"/>
          </a:xfrm>
          <a:prstGeom prst="rect">
            <a:avLst/>
          </a:prstGeom>
          <a:noFill/>
          <a:ln w="9525">
            <a:noFill/>
            <a:miter lim="800000"/>
            <a:headEnd/>
            <a:tailEnd/>
          </a:ln>
        </p:spPr>
      </p:pic>
      <p:sp>
        <p:nvSpPr>
          <p:cNvPr id="5" name="矩形 4"/>
          <p:cNvSpPr/>
          <p:nvPr/>
        </p:nvSpPr>
        <p:spPr>
          <a:xfrm>
            <a:off x="899592" y="1268760"/>
            <a:ext cx="569388" cy="923330"/>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defPPr>
              <a:defRPr lang="en-GB"/>
            </a:defPPr>
            <a:lvl1pPr algn="l" rtl="0" fontAlgn="base">
              <a:spcBef>
                <a:spcPct val="0"/>
              </a:spcBef>
              <a:spcAft>
                <a:spcPct val="0"/>
              </a:spcAft>
              <a:defRPr sz="3600" b="1" kern="1200">
                <a:solidFill>
                  <a:schemeClr val="dk1"/>
                </a:solidFill>
                <a:latin typeface="+mn-lt"/>
                <a:ea typeface="+mn-ea"/>
                <a:cs typeface="+mn-cs"/>
              </a:defRPr>
            </a:lvl1pPr>
            <a:lvl2pPr marL="457200" algn="l" rtl="0" fontAlgn="base">
              <a:spcBef>
                <a:spcPct val="0"/>
              </a:spcBef>
              <a:spcAft>
                <a:spcPct val="0"/>
              </a:spcAft>
              <a:defRPr sz="3600" b="1" kern="1200">
                <a:solidFill>
                  <a:schemeClr val="dk1"/>
                </a:solidFill>
                <a:latin typeface="+mn-lt"/>
                <a:ea typeface="+mn-ea"/>
                <a:cs typeface="+mn-cs"/>
              </a:defRPr>
            </a:lvl2pPr>
            <a:lvl3pPr marL="914400" algn="l" rtl="0" fontAlgn="base">
              <a:spcBef>
                <a:spcPct val="0"/>
              </a:spcBef>
              <a:spcAft>
                <a:spcPct val="0"/>
              </a:spcAft>
              <a:defRPr sz="3600" b="1" kern="1200">
                <a:solidFill>
                  <a:schemeClr val="dk1"/>
                </a:solidFill>
                <a:latin typeface="+mn-lt"/>
                <a:ea typeface="+mn-ea"/>
                <a:cs typeface="+mn-cs"/>
              </a:defRPr>
            </a:lvl3pPr>
            <a:lvl4pPr marL="1371600" algn="l" rtl="0" fontAlgn="base">
              <a:spcBef>
                <a:spcPct val="0"/>
              </a:spcBef>
              <a:spcAft>
                <a:spcPct val="0"/>
              </a:spcAft>
              <a:defRPr sz="3600" b="1" kern="1200">
                <a:solidFill>
                  <a:schemeClr val="dk1"/>
                </a:solidFill>
                <a:latin typeface="+mn-lt"/>
                <a:ea typeface="+mn-ea"/>
                <a:cs typeface="+mn-cs"/>
              </a:defRPr>
            </a:lvl4pPr>
            <a:lvl5pPr marL="1828800" algn="l" rtl="0" fontAlgn="base">
              <a:spcBef>
                <a:spcPct val="0"/>
              </a:spcBef>
              <a:spcAft>
                <a:spcPct val="0"/>
              </a:spcAft>
              <a:defRPr sz="3600" b="1" kern="1200">
                <a:solidFill>
                  <a:schemeClr val="dk1"/>
                </a:solidFill>
                <a:latin typeface="+mn-lt"/>
                <a:ea typeface="+mn-ea"/>
                <a:cs typeface="+mn-cs"/>
              </a:defRPr>
            </a:lvl5pPr>
            <a:lvl6pPr marL="2286000" algn="l" defTabSz="914400" rtl="0" eaLnBrk="1" latinLnBrk="0" hangingPunct="1">
              <a:defRPr sz="3600" b="1" kern="1200">
                <a:solidFill>
                  <a:schemeClr val="dk1"/>
                </a:solidFill>
                <a:latin typeface="+mn-lt"/>
                <a:ea typeface="+mn-ea"/>
                <a:cs typeface="+mn-cs"/>
              </a:defRPr>
            </a:lvl6pPr>
            <a:lvl7pPr marL="2743200" algn="l" defTabSz="914400" rtl="0" eaLnBrk="1" latinLnBrk="0" hangingPunct="1">
              <a:defRPr sz="3600" b="1" kern="1200">
                <a:solidFill>
                  <a:schemeClr val="dk1"/>
                </a:solidFill>
                <a:latin typeface="+mn-lt"/>
                <a:ea typeface="+mn-ea"/>
                <a:cs typeface="+mn-cs"/>
              </a:defRPr>
            </a:lvl7pPr>
            <a:lvl8pPr marL="3200400" algn="l" defTabSz="914400" rtl="0" eaLnBrk="1" latinLnBrk="0" hangingPunct="1">
              <a:defRPr sz="3600" b="1" kern="1200">
                <a:solidFill>
                  <a:schemeClr val="dk1"/>
                </a:solidFill>
                <a:latin typeface="+mn-lt"/>
                <a:ea typeface="+mn-ea"/>
                <a:cs typeface="+mn-cs"/>
              </a:defRPr>
            </a:lvl8pPr>
            <a:lvl9pPr marL="3657600" algn="l" defTabSz="914400" rtl="0" eaLnBrk="1" latinLnBrk="0" hangingPunct="1">
              <a:defRPr sz="3600" b="1" kern="1200">
                <a:solidFill>
                  <a:schemeClr val="dk1"/>
                </a:solidFill>
                <a:latin typeface="+mn-lt"/>
                <a:ea typeface="+mn-ea"/>
                <a:cs typeface="+mn-cs"/>
              </a:defRPr>
            </a:lvl9pPr>
          </a:lstStyle>
          <a:p>
            <a:pPr algn="ctr"/>
            <a:r>
              <a:rPr lang="en-US" altLang="zh-CN" sz="5400" b="0" dirty="0" smtClean="0">
                <a:ln w="10160">
                  <a:solidFill>
                    <a:schemeClr val="accent1"/>
                  </a:solidFill>
                  <a:prstDash val="solid"/>
                </a:ln>
                <a:solidFill>
                  <a:srgbClr val="FFFFFF"/>
                </a:solidFill>
                <a:effectLst>
                  <a:outerShdw blurRad="38100" dist="32000" dir="5400000" algn="tl">
                    <a:srgbClr val="000000">
                      <a:alpha val="30000"/>
                    </a:srgbClr>
                  </a:outerShdw>
                </a:effectLst>
              </a:rPr>
              <a:t>2</a:t>
            </a:r>
            <a:endParaRPr lang="zh-CN" altLang="en-US" sz="5400" b="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6" name="矩形 5"/>
          <p:cNvSpPr/>
          <p:nvPr/>
        </p:nvSpPr>
        <p:spPr bwMode="auto">
          <a:xfrm>
            <a:off x="1763688" y="1988840"/>
            <a:ext cx="1584176" cy="3816424"/>
          </a:xfrm>
          <a:prstGeom prst="rect">
            <a:avLst/>
          </a:prstGeom>
          <a:noFill/>
          <a:ln w="28575" cap="flat" cmpd="sng" algn="ctr">
            <a:solidFill>
              <a:srgbClr val="FF0000"/>
            </a:solidFill>
            <a:prstDash val="lgDash"/>
            <a:round/>
            <a:headEnd type="none" w="med" len="med"/>
            <a:tailEnd type="none" w="med" len="med"/>
          </a:ln>
          <a:effectLst>
            <a:outerShdw dist="17961" dir="2700000" algn="ctr" rotWithShape="0">
              <a:srgbClr val="808080">
                <a:alpha val="50000"/>
              </a:srgbClr>
            </a:outerShdw>
          </a:effectLst>
        </p:spPr>
        <p:txBody>
          <a:bodyPr anchor="ctr"/>
          <a:lstStyle/>
          <a:p>
            <a:pPr>
              <a:defRP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27384"/>
            <a:ext cx="7369175" cy="836612"/>
          </a:xfrm>
        </p:spPr>
        <p:txBody>
          <a:bodyPr/>
          <a:lstStyle/>
          <a:p>
            <a:r>
              <a:rPr lang="zh-CN" altLang="en-US" dirty="0" smtClean="0"/>
              <a:t>化合物结构检索</a:t>
            </a:r>
            <a:endParaRPr lang="zh-CN" altLang="en-US" dirty="0"/>
          </a:p>
        </p:txBody>
      </p:sp>
      <p:pic>
        <p:nvPicPr>
          <p:cNvPr id="1027" name="Picture 3"/>
          <p:cNvPicPr>
            <a:picLocks noChangeAspect="1" noChangeArrowheads="1"/>
          </p:cNvPicPr>
          <p:nvPr/>
        </p:nvPicPr>
        <p:blipFill>
          <a:blip r:embed="rId3" cstate="print"/>
          <a:srcRect/>
          <a:stretch>
            <a:fillRect/>
          </a:stretch>
        </p:blipFill>
        <p:spPr bwMode="auto">
          <a:xfrm>
            <a:off x="251520" y="836712"/>
            <a:ext cx="8424936" cy="6219233"/>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a:stretch>
            <a:fillRect/>
          </a:stretch>
        </p:blipFill>
        <p:spPr bwMode="auto">
          <a:xfrm>
            <a:off x="1835696" y="1268760"/>
            <a:ext cx="6336704" cy="516922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p:txBody>
          <a:bodyPr/>
          <a:lstStyle/>
          <a:p>
            <a:endParaRPr lang="zh-CN" altLang="en-US" smtClean="0"/>
          </a:p>
        </p:txBody>
      </p:sp>
      <p:sp>
        <p:nvSpPr>
          <p:cNvPr id="16387" name="内容占位符 2"/>
          <p:cNvSpPr>
            <a:spLocks noGrp="1"/>
          </p:cNvSpPr>
          <p:nvPr>
            <p:ph idx="1"/>
          </p:nvPr>
        </p:nvSpPr>
        <p:spPr/>
        <p:txBody>
          <a:bodyPr/>
          <a:lstStyle/>
          <a:p>
            <a:endParaRPr lang="zh-CN" altLang="en-US" smtClean="0"/>
          </a:p>
        </p:txBody>
      </p:sp>
      <p:pic>
        <p:nvPicPr>
          <p:cNvPr id="16388" name="Picture 2"/>
          <p:cNvPicPr>
            <a:picLocks noChangeAspect="1" noChangeArrowheads="1"/>
          </p:cNvPicPr>
          <p:nvPr/>
        </p:nvPicPr>
        <p:blipFill>
          <a:blip r:embed="rId3" cstate="print"/>
          <a:srcRect/>
          <a:stretch>
            <a:fillRect/>
          </a:stretch>
        </p:blipFill>
        <p:spPr bwMode="auto">
          <a:xfrm>
            <a:off x="0" y="549275"/>
            <a:ext cx="9144000" cy="6119813"/>
          </a:xfrm>
          <a:prstGeom prst="rect">
            <a:avLst/>
          </a:prstGeom>
          <a:noFill/>
          <a:ln w="9525" algn="ctr">
            <a:noFill/>
            <a:miter lim="800000"/>
            <a:headEnd/>
            <a:tailEnd/>
          </a:ln>
        </p:spPr>
      </p:pic>
      <p:pic>
        <p:nvPicPr>
          <p:cNvPr id="16389" name="Picture 5"/>
          <p:cNvPicPr>
            <a:picLocks noChangeAspect="1" noChangeArrowheads="1"/>
          </p:cNvPicPr>
          <p:nvPr/>
        </p:nvPicPr>
        <p:blipFill>
          <a:blip r:embed="rId4" cstate="print"/>
          <a:srcRect/>
          <a:stretch>
            <a:fillRect/>
          </a:stretch>
        </p:blipFill>
        <p:spPr bwMode="auto">
          <a:xfrm>
            <a:off x="6660232" y="4869160"/>
            <a:ext cx="1152128" cy="514350"/>
          </a:xfrm>
          <a:prstGeom prst="rect">
            <a:avLst/>
          </a:prstGeom>
          <a:noFill/>
          <a:ln w="9525" cap="flat" cmpd="sng" algn="ctr">
            <a:noFill/>
            <a:prstDash val="solid"/>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blinds(horizontal)">
                                      <p:cBhvr>
                                        <p:cTn id="7"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p:cNvSpPr>
          <p:nvPr>
            <p:ph type="title"/>
          </p:nvPr>
        </p:nvSpPr>
        <p:spPr/>
        <p:txBody>
          <a:bodyPr/>
          <a:lstStyle/>
          <a:p>
            <a:endParaRPr lang="zh-CN" altLang="en-US" smtClean="0"/>
          </a:p>
        </p:txBody>
      </p:sp>
      <p:sp>
        <p:nvSpPr>
          <p:cNvPr id="17411" name="内容占位符 2"/>
          <p:cNvSpPr>
            <a:spLocks noGrp="1"/>
          </p:cNvSpPr>
          <p:nvPr>
            <p:ph idx="1"/>
          </p:nvPr>
        </p:nvSpPr>
        <p:spPr/>
        <p:txBody>
          <a:bodyPr/>
          <a:lstStyle/>
          <a:p>
            <a:endParaRPr lang="zh-CN" altLang="en-US" smtClean="0"/>
          </a:p>
        </p:txBody>
      </p:sp>
      <p:pic>
        <p:nvPicPr>
          <p:cNvPr id="17412" name="Picture 2"/>
          <p:cNvPicPr>
            <a:picLocks noChangeAspect="1" noChangeArrowheads="1"/>
          </p:cNvPicPr>
          <p:nvPr/>
        </p:nvPicPr>
        <p:blipFill>
          <a:blip r:embed="rId3" cstate="print"/>
          <a:srcRect/>
          <a:stretch>
            <a:fillRect/>
          </a:stretch>
        </p:blipFill>
        <p:spPr bwMode="auto">
          <a:xfrm>
            <a:off x="0" y="692150"/>
            <a:ext cx="9144000" cy="6165850"/>
          </a:xfrm>
          <a:prstGeom prst="rect">
            <a:avLst/>
          </a:prstGeom>
          <a:noFill/>
          <a:ln w="9525" algn="ctr">
            <a:noFill/>
            <a:miter lim="800000"/>
            <a:headEnd/>
            <a:tailEnd/>
          </a:ln>
        </p:spPr>
      </p:pic>
      <p:sp>
        <p:nvSpPr>
          <p:cNvPr id="5" name="矩形 4"/>
          <p:cNvSpPr/>
          <p:nvPr/>
        </p:nvSpPr>
        <p:spPr bwMode="auto">
          <a:xfrm>
            <a:off x="8027988" y="1557338"/>
            <a:ext cx="1116012" cy="358775"/>
          </a:xfrm>
          <a:prstGeom prst="rect">
            <a:avLst/>
          </a:prstGeom>
          <a:noFill/>
          <a:ln w="28575" cap="flat" cmpd="sng" algn="ctr">
            <a:solidFill>
              <a:srgbClr val="FF0000"/>
            </a:solidFill>
            <a:prstDash val="lgDash"/>
            <a:round/>
            <a:headEnd type="none" w="med" len="med"/>
            <a:tailEnd type="none" w="med" len="med"/>
          </a:ln>
          <a:effectLst>
            <a:outerShdw dist="17961" dir="2700000" algn="ctr" rotWithShape="0">
              <a:srgbClr val="808080">
                <a:alpha val="50000"/>
              </a:srgbClr>
            </a:outerShdw>
          </a:effectLst>
        </p:spPr>
        <p:txBody>
          <a:bodyPr anchor="ctr"/>
          <a:lstStyle/>
          <a:p>
            <a:pPr>
              <a:defRPr/>
            </a:pPr>
            <a:endParaRPr lang="zh-CN" altLang="en-US"/>
          </a:p>
        </p:txBody>
      </p:sp>
      <p:sp>
        <p:nvSpPr>
          <p:cNvPr id="6" name="矩形 5"/>
          <p:cNvSpPr/>
          <p:nvPr/>
        </p:nvSpPr>
        <p:spPr bwMode="auto">
          <a:xfrm>
            <a:off x="1331640" y="2276872"/>
            <a:ext cx="1116012" cy="358775"/>
          </a:xfrm>
          <a:prstGeom prst="rect">
            <a:avLst/>
          </a:prstGeom>
          <a:noFill/>
          <a:ln w="28575" cap="flat" cmpd="sng" algn="ctr">
            <a:solidFill>
              <a:srgbClr val="FF0000"/>
            </a:solidFill>
            <a:prstDash val="lgDash"/>
            <a:round/>
            <a:headEnd type="none" w="med" len="med"/>
            <a:tailEnd type="none" w="med" len="med"/>
          </a:ln>
          <a:effectLst>
            <a:outerShdw dist="17961" dir="2700000" algn="ctr" rotWithShape="0">
              <a:srgbClr val="808080">
                <a:alpha val="50000"/>
              </a:srgbClr>
            </a:outerShdw>
          </a:effectLst>
        </p:spPr>
        <p:txBody>
          <a:bodyPr anchor="ctr"/>
          <a:lstStyle/>
          <a:p>
            <a:pPr>
              <a:defRPr/>
            </a:pPr>
            <a:endParaRPr lang="zh-CN" altLang="en-US"/>
          </a:p>
        </p:txBody>
      </p:sp>
      <p:cxnSp>
        <p:nvCxnSpPr>
          <p:cNvPr id="8" name="直接箭头连接符 7"/>
          <p:cNvCxnSpPr/>
          <p:nvPr/>
        </p:nvCxnSpPr>
        <p:spPr>
          <a:xfrm flipH="1" flipV="1">
            <a:off x="2555776" y="2636912"/>
            <a:ext cx="3960440" cy="187220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V="1">
            <a:off x="6660232" y="2060848"/>
            <a:ext cx="1368152" cy="244827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364088" y="4509120"/>
            <a:ext cx="2964273" cy="646331"/>
          </a:xfrm>
          <a:prstGeom prst="rect">
            <a:avLst/>
          </a:prstGeom>
          <a:noFill/>
          <a:ln>
            <a:solidFill>
              <a:srgbClr val="0070C0"/>
            </a:solidFill>
          </a:ln>
        </p:spPr>
        <p:txBody>
          <a:bodyPr wrap="none" rtlCol="0">
            <a:spAutoFit/>
          </a:bodyPr>
          <a:lstStyle/>
          <a:p>
            <a:r>
              <a:rPr lang="zh-CN" altLang="en-US" dirty="0" smtClean="0">
                <a:solidFill>
                  <a:srgbClr val="FF0000"/>
                </a:solidFill>
              </a:rPr>
              <a:t>查找专利记录</a:t>
            </a:r>
            <a:endParaRPr lang="zh-CN" altLang="en-US" dirty="0">
              <a:solidFill>
                <a:srgbClr val="FF0000"/>
              </a:solidFill>
            </a:endParaRPr>
          </a:p>
        </p:txBody>
      </p:sp>
      <p:sp>
        <p:nvSpPr>
          <p:cNvPr id="16" name="矩形 15"/>
          <p:cNvSpPr/>
          <p:nvPr/>
        </p:nvSpPr>
        <p:spPr bwMode="auto">
          <a:xfrm>
            <a:off x="7812360" y="6499225"/>
            <a:ext cx="1116012" cy="358775"/>
          </a:xfrm>
          <a:prstGeom prst="rect">
            <a:avLst/>
          </a:prstGeom>
          <a:noFill/>
          <a:ln w="28575" cap="flat" cmpd="sng" algn="ctr">
            <a:solidFill>
              <a:srgbClr val="FF0000"/>
            </a:solidFill>
            <a:prstDash val="lgDash"/>
            <a:round/>
            <a:headEnd type="none" w="med" len="med"/>
            <a:tailEnd type="none" w="med" len="med"/>
          </a:ln>
          <a:effectLst>
            <a:outerShdw dist="17961" dir="2700000" algn="ctr" rotWithShape="0">
              <a:srgbClr val="808080">
                <a:alpha val="50000"/>
              </a:srgbClr>
            </a:outerShdw>
          </a:effectLst>
        </p:spPr>
        <p:txBody>
          <a:bodyPr anchor="ctr"/>
          <a:lstStyle/>
          <a:p>
            <a:pPr>
              <a:defRPr/>
            </a:pPr>
            <a:endParaRPr lang="zh-CN" altLang="en-US"/>
          </a:p>
        </p:txBody>
      </p:sp>
      <p:cxnSp>
        <p:nvCxnSpPr>
          <p:cNvPr id="17" name="直接箭头连接符 16"/>
          <p:cNvCxnSpPr/>
          <p:nvPr/>
        </p:nvCxnSpPr>
        <p:spPr>
          <a:xfrm>
            <a:off x="6732240" y="5229200"/>
            <a:ext cx="1152128" cy="122413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plus(in)">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plus(in)">
                                      <p:cBhvr>
                                        <p:cTn id="27" dur="1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noChangeArrowheads="1"/>
          </p:cNvPicPr>
          <p:nvPr/>
        </p:nvPicPr>
        <p:blipFill>
          <a:blip r:embed="rId3" cstate="print"/>
          <a:srcRect/>
          <a:stretch>
            <a:fillRect/>
          </a:stretch>
        </p:blipFill>
        <p:spPr bwMode="auto">
          <a:xfrm>
            <a:off x="9525" y="757238"/>
            <a:ext cx="9124950" cy="6100762"/>
          </a:xfrm>
          <a:prstGeom prst="rect">
            <a:avLst/>
          </a:prstGeom>
          <a:noFill/>
          <a:ln w="9525" algn="ctr">
            <a:noFill/>
            <a:miter lim="800000"/>
            <a:headEnd/>
            <a:tailEnd/>
          </a:ln>
        </p:spPr>
      </p:pic>
      <p:sp>
        <p:nvSpPr>
          <p:cNvPr id="5" name="矩形 4"/>
          <p:cNvSpPr/>
          <p:nvPr/>
        </p:nvSpPr>
        <p:spPr bwMode="auto">
          <a:xfrm>
            <a:off x="107950" y="2636838"/>
            <a:ext cx="1114425" cy="360362"/>
          </a:xfrm>
          <a:prstGeom prst="rect">
            <a:avLst/>
          </a:prstGeom>
          <a:noFill/>
          <a:ln w="28575" cap="flat" cmpd="sng" algn="ctr">
            <a:solidFill>
              <a:srgbClr val="FF0000"/>
            </a:solidFill>
            <a:prstDash val="lgDash"/>
            <a:round/>
            <a:headEnd type="none" w="med" len="med"/>
            <a:tailEnd type="none" w="med" len="med"/>
          </a:ln>
          <a:effectLst>
            <a:outerShdw dist="17961" dir="2700000" algn="ctr" rotWithShape="0">
              <a:srgbClr val="808080">
                <a:alpha val="50000"/>
              </a:srgbClr>
            </a:outerShdw>
          </a:effectLst>
        </p:spPr>
        <p:txBody>
          <a:bodyPr anchor="ctr"/>
          <a:lstStyle/>
          <a:p>
            <a:pPr>
              <a:defRP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9388" y="404664"/>
            <a:ext cx="8964612" cy="762000"/>
          </a:xfrm>
        </p:spPr>
        <p:txBody>
          <a:bodyPr/>
          <a:lstStyle/>
          <a:p>
            <a:pPr eaLnBrk="1" hangingPunct="1"/>
            <a:r>
              <a:rPr lang="zh-CN" altLang="en-US" b="1" dirty="0" smtClean="0">
                <a:ea typeface="宋体" pitchFamily="2" charset="-122"/>
              </a:rPr>
              <a:t>   专利文献信息的特点：</a:t>
            </a:r>
          </a:p>
        </p:txBody>
      </p:sp>
      <p:sp>
        <p:nvSpPr>
          <p:cNvPr id="7171" name="Rectangle 3"/>
          <p:cNvSpPr>
            <a:spLocks noGrp="1" noChangeArrowheads="1"/>
          </p:cNvSpPr>
          <p:nvPr>
            <p:ph idx="1"/>
          </p:nvPr>
        </p:nvSpPr>
        <p:spPr>
          <a:xfrm>
            <a:off x="467544" y="1556792"/>
            <a:ext cx="8321675" cy="4607718"/>
          </a:xfrm>
        </p:spPr>
        <p:txBody>
          <a:bodyPr/>
          <a:lstStyle/>
          <a:p>
            <a:pPr eaLnBrk="1" hangingPunct="1">
              <a:lnSpc>
                <a:spcPct val="80000"/>
              </a:lnSpc>
              <a:buFont typeface="Wingdings" pitchFamily="2" charset="2"/>
              <a:buChar char="Ø"/>
            </a:pPr>
            <a:r>
              <a:rPr lang="zh-CN" altLang="en-US" sz="2800" b="1" dirty="0" smtClean="0">
                <a:ea typeface="宋体" pitchFamily="2" charset="-122"/>
              </a:rPr>
              <a:t>内容新颖、报道迅速、传播最新科技信息</a:t>
            </a:r>
            <a:endParaRPr lang="en-US" altLang="zh-CN" sz="2800" b="1" dirty="0" smtClean="0">
              <a:latin typeface="宋体" pitchFamily="2" charset="-122"/>
              <a:ea typeface="宋体" pitchFamily="2" charset="-122"/>
            </a:endParaRPr>
          </a:p>
          <a:p>
            <a:pPr lvl="1" eaLnBrk="1" hangingPunct="1"/>
            <a:r>
              <a:rPr lang="zh-CN" altLang="en-US" sz="2400" dirty="0" smtClean="0">
                <a:latin typeface="宋体" pitchFamily="2" charset="-122"/>
                <a:ea typeface="宋体" pitchFamily="2" charset="-122"/>
              </a:rPr>
              <a:t>新颖性是专利性的首要条件对的要求</a:t>
            </a:r>
            <a:endParaRPr lang="en-US" altLang="zh-CN" sz="2400" dirty="0" smtClean="0">
              <a:latin typeface="宋体" pitchFamily="2" charset="-122"/>
              <a:ea typeface="宋体" pitchFamily="2" charset="-122"/>
            </a:endParaRPr>
          </a:p>
          <a:p>
            <a:pPr lvl="1" eaLnBrk="1" hangingPunct="1"/>
            <a:r>
              <a:rPr lang="zh-CN" altLang="en-US" sz="2400" dirty="0" smtClean="0">
                <a:latin typeface="宋体" pitchFamily="2" charset="-122"/>
                <a:ea typeface="宋体" pitchFamily="2" charset="-122"/>
              </a:rPr>
              <a:t>主要国家的专利制度都采用先申请制，发明人往往会在发明完成的第一时间里提出专利申请。</a:t>
            </a:r>
            <a:r>
              <a:rPr lang="zh-CN" altLang="en-US" sz="2400" b="1" dirty="0" smtClean="0">
                <a:solidFill>
                  <a:schemeClr val="tx2"/>
                </a:solidFill>
                <a:latin typeface="宋体" pitchFamily="2" charset="-122"/>
                <a:ea typeface="宋体" pitchFamily="2" charset="-122"/>
              </a:rPr>
              <a:t>因此</a:t>
            </a:r>
            <a:r>
              <a:rPr lang="en-US" altLang="zh-CN" sz="2400" b="1" dirty="0" smtClean="0">
                <a:solidFill>
                  <a:schemeClr val="tx2"/>
                </a:solidFill>
                <a:latin typeface="宋体" pitchFamily="2" charset="-122"/>
                <a:ea typeface="宋体" pitchFamily="2" charset="-122"/>
              </a:rPr>
              <a:t>90-95%</a:t>
            </a:r>
            <a:r>
              <a:rPr lang="zh-CN" altLang="en-US" sz="2400" b="1" dirty="0" smtClean="0">
                <a:solidFill>
                  <a:schemeClr val="tx2"/>
                </a:solidFill>
                <a:latin typeface="宋体" pitchFamily="2" charset="-122"/>
                <a:ea typeface="宋体" pitchFamily="2" charset="-122"/>
              </a:rPr>
              <a:t>的发明创造会很快地首先出现在专利文献中，所以专利文献是跟踪技术创新领域最新进展的一个重要媒介</a:t>
            </a:r>
          </a:p>
          <a:p>
            <a:pPr lvl="2" eaLnBrk="1" hangingPunct="1">
              <a:buNone/>
            </a:pPr>
            <a:r>
              <a:rPr lang="en-US" altLang="zh-CN" sz="2400" b="1" dirty="0" smtClean="0">
                <a:ea typeface="宋体" pitchFamily="2" charset="-122"/>
              </a:rPr>
              <a:t>  -  </a:t>
            </a:r>
            <a:r>
              <a:rPr lang="zh-CN" altLang="en-US" sz="2400" b="1" dirty="0" smtClean="0">
                <a:ea typeface="宋体" pitchFamily="2" charset="-122"/>
              </a:rPr>
              <a:t>电视机: </a:t>
            </a:r>
            <a:r>
              <a:rPr lang="en-US" altLang="zh-CN" sz="2400" b="1" dirty="0" smtClean="0">
                <a:latin typeface="Times New Roman" pitchFamily="18" charset="0"/>
                <a:ea typeface="宋体" pitchFamily="2" charset="-122"/>
              </a:rPr>
              <a:t>1929</a:t>
            </a:r>
            <a:r>
              <a:rPr lang="zh-CN" altLang="en-US" sz="2400" b="1" dirty="0" smtClean="0">
                <a:ea typeface="宋体" pitchFamily="2" charset="-122"/>
              </a:rPr>
              <a:t>年就发表于专利文献中，到了</a:t>
            </a:r>
            <a:r>
              <a:rPr lang="en-US" altLang="zh-CN" sz="2400" b="1" dirty="0" smtClean="0">
                <a:latin typeface="Times New Roman" pitchFamily="18" charset="0"/>
                <a:ea typeface="宋体" pitchFamily="2" charset="-122"/>
              </a:rPr>
              <a:t>1948</a:t>
            </a:r>
            <a:r>
              <a:rPr lang="zh-CN" altLang="en-US" sz="2400" b="1" dirty="0" smtClean="0">
                <a:ea typeface="宋体" pitchFamily="2" charset="-122"/>
              </a:rPr>
              <a:t>才在期 刊中有所反映，其间相隔了近</a:t>
            </a:r>
            <a:r>
              <a:rPr lang="en-US" altLang="zh-CN" sz="2400" b="1" dirty="0" smtClean="0">
                <a:latin typeface="Times New Roman" pitchFamily="18" charset="0"/>
                <a:ea typeface="宋体" pitchFamily="2" charset="-122"/>
              </a:rPr>
              <a:t>20</a:t>
            </a:r>
            <a:r>
              <a:rPr lang="zh-CN" altLang="en-US" sz="2400" b="1" dirty="0" smtClean="0">
                <a:ea typeface="宋体" pitchFamily="2" charset="-122"/>
              </a:rPr>
              <a:t>年。</a:t>
            </a:r>
          </a:p>
          <a:p>
            <a:pPr lvl="1" eaLnBrk="1" hangingPunct="1"/>
            <a:r>
              <a:rPr lang="en-US" altLang="zh-CN" sz="2400" dirty="0" smtClean="0">
                <a:latin typeface="宋体" pitchFamily="2" charset="-122"/>
                <a:ea typeface="宋体" pitchFamily="2" charset="-122"/>
              </a:rPr>
              <a:t> </a:t>
            </a:r>
            <a:r>
              <a:rPr lang="en-US" altLang="zh-CN" sz="2400" b="1" dirty="0" smtClean="0">
                <a:solidFill>
                  <a:schemeClr val="tx2"/>
                </a:solidFill>
                <a:latin typeface="宋体" pitchFamily="2" charset="-122"/>
                <a:ea typeface="宋体" pitchFamily="2" charset="-122"/>
              </a:rPr>
              <a:t>80% </a:t>
            </a:r>
            <a:r>
              <a:rPr lang="zh-CN" altLang="en-US" sz="2400" dirty="0" smtClean="0">
                <a:latin typeface="宋体" pitchFamily="2" charset="-122"/>
                <a:ea typeface="宋体" pitchFamily="2" charset="-122"/>
              </a:rPr>
              <a:t>的专利信息从未或不再在其它出版物发表（欧专局的统计）</a:t>
            </a:r>
            <a:endParaRPr lang="zh-CN" altLang="zh-CN" sz="2400" dirty="0" smtClean="0">
              <a:latin typeface="宋体" pitchFamily="2" charset="-122"/>
              <a:ea typeface="宋体" pitchFamily="2" charset="-122"/>
            </a:endParaRPr>
          </a:p>
          <a:p>
            <a:pPr lvl="1" eaLnBrk="1" hangingPunct="1">
              <a:lnSpc>
                <a:spcPct val="80000"/>
              </a:lnSpc>
              <a:buFontTx/>
              <a:buChar char="-"/>
            </a:pPr>
            <a:endParaRPr lang="zh-CN" altLang="en-US" sz="2400" dirty="0" smtClean="0">
              <a:solidFill>
                <a:schemeClr val="tx2"/>
              </a:solidFill>
              <a:ea typeface="宋体" pitchFamily="2" charset="-122"/>
            </a:endParaRPr>
          </a:p>
          <a:p>
            <a:pPr eaLnBrk="1" hangingPunct="1">
              <a:lnSpc>
                <a:spcPct val="80000"/>
              </a:lnSpc>
              <a:buFont typeface="Wingdings" pitchFamily="2" charset="2"/>
              <a:buNone/>
            </a:pPr>
            <a:endParaRPr lang="zh-CN" altLang="en-US" dirty="0" smtClean="0">
              <a:ea typeface="宋体" pitchFamily="2" charset="-122"/>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p:cNvPicPr>
            <a:picLocks noChangeAspect="1" noChangeArrowheads="1"/>
          </p:cNvPicPr>
          <p:nvPr/>
        </p:nvPicPr>
        <p:blipFill>
          <a:blip r:embed="rId3" cstate="print"/>
          <a:srcRect/>
          <a:stretch>
            <a:fillRect/>
          </a:stretch>
        </p:blipFill>
        <p:spPr bwMode="auto">
          <a:xfrm>
            <a:off x="0" y="0"/>
            <a:ext cx="8964613" cy="68580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 name="Picture 3"/>
          <p:cNvPicPr>
            <a:picLocks noChangeAspect="1" noChangeArrowheads="1"/>
          </p:cNvPicPr>
          <p:nvPr/>
        </p:nvPicPr>
        <p:blipFill>
          <a:blip r:embed="rId3" cstate="print"/>
          <a:srcRect/>
          <a:stretch>
            <a:fillRect/>
          </a:stretch>
        </p:blipFill>
        <p:spPr bwMode="auto">
          <a:xfrm>
            <a:off x="1336675" y="765175"/>
            <a:ext cx="7743825" cy="5543550"/>
          </a:xfrm>
          <a:prstGeom prst="rect">
            <a:avLst/>
          </a:prstGeom>
          <a:noFill/>
          <a:ln w="9525" algn="ctr">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p:txBody>
          <a:bodyPr/>
          <a:lstStyle/>
          <a:p>
            <a:endParaRPr lang="zh-CN" altLang="en-US" smtClean="0"/>
          </a:p>
        </p:txBody>
      </p:sp>
      <p:sp>
        <p:nvSpPr>
          <p:cNvPr id="20483" name="内容占位符 2"/>
          <p:cNvSpPr>
            <a:spLocks noGrp="1"/>
          </p:cNvSpPr>
          <p:nvPr>
            <p:ph idx="1"/>
          </p:nvPr>
        </p:nvSpPr>
        <p:spPr/>
        <p:txBody>
          <a:bodyPr/>
          <a:lstStyle/>
          <a:p>
            <a:endParaRPr lang="zh-CN" altLang="en-US" smtClean="0"/>
          </a:p>
        </p:txBody>
      </p:sp>
      <p:pic>
        <p:nvPicPr>
          <p:cNvPr id="20484" name="Picture 2"/>
          <p:cNvPicPr>
            <a:picLocks noChangeAspect="1" noChangeArrowheads="1"/>
          </p:cNvPicPr>
          <p:nvPr/>
        </p:nvPicPr>
        <p:blipFill>
          <a:blip r:embed="rId3" cstate="print"/>
          <a:srcRect/>
          <a:stretch>
            <a:fillRect/>
          </a:stretch>
        </p:blipFill>
        <p:spPr bwMode="auto">
          <a:xfrm>
            <a:off x="-57150" y="1268413"/>
            <a:ext cx="9201150" cy="5324475"/>
          </a:xfrm>
          <a:prstGeom prst="rect">
            <a:avLst/>
          </a:prstGeom>
          <a:noFill/>
          <a:ln w="9525" algn="ctr">
            <a:noFill/>
            <a:miter lim="800000"/>
            <a:headEnd/>
            <a:tailEnd/>
          </a:ln>
        </p:spPr>
      </p:pic>
      <p:sp>
        <p:nvSpPr>
          <p:cNvPr id="5" name="矩形 4"/>
          <p:cNvSpPr/>
          <p:nvPr/>
        </p:nvSpPr>
        <p:spPr bwMode="auto">
          <a:xfrm>
            <a:off x="0" y="2492375"/>
            <a:ext cx="1116013" cy="360363"/>
          </a:xfrm>
          <a:prstGeom prst="rect">
            <a:avLst/>
          </a:prstGeom>
          <a:noFill/>
          <a:ln w="28575" cap="flat" cmpd="sng" algn="ctr">
            <a:solidFill>
              <a:srgbClr val="FF0000"/>
            </a:solidFill>
            <a:prstDash val="lgDash"/>
            <a:round/>
            <a:headEnd type="none" w="med" len="med"/>
            <a:tailEnd type="none" w="med" len="med"/>
          </a:ln>
          <a:effectLst>
            <a:outerShdw dist="17961" dir="2700000" algn="ctr" rotWithShape="0">
              <a:srgbClr val="808080">
                <a:alpha val="50000"/>
              </a:srgbClr>
            </a:outerShdw>
          </a:effectLst>
        </p:spPr>
        <p:txBody>
          <a:bodyPr anchor="ctr"/>
          <a:lstStyle/>
          <a:p>
            <a:pPr>
              <a:defRP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3568" y="0"/>
            <a:ext cx="7369175" cy="836612"/>
          </a:xfrm>
        </p:spPr>
        <p:txBody>
          <a:bodyPr/>
          <a:lstStyle/>
          <a:p>
            <a:r>
              <a:rPr lang="zh-CN" altLang="en-US" dirty="0" smtClean="0"/>
              <a:t>相似度检索</a:t>
            </a:r>
            <a:endParaRPr lang="zh-CN" altLang="en-US" dirty="0"/>
          </a:p>
        </p:txBody>
      </p:sp>
      <p:sp>
        <p:nvSpPr>
          <p:cNvPr id="3" name="内容占位符 2"/>
          <p:cNvSpPr>
            <a:spLocks noGrp="1"/>
          </p:cNvSpPr>
          <p:nvPr>
            <p:ph idx="1"/>
          </p:nvPr>
        </p:nvSpPr>
        <p:spPr/>
        <p:txBody>
          <a:bodyPr/>
          <a:lstStyle/>
          <a:p>
            <a:endParaRPr lang="zh-CN" altLang="en-US"/>
          </a:p>
        </p:txBody>
      </p:sp>
      <p:grpSp>
        <p:nvGrpSpPr>
          <p:cNvPr id="4" name="组合 5"/>
          <p:cNvGrpSpPr/>
          <p:nvPr/>
        </p:nvGrpSpPr>
        <p:grpSpPr>
          <a:xfrm>
            <a:off x="539552" y="1124744"/>
            <a:ext cx="8096250" cy="5553075"/>
            <a:chOff x="539552" y="1124744"/>
            <a:chExt cx="8096250" cy="5553075"/>
          </a:xfrm>
        </p:grpSpPr>
        <p:pic>
          <p:nvPicPr>
            <p:cNvPr id="5122" name="Picture 2"/>
            <p:cNvPicPr>
              <a:picLocks noChangeAspect="1" noChangeArrowheads="1"/>
            </p:cNvPicPr>
            <p:nvPr/>
          </p:nvPicPr>
          <p:blipFill>
            <a:blip r:embed="rId3" cstate="print"/>
            <a:srcRect/>
            <a:stretch>
              <a:fillRect/>
            </a:stretch>
          </p:blipFill>
          <p:spPr bwMode="auto">
            <a:xfrm>
              <a:off x="539552" y="1124744"/>
              <a:ext cx="8096250" cy="5553075"/>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1126337" y="3501008"/>
              <a:ext cx="2869599" cy="2044759"/>
            </a:xfrm>
            <a:prstGeom prst="rect">
              <a:avLst/>
            </a:prstGeom>
            <a:noFill/>
            <a:ln w="9525">
              <a:noFill/>
              <a:miter lim="800000"/>
              <a:headEnd/>
              <a:tailEnd/>
            </a:ln>
          </p:spPr>
        </p:pic>
      </p:grpSp>
      <p:pic>
        <p:nvPicPr>
          <p:cNvPr id="7" name="Picture 4"/>
          <p:cNvPicPr>
            <a:picLocks noChangeAspect="1" noChangeArrowheads="1"/>
          </p:cNvPicPr>
          <p:nvPr/>
        </p:nvPicPr>
        <p:blipFill>
          <a:blip r:embed="rId5" cstate="print"/>
          <a:srcRect/>
          <a:stretch>
            <a:fillRect/>
          </a:stretch>
        </p:blipFill>
        <p:spPr bwMode="auto">
          <a:xfrm>
            <a:off x="5796136" y="4941168"/>
            <a:ext cx="864096" cy="43751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内容占位符 2"/>
          <p:cNvSpPr>
            <a:spLocks noGrp="1"/>
          </p:cNvSpPr>
          <p:nvPr>
            <p:ph idx="1"/>
          </p:nvPr>
        </p:nvSpPr>
        <p:spPr/>
        <p:txBody>
          <a:bodyPr/>
          <a:lstStyle/>
          <a:p>
            <a:endParaRPr lang="zh-CN" altLang="en-US" smtClean="0"/>
          </a:p>
        </p:txBody>
      </p:sp>
      <p:pic>
        <p:nvPicPr>
          <p:cNvPr id="199682" name="Picture 2"/>
          <p:cNvPicPr>
            <a:picLocks noChangeAspect="1" noChangeArrowheads="1"/>
          </p:cNvPicPr>
          <p:nvPr/>
        </p:nvPicPr>
        <p:blipFill>
          <a:blip r:embed="rId3" cstate="print"/>
          <a:srcRect/>
          <a:stretch>
            <a:fillRect/>
          </a:stretch>
        </p:blipFill>
        <p:spPr bwMode="auto">
          <a:xfrm>
            <a:off x="0" y="764704"/>
            <a:ext cx="8892480" cy="5286375"/>
          </a:xfrm>
          <a:prstGeom prst="rect">
            <a:avLst/>
          </a:prstGeom>
          <a:noFill/>
          <a:ln w="9525" cap="flat" cmpd="sng" algn="ctr">
            <a:noFill/>
            <a:prstDash val="solid"/>
            <a:miter lim="800000"/>
            <a:headEnd/>
            <a:tailEnd/>
          </a:ln>
        </p:spPr>
      </p:pic>
      <p:sp>
        <p:nvSpPr>
          <p:cNvPr id="5" name="标题 1"/>
          <p:cNvSpPr>
            <a:spLocks noGrp="1"/>
          </p:cNvSpPr>
          <p:nvPr>
            <p:ph type="title"/>
          </p:nvPr>
        </p:nvSpPr>
        <p:spPr>
          <a:xfrm>
            <a:off x="395288" y="0"/>
            <a:ext cx="7369175" cy="836613"/>
          </a:xfrm>
        </p:spPr>
        <p:txBody>
          <a:bodyPr/>
          <a:lstStyle/>
          <a:p>
            <a:r>
              <a:rPr lang="en-US" altLang="zh-CN" dirty="0" smtClean="0"/>
              <a:t> </a:t>
            </a:r>
            <a:r>
              <a:rPr lang="zh-CN" altLang="en-US" dirty="0" smtClean="0"/>
              <a:t>相似度检索</a:t>
            </a:r>
            <a:r>
              <a:rPr lang="en-US" altLang="zh-CN" dirty="0" smtClean="0"/>
              <a:t>——</a:t>
            </a:r>
            <a:r>
              <a:rPr lang="zh-CN" altLang="en-US" dirty="0" smtClean="0"/>
              <a:t>检索结果</a:t>
            </a:r>
            <a:endParaRPr lang="zh-CN" alt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p:cNvSpPr>
          <p:nvPr>
            <p:ph type="title"/>
          </p:nvPr>
        </p:nvSpPr>
        <p:spPr>
          <a:xfrm>
            <a:off x="395536" y="260648"/>
            <a:ext cx="7369175" cy="836612"/>
          </a:xfrm>
        </p:spPr>
        <p:txBody>
          <a:bodyPr/>
          <a:lstStyle/>
          <a:p>
            <a:r>
              <a:rPr lang="zh-CN" altLang="en-US" dirty="0" smtClean="0"/>
              <a:t>高相似度</a:t>
            </a:r>
            <a:r>
              <a:rPr lang="en-US" altLang="zh-CN" dirty="0" smtClean="0"/>
              <a:t>——</a:t>
            </a:r>
            <a:r>
              <a:rPr lang="zh-CN" altLang="en-US" dirty="0" smtClean="0"/>
              <a:t>高亮显示</a:t>
            </a:r>
          </a:p>
        </p:txBody>
      </p:sp>
      <p:sp>
        <p:nvSpPr>
          <p:cNvPr id="22531" name="内容占位符 2"/>
          <p:cNvSpPr>
            <a:spLocks noGrp="1"/>
          </p:cNvSpPr>
          <p:nvPr>
            <p:ph idx="1"/>
          </p:nvPr>
        </p:nvSpPr>
        <p:spPr/>
        <p:txBody>
          <a:bodyPr/>
          <a:lstStyle/>
          <a:p>
            <a:endParaRPr lang="zh-CN" altLang="en-US" smtClean="0"/>
          </a:p>
        </p:txBody>
      </p:sp>
      <p:pic>
        <p:nvPicPr>
          <p:cNvPr id="22532" name="Picture 2"/>
          <p:cNvPicPr>
            <a:picLocks noChangeAspect="1" noChangeArrowheads="1"/>
          </p:cNvPicPr>
          <p:nvPr/>
        </p:nvPicPr>
        <p:blipFill>
          <a:blip r:embed="rId3" cstate="print"/>
          <a:srcRect/>
          <a:stretch>
            <a:fillRect/>
          </a:stretch>
        </p:blipFill>
        <p:spPr bwMode="auto">
          <a:xfrm>
            <a:off x="76200" y="1268413"/>
            <a:ext cx="9067800" cy="5353050"/>
          </a:xfrm>
          <a:prstGeom prst="rect">
            <a:avLst/>
          </a:prstGeom>
          <a:noFill/>
          <a:ln w="9525" algn="ctr">
            <a:noFill/>
            <a:miter lim="800000"/>
            <a:headEnd/>
            <a:tailEnd/>
          </a:ln>
        </p:spPr>
      </p:pic>
      <p:sp>
        <p:nvSpPr>
          <p:cNvPr id="6" name="椭圆 5"/>
          <p:cNvSpPr/>
          <p:nvPr/>
        </p:nvSpPr>
        <p:spPr bwMode="auto">
          <a:xfrm>
            <a:off x="0" y="3860800"/>
            <a:ext cx="3995738" cy="1944688"/>
          </a:xfrm>
          <a:prstGeom prst="ellipse">
            <a:avLst/>
          </a:prstGeom>
          <a:noFill/>
          <a:ln w="9525" cap="flat" cmpd="sng" algn="ctr">
            <a:solidFill>
              <a:srgbClr val="FF0000"/>
            </a:solidFill>
            <a:prstDash val="dash"/>
            <a:round/>
            <a:headEnd type="none" w="med" len="med"/>
            <a:tailEnd type="none" w="med" len="med"/>
          </a:ln>
          <a:effectLst>
            <a:outerShdw dist="17961" dir="2700000" algn="ctr" rotWithShape="0">
              <a:srgbClr val="808080">
                <a:alpha val="50000"/>
              </a:srgbClr>
            </a:outerShdw>
          </a:effectLst>
        </p:spPr>
        <p:txBody>
          <a:bodyPr anchor="ctr"/>
          <a:lstStyle/>
          <a:p>
            <a:pPr>
              <a:defRPr/>
            </a:pPr>
            <a:endParaRPr lang="zh-CN" altLang="en-US"/>
          </a:p>
        </p:txBody>
      </p:sp>
      <p:sp>
        <p:nvSpPr>
          <p:cNvPr id="7" name="椭圆 6"/>
          <p:cNvSpPr/>
          <p:nvPr/>
        </p:nvSpPr>
        <p:spPr bwMode="auto">
          <a:xfrm>
            <a:off x="4643438" y="1844675"/>
            <a:ext cx="3995737" cy="1944688"/>
          </a:xfrm>
          <a:prstGeom prst="ellipse">
            <a:avLst/>
          </a:prstGeom>
          <a:noFill/>
          <a:ln w="9525" cap="flat" cmpd="sng" algn="ctr">
            <a:solidFill>
              <a:srgbClr val="FF0000"/>
            </a:solidFill>
            <a:prstDash val="dash"/>
            <a:round/>
            <a:headEnd type="none" w="med" len="med"/>
            <a:tailEnd type="none" w="med" len="med"/>
          </a:ln>
          <a:effectLst>
            <a:outerShdw dist="17961" dir="2700000" algn="ctr" rotWithShape="0">
              <a:srgbClr val="808080">
                <a:alpha val="50000"/>
              </a:srgbClr>
            </a:outerShdw>
          </a:effectLst>
        </p:spPr>
        <p:txBody>
          <a:bodyPr anchor="ctr"/>
          <a:lstStyle/>
          <a:p>
            <a:pPr>
              <a:defRP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问题与解答</a:t>
            </a:r>
            <a:endParaRPr lang="zh-CN" altLang="en-US" dirty="0"/>
          </a:p>
        </p:txBody>
      </p:sp>
      <p:pic>
        <p:nvPicPr>
          <p:cNvPr id="8" name="Picture 2" descr="C:\Documents and Settings\bean.peng.TFCORP\Local Settings\Temporary Internet Files\Content.IE5\M1HW00G9\MC900433165[1].jpg"/>
          <p:cNvPicPr>
            <a:picLocks noGrp="1" noChangeAspect="1" noChangeArrowheads="1"/>
          </p:cNvPicPr>
          <p:nvPr>
            <p:ph idx="1"/>
          </p:nvPr>
        </p:nvPicPr>
        <p:blipFill>
          <a:blip r:embed="rId3" cstate="print"/>
          <a:srcRect/>
          <a:stretch>
            <a:fillRect/>
          </a:stretch>
        </p:blipFill>
        <p:spPr bwMode="auto">
          <a:xfrm>
            <a:off x="611560" y="1628800"/>
            <a:ext cx="7272808" cy="457041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微博</a:t>
            </a:r>
            <a:r>
              <a:rPr lang="en-US" altLang="zh-CN" dirty="0" smtClean="0"/>
              <a:t>——</a:t>
            </a:r>
            <a:r>
              <a:rPr lang="zh-CN" altLang="en-US" dirty="0" smtClean="0"/>
              <a:t>微群</a:t>
            </a:r>
            <a:endParaRPr lang="zh-CN" altLang="en-US" dirty="0"/>
          </a:p>
        </p:txBody>
      </p:sp>
      <p:sp>
        <p:nvSpPr>
          <p:cNvPr id="3" name="内容占位符 2"/>
          <p:cNvSpPr>
            <a:spLocks noGrp="1"/>
          </p:cNvSpPr>
          <p:nvPr>
            <p:ph idx="1"/>
          </p:nvPr>
        </p:nvSpPr>
        <p:spPr/>
        <p:txBody>
          <a:bodyPr/>
          <a:lstStyle/>
          <a:p>
            <a:r>
              <a:rPr lang="en-US" altLang="zh-CN" dirty="0" smtClean="0"/>
              <a:t>WOK</a:t>
            </a:r>
            <a:r>
              <a:rPr lang="zh-CN" altLang="en-US" dirty="0" smtClean="0"/>
              <a:t>在线大讲堂：</a:t>
            </a:r>
            <a:endParaRPr lang="en-US" altLang="zh-CN" dirty="0" smtClean="0"/>
          </a:p>
          <a:p>
            <a:pPr>
              <a:buNone/>
            </a:pPr>
            <a:r>
              <a:rPr lang="en-US" altLang="zh-CN" dirty="0" smtClean="0">
                <a:hlinkClick r:id="rId3"/>
              </a:rPr>
              <a:t>http://q.weibo.com/569008?topnav=1</a:t>
            </a:r>
            <a:endParaRPr lang="en-US" altLang="zh-CN" dirty="0" smtClean="0"/>
          </a:p>
          <a:p>
            <a:pPr>
              <a:buNone/>
            </a:pPr>
            <a:endParaRPr lang="en-US" altLang="zh-CN" dirty="0" smtClean="0"/>
          </a:p>
          <a:p>
            <a:r>
              <a:rPr lang="zh-CN" altLang="en-US" dirty="0" smtClean="0"/>
              <a:t>专利情报</a:t>
            </a:r>
            <a:endParaRPr lang="en-US" altLang="zh-CN" dirty="0" smtClean="0"/>
          </a:p>
          <a:p>
            <a:pPr>
              <a:buNone/>
            </a:pPr>
            <a:r>
              <a:rPr lang="en-US" altLang="zh-CN" dirty="0" smtClean="0">
                <a:hlinkClick r:id="rId4"/>
              </a:rPr>
              <a:t>http://q.weibo.com/739428?topnav=1</a:t>
            </a:r>
            <a:endParaRPr lang="en-US" altLang="zh-CN" dirty="0" smtClean="0"/>
          </a:p>
          <a:p>
            <a:pPr>
              <a:buNone/>
            </a:pPr>
            <a:endParaRPr lang="zh-CN" alt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smtClean="0"/>
              <a:t>Thank You!</a:t>
            </a:r>
            <a:endParaRPr lang="zh-CN" altLang="en-US" dirty="0"/>
          </a:p>
        </p:txBody>
      </p:sp>
      <p:sp>
        <p:nvSpPr>
          <p:cNvPr id="5" name="矩形 3"/>
          <p:cNvSpPr>
            <a:spLocks noChangeArrowheads="1"/>
          </p:cNvSpPr>
          <p:nvPr/>
        </p:nvSpPr>
        <p:spPr bwMode="auto">
          <a:xfrm>
            <a:off x="395536" y="4437112"/>
            <a:ext cx="6696744" cy="1754326"/>
          </a:xfrm>
          <a:prstGeom prst="rect">
            <a:avLst/>
          </a:prstGeom>
          <a:noFill/>
          <a:ln w="9525">
            <a:noFill/>
            <a:miter lim="800000"/>
            <a:headEnd/>
            <a:tailEnd/>
          </a:ln>
        </p:spPr>
        <p:txBody>
          <a:bodyPr wrap="square">
            <a:spAutoFit/>
          </a:bodyPr>
          <a:lstStyle/>
          <a:p>
            <a:r>
              <a:rPr lang="zh-CN" altLang="en-US" sz="1800" b="1" dirty="0">
                <a:latin typeface="+mj-lt"/>
              </a:rPr>
              <a:t>北京市海淀区科学院南路</a:t>
            </a:r>
            <a:r>
              <a:rPr lang="en-US" altLang="zh-CN" sz="1800" b="1" dirty="0">
                <a:latin typeface="+mj-lt"/>
              </a:rPr>
              <a:t>2</a:t>
            </a:r>
            <a:r>
              <a:rPr lang="zh-CN" altLang="en-US" sz="1800" b="1" dirty="0" smtClean="0">
                <a:latin typeface="+mj-lt"/>
              </a:rPr>
              <a:t>号 融</a:t>
            </a:r>
            <a:r>
              <a:rPr lang="zh-CN" altLang="en-US" sz="1800" b="1" dirty="0">
                <a:latin typeface="+mj-lt"/>
              </a:rPr>
              <a:t>科资讯中心</a:t>
            </a:r>
            <a:r>
              <a:rPr lang="en-US" altLang="zh-CN" sz="1800" b="1" dirty="0">
                <a:latin typeface="+mj-lt"/>
              </a:rPr>
              <a:t>C</a:t>
            </a:r>
            <a:r>
              <a:rPr lang="zh-CN" altLang="en-US" sz="1800" b="1" dirty="0">
                <a:latin typeface="+mj-lt"/>
              </a:rPr>
              <a:t>座北楼</a:t>
            </a:r>
            <a:r>
              <a:rPr lang="en-US" altLang="zh-CN" sz="1800" b="1" dirty="0">
                <a:latin typeface="+mj-lt"/>
              </a:rPr>
              <a:t>610</a:t>
            </a:r>
            <a:r>
              <a:rPr lang="zh-CN" altLang="en-US" sz="1800" b="1" dirty="0">
                <a:latin typeface="+mj-lt"/>
              </a:rPr>
              <a:t>室</a:t>
            </a:r>
          </a:p>
          <a:p>
            <a:r>
              <a:rPr lang="zh-CN" altLang="en-US" sz="1800" b="1" dirty="0" smtClean="0">
                <a:latin typeface="+mj-lt"/>
              </a:rPr>
              <a:t>汤森路透科技信息服务（北京）有限公司</a:t>
            </a:r>
            <a:endParaRPr lang="en-US" altLang="zh-CN" sz="1800" b="1" dirty="0" smtClean="0">
              <a:latin typeface="+mj-lt"/>
            </a:endParaRPr>
          </a:p>
          <a:p>
            <a:r>
              <a:rPr lang="zh-CN" altLang="en-US" sz="1800" b="1" dirty="0" smtClean="0">
                <a:latin typeface="+mj-lt"/>
              </a:rPr>
              <a:t>彭斌</a:t>
            </a:r>
            <a:endParaRPr lang="en-US" altLang="zh-CN" sz="1800" b="1" dirty="0">
              <a:latin typeface="+mj-lt"/>
            </a:endParaRPr>
          </a:p>
          <a:p>
            <a:r>
              <a:rPr lang="en-US" altLang="zh-CN" sz="1800" b="1" dirty="0">
                <a:latin typeface="+mj-lt"/>
              </a:rPr>
              <a:t>Email: </a:t>
            </a:r>
            <a:r>
              <a:rPr lang="en-US" altLang="zh-CN" sz="1800" b="1" dirty="0">
                <a:latin typeface="+mj-lt"/>
                <a:hlinkClick r:id="rId3"/>
              </a:rPr>
              <a:t>ts.support.china@thomsonreuters.com</a:t>
            </a:r>
            <a:endParaRPr lang="en-US" altLang="zh-CN" sz="1800" b="1" dirty="0">
              <a:latin typeface="+mj-lt"/>
            </a:endParaRPr>
          </a:p>
          <a:p>
            <a:r>
              <a:rPr lang="en-US" altLang="zh-CN" sz="1800" b="1" dirty="0">
                <a:latin typeface="+mj-lt"/>
              </a:rPr>
              <a:t>Tel: </a:t>
            </a:r>
            <a:r>
              <a:rPr lang="en-US" altLang="zh-CN" sz="1800" b="1" dirty="0" smtClean="0">
                <a:latin typeface="+mj-lt"/>
              </a:rPr>
              <a:t>010-57601200</a:t>
            </a:r>
            <a:endParaRPr lang="en-US" altLang="zh-CN" sz="1800" b="1" dirty="0">
              <a:latin typeface="+mj-lt"/>
            </a:endParaRPr>
          </a:p>
          <a:p>
            <a:r>
              <a:rPr lang="en-US" altLang="zh-CN" sz="1800" b="1" dirty="0">
                <a:latin typeface="+mj-lt"/>
              </a:rPr>
              <a:t>Fax: 01082862088</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p:cNvPicPr>
            <a:picLocks noChangeAspect="1" noChangeArrowheads="1"/>
          </p:cNvPicPr>
          <p:nvPr/>
        </p:nvPicPr>
        <p:blipFill>
          <a:blip r:embed="rId3" cstate="print"/>
          <a:srcRect/>
          <a:stretch>
            <a:fillRect/>
          </a:stretch>
        </p:blipFill>
        <p:spPr bwMode="auto">
          <a:xfrm>
            <a:off x="0" y="0"/>
            <a:ext cx="9001125" cy="7105650"/>
          </a:xfrm>
          <a:prstGeom prst="rect">
            <a:avLst/>
          </a:prstGeom>
          <a:noFill/>
          <a:ln w="9525">
            <a:noFill/>
            <a:miter lim="800000"/>
            <a:headEnd/>
            <a:tailEnd/>
          </a:ln>
        </p:spPr>
      </p:pic>
      <p:sp>
        <p:nvSpPr>
          <p:cNvPr id="8" name="椭圆 7"/>
          <p:cNvSpPr/>
          <p:nvPr/>
        </p:nvSpPr>
        <p:spPr>
          <a:xfrm>
            <a:off x="7572375" y="2071688"/>
            <a:ext cx="1571625" cy="642937"/>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椭圆 8"/>
          <p:cNvSpPr/>
          <p:nvPr/>
        </p:nvSpPr>
        <p:spPr>
          <a:xfrm>
            <a:off x="7572375" y="4000500"/>
            <a:ext cx="1571625" cy="642938"/>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椭圆 9"/>
          <p:cNvSpPr/>
          <p:nvPr/>
        </p:nvSpPr>
        <p:spPr>
          <a:xfrm>
            <a:off x="7572375" y="6535738"/>
            <a:ext cx="1571625" cy="644525"/>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椭圆 10"/>
          <p:cNvSpPr/>
          <p:nvPr/>
        </p:nvSpPr>
        <p:spPr>
          <a:xfrm>
            <a:off x="7572375" y="5143500"/>
            <a:ext cx="1571625" cy="642938"/>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 name="内容占位符 2"/>
          <p:cNvSpPr txBox="1">
            <a:spLocks/>
          </p:cNvSpPr>
          <p:nvPr/>
        </p:nvSpPr>
        <p:spPr bwMode="auto">
          <a:xfrm>
            <a:off x="0" y="0"/>
            <a:ext cx="9144000" cy="1428750"/>
          </a:xfrm>
          <a:prstGeom prst="rect">
            <a:avLst/>
          </a:prstGeom>
          <a:solidFill>
            <a:schemeClr val="bg1"/>
          </a:solidFill>
          <a:ln w="9525">
            <a:noFill/>
            <a:miter lim="800000"/>
            <a:headEnd/>
            <a:tailEnd/>
          </a:ln>
        </p:spPr>
        <p:txBody>
          <a:bodyPr>
            <a:normAutofit fontScale="62500" lnSpcReduction="20000"/>
          </a:bodyPr>
          <a:lstStyle/>
          <a:p>
            <a:pPr marL="342900" indent="-342900" fontAlgn="auto">
              <a:spcBef>
                <a:spcPct val="20000"/>
              </a:spcBef>
              <a:spcAft>
                <a:spcPts val="0"/>
              </a:spcAft>
              <a:buFont typeface="Arial" pitchFamily="34" charset="0"/>
              <a:buNone/>
              <a:defRPr/>
            </a:pPr>
            <a:endParaRPr lang="en-US" altLang="zh-CN" sz="3200" dirty="0">
              <a:latin typeface="+mn-lt"/>
              <a:ea typeface="+mn-ea"/>
            </a:endParaRPr>
          </a:p>
          <a:p>
            <a:pPr marL="342900" indent="-342900" algn="ctr" fontAlgn="auto">
              <a:spcBef>
                <a:spcPct val="20000"/>
              </a:spcBef>
              <a:spcAft>
                <a:spcPts val="0"/>
              </a:spcAft>
              <a:buFont typeface="Arial" pitchFamily="34" charset="0"/>
              <a:buNone/>
              <a:defRPr/>
            </a:pPr>
            <a:r>
              <a:rPr lang="en-US" altLang="zh-CN" sz="3200" b="1" dirty="0">
                <a:solidFill>
                  <a:srgbClr val="FFC000"/>
                </a:solidFill>
                <a:latin typeface="+mn-lt"/>
                <a:ea typeface="+mn-ea"/>
              </a:rPr>
              <a:t>Web of Knowledge</a:t>
            </a:r>
            <a:r>
              <a:rPr lang="zh-CN" altLang="en-US" sz="3200" b="1" dirty="0">
                <a:solidFill>
                  <a:srgbClr val="FFC000"/>
                </a:solidFill>
                <a:latin typeface="+mn-lt"/>
                <a:ea typeface="+mn-ea"/>
              </a:rPr>
              <a:t>在线大讲堂有奖答题竞赛</a:t>
            </a:r>
            <a:endParaRPr lang="en-US" altLang="zh-CN" sz="3200" b="1" dirty="0">
              <a:solidFill>
                <a:srgbClr val="FFC000"/>
              </a:solidFill>
              <a:latin typeface="+mn-lt"/>
              <a:ea typeface="+mn-ea"/>
            </a:endParaRPr>
          </a:p>
          <a:p>
            <a:pPr marL="342900" indent="-342900" algn="ctr" fontAlgn="auto">
              <a:spcBef>
                <a:spcPct val="20000"/>
              </a:spcBef>
              <a:spcAft>
                <a:spcPts val="0"/>
              </a:spcAft>
              <a:defRPr/>
            </a:pPr>
            <a:r>
              <a:rPr lang="en-US" altLang="zh-CN" sz="3200" b="1" dirty="0">
                <a:solidFill>
                  <a:srgbClr val="FFC000"/>
                </a:solidFill>
                <a:latin typeface="+mn-lt"/>
                <a:ea typeface="+mn-ea"/>
                <a:hlinkClick r:id="rId4"/>
              </a:rPr>
              <a:t>http://ip-science.thomsonreuters.com.cn/2012WOKonline/course.htm</a:t>
            </a:r>
            <a:endParaRPr lang="en-US" altLang="zh-CN" sz="3200" b="1" dirty="0">
              <a:solidFill>
                <a:srgbClr val="FFC000"/>
              </a:solidFill>
              <a:latin typeface="+mn-lt"/>
              <a:ea typeface="+mn-ea"/>
            </a:endParaRPr>
          </a:p>
          <a:p>
            <a:pPr marL="342900" indent="-342900" algn="ctr" fontAlgn="auto">
              <a:spcBef>
                <a:spcPct val="20000"/>
              </a:spcBef>
              <a:spcAft>
                <a:spcPts val="0"/>
              </a:spcAft>
              <a:defRPr/>
            </a:pPr>
            <a:r>
              <a:rPr lang="zh-CN" altLang="en-US" sz="3200" dirty="0">
                <a:solidFill>
                  <a:srgbClr val="FFC000"/>
                </a:solidFill>
                <a:latin typeface="+mn-lt"/>
                <a:ea typeface="+mn-ea"/>
              </a:rPr>
              <a:t>入口一</a:t>
            </a:r>
            <a:endParaRPr lang="en-US" altLang="zh-CN" sz="3200" dirty="0">
              <a:solidFill>
                <a:srgbClr val="FFC000"/>
              </a:solidFill>
              <a:latin typeface="+mn-lt"/>
              <a:ea typeface="+mn-ea"/>
            </a:endParaRPr>
          </a:p>
          <a:p>
            <a:pPr marL="342900" indent="-342900" fontAlgn="auto">
              <a:spcBef>
                <a:spcPct val="20000"/>
              </a:spcBef>
              <a:spcAft>
                <a:spcPts val="0"/>
              </a:spcAft>
              <a:buFont typeface="Arial" pitchFamily="34" charset="0"/>
              <a:buChar char="•"/>
              <a:defRPr/>
            </a:pPr>
            <a:endParaRPr lang="en-US" altLang="zh-CN" sz="3200" dirty="0">
              <a:latin typeface="+mn-lt"/>
              <a:ea typeface="+mn-ea"/>
            </a:endParaRPr>
          </a:p>
          <a:p>
            <a:pPr marL="342900" indent="-342900" fontAlgn="auto">
              <a:spcBef>
                <a:spcPct val="20000"/>
              </a:spcBef>
              <a:spcAft>
                <a:spcPts val="0"/>
              </a:spcAft>
              <a:buFont typeface="Arial" pitchFamily="34" charset="0"/>
              <a:buChar char="•"/>
              <a:defRPr/>
            </a:pPr>
            <a:endParaRPr lang="en-US" altLang="zh-CN" sz="3200" dirty="0">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linds(horizont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idx="1"/>
          </p:nvPr>
        </p:nvSpPr>
        <p:spPr>
          <a:xfrm>
            <a:off x="411163" y="1500188"/>
            <a:ext cx="8455025" cy="4737100"/>
          </a:xfrm>
        </p:spPr>
        <p:txBody>
          <a:bodyPr/>
          <a:lstStyle/>
          <a:p>
            <a:pPr eaLnBrk="1" hangingPunct="1">
              <a:lnSpc>
                <a:spcPct val="90000"/>
              </a:lnSpc>
              <a:buFont typeface="Wingdings" pitchFamily="2" charset="2"/>
              <a:buChar char="Ø"/>
            </a:pPr>
            <a:r>
              <a:rPr lang="zh-CN" altLang="en-US" sz="2800" b="1" dirty="0" smtClean="0">
                <a:ea typeface="宋体" pitchFamily="2" charset="-122"/>
              </a:rPr>
              <a:t>集技术、法律和经济信息于一体</a:t>
            </a:r>
          </a:p>
          <a:p>
            <a:pPr lvl="1" eaLnBrk="1" hangingPunct="1">
              <a:lnSpc>
                <a:spcPct val="90000"/>
              </a:lnSpc>
            </a:pPr>
            <a:r>
              <a:rPr lang="zh-CN" altLang="en-US" sz="2400" dirty="0" smtClean="0">
                <a:ea typeface="宋体" pitchFamily="2" charset="-122"/>
              </a:rPr>
              <a:t>除技术信息外，还包括专利申请相关信息、专利有效性信息等法律，以及通过检索了解竞争对手的技术布局，技术进展等经济信息</a:t>
            </a:r>
            <a:endParaRPr lang="en-US" altLang="zh-CN" sz="2400" dirty="0" smtClean="0">
              <a:ea typeface="宋体" pitchFamily="2" charset="-122"/>
            </a:endParaRPr>
          </a:p>
          <a:p>
            <a:pPr lvl="1" eaLnBrk="1" hangingPunct="1">
              <a:lnSpc>
                <a:spcPct val="90000"/>
              </a:lnSpc>
            </a:pPr>
            <a:endParaRPr lang="zh-CN" altLang="en-US" sz="2400" dirty="0" smtClean="0">
              <a:ea typeface="宋体" pitchFamily="2" charset="-122"/>
            </a:endParaRPr>
          </a:p>
          <a:p>
            <a:pPr eaLnBrk="1" hangingPunct="1">
              <a:lnSpc>
                <a:spcPct val="90000"/>
              </a:lnSpc>
              <a:buFont typeface="Wingdings" pitchFamily="2" charset="2"/>
              <a:buChar char="Ø"/>
            </a:pPr>
            <a:r>
              <a:rPr lang="zh-CN" altLang="en-US" sz="2800" b="1" dirty="0" smtClean="0">
                <a:ea typeface="宋体" pitchFamily="2" charset="-122"/>
              </a:rPr>
              <a:t>专利文献形式统一、形式规范</a:t>
            </a:r>
            <a:endParaRPr lang="en-US" altLang="zh-CN" sz="2800" b="1" dirty="0" smtClean="0">
              <a:ea typeface="宋体" pitchFamily="2" charset="-122"/>
            </a:endParaRPr>
          </a:p>
          <a:p>
            <a:pPr lvl="1" eaLnBrk="1" hangingPunct="1">
              <a:lnSpc>
                <a:spcPct val="90000"/>
              </a:lnSpc>
            </a:pPr>
            <a:r>
              <a:rPr lang="zh-CN" altLang="en-US" sz="2400" dirty="0" smtClean="0">
                <a:ea typeface="宋体" pitchFamily="2" charset="-122"/>
              </a:rPr>
              <a:t>格式统一</a:t>
            </a:r>
            <a:endParaRPr lang="en-US" altLang="zh-CN" sz="2400" dirty="0" smtClean="0">
              <a:ea typeface="宋体" pitchFamily="2" charset="-122"/>
            </a:endParaRPr>
          </a:p>
          <a:p>
            <a:pPr lvl="1" eaLnBrk="1" hangingPunct="1">
              <a:lnSpc>
                <a:spcPct val="90000"/>
              </a:lnSpc>
            </a:pPr>
            <a:r>
              <a:rPr lang="zh-CN" altLang="en-US" sz="2400" dirty="0" smtClean="0">
                <a:ea typeface="宋体" pitchFamily="2" charset="-122"/>
              </a:rPr>
              <a:t>具有法定的文体结构</a:t>
            </a:r>
            <a:endParaRPr lang="en-US" altLang="zh-CN" sz="2400" dirty="0" smtClean="0">
              <a:ea typeface="宋体" pitchFamily="2" charset="-122"/>
            </a:endParaRPr>
          </a:p>
          <a:p>
            <a:pPr lvl="1" eaLnBrk="1" hangingPunct="1">
              <a:lnSpc>
                <a:spcPct val="90000"/>
              </a:lnSpc>
            </a:pPr>
            <a:r>
              <a:rPr lang="zh-CN" altLang="en-US" sz="2400" dirty="0" smtClean="0">
                <a:ea typeface="宋体" pitchFamily="2" charset="-122"/>
              </a:rPr>
              <a:t>统一的分类法</a:t>
            </a:r>
          </a:p>
          <a:p>
            <a:pPr eaLnBrk="1" hangingPunct="1">
              <a:lnSpc>
                <a:spcPct val="90000"/>
              </a:lnSpc>
              <a:buFont typeface="Wingdings" pitchFamily="2" charset="2"/>
              <a:buNone/>
            </a:pPr>
            <a:endParaRPr lang="zh-CN" altLang="en-US" dirty="0" smtClean="0">
              <a:ea typeface="宋体" pitchFamily="2" charset="-122"/>
            </a:endParaRPr>
          </a:p>
        </p:txBody>
      </p:sp>
      <p:sp>
        <p:nvSpPr>
          <p:cNvPr id="4" name="Rectangle 2"/>
          <p:cNvSpPr>
            <a:spLocks noGrp="1" noChangeArrowheads="1"/>
          </p:cNvSpPr>
          <p:nvPr>
            <p:ph type="title"/>
          </p:nvPr>
        </p:nvSpPr>
        <p:spPr>
          <a:xfrm>
            <a:off x="179388" y="548680"/>
            <a:ext cx="8964612" cy="762000"/>
          </a:xfrm>
        </p:spPr>
        <p:txBody>
          <a:bodyPr/>
          <a:lstStyle/>
          <a:p>
            <a:pPr eaLnBrk="1" hangingPunct="1"/>
            <a:r>
              <a:rPr lang="zh-CN" altLang="en-US" b="1" dirty="0" smtClean="0">
                <a:ea typeface="宋体" pitchFamily="2" charset="-122"/>
              </a:rPr>
              <a:t>   专利文献信息的特点：</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3"/>
          <p:cNvPicPr>
            <a:picLocks noChangeAspect="1" noChangeArrowheads="1"/>
          </p:cNvPicPr>
          <p:nvPr/>
        </p:nvPicPr>
        <p:blipFill>
          <a:blip r:embed="rId3" cstate="print"/>
          <a:srcRect/>
          <a:stretch>
            <a:fillRect/>
          </a:stretch>
        </p:blipFill>
        <p:spPr bwMode="auto">
          <a:xfrm>
            <a:off x="285750" y="1285875"/>
            <a:ext cx="8467725" cy="5786438"/>
          </a:xfrm>
          <a:prstGeom prst="rect">
            <a:avLst/>
          </a:prstGeom>
          <a:noFill/>
          <a:ln w="9525">
            <a:noFill/>
            <a:miter lim="800000"/>
            <a:headEnd/>
            <a:tailEnd/>
          </a:ln>
        </p:spPr>
      </p:pic>
      <p:sp>
        <p:nvSpPr>
          <p:cNvPr id="3075" name="标题 6"/>
          <p:cNvSpPr>
            <a:spLocks noGrp="1"/>
          </p:cNvSpPr>
          <p:nvPr>
            <p:ph type="title"/>
          </p:nvPr>
        </p:nvSpPr>
        <p:spPr/>
        <p:txBody>
          <a:bodyPr/>
          <a:lstStyle/>
          <a:p>
            <a:pPr eaLnBrk="1" hangingPunct="1"/>
            <a:endParaRPr lang="zh-CN" altLang="en-US" smtClean="0"/>
          </a:p>
        </p:txBody>
      </p:sp>
      <p:sp>
        <p:nvSpPr>
          <p:cNvPr id="8" name="内容占位符 2"/>
          <p:cNvSpPr txBox="1">
            <a:spLocks/>
          </p:cNvSpPr>
          <p:nvPr/>
        </p:nvSpPr>
        <p:spPr bwMode="auto">
          <a:xfrm>
            <a:off x="0" y="0"/>
            <a:ext cx="9144000" cy="1428750"/>
          </a:xfrm>
          <a:prstGeom prst="rect">
            <a:avLst/>
          </a:prstGeom>
          <a:solidFill>
            <a:schemeClr val="bg1"/>
          </a:solidFill>
          <a:ln w="9525">
            <a:noFill/>
            <a:miter lim="800000"/>
            <a:headEnd/>
            <a:tailEnd/>
          </a:ln>
        </p:spPr>
        <p:txBody>
          <a:bodyPr>
            <a:normAutofit fontScale="70000" lnSpcReduction="20000"/>
          </a:bodyPr>
          <a:lstStyle/>
          <a:p>
            <a:pPr marL="342900" indent="-342900" fontAlgn="auto">
              <a:spcBef>
                <a:spcPct val="20000"/>
              </a:spcBef>
              <a:spcAft>
                <a:spcPts val="0"/>
              </a:spcAft>
              <a:buFont typeface="Arial" pitchFamily="34" charset="0"/>
              <a:buNone/>
              <a:defRPr/>
            </a:pPr>
            <a:endParaRPr lang="en-US" altLang="zh-CN" sz="3200" dirty="0">
              <a:latin typeface="+mn-lt"/>
              <a:ea typeface="+mn-ea"/>
            </a:endParaRPr>
          </a:p>
          <a:p>
            <a:pPr marL="342900" indent="-342900" algn="ctr" fontAlgn="auto">
              <a:spcBef>
                <a:spcPct val="20000"/>
              </a:spcBef>
              <a:spcAft>
                <a:spcPts val="0"/>
              </a:spcAft>
              <a:buFont typeface="Arial" pitchFamily="34" charset="0"/>
              <a:buNone/>
              <a:defRPr/>
            </a:pPr>
            <a:r>
              <a:rPr lang="en-US" altLang="zh-CN" sz="3200" b="1" dirty="0">
                <a:solidFill>
                  <a:srgbClr val="FF0000"/>
                </a:solidFill>
                <a:latin typeface="+mn-lt"/>
                <a:ea typeface="+mn-ea"/>
              </a:rPr>
              <a:t>Web of Knowledge</a:t>
            </a:r>
            <a:r>
              <a:rPr lang="zh-CN" altLang="en-US" sz="3200" b="1" dirty="0">
                <a:solidFill>
                  <a:srgbClr val="FF0000"/>
                </a:solidFill>
                <a:latin typeface="+mn-lt"/>
                <a:ea typeface="+mn-ea"/>
              </a:rPr>
              <a:t>在线大讲堂有奖答题竞赛</a:t>
            </a:r>
            <a:endParaRPr lang="en-US" altLang="zh-CN" sz="3200" b="1" dirty="0">
              <a:solidFill>
                <a:srgbClr val="FF0000"/>
              </a:solidFill>
              <a:latin typeface="+mn-lt"/>
              <a:ea typeface="+mn-ea"/>
            </a:endParaRPr>
          </a:p>
          <a:p>
            <a:pPr marL="342900" indent="-342900" algn="ctr" fontAlgn="auto">
              <a:spcBef>
                <a:spcPct val="20000"/>
              </a:spcBef>
              <a:spcAft>
                <a:spcPts val="0"/>
              </a:spcAft>
              <a:defRPr/>
            </a:pPr>
            <a:r>
              <a:rPr lang="en-US" altLang="zh-CN" sz="3200" b="1" dirty="0">
                <a:solidFill>
                  <a:srgbClr val="FF0000"/>
                </a:solidFill>
                <a:latin typeface="+mn-lt"/>
                <a:ea typeface="+mn-ea"/>
                <a:hlinkClick r:id="rId4"/>
              </a:rPr>
              <a:t>http://ip-science.thomsonreuters.com.cn/2012WOKonline/prize.htm</a:t>
            </a:r>
            <a:endParaRPr lang="en-US" altLang="zh-CN" sz="3200" b="1" dirty="0">
              <a:solidFill>
                <a:srgbClr val="FF0000"/>
              </a:solidFill>
              <a:latin typeface="+mn-lt"/>
              <a:ea typeface="+mn-ea"/>
            </a:endParaRPr>
          </a:p>
          <a:p>
            <a:pPr marL="342900" indent="-342900" algn="ctr" fontAlgn="auto">
              <a:spcBef>
                <a:spcPct val="20000"/>
              </a:spcBef>
              <a:spcAft>
                <a:spcPts val="0"/>
              </a:spcAft>
              <a:defRPr/>
            </a:pPr>
            <a:r>
              <a:rPr lang="zh-CN" altLang="en-US" sz="3200" b="1" dirty="0">
                <a:solidFill>
                  <a:srgbClr val="FFC000"/>
                </a:solidFill>
                <a:latin typeface="+mn-lt"/>
                <a:ea typeface="+mn-ea"/>
              </a:rPr>
              <a:t>入口二</a:t>
            </a:r>
            <a:endParaRPr lang="en-US" altLang="zh-CN" sz="3200" b="1" dirty="0">
              <a:solidFill>
                <a:srgbClr val="FFC000"/>
              </a:solidFill>
              <a:latin typeface="+mn-lt"/>
              <a:ea typeface="+mn-ea"/>
            </a:endParaRPr>
          </a:p>
          <a:p>
            <a:pPr marL="342900" indent="-342900" algn="r" fontAlgn="auto">
              <a:spcBef>
                <a:spcPct val="20000"/>
              </a:spcBef>
              <a:spcAft>
                <a:spcPts val="0"/>
              </a:spcAft>
              <a:defRPr/>
            </a:pPr>
            <a:endParaRPr lang="en-US" altLang="zh-CN" sz="3200" dirty="0">
              <a:latin typeface="+mn-lt"/>
              <a:ea typeface="+mn-ea"/>
            </a:endParaRPr>
          </a:p>
          <a:p>
            <a:pPr marL="342900" indent="-342900" algn="r" fontAlgn="auto">
              <a:spcBef>
                <a:spcPct val="20000"/>
              </a:spcBef>
              <a:spcAft>
                <a:spcPts val="0"/>
              </a:spcAft>
              <a:defRPr/>
            </a:pPr>
            <a:endParaRPr lang="en-US" altLang="zh-CN" sz="3200" dirty="0">
              <a:latin typeface="+mn-lt"/>
              <a:ea typeface="+mn-ea"/>
            </a:endParaRPr>
          </a:p>
          <a:p>
            <a:pPr marL="342900" indent="-342900" fontAlgn="auto">
              <a:spcBef>
                <a:spcPct val="20000"/>
              </a:spcBef>
              <a:spcAft>
                <a:spcPts val="0"/>
              </a:spcAft>
              <a:buFont typeface="Arial" pitchFamily="34" charset="0"/>
              <a:buChar char="•"/>
              <a:defRPr/>
            </a:pPr>
            <a:endParaRPr lang="en-US" altLang="zh-CN" sz="3200" dirty="0">
              <a:latin typeface="+mn-lt"/>
              <a:ea typeface="+mn-ea"/>
            </a:endParaRPr>
          </a:p>
          <a:p>
            <a:pPr marL="342900" indent="-342900" fontAlgn="auto">
              <a:spcBef>
                <a:spcPct val="20000"/>
              </a:spcBef>
              <a:spcAft>
                <a:spcPts val="0"/>
              </a:spcAft>
              <a:buFont typeface="Arial" pitchFamily="34" charset="0"/>
              <a:buChar char="•"/>
              <a:defRPr/>
            </a:pPr>
            <a:endParaRPr lang="en-US" altLang="zh-CN" sz="3200" dirty="0">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p:cNvSpPr>
            <a:spLocks noGrp="1"/>
          </p:cNvSpPr>
          <p:nvPr>
            <p:ph type="title"/>
          </p:nvPr>
        </p:nvSpPr>
        <p:spPr/>
        <p:txBody>
          <a:bodyPr/>
          <a:lstStyle/>
          <a:p>
            <a:pPr eaLnBrk="1" hangingPunct="1"/>
            <a:r>
              <a:rPr lang="en-US" altLang="zh-CN" sz="3200" b="1" smtClean="0">
                <a:solidFill>
                  <a:srgbClr val="FF0000"/>
                </a:solidFill>
              </a:rPr>
              <a:t>Web of Knowledge</a:t>
            </a:r>
            <a:r>
              <a:rPr lang="zh-CN" altLang="en-US" sz="3200" b="1" smtClean="0">
                <a:solidFill>
                  <a:srgbClr val="FF0000"/>
                </a:solidFill>
              </a:rPr>
              <a:t>在线大讲堂有奖答题竞赛</a:t>
            </a:r>
            <a:endParaRPr lang="zh-CN" altLang="en-US" sz="3200" smtClean="0"/>
          </a:p>
        </p:txBody>
      </p:sp>
      <p:pic>
        <p:nvPicPr>
          <p:cNvPr id="4099" name="Picture 1" descr="http://www.thomsonscientific.com.cn/2011wokonline/images/arrow.gif"/>
          <p:cNvPicPr>
            <a:picLocks noChangeAspect="1" noChangeArrowheads="1" noCrop="1"/>
          </p:cNvPicPr>
          <p:nvPr/>
        </p:nvPicPr>
        <p:blipFill>
          <a:blip r:embed="rId3" cstate="print"/>
          <a:srcRect/>
          <a:stretch>
            <a:fillRect/>
          </a:stretch>
        </p:blipFill>
        <p:spPr bwMode="auto">
          <a:xfrm>
            <a:off x="0" y="0"/>
            <a:ext cx="95250" cy="104775"/>
          </a:xfrm>
          <a:prstGeom prst="rect">
            <a:avLst/>
          </a:prstGeom>
          <a:noFill/>
          <a:ln w="9525">
            <a:noFill/>
            <a:miter lim="800000"/>
            <a:headEnd/>
            <a:tailEnd/>
          </a:ln>
        </p:spPr>
      </p:pic>
      <p:pic>
        <p:nvPicPr>
          <p:cNvPr id="4100" name="Picture 2" descr="http://www.thomsonscientific.com.cn/2011wokonline/images/arrow.gif"/>
          <p:cNvPicPr>
            <a:picLocks noChangeAspect="1" noChangeArrowheads="1" noCrop="1"/>
          </p:cNvPicPr>
          <p:nvPr/>
        </p:nvPicPr>
        <p:blipFill>
          <a:blip r:embed="rId3" cstate="print"/>
          <a:srcRect/>
          <a:stretch>
            <a:fillRect/>
          </a:stretch>
        </p:blipFill>
        <p:spPr bwMode="auto">
          <a:xfrm>
            <a:off x="0" y="0"/>
            <a:ext cx="95250" cy="104775"/>
          </a:xfrm>
          <a:prstGeom prst="rect">
            <a:avLst/>
          </a:prstGeom>
          <a:noFill/>
          <a:ln w="9525">
            <a:noFill/>
            <a:miter lim="800000"/>
            <a:headEnd/>
            <a:tailEnd/>
          </a:ln>
        </p:spPr>
      </p:pic>
      <p:pic>
        <p:nvPicPr>
          <p:cNvPr id="4101" name="Picture 3" descr="http://www.thomsonscientific.com.cn/2011wokonline/images/arrow.gif"/>
          <p:cNvPicPr>
            <a:picLocks noChangeAspect="1" noChangeArrowheads="1" noCrop="1"/>
          </p:cNvPicPr>
          <p:nvPr/>
        </p:nvPicPr>
        <p:blipFill>
          <a:blip r:embed="rId3" cstate="print"/>
          <a:srcRect/>
          <a:stretch>
            <a:fillRect/>
          </a:stretch>
        </p:blipFill>
        <p:spPr bwMode="auto">
          <a:xfrm>
            <a:off x="0" y="0"/>
            <a:ext cx="95250" cy="104775"/>
          </a:xfrm>
          <a:prstGeom prst="rect">
            <a:avLst/>
          </a:prstGeom>
          <a:noFill/>
          <a:ln w="9525">
            <a:noFill/>
            <a:miter lim="800000"/>
            <a:headEnd/>
            <a:tailEnd/>
          </a:ln>
        </p:spPr>
      </p:pic>
      <p:pic>
        <p:nvPicPr>
          <p:cNvPr id="4102" name="Picture 4" descr="http://www.thomsonscientific.com.cn/2011wokonline/images/arrow.gif"/>
          <p:cNvPicPr>
            <a:picLocks noChangeAspect="1" noChangeArrowheads="1" noCrop="1"/>
          </p:cNvPicPr>
          <p:nvPr/>
        </p:nvPicPr>
        <p:blipFill>
          <a:blip r:embed="rId3" cstate="print"/>
          <a:srcRect/>
          <a:stretch>
            <a:fillRect/>
          </a:stretch>
        </p:blipFill>
        <p:spPr bwMode="auto">
          <a:xfrm>
            <a:off x="0" y="0"/>
            <a:ext cx="95250" cy="104775"/>
          </a:xfrm>
          <a:prstGeom prst="rect">
            <a:avLst/>
          </a:prstGeom>
          <a:noFill/>
          <a:ln w="9525">
            <a:noFill/>
            <a:miter lim="800000"/>
            <a:headEnd/>
            <a:tailEnd/>
          </a:ln>
        </p:spPr>
      </p:pic>
      <p:pic>
        <p:nvPicPr>
          <p:cNvPr id="4103" name="Picture 5" descr="http://www.thomsonscientific.com.cn/2011wokonline/images/arrow.gif"/>
          <p:cNvPicPr>
            <a:picLocks noChangeAspect="1" noChangeArrowheads="1" noCrop="1"/>
          </p:cNvPicPr>
          <p:nvPr/>
        </p:nvPicPr>
        <p:blipFill>
          <a:blip r:embed="rId3" cstate="print"/>
          <a:srcRect/>
          <a:stretch>
            <a:fillRect/>
          </a:stretch>
        </p:blipFill>
        <p:spPr bwMode="auto">
          <a:xfrm>
            <a:off x="0" y="0"/>
            <a:ext cx="95250" cy="104775"/>
          </a:xfrm>
          <a:prstGeom prst="rect">
            <a:avLst/>
          </a:prstGeom>
          <a:noFill/>
          <a:ln w="9525">
            <a:noFill/>
            <a:miter lim="800000"/>
            <a:headEnd/>
            <a:tailEnd/>
          </a:ln>
        </p:spPr>
      </p:pic>
      <p:pic>
        <p:nvPicPr>
          <p:cNvPr id="4104" name="Picture 6" descr="http://www.thomsonscientific.com.cn/2011wokonline/images/arrow.gif"/>
          <p:cNvPicPr>
            <a:picLocks noChangeAspect="1" noChangeArrowheads="1" noCrop="1"/>
          </p:cNvPicPr>
          <p:nvPr/>
        </p:nvPicPr>
        <p:blipFill>
          <a:blip r:embed="rId3" cstate="print"/>
          <a:srcRect/>
          <a:stretch>
            <a:fillRect/>
          </a:stretch>
        </p:blipFill>
        <p:spPr bwMode="auto">
          <a:xfrm>
            <a:off x="0" y="0"/>
            <a:ext cx="95250" cy="104775"/>
          </a:xfrm>
          <a:prstGeom prst="rect">
            <a:avLst/>
          </a:prstGeom>
          <a:noFill/>
          <a:ln w="9525">
            <a:noFill/>
            <a:miter lim="800000"/>
            <a:headEnd/>
            <a:tailEnd/>
          </a:ln>
        </p:spPr>
      </p:pic>
      <p:pic>
        <p:nvPicPr>
          <p:cNvPr id="4105" name="Picture 7" descr="http://www.thomsonscientific.com.cn/2011wokonline/images/arrow.gif"/>
          <p:cNvPicPr>
            <a:picLocks noChangeAspect="1" noChangeArrowheads="1" noCrop="1"/>
          </p:cNvPicPr>
          <p:nvPr/>
        </p:nvPicPr>
        <p:blipFill>
          <a:blip r:embed="rId3" cstate="print"/>
          <a:srcRect/>
          <a:stretch>
            <a:fillRect/>
          </a:stretch>
        </p:blipFill>
        <p:spPr bwMode="auto">
          <a:xfrm>
            <a:off x="0" y="0"/>
            <a:ext cx="95250" cy="104775"/>
          </a:xfrm>
          <a:prstGeom prst="rect">
            <a:avLst/>
          </a:prstGeom>
          <a:noFill/>
          <a:ln w="9525">
            <a:noFill/>
            <a:miter lim="800000"/>
            <a:headEnd/>
            <a:tailEnd/>
          </a:ln>
        </p:spPr>
      </p:pic>
      <p:sp>
        <p:nvSpPr>
          <p:cNvPr id="4106" name="内容占位符 12"/>
          <p:cNvSpPr>
            <a:spLocks noGrp="1"/>
          </p:cNvSpPr>
          <p:nvPr>
            <p:ph idx="1"/>
          </p:nvPr>
        </p:nvSpPr>
        <p:spPr/>
        <p:txBody>
          <a:bodyPr/>
          <a:lstStyle/>
          <a:p>
            <a:pPr eaLnBrk="1" hangingPunct="1"/>
            <a:endParaRPr lang="zh-CN" altLang="en-US" smtClean="0"/>
          </a:p>
        </p:txBody>
      </p:sp>
      <p:pic>
        <p:nvPicPr>
          <p:cNvPr id="4107" name="Picture 12"/>
          <p:cNvPicPr>
            <a:picLocks noChangeAspect="1" noChangeArrowheads="1"/>
          </p:cNvPicPr>
          <p:nvPr/>
        </p:nvPicPr>
        <p:blipFill>
          <a:blip r:embed="rId4" cstate="print"/>
          <a:srcRect/>
          <a:stretch>
            <a:fillRect/>
          </a:stretch>
        </p:blipFill>
        <p:spPr bwMode="auto">
          <a:xfrm>
            <a:off x="0" y="1143000"/>
            <a:ext cx="9001125" cy="5453063"/>
          </a:xfrm>
          <a:prstGeom prst="rect">
            <a:avLst/>
          </a:prstGeom>
          <a:noFill/>
          <a:ln w="9525">
            <a:noFill/>
            <a:miter lim="800000"/>
            <a:headEnd/>
            <a:tailEnd/>
          </a:ln>
        </p:spPr>
      </p:pic>
      <p:sp>
        <p:nvSpPr>
          <p:cNvPr id="14" name="矩形 13"/>
          <p:cNvSpPr/>
          <p:nvPr/>
        </p:nvSpPr>
        <p:spPr>
          <a:xfrm>
            <a:off x="785813" y="3929063"/>
            <a:ext cx="1857375" cy="1500187"/>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p:txBody>
          <a:bodyPr/>
          <a:lstStyle/>
          <a:p>
            <a:pPr eaLnBrk="1" hangingPunct="1"/>
            <a:r>
              <a:rPr lang="en-US" altLang="zh-CN" sz="3200" b="1" smtClean="0">
                <a:solidFill>
                  <a:srgbClr val="FFC000"/>
                </a:solidFill>
              </a:rPr>
              <a:t>Web of Knowledge</a:t>
            </a:r>
            <a:r>
              <a:rPr lang="zh-CN" altLang="en-US" sz="3200" b="1" smtClean="0">
                <a:solidFill>
                  <a:srgbClr val="FFC000"/>
                </a:solidFill>
              </a:rPr>
              <a:t>在线大讲堂有奖答题竞赛</a:t>
            </a:r>
            <a:endParaRPr lang="zh-CN" altLang="en-US" sz="3200" smtClean="0">
              <a:solidFill>
                <a:srgbClr val="FFC000"/>
              </a:solidFill>
            </a:endParaRPr>
          </a:p>
        </p:txBody>
      </p:sp>
      <p:sp>
        <p:nvSpPr>
          <p:cNvPr id="3" name="内容占位符 2"/>
          <p:cNvSpPr>
            <a:spLocks noGrp="1"/>
          </p:cNvSpPr>
          <p:nvPr>
            <p:ph idx="1"/>
          </p:nvPr>
        </p:nvSpPr>
        <p:spPr/>
        <p:txBody>
          <a:bodyPr rtlCol="0">
            <a:normAutofit/>
          </a:bodyPr>
          <a:lstStyle/>
          <a:p>
            <a:pPr eaLnBrk="1" fontAlgn="auto" hangingPunct="1">
              <a:spcAft>
                <a:spcPts val="0"/>
              </a:spcAft>
              <a:buFont typeface="Arial" pitchFamily="34" charset="0"/>
              <a:buNone/>
              <a:defRPr/>
            </a:pPr>
            <a:r>
              <a:rPr lang="zh-CN" altLang="en-US" sz="2800" b="1" dirty="0" smtClean="0">
                <a:solidFill>
                  <a:srgbClr val="FFC000"/>
                </a:solidFill>
              </a:rPr>
              <a:t>学期大奖：</a:t>
            </a:r>
            <a:r>
              <a:rPr lang="en-US" altLang="zh-CN" sz="2800" b="1" dirty="0" smtClean="0">
                <a:solidFill>
                  <a:srgbClr val="FFC000"/>
                </a:solidFill>
              </a:rPr>
              <a:t>3</a:t>
            </a:r>
            <a:r>
              <a:rPr lang="zh-CN" altLang="en-US" sz="2800" b="1" dirty="0" smtClean="0">
                <a:solidFill>
                  <a:srgbClr val="FFC000"/>
                </a:solidFill>
              </a:rPr>
              <a:t>名（</a:t>
            </a:r>
            <a:r>
              <a:rPr lang="en-US" altLang="zh-CN" sz="2800" b="1" dirty="0" err="1" smtClean="0">
                <a:solidFill>
                  <a:srgbClr val="FFC000"/>
                </a:solidFill>
              </a:rPr>
              <a:t>iPad</a:t>
            </a:r>
            <a:r>
              <a:rPr lang="zh-CN" altLang="en-US" sz="2800" b="1" dirty="0" smtClean="0">
                <a:solidFill>
                  <a:srgbClr val="FFC000"/>
                </a:solidFill>
              </a:rPr>
              <a:t>） </a:t>
            </a:r>
            <a:r>
              <a:rPr lang="zh-CN" altLang="en-US" sz="2800" dirty="0" smtClean="0">
                <a:solidFill>
                  <a:srgbClr val="FFC000"/>
                </a:solidFill>
              </a:rPr>
              <a:t/>
            </a:r>
            <a:br>
              <a:rPr lang="zh-CN" altLang="en-US" sz="2800" dirty="0" smtClean="0">
                <a:solidFill>
                  <a:srgbClr val="FFC000"/>
                </a:solidFill>
              </a:rPr>
            </a:br>
            <a:endParaRPr lang="zh-CN" altLang="en-US" sz="2800" dirty="0" smtClean="0">
              <a:solidFill>
                <a:srgbClr val="FFC000"/>
              </a:solidFill>
            </a:endParaRPr>
          </a:p>
          <a:p>
            <a:pPr eaLnBrk="1" fontAlgn="auto" hangingPunct="1">
              <a:spcAft>
                <a:spcPts val="0"/>
              </a:spcAft>
              <a:buFont typeface="Arial" pitchFamily="34" charset="0"/>
              <a:buNone/>
              <a:defRPr/>
            </a:pPr>
            <a:endParaRPr lang="zh-CN" altLang="en-US" sz="2800" dirty="0" smtClean="0"/>
          </a:p>
          <a:p>
            <a:pPr eaLnBrk="1" fontAlgn="auto" hangingPunct="1">
              <a:spcAft>
                <a:spcPts val="0"/>
              </a:spcAft>
              <a:buFont typeface="Arial" pitchFamily="34" charset="0"/>
              <a:buNone/>
              <a:defRPr/>
            </a:pPr>
            <a:endParaRPr lang="en-US" altLang="zh-CN" sz="2800" b="1" dirty="0" smtClean="0">
              <a:solidFill>
                <a:schemeClr val="tx1">
                  <a:lumMod val="95000"/>
                  <a:lumOff val="5000"/>
                </a:schemeClr>
              </a:solidFill>
            </a:endParaRPr>
          </a:p>
          <a:p>
            <a:pPr eaLnBrk="1" fontAlgn="auto" hangingPunct="1">
              <a:spcAft>
                <a:spcPts val="0"/>
              </a:spcAft>
              <a:buFont typeface="Arial" pitchFamily="34" charset="0"/>
              <a:buChar char="•"/>
              <a:defRPr/>
            </a:pPr>
            <a:endParaRPr lang="zh-CN" altLang="en-US" dirty="0"/>
          </a:p>
        </p:txBody>
      </p:sp>
      <p:pic>
        <p:nvPicPr>
          <p:cNvPr id="5124" name="Picture 5"/>
          <p:cNvPicPr>
            <a:picLocks noChangeAspect="1" noChangeArrowheads="1"/>
          </p:cNvPicPr>
          <p:nvPr/>
        </p:nvPicPr>
        <p:blipFill>
          <a:blip r:embed="rId3" cstate="print"/>
          <a:srcRect/>
          <a:stretch>
            <a:fillRect/>
          </a:stretch>
        </p:blipFill>
        <p:spPr bwMode="auto">
          <a:xfrm>
            <a:off x="357188" y="2357438"/>
            <a:ext cx="8124825" cy="3786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a:noFill/>
          <a:ln w="9525">
            <a:noFill/>
            <a:miter lim="800000"/>
            <a:headEnd/>
            <a:tailEnd/>
          </a:ln>
        </p:spPr>
        <p:txBody>
          <a:bodyPr vert="horz" wrap="square" lIns="0" tIns="0" rIns="0" bIns="0" numCol="1" anchor="b" anchorCtr="0" compatLnSpc="1">
            <a:prstTxWarp prst="textNoShape">
              <a:avLst/>
            </a:prstTxWarp>
          </a:bodyPr>
          <a:lstStyle/>
          <a:p>
            <a:pPr eaLnBrk="1" hangingPunct="1"/>
            <a:r>
              <a:rPr lang="zh-CN" altLang="en-US" b="1" dirty="0" smtClean="0">
                <a:ea typeface="宋体" pitchFamily="2" charset="-122"/>
              </a:rPr>
              <a:t>专利文献的特点</a:t>
            </a:r>
          </a:p>
        </p:txBody>
      </p:sp>
      <p:sp>
        <p:nvSpPr>
          <p:cNvPr id="15363" name="内容占位符 2"/>
          <p:cNvSpPr>
            <a:spLocks noGrp="1"/>
          </p:cNvSpPr>
          <p:nvPr>
            <p:ph idx="1"/>
          </p:nvPr>
        </p:nvSpPr>
        <p:spPr>
          <a:xfrm>
            <a:off x="500063" y="1500188"/>
            <a:ext cx="8072437" cy="4595812"/>
          </a:xfrm>
        </p:spPr>
        <p:txBody>
          <a:bodyPr/>
          <a:lstStyle/>
          <a:p>
            <a:pPr eaLnBrk="1" hangingPunct="1">
              <a:lnSpc>
                <a:spcPct val="90000"/>
              </a:lnSpc>
              <a:buFont typeface="Wingdings" pitchFamily="2" charset="2"/>
              <a:buChar char="Ø"/>
            </a:pPr>
            <a:r>
              <a:rPr lang="zh-CN" altLang="en-US" sz="2800" b="1" dirty="0" smtClean="0">
                <a:ea typeface="宋体" pitchFamily="2" charset="-122"/>
              </a:rPr>
              <a:t>内容文字重复、晦涩</a:t>
            </a:r>
            <a:endParaRPr lang="en-US" altLang="zh-CN" sz="2800" b="1" dirty="0" smtClean="0">
              <a:ea typeface="宋体" pitchFamily="2" charset="-122"/>
            </a:endParaRPr>
          </a:p>
          <a:p>
            <a:pPr lvl="1" eaLnBrk="1" hangingPunct="1">
              <a:lnSpc>
                <a:spcPct val="90000"/>
              </a:lnSpc>
            </a:pPr>
            <a:r>
              <a:rPr lang="zh-CN" altLang="en-US" sz="2400" dirty="0" smtClean="0">
                <a:ea typeface="宋体" pitchFamily="2" charset="-122"/>
              </a:rPr>
              <a:t>权利保护的需要，一般选择宽范围、概括性词语</a:t>
            </a:r>
            <a:endParaRPr lang="en-US" altLang="zh-CN" sz="2400" dirty="0" smtClean="0">
              <a:ea typeface="宋体" pitchFamily="2" charset="-122"/>
            </a:endParaRPr>
          </a:p>
          <a:p>
            <a:pPr lvl="2" eaLnBrk="1" hangingPunct="1">
              <a:lnSpc>
                <a:spcPct val="90000"/>
              </a:lnSpc>
            </a:pPr>
            <a:r>
              <a:rPr lang="zh-CN" altLang="en-US" sz="2400" dirty="0" smtClean="0"/>
              <a:t>本发明的无线装置</a:t>
            </a:r>
            <a:r>
              <a:rPr lang="en-US" altLang="zh-CN" sz="2400" dirty="0" smtClean="0"/>
              <a:t>(30),</a:t>
            </a:r>
            <a:r>
              <a:rPr lang="zh-CN" altLang="en-US" sz="2400" dirty="0" smtClean="0"/>
              <a:t>具备</a:t>
            </a:r>
            <a:r>
              <a:rPr lang="en-US" altLang="zh-CN" sz="2400" dirty="0" smtClean="0"/>
              <a:t>:</a:t>
            </a:r>
            <a:r>
              <a:rPr lang="zh-CN" altLang="en-US" sz="2400" dirty="0" smtClean="0"/>
              <a:t>取得位置信息的</a:t>
            </a:r>
            <a:r>
              <a:rPr lang="zh-CN" altLang="en-US" sz="2400" b="1" dirty="0" smtClean="0"/>
              <a:t>位置信息取得部</a:t>
            </a:r>
            <a:r>
              <a:rPr lang="en-US" altLang="zh-CN" sz="2400" dirty="0" smtClean="0"/>
              <a:t>(31);</a:t>
            </a:r>
            <a:r>
              <a:rPr lang="zh-CN" altLang="en-US" sz="2400" dirty="0" smtClean="0"/>
              <a:t>取得有关已取得的位置信息的推定误差值的</a:t>
            </a:r>
            <a:r>
              <a:rPr lang="zh-CN" altLang="en-US" sz="2400" b="1" dirty="0" smtClean="0"/>
              <a:t>推定误差值取得部</a:t>
            </a:r>
            <a:r>
              <a:rPr lang="en-US" altLang="zh-CN" sz="2400" dirty="0" smtClean="0"/>
              <a:t>(33);</a:t>
            </a:r>
            <a:r>
              <a:rPr lang="zh-CN" altLang="en-US" sz="2400" dirty="0" smtClean="0"/>
              <a:t>决定无线装 置的移动状态的</a:t>
            </a:r>
            <a:r>
              <a:rPr lang="zh-CN" altLang="en-US" sz="2400" b="1" dirty="0" smtClean="0"/>
              <a:t>移动状态决定部</a:t>
            </a:r>
            <a:r>
              <a:rPr lang="en-US" altLang="zh-CN" sz="2400" dirty="0" smtClean="0"/>
              <a:t>(34);</a:t>
            </a:r>
            <a:r>
              <a:rPr lang="zh-CN" altLang="en-US" sz="2400" dirty="0" smtClean="0"/>
              <a:t>以及根据所取得的推定误差值以及所决定的移动状态</a:t>
            </a:r>
            <a:r>
              <a:rPr lang="en-US" altLang="zh-CN" sz="2400" dirty="0" smtClean="0"/>
              <a:t>,</a:t>
            </a:r>
            <a:r>
              <a:rPr lang="zh-CN" altLang="en-US" sz="2400" dirty="0" smtClean="0"/>
              <a:t>决定无线装置的所在位置的</a:t>
            </a:r>
            <a:r>
              <a:rPr lang="zh-CN" altLang="en-US" sz="2400" b="1" dirty="0" smtClean="0"/>
              <a:t>位置决定部</a:t>
            </a:r>
            <a:r>
              <a:rPr lang="en-US" altLang="zh-CN" sz="2400" dirty="0" smtClean="0"/>
              <a:t>(36)</a:t>
            </a:r>
            <a:r>
              <a:rPr lang="zh-CN" altLang="en-US" sz="2400" dirty="0" smtClean="0"/>
              <a:t>。</a:t>
            </a:r>
            <a:endParaRPr lang="en-US" altLang="zh-CN" sz="2400" dirty="0" smtClean="0"/>
          </a:p>
          <a:p>
            <a:pPr lvl="1" eaLnBrk="1" hangingPunct="1">
              <a:lnSpc>
                <a:spcPct val="90000"/>
              </a:lnSpc>
            </a:pPr>
            <a:r>
              <a:rPr lang="zh-CN" altLang="en-US" sz="2400" dirty="0" smtClean="0">
                <a:ea typeface="宋体" pitchFamily="2" charset="-122"/>
              </a:rPr>
              <a:t>申请人水平参差不齐也是重要原因，</a:t>
            </a:r>
            <a:r>
              <a:rPr lang="zh-CN" altLang="en-US" sz="2400" b="1" dirty="0" smtClean="0">
                <a:ea typeface="宋体" pitchFamily="2" charset="-122"/>
              </a:rPr>
              <a:t>生僻词</a:t>
            </a:r>
            <a:r>
              <a:rPr lang="zh-CN" altLang="en-US" sz="2400" dirty="0" smtClean="0">
                <a:ea typeface="宋体" pitchFamily="2" charset="-122"/>
              </a:rPr>
              <a:t>出现频率较高</a:t>
            </a:r>
            <a:endParaRPr lang="en-US" altLang="zh-CN" sz="2400" dirty="0" smtClean="0">
              <a:ea typeface="宋体" pitchFamily="2" charset="-122"/>
            </a:endParaRPr>
          </a:p>
          <a:p>
            <a:pPr lvl="2" eaLnBrk="1" hangingPunct="1">
              <a:lnSpc>
                <a:spcPct val="90000"/>
              </a:lnSpc>
            </a:pPr>
            <a:endParaRPr lang="en-US" altLang="zh-CN" sz="2200" dirty="0" smtClean="0">
              <a:ea typeface="宋体" pitchFamily="2" charset="-122"/>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tr_presentation_template_05-01-08">
  <a:themeElements>
    <a:clrScheme name="tr_presentation_template_05-01-08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fontScheme name="tr_presentation_template_05-01-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r_presentation_template_05-01-08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tr_presentation_template_05-01-08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r_presentation_template_05-01-08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tr_presentation_template_05-01-08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r_presentation_template_05-01-08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7804</TotalTime>
  <Words>3891</Words>
  <Application>Microsoft Office PowerPoint</Application>
  <PresentationFormat>全屏显示(4:3)</PresentationFormat>
  <Paragraphs>511</Paragraphs>
  <Slides>82</Slides>
  <Notes>82</Notes>
  <HiddenSlides>0</HiddenSlides>
  <MMClips>0</MMClips>
  <ScaleCrop>false</ScaleCrop>
  <HeadingPairs>
    <vt:vector size="4" baseType="variant">
      <vt:variant>
        <vt:lpstr>主题</vt:lpstr>
      </vt:variant>
      <vt:variant>
        <vt:i4>1</vt:i4>
      </vt:variant>
      <vt:variant>
        <vt:lpstr>幻灯片标题</vt:lpstr>
      </vt:variant>
      <vt:variant>
        <vt:i4>82</vt:i4>
      </vt:variant>
    </vt:vector>
  </HeadingPairs>
  <TitlesOfParts>
    <vt:vector size="83" baseType="lpstr">
      <vt:lpstr>1_tr_presentation_template_05-01-08</vt:lpstr>
      <vt:lpstr>幻灯片 1</vt:lpstr>
      <vt:lpstr>提纲</vt:lpstr>
      <vt:lpstr>专利简介</vt:lpstr>
      <vt:lpstr>专利的种类</vt:lpstr>
      <vt:lpstr>专利文献</vt:lpstr>
      <vt:lpstr>专利扉页</vt:lpstr>
      <vt:lpstr>   专利文献信息的特点：</vt:lpstr>
      <vt:lpstr>   专利文献信息的特点：</vt:lpstr>
      <vt:lpstr>专利文献的特点</vt:lpstr>
      <vt:lpstr>专利文献的特点</vt:lpstr>
      <vt:lpstr>提纲</vt:lpstr>
      <vt:lpstr>在检索专利时您面临的挑战</vt:lpstr>
      <vt:lpstr>Derwent 简介</vt:lpstr>
      <vt:lpstr>Derwent Innovation Index的特点</vt:lpstr>
      <vt:lpstr>Derwent Innovations Index的收录范围</vt:lpstr>
      <vt:lpstr>涉及的专利机构列表</vt:lpstr>
      <vt:lpstr>幻灯片 17</vt:lpstr>
      <vt:lpstr>描述性的题目与摘要</vt:lpstr>
      <vt:lpstr>描述性的标题</vt:lpstr>
      <vt:lpstr>描述性的摘要</vt:lpstr>
      <vt:lpstr>统一语言——翻译为英语</vt:lpstr>
      <vt:lpstr>专利同族</vt:lpstr>
      <vt:lpstr>幻灯片 23</vt:lpstr>
      <vt:lpstr>Derwent手工代码（Manual code）</vt:lpstr>
      <vt:lpstr>与Web of Science的双向连接</vt:lpstr>
      <vt:lpstr>德温特化学深度标引——DCR数据库</vt:lpstr>
      <vt:lpstr>化合物全纪录</vt:lpstr>
      <vt:lpstr>DII中化合物的检索途径</vt:lpstr>
      <vt:lpstr>提纲</vt:lpstr>
      <vt:lpstr>Derwent Innovations Index的应用实例</vt:lpstr>
      <vt:lpstr>问题一怎样获得某个技术领域中完整的专利信息?</vt:lpstr>
      <vt:lpstr>幻灯片 32</vt:lpstr>
      <vt:lpstr>初次小范围检索</vt:lpstr>
      <vt:lpstr>幻灯片 34</vt:lpstr>
      <vt:lpstr>分析检索结果</vt:lpstr>
      <vt:lpstr>分析检索结果---IPC分类</vt:lpstr>
      <vt:lpstr>分析检索结果</vt:lpstr>
      <vt:lpstr>分析检索结果---Derwent Manual Code</vt:lpstr>
      <vt:lpstr>http://science.thomsonreuters.com/mcl/</vt:lpstr>
      <vt:lpstr>调整策略，再次检索（针对各主要技术点）</vt:lpstr>
      <vt:lpstr>幻灯片 41</vt:lpstr>
      <vt:lpstr>Derwent Innovations Index的应用实例</vt:lpstr>
      <vt:lpstr>规范化的专利权人</vt:lpstr>
      <vt:lpstr>幻灯片 44</vt:lpstr>
      <vt:lpstr>准确检索的保障——Company Code </vt:lpstr>
      <vt:lpstr>准确检索的保障——分类代码 </vt:lpstr>
      <vt:lpstr>准确检索的保障——专业辅助工具</vt:lpstr>
      <vt:lpstr>幻灯片 48</vt:lpstr>
      <vt:lpstr>利用检索历史跟踪三星的最新专利</vt:lpstr>
      <vt:lpstr>幻灯片 50</vt:lpstr>
      <vt:lpstr>幻灯片 51</vt:lpstr>
      <vt:lpstr>Derwent Innovations Index的应用实例</vt:lpstr>
      <vt:lpstr>如何判断核心专利?</vt:lpstr>
      <vt:lpstr>例：了解第三代移动通讯技术的核心专利</vt:lpstr>
      <vt:lpstr>幻灯片 55</vt:lpstr>
      <vt:lpstr>幻灯片 56</vt:lpstr>
      <vt:lpstr>Derwent Innovations Index的应用实例</vt:lpstr>
      <vt:lpstr>怎样找到专利受让人和专利许可机会</vt:lpstr>
      <vt:lpstr>案例：了解清华大学的专利被引情况</vt:lpstr>
      <vt:lpstr>幻灯片 60</vt:lpstr>
      <vt:lpstr>幻灯片 61</vt:lpstr>
      <vt:lpstr>Derwent Innovations Index的应用实例</vt:lpstr>
      <vt:lpstr>化合物检索——界面</vt:lpstr>
      <vt:lpstr>化学插件——获取和安装</vt:lpstr>
      <vt:lpstr>结构式检索——其它检索字段</vt:lpstr>
      <vt:lpstr>化合物结构检索</vt:lpstr>
      <vt:lpstr>幻灯片 67</vt:lpstr>
      <vt:lpstr>幻灯片 68</vt:lpstr>
      <vt:lpstr>幻灯片 69</vt:lpstr>
      <vt:lpstr>幻灯片 70</vt:lpstr>
      <vt:lpstr>幻灯片 71</vt:lpstr>
      <vt:lpstr>幻灯片 72</vt:lpstr>
      <vt:lpstr>相似度检索</vt:lpstr>
      <vt:lpstr> 相似度检索——检索结果</vt:lpstr>
      <vt:lpstr>高相似度——高亮显示</vt:lpstr>
      <vt:lpstr>问题与解答</vt:lpstr>
      <vt:lpstr>微博——微群</vt:lpstr>
      <vt:lpstr>Thank You!</vt:lpstr>
      <vt:lpstr>幻灯片 79</vt:lpstr>
      <vt:lpstr>幻灯片 80</vt:lpstr>
      <vt:lpstr>Web of Knowledge在线大讲堂有奖答题竞赛</vt:lpstr>
      <vt:lpstr>Web of Knowledge在线大讲堂有奖答题竞赛</vt:lpstr>
    </vt:vector>
  </TitlesOfParts>
  <Company>ISI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DII_Updated</dc:title>
  <dc:creator>ISIEUROPE</dc:creator>
  <cp:lastModifiedBy>a</cp:lastModifiedBy>
  <cp:revision>431</cp:revision>
  <dcterms:created xsi:type="dcterms:W3CDTF">2001-05-24T15:28:24Z</dcterms:created>
  <dcterms:modified xsi:type="dcterms:W3CDTF">2012-05-24T12:02:17Z</dcterms:modified>
</cp:coreProperties>
</file>