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9"/>
  </p:notesMasterIdLst>
  <p:sldIdLst>
    <p:sldId id="256" r:id="rId2"/>
    <p:sldId id="323" r:id="rId3"/>
    <p:sldId id="326" r:id="rId4"/>
    <p:sldId id="327" r:id="rId5"/>
    <p:sldId id="362" r:id="rId6"/>
    <p:sldId id="363" r:id="rId7"/>
    <p:sldId id="364" r:id="rId8"/>
    <p:sldId id="376" r:id="rId9"/>
    <p:sldId id="328" r:id="rId10"/>
    <p:sldId id="329" r:id="rId11"/>
    <p:sldId id="330" r:id="rId12"/>
    <p:sldId id="379" r:id="rId13"/>
    <p:sldId id="380" r:id="rId14"/>
    <p:sldId id="377" r:id="rId15"/>
    <p:sldId id="378" r:id="rId16"/>
    <p:sldId id="331" r:id="rId17"/>
    <p:sldId id="381" r:id="rId18"/>
    <p:sldId id="382" r:id="rId19"/>
    <p:sldId id="383" r:id="rId20"/>
    <p:sldId id="384" r:id="rId21"/>
    <p:sldId id="332" r:id="rId22"/>
    <p:sldId id="333" r:id="rId23"/>
    <p:sldId id="334" r:id="rId24"/>
    <p:sldId id="335" r:id="rId25"/>
    <p:sldId id="340" r:id="rId26"/>
    <p:sldId id="345" r:id="rId27"/>
    <p:sldId id="346" r:id="rId28"/>
    <p:sldId id="347" r:id="rId29"/>
    <p:sldId id="348" r:id="rId30"/>
    <p:sldId id="349" r:id="rId31"/>
    <p:sldId id="350" r:id="rId32"/>
    <p:sldId id="351" r:id="rId33"/>
    <p:sldId id="352" r:id="rId34"/>
    <p:sldId id="353" r:id="rId35"/>
    <p:sldId id="354" r:id="rId36"/>
    <p:sldId id="385" r:id="rId37"/>
    <p:sldId id="355" r:id="rId38"/>
    <p:sldId id="356" r:id="rId39"/>
    <p:sldId id="357" r:id="rId40"/>
    <p:sldId id="386" r:id="rId41"/>
    <p:sldId id="365" r:id="rId42"/>
    <p:sldId id="367" r:id="rId43"/>
    <p:sldId id="368" r:id="rId44"/>
    <p:sldId id="369" r:id="rId45"/>
    <p:sldId id="370" r:id="rId46"/>
    <p:sldId id="371" r:id="rId47"/>
    <p:sldId id="372" r:id="rId48"/>
    <p:sldId id="373" r:id="rId49"/>
    <p:sldId id="374" r:id="rId50"/>
    <p:sldId id="358" r:id="rId51"/>
    <p:sldId id="359" r:id="rId52"/>
    <p:sldId id="360" r:id="rId53"/>
    <p:sldId id="319" r:id="rId54"/>
    <p:sldId id="312" r:id="rId55"/>
    <p:sldId id="313" r:id="rId56"/>
    <p:sldId id="314" r:id="rId57"/>
    <p:sldId id="315" r:id="rId5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22" autoAdjust="0"/>
    <p:restoredTop sz="94660"/>
  </p:normalViewPr>
  <p:slideViewPr>
    <p:cSldViewPr>
      <p:cViewPr varScale="1">
        <p:scale>
          <a:sx n="60" d="100"/>
          <a:sy n="60" d="100"/>
        </p:scale>
        <p:origin x="667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A0EB32-9E5A-4D36-BA20-674506B4F925}" type="doc">
      <dgm:prSet loTypeId="urn:microsoft.com/office/officeart/2005/8/layout/chevron2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zh-CN" altLang="en-US"/>
        </a:p>
      </dgm:t>
    </dgm:pt>
    <dgm:pt modelId="{DD42E012-F95E-4946-8ECC-E178791A51AA}">
      <dgm:prSet phldrT="[文本]"/>
      <dgm:spPr/>
      <dgm:t>
        <a:bodyPr/>
        <a:lstStyle/>
        <a:p>
          <a:r>
            <a:rPr lang="en-US" altLang="zh-CN" dirty="0" smtClean="0"/>
            <a:t>1</a:t>
          </a:r>
          <a:endParaRPr lang="zh-CN" altLang="en-US" dirty="0"/>
        </a:p>
      </dgm:t>
    </dgm:pt>
    <dgm:pt modelId="{239FE198-3B3B-4505-A723-84F5CA084740}" type="par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5A9B300A-FEE7-4517-B13B-2E62DDF000B0}" type="sib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17E31E0D-8A2D-421A-8F04-07908BC00EA0}">
      <dgm:prSet phldrT="[文本]" custT="1"/>
      <dgm:spPr/>
      <dgm:t>
        <a:bodyPr/>
        <a:lstStyle/>
        <a:p>
          <a:r>
            <a:rPr lang="zh-CN" altLang="en-US" sz="2400" dirty="0" smtClean="0"/>
            <a:t>建立个人文献库</a:t>
          </a:r>
          <a:endParaRPr lang="zh-CN" altLang="en-US" sz="2400" dirty="0"/>
        </a:p>
      </dgm:t>
    </dgm:pt>
    <dgm:pt modelId="{B7DBD1C9-D4FB-4DE0-A65B-D33A3F9E60E4}" type="par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FC0E4121-2586-4C33-8F8F-2E7A90F854DB}" type="sib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1574F25D-13E0-4585-858B-8B1A19F1E059}">
      <dgm:prSet phldrT="[文本]"/>
      <dgm:spPr/>
      <dgm:t>
        <a:bodyPr/>
        <a:lstStyle/>
        <a:p>
          <a:r>
            <a:rPr lang="en-US" altLang="zh-CN" dirty="0" smtClean="0"/>
            <a:t>2</a:t>
          </a:r>
          <a:endParaRPr lang="zh-CN" altLang="en-US" dirty="0"/>
        </a:p>
      </dgm:t>
    </dgm:pt>
    <dgm:pt modelId="{7E0962DE-13DF-4B76-9EFD-95459DBCC0F2}" type="par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8CCE1CE2-5EB6-4050-ABC7-7C382B170A4F}" type="sib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53327209-6F39-41A0-BF77-F20B6368A6DC}">
      <dgm:prSet phldrT="[文本]" custT="1"/>
      <dgm:spPr/>
      <dgm:t>
        <a:bodyPr/>
        <a:lstStyle/>
        <a:p>
          <a:r>
            <a:rPr lang="zh-CN" altLang="en-US" sz="2400" dirty="0" smtClean="0"/>
            <a:t>文献导入</a:t>
          </a:r>
          <a:endParaRPr lang="zh-CN" altLang="en-US" sz="2400" dirty="0"/>
        </a:p>
      </dgm:t>
    </dgm:pt>
    <dgm:pt modelId="{333CF6C9-6841-4516-917C-FAA59D79B88B}" type="par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B38CFBE-F0F9-4FCF-B708-873345A48747}" type="sib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0C49490-12FF-4BD2-A39A-CD8ED80E3D73}">
      <dgm:prSet phldrT="[文本]"/>
      <dgm:spPr/>
      <dgm:t>
        <a:bodyPr/>
        <a:lstStyle/>
        <a:p>
          <a:r>
            <a:rPr lang="en-US" altLang="zh-CN" dirty="0" smtClean="0"/>
            <a:t>3</a:t>
          </a:r>
          <a:endParaRPr lang="zh-CN" altLang="en-US" dirty="0"/>
        </a:p>
      </dgm:t>
    </dgm:pt>
    <dgm:pt modelId="{301BDCB1-450F-42E9-B7CC-364E4B509712}" type="par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9C2ED959-9D07-47AB-BC7A-8805B5BB4DA9}" type="sib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C8A2D565-C7FD-4608-8C37-C039634C7831}">
      <dgm:prSet phldrT="[文本]" custT="1"/>
      <dgm:spPr/>
      <dgm:t>
        <a:bodyPr/>
        <a:lstStyle/>
        <a:p>
          <a:r>
            <a:rPr lang="zh-CN" altLang="en-US" sz="2400" dirty="0" smtClean="0"/>
            <a:t>写作</a:t>
          </a:r>
          <a:endParaRPr lang="zh-CN" altLang="en-US" sz="2400" dirty="0"/>
        </a:p>
      </dgm:t>
    </dgm:pt>
    <dgm:pt modelId="{276DBA82-C4AF-4497-9A4F-CDA1C4DF7F73}" type="par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56DB94EE-FB5C-43B0-AD43-D9D753A5A1C9}" type="sib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45A84E54-B6D4-4048-AAC4-FA11530B0BA9}">
      <dgm:prSet phldrT="[文本]" custT="1"/>
      <dgm:spPr/>
      <dgm:t>
        <a:bodyPr/>
        <a:lstStyle/>
        <a:p>
          <a:r>
            <a:rPr lang="zh-CN" altLang="en-US" sz="2400" dirty="0" smtClean="0"/>
            <a:t>文献管理</a:t>
          </a:r>
          <a:endParaRPr lang="zh-CN" altLang="en-US" sz="2400" dirty="0"/>
        </a:p>
      </dgm:t>
    </dgm:pt>
    <dgm:pt modelId="{344ECA85-7B18-4F08-9D63-35B3FCDF55CE}" type="par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FBEA7A25-DBC1-491E-949E-F2C2DF88D9A1}" type="sib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007AEAD3-4D31-4614-994B-316BB12E4FB4}">
      <dgm:prSet phldrT="[文本]"/>
      <dgm:spPr/>
      <dgm:t>
        <a:bodyPr/>
        <a:lstStyle/>
        <a:p>
          <a:r>
            <a:rPr lang="en-US" altLang="zh-CN" dirty="0" smtClean="0"/>
            <a:t>4</a:t>
          </a:r>
          <a:endParaRPr lang="zh-CN" altLang="en-US" dirty="0"/>
        </a:p>
      </dgm:t>
    </dgm:pt>
    <dgm:pt modelId="{A763E93F-4E09-44B3-ABDE-F702BA513CE6}" type="par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9172ACCB-176E-41B6-8055-DD489F90171B}" type="sib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15623D23-1999-4FF8-A0D7-943E86F51F62}" type="pres">
      <dgm:prSet presAssocID="{00A0EB32-9E5A-4D36-BA20-674506B4F9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47F8897-515F-4F81-81EE-164E8E76B757}" type="pres">
      <dgm:prSet presAssocID="{DD42E012-F95E-4946-8ECC-E178791A51AA}" presName="composite" presStyleCnt="0"/>
      <dgm:spPr/>
    </dgm:pt>
    <dgm:pt modelId="{10A2CE09-0BE3-4C43-AF04-E9FC2660A45B}" type="pres">
      <dgm:prSet presAssocID="{DD42E012-F95E-4946-8ECC-E178791A51A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2E6F23C-E2F0-4F56-9946-C271068627CF}" type="pres">
      <dgm:prSet presAssocID="{DD42E012-F95E-4946-8ECC-E178791A51A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288898-111C-4277-85F0-C037BD5DB32A}" type="pres">
      <dgm:prSet presAssocID="{5A9B300A-FEE7-4517-B13B-2E62DDF000B0}" presName="sp" presStyleCnt="0"/>
      <dgm:spPr/>
    </dgm:pt>
    <dgm:pt modelId="{8BE3C84A-22AE-48DD-B75F-73EA8CD76919}" type="pres">
      <dgm:prSet presAssocID="{1574F25D-13E0-4585-858B-8B1A19F1E059}" presName="composite" presStyleCnt="0"/>
      <dgm:spPr/>
    </dgm:pt>
    <dgm:pt modelId="{72FAECC5-4646-4B26-B7D7-B918AED005A6}" type="pres">
      <dgm:prSet presAssocID="{1574F25D-13E0-4585-858B-8B1A19F1E05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DEC231-4585-4F6C-A3F1-19D875FFE775}" type="pres">
      <dgm:prSet presAssocID="{1574F25D-13E0-4585-858B-8B1A19F1E05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47FF18-47C6-46A1-ADD7-AA226D9AFA92}" type="pres">
      <dgm:prSet presAssocID="{8CCE1CE2-5EB6-4050-ABC7-7C382B170A4F}" presName="sp" presStyleCnt="0"/>
      <dgm:spPr/>
    </dgm:pt>
    <dgm:pt modelId="{D682AF5E-6E4B-41A6-9455-D2115816F07C}" type="pres">
      <dgm:prSet presAssocID="{10C49490-12FF-4BD2-A39A-CD8ED80E3D73}" presName="composite" presStyleCnt="0"/>
      <dgm:spPr/>
    </dgm:pt>
    <dgm:pt modelId="{86F2C49F-DE53-45C6-8CC6-AD1B66F579BF}" type="pres">
      <dgm:prSet presAssocID="{10C49490-12FF-4BD2-A39A-CD8ED80E3D7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74857CE-B30C-450E-ACB6-CBF7AE79887F}" type="pres">
      <dgm:prSet presAssocID="{10C49490-12FF-4BD2-A39A-CD8ED80E3D7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3DBB5DB-4342-4C43-8D09-242B56EAAEA5}" type="pres">
      <dgm:prSet presAssocID="{9C2ED959-9D07-47AB-BC7A-8805B5BB4DA9}" presName="sp" presStyleCnt="0"/>
      <dgm:spPr/>
    </dgm:pt>
    <dgm:pt modelId="{EDD30538-3215-479A-90FB-609DDA0C1F27}" type="pres">
      <dgm:prSet presAssocID="{007AEAD3-4D31-4614-994B-316BB12E4FB4}" presName="composite" presStyleCnt="0"/>
      <dgm:spPr/>
    </dgm:pt>
    <dgm:pt modelId="{ACBA2B3E-E672-4B5D-A395-9C753E380A32}" type="pres">
      <dgm:prSet presAssocID="{007AEAD3-4D31-4614-994B-316BB12E4FB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A556D4-7282-4D7A-98B9-1E6BB9CC9323}" type="pres">
      <dgm:prSet presAssocID="{007AEAD3-4D31-4614-994B-316BB12E4FB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E1D7213-82AF-41AA-A2C4-2C8D71697B87}" type="presOf" srcId="{45A84E54-B6D4-4048-AAC4-FA11530B0BA9}" destId="{274857CE-B30C-450E-ACB6-CBF7AE79887F}" srcOrd="0" destOrd="0" presId="urn:microsoft.com/office/officeart/2005/8/layout/chevron2"/>
    <dgm:cxn modelId="{E8A23C5D-6DED-45C1-BA40-91AAAE88D7B6}" type="presOf" srcId="{1574F25D-13E0-4585-858B-8B1A19F1E059}" destId="{72FAECC5-4646-4B26-B7D7-B918AED005A6}" srcOrd="0" destOrd="0" presId="urn:microsoft.com/office/officeart/2005/8/layout/chevron2"/>
    <dgm:cxn modelId="{F18D8889-F6B9-41FB-8FC6-A98FB3CC8F43}" srcId="{00A0EB32-9E5A-4D36-BA20-674506B4F925}" destId="{DD42E012-F95E-4946-8ECC-E178791A51AA}" srcOrd="0" destOrd="0" parTransId="{239FE198-3B3B-4505-A723-84F5CA084740}" sibTransId="{5A9B300A-FEE7-4517-B13B-2E62DDF000B0}"/>
    <dgm:cxn modelId="{55E99021-A810-4205-A6EB-C42E183886A7}" type="presOf" srcId="{C8A2D565-C7FD-4608-8C37-C039634C7831}" destId="{3DA556D4-7282-4D7A-98B9-1E6BB9CC9323}" srcOrd="0" destOrd="0" presId="urn:microsoft.com/office/officeart/2005/8/layout/chevron2"/>
    <dgm:cxn modelId="{0FC27D74-273A-4FC2-A4B2-16752366F3B2}" type="presOf" srcId="{53327209-6F39-41A0-BF77-F20B6368A6DC}" destId="{9EDEC231-4585-4F6C-A3F1-19D875FFE775}" srcOrd="0" destOrd="0" presId="urn:microsoft.com/office/officeart/2005/8/layout/chevron2"/>
    <dgm:cxn modelId="{09E5D930-EA85-4484-A351-E6AEA7988C10}" srcId="{1574F25D-13E0-4585-858B-8B1A19F1E059}" destId="{53327209-6F39-41A0-BF77-F20B6368A6DC}" srcOrd="0" destOrd="0" parTransId="{333CF6C9-6841-4516-917C-FAA59D79B88B}" sibTransId="{1B38CFBE-F0F9-4FCF-B708-873345A48747}"/>
    <dgm:cxn modelId="{065E311E-9975-4731-B4BD-55E4418B6565}" srcId="{10C49490-12FF-4BD2-A39A-CD8ED80E3D73}" destId="{45A84E54-B6D4-4048-AAC4-FA11530B0BA9}" srcOrd="0" destOrd="0" parTransId="{344ECA85-7B18-4F08-9D63-35B3FCDF55CE}" sibTransId="{FBEA7A25-DBC1-491E-949E-F2C2DF88D9A1}"/>
    <dgm:cxn modelId="{74515379-7B0B-4A0C-8B97-9D711DE314FC}" type="presOf" srcId="{007AEAD3-4D31-4614-994B-316BB12E4FB4}" destId="{ACBA2B3E-E672-4B5D-A395-9C753E380A32}" srcOrd="0" destOrd="0" presId="urn:microsoft.com/office/officeart/2005/8/layout/chevron2"/>
    <dgm:cxn modelId="{091D2C15-2BC0-4225-9A94-46782F3BBE19}" type="presOf" srcId="{00A0EB32-9E5A-4D36-BA20-674506B4F925}" destId="{15623D23-1999-4FF8-A0D7-943E86F51F62}" srcOrd="0" destOrd="0" presId="urn:microsoft.com/office/officeart/2005/8/layout/chevron2"/>
    <dgm:cxn modelId="{C9007B3E-BF82-4B24-B0B2-D217147B48A7}" srcId="{007AEAD3-4D31-4614-994B-316BB12E4FB4}" destId="{C8A2D565-C7FD-4608-8C37-C039634C7831}" srcOrd="0" destOrd="0" parTransId="{276DBA82-C4AF-4497-9A4F-CDA1C4DF7F73}" sibTransId="{56DB94EE-FB5C-43B0-AD43-D9D753A5A1C9}"/>
    <dgm:cxn modelId="{654EF43A-2509-4EC5-8F4B-0207AD391EE9}" srcId="{00A0EB32-9E5A-4D36-BA20-674506B4F925}" destId="{1574F25D-13E0-4585-858B-8B1A19F1E059}" srcOrd="1" destOrd="0" parTransId="{7E0962DE-13DF-4B76-9EFD-95459DBCC0F2}" sibTransId="{8CCE1CE2-5EB6-4050-ABC7-7C382B170A4F}"/>
    <dgm:cxn modelId="{AA9D1E3E-01DD-4479-872B-2EBC1491C464}" srcId="{00A0EB32-9E5A-4D36-BA20-674506B4F925}" destId="{007AEAD3-4D31-4614-994B-316BB12E4FB4}" srcOrd="3" destOrd="0" parTransId="{A763E93F-4E09-44B3-ABDE-F702BA513CE6}" sibTransId="{9172ACCB-176E-41B6-8055-DD489F90171B}"/>
    <dgm:cxn modelId="{E955A697-ECE7-491A-99F6-A8E20D20E0DA}" type="presOf" srcId="{DD42E012-F95E-4946-8ECC-E178791A51AA}" destId="{10A2CE09-0BE3-4C43-AF04-E9FC2660A45B}" srcOrd="0" destOrd="0" presId="urn:microsoft.com/office/officeart/2005/8/layout/chevron2"/>
    <dgm:cxn modelId="{F7D92CDC-9BC8-492C-9B17-7D478AE30DF2}" srcId="{DD42E012-F95E-4946-8ECC-E178791A51AA}" destId="{17E31E0D-8A2D-421A-8F04-07908BC00EA0}" srcOrd="0" destOrd="0" parTransId="{B7DBD1C9-D4FB-4DE0-A65B-D33A3F9E60E4}" sibTransId="{FC0E4121-2586-4C33-8F8F-2E7A90F854DB}"/>
    <dgm:cxn modelId="{7B975F70-A58A-414F-9559-4C1FC0C11D8F}" type="presOf" srcId="{17E31E0D-8A2D-421A-8F04-07908BC00EA0}" destId="{C2E6F23C-E2F0-4F56-9946-C271068627CF}" srcOrd="0" destOrd="0" presId="urn:microsoft.com/office/officeart/2005/8/layout/chevron2"/>
    <dgm:cxn modelId="{B6E5F59B-724D-4721-833B-1D4C0F35BDDC}" srcId="{00A0EB32-9E5A-4D36-BA20-674506B4F925}" destId="{10C49490-12FF-4BD2-A39A-CD8ED80E3D73}" srcOrd="2" destOrd="0" parTransId="{301BDCB1-450F-42E9-B7CC-364E4B509712}" sibTransId="{9C2ED959-9D07-47AB-BC7A-8805B5BB4DA9}"/>
    <dgm:cxn modelId="{6E5982D5-119B-402E-926E-90C9A43C2DA9}" type="presOf" srcId="{10C49490-12FF-4BD2-A39A-CD8ED80E3D73}" destId="{86F2C49F-DE53-45C6-8CC6-AD1B66F579BF}" srcOrd="0" destOrd="0" presId="urn:microsoft.com/office/officeart/2005/8/layout/chevron2"/>
    <dgm:cxn modelId="{837598B2-D34A-484A-B4ED-B2F94C2DCB23}" type="presParOf" srcId="{15623D23-1999-4FF8-A0D7-943E86F51F62}" destId="{847F8897-515F-4F81-81EE-164E8E76B757}" srcOrd="0" destOrd="0" presId="urn:microsoft.com/office/officeart/2005/8/layout/chevron2"/>
    <dgm:cxn modelId="{A857B9A8-A231-4F03-8CD1-DA9B6D853C7A}" type="presParOf" srcId="{847F8897-515F-4F81-81EE-164E8E76B757}" destId="{10A2CE09-0BE3-4C43-AF04-E9FC2660A45B}" srcOrd="0" destOrd="0" presId="urn:microsoft.com/office/officeart/2005/8/layout/chevron2"/>
    <dgm:cxn modelId="{42C10C9D-8FD1-486D-AB73-FCD3DB71733D}" type="presParOf" srcId="{847F8897-515F-4F81-81EE-164E8E76B757}" destId="{C2E6F23C-E2F0-4F56-9946-C271068627CF}" srcOrd="1" destOrd="0" presId="urn:microsoft.com/office/officeart/2005/8/layout/chevron2"/>
    <dgm:cxn modelId="{D1CD6005-860E-4250-B6A4-B329019F67C3}" type="presParOf" srcId="{15623D23-1999-4FF8-A0D7-943E86F51F62}" destId="{F9288898-111C-4277-85F0-C037BD5DB32A}" srcOrd="1" destOrd="0" presId="urn:microsoft.com/office/officeart/2005/8/layout/chevron2"/>
    <dgm:cxn modelId="{DCC5DC2F-D34F-4107-A559-FB106B400AB6}" type="presParOf" srcId="{15623D23-1999-4FF8-A0D7-943E86F51F62}" destId="{8BE3C84A-22AE-48DD-B75F-73EA8CD76919}" srcOrd="2" destOrd="0" presId="urn:microsoft.com/office/officeart/2005/8/layout/chevron2"/>
    <dgm:cxn modelId="{814A9304-052C-4B64-8E99-2E7B2E2A3E84}" type="presParOf" srcId="{8BE3C84A-22AE-48DD-B75F-73EA8CD76919}" destId="{72FAECC5-4646-4B26-B7D7-B918AED005A6}" srcOrd="0" destOrd="0" presId="urn:microsoft.com/office/officeart/2005/8/layout/chevron2"/>
    <dgm:cxn modelId="{37DEBE2A-3FA7-48EB-A9D8-C59B93D63BB5}" type="presParOf" srcId="{8BE3C84A-22AE-48DD-B75F-73EA8CD76919}" destId="{9EDEC231-4585-4F6C-A3F1-19D875FFE775}" srcOrd="1" destOrd="0" presId="urn:microsoft.com/office/officeart/2005/8/layout/chevron2"/>
    <dgm:cxn modelId="{CE3BFBC1-9165-42E5-A4BA-3F0DE5CE961F}" type="presParOf" srcId="{15623D23-1999-4FF8-A0D7-943E86F51F62}" destId="{F047FF18-47C6-46A1-ADD7-AA226D9AFA92}" srcOrd="3" destOrd="0" presId="urn:microsoft.com/office/officeart/2005/8/layout/chevron2"/>
    <dgm:cxn modelId="{CC2F658D-050A-4C80-B75A-D784B93A81C9}" type="presParOf" srcId="{15623D23-1999-4FF8-A0D7-943E86F51F62}" destId="{D682AF5E-6E4B-41A6-9455-D2115816F07C}" srcOrd="4" destOrd="0" presId="urn:microsoft.com/office/officeart/2005/8/layout/chevron2"/>
    <dgm:cxn modelId="{3AACB40F-75D1-4757-9B12-00DEA768D156}" type="presParOf" srcId="{D682AF5E-6E4B-41A6-9455-D2115816F07C}" destId="{86F2C49F-DE53-45C6-8CC6-AD1B66F579BF}" srcOrd="0" destOrd="0" presId="urn:microsoft.com/office/officeart/2005/8/layout/chevron2"/>
    <dgm:cxn modelId="{0FB1F56B-6DD1-4BD7-B7DC-ADE3192DB2CD}" type="presParOf" srcId="{D682AF5E-6E4B-41A6-9455-D2115816F07C}" destId="{274857CE-B30C-450E-ACB6-CBF7AE79887F}" srcOrd="1" destOrd="0" presId="urn:microsoft.com/office/officeart/2005/8/layout/chevron2"/>
    <dgm:cxn modelId="{45590147-6C5D-415F-970A-36382AE63983}" type="presParOf" srcId="{15623D23-1999-4FF8-A0D7-943E86F51F62}" destId="{93DBB5DB-4342-4C43-8D09-242B56EAAEA5}" srcOrd="5" destOrd="0" presId="urn:microsoft.com/office/officeart/2005/8/layout/chevron2"/>
    <dgm:cxn modelId="{A42CA126-9C60-4D58-B4F6-EBA0F71E933E}" type="presParOf" srcId="{15623D23-1999-4FF8-A0D7-943E86F51F62}" destId="{EDD30538-3215-479A-90FB-609DDA0C1F27}" srcOrd="6" destOrd="0" presId="urn:microsoft.com/office/officeart/2005/8/layout/chevron2"/>
    <dgm:cxn modelId="{7AABF656-ED7A-4DAE-9A7F-447768E6F152}" type="presParOf" srcId="{EDD30538-3215-479A-90FB-609DDA0C1F27}" destId="{ACBA2B3E-E672-4B5D-A395-9C753E380A32}" srcOrd="0" destOrd="0" presId="urn:microsoft.com/office/officeart/2005/8/layout/chevron2"/>
    <dgm:cxn modelId="{C227AD15-82E5-4F33-9E0A-C60F716EE6D0}" type="presParOf" srcId="{EDD30538-3215-479A-90FB-609DDA0C1F27}" destId="{3DA556D4-7282-4D7A-98B9-1E6BB9CC932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2CE09-0BE3-4C43-AF04-E9FC2660A45B}">
      <dsp:nvSpPr>
        <dsp:cNvPr id="0" name=""/>
        <dsp:cNvSpPr/>
      </dsp:nvSpPr>
      <dsp:spPr>
        <a:xfrm rot="5400000">
          <a:off x="-143769" y="146585"/>
          <a:ext cx="958465" cy="670926"/>
        </a:xfrm>
        <a:prstGeom prst="chevron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1</a:t>
          </a:r>
          <a:endParaRPr lang="zh-CN" altLang="en-US" sz="1900" kern="1200" dirty="0"/>
        </a:p>
      </dsp:txBody>
      <dsp:txXfrm rot="-5400000">
        <a:off x="1" y="338278"/>
        <a:ext cx="670926" cy="287539"/>
      </dsp:txXfrm>
    </dsp:sp>
    <dsp:sp modelId="{C2E6F23C-E2F0-4F56-9946-C271068627CF}">
      <dsp:nvSpPr>
        <dsp:cNvPr id="0" name=""/>
        <dsp:cNvSpPr/>
      </dsp:nvSpPr>
      <dsp:spPr>
        <a:xfrm rot="5400000">
          <a:off x="2256209" y="-1582467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建立个人文献库</a:t>
          </a:r>
          <a:endParaRPr lang="zh-CN" altLang="en-US" sz="2400" kern="1200" dirty="0"/>
        </a:p>
      </dsp:txBody>
      <dsp:txXfrm rot="-5400000">
        <a:off x="670926" y="33228"/>
        <a:ext cx="3763157" cy="562178"/>
      </dsp:txXfrm>
    </dsp:sp>
    <dsp:sp modelId="{72FAECC5-4646-4B26-B7D7-B918AED005A6}">
      <dsp:nvSpPr>
        <dsp:cNvPr id="0" name=""/>
        <dsp:cNvSpPr/>
      </dsp:nvSpPr>
      <dsp:spPr>
        <a:xfrm rot="5400000">
          <a:off x="-143769" y="953345"/>
          <a:ext cx="958465" cy="670926"/>
        </a:xfrm>
        <a:prstGeom prst="chevron">
          <a:avLst/>
        </a:prstGeom>
        <a:solidFill>
          <a:schemeClr val="accent6">
            <a:shade val="50000"/>
            <a:hueOff val="-247990"/>
            <a:satOff val="-14401"/>
            <a:lumOff val="24659"/>
            <a:alphaOff val="0"/>
          </a:schemeClr>
        </a:solidFill>
        <a:ln w="25400" cap="flat" cmpd="sng" algn="ctr">
          <a:solidFill>
            <a:schemeClr val="accent6">
              <a:shade val="50000"/>
              <a:hueOff val="-247990"/>
              <a:satOff val="-14401"/>
              <a:lumOff val="246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2</a:t>
          </a:r>
          <a:endParaRPr lang="zh-CN" altLang="en-US" sz="1900" kern="1200" dirty="0"/>
        </a:p>
      </dsp:txBody>
      <dsp:txXfrm rot="-5400000">
        <a:off x="1" y="1145038"/>
        <a:ext cx="670926" cy="287539"/>
      </dsp:txXfrm>
    </dsp:sp>
    <dsp:sp modelId="{9EDEC231-4585-4F6C-A3F1-19D875FFE775}">
      <dsp:nvSpPr>
        <dsp:cNvPr id="0" name=""/>
        <dsp:cNvSpPr/>
      </dsp:nvSpPr>
      <dsp:spPr>
        <a:xfrm rot="5400000">
          <a:off x="2256209" y="-775708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247990"/>
              <a:satOff val="-14401"/>
              <a:lumOff val="246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文献导入</a:t>
          </a:r>
          <a:endParaRPr lang="zh-CN" altLang="en-US" sz="2400" kern="1200" dirty="0"/>
        </a:p>
      </dsp:txBody>
      <dsp:txXfrm rot="-5400000">
        <a:off x="670926" y="839987"/>
        <a:ext cx="3763157" cy="562178"/>
      </dsp:txXfrm>
    </dsp:sp>
    <dsp:sp modelId="{86F2C49F-DE53-45C6-8CC6-AD1B66F579BF}">
      <dsp:nvSpPr>
        <dsp:cNvPr id="0" name=""/>
        <dsp:cNvSpPr/>
      </dsp:nvSpPr>
      <dsp:spPr>
        <a:xfrm rot="5400000">
          <a:off x="-143769" y="1760104"/>
          <a:ext cx="958465" cy="670926"/>
        </a:xfrm>
        <a:prstGeom prst="chevron">
          <a:avLst/>
        </a:prstGeom>
        <a:solidFill>
          <a:schemeClr val="accent6">
            <a:shade val="50000"/>
            <a:hueOff val="-495980"/>
            <a:satOff val="-28802"/>
            <a:lumOff val="49317"/>
            <a:alphaOff val="0"/>
          </a:schemeClr>
        </a:solidFill>
        <a:ln w="25400" cap="flat" cmpd="sng" algn="ctr">
          <a:solidFill>
            <a:schemeClr val="accent6">
              <a:shade val="50000"/>
              <a:hueOff val="-495980"/>
              <a:satOff val="-28802"/>
              <a:lumOff val="49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3</a:t>
          </a:r>
          <a:endParaRPr lang="zh-CN" altLang="en-US" sz="1900" kern="1200" dirty="0"/>
        </a:p>
      </dsp:txBody>
      <dsp:txXfrm rot="-5400000">
        <a:off x="1" y="1951797"/>
        <a:ext cx="670926" cy="287539"/>
      </dsp:txXfrm>
    </dsp:sp>
    <dsp:sp modelId="{274857CE-B30C-450E-ACB6-CBF7AE79887F}">
      <dsp:nvSpPr>
        <dsp:cNvPr id="0" name=""/>
        <dsp:cNvSpPr/>
      </dsp:nvSpPr>
      <dsp:spPr>
        <a:xfrm rot="5400000">
          <a:off x="2256209" y="31051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495980"/>
              <a:satOff val="-28802"/>
              <a:lumOff val="49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文献管理</a:t>
          </a:r>
          <a:endParaRPr lang="zh-CN" altLang="en-US" sz="2400" kern="1200" dirty="0"/>
        </a:p>
      </dsp:txBody>
      <dsp:txXfrm rot="-5400000">
        <a:off x="670926" y="1646746"/>
        <a:ext cx="3763157" cy="562178"/>
      </dsp:txXfrm>
    </dsp:sp>
    <dsp:sp modelId="{ACBA2B3E-E672-4B5D-A395-9C753E380A32}">
      <dsp:nvSpPr>
        <dsp:cNvPr id="0" name=""/>
        <dsp:cNvSpPr/>
      </dsp:nvSpPr>
      <dsp:spPr>
        <a:xfrm rot="5400000">
          <a:off x="-143769" y="2566864"/>
          <a:ext cx="958465" cy="670926"/>
        </a:xfrm>
        <a:prstGeom prst="chevron">
          <a:avLst/>
        </a:prstGeom>
        <a:solidFill>
          <a:schemeClr val="accent6">
            <a:shade val="50000"/>
            <a:hueOff val="-247990"/>
            <a:satOff val="-14401"/>
            <a:lumOff val="24659"/>
            <a:alphaOff val="0"/>
          </a:schemeClr>
        </a:solidFill>
        <a:ln w="25400" cap="flat" cmpd="sng" algn="ctr">
          <a:solidFill>
            <a:schemeClr val="accent6">
              <a:shade val="50000"/>
              <a:hueOff val="-247990"/>
              <a:satOff val="-14401"/>
              <a:lumOff val="246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4</a:t>
          </a:r>
          <a:endParaRPr lang="zh-CN" altLang="en-US" sz="1900" kern="1200" dirty="0"/>
        </a:p>
      </dsp:txBody>
      <dsp:txXfrm rot="-5400000">
        <a:off x="1" y="2758557"/>
        <a:ext cx="670926" cy="287539"/>
      </dsp:txXfrm>
    </dsp:sp>
    <dsp:sp modelId="{3DA556D4-7282-4D7A-98B9-1E6BB9CC9323}">
      <dsp:nvSpPr>
        <dsp:cNvPr id="0" name=""/>
        <dsp:cNvSpPr/>
      </dsp:nvSpPr>
      <dsp:spPr>
        <a:xfrm rot="5400000">
          <a:off x="2256209" y="837810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247990"/>
              <a:satOff val="-14401"/>
              <a:lumOff val="246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写作</a:t>
          </a:r>
          <a:endParaRPr lang="zh-CN" altLang="en-US" sz="2400" kern="1200" dirty="0"/>
        </a:p>
      </dsp:txBody>
      <dsp:txXfrm rot="-5400000">
        <a:off x="670926" y="2453505"/>
        <a:ext cx="3763157" cy="562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15B9EA0-418D-451B-809D-83167FC70BF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8181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数据库地址从所图网站点击进入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C06D0924-3C89-48EF-9B7C-170FD12DE22A}" type="slidenum">
              <a:rPr lang="zh-CN" altLang="en-US">
                <a:latin typeface="Calibri" panose="020F0502020204030204" pitchFamily="34" charset="0"/>
              </a:rPr>
              <a:pPr eaLnBrk="1" hangingPunct="1"/>
              <a:t>16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58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CC8BE52E-274D-4BAC-9C17-A1DC1BC6B7E9}" type="slidenum">
              <a:rPr lang="en-US" altLang="zh-CN" smtClean="0">
                <a:latin typeface="Arial" charset="0"/>
              </a:rPr>
              <a:pPr eaLnBrk="1" hangingPunct="1"/>
              <a:t>54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9401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22F42BA4-B1E8-49ED-956C-E3A6512F37B3}" type="slidenum">
              <a:rPr lang="en-US" altLang="zh-CN" smtClean="0">
                <a:latin typeface="Arial" charset="0"/>
              </a:rPr>
              <a:pPr eaLnBrk="1" hangingPunct="1"/>
              <a:t>55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7200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3D3D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sz="1400" b="1">
              <a:latin typeface="Arial" charset="0"/>
            </a:endParaRPr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-50800" y="-38100"/>
            <a:ext cx="9159875" cy="2819400"/>
          </a:xfrm>
          <a:custGeom>
            <a:avLst/>
            <a:gdLst/>
            <a:ahLst/>
            <a:cxnLst>
              <a:cxn ang="0">
                <a:pos x="32" y="0"/>
              </a:cxn>
              <a:cxn ang="0">
                <a:pos x="24" y="1448"/>
              </a:cxn>
              <a:cxn ang="0">
                <a:pos x="1160" y="1776"/>
              </a:cxn>
              <a:cxn ang="0">
                <a:pos x="5770" y="7"/>
              </a:cxn>
              <a:cxn ang="0">
                <a:pos x="100" y="7"/>
              </a:cxn>
              <a:cxn ang="0">
                <a:pos x="32" y="0"/>
              </a:cxn>
            </a:cxnLst>
            <a:rect l="0" t="0" r="r" b="b"/>
            <a:pathLst>
              <a:path w="5770" h="1776">
                <a:moveTo>
                  <a:pt x="32" y="0"/>
                </a:moveTo>
                <a:cubicBezTo>
                  <a:pt x="32" y="0"/>
                  <a:pt x="0" y="1080"/>
                  <a:pt x="24" y="1448"/>
                </a:cubicBezTo>
                <a:cubicBezTo>
                  <a:pt x="608" y="1504"/>
                  <a:pt x="1016" y="1672"/>
                  <a:pt x="1160" y="1776"/>
                </a:cubicBezTo>
                <a:cubicBezTo>
                  <a:pt x="2968" y="288"/>
                  <a:pt x="5770" y="7"/>
                  <a:pt x="5770" y="7"/>
                </a:cubicBezTo>
                <a:lnTo>
                  <a:pt x="100" y="7"/>
                </a:lnTo>
                <a:lnTo>
                  <a:pt x="32" y="0"/>
                </a:lnTo>
                <a:close/>
              </a:path>
            </a:pathLst>
          </a:custGeom>
          <a:solidFill>
            <a:srgbClr val="50080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0" y="2133600"/>
            <a:ext cx="1835150" cy="720725"/>
          </a:xfrm>
          <a:custGeom>
            <a:avLst/>
            <a:gdLst>
              <a:gd name="T0" fmla="*/ 0 w 1715"/>
              <a:gd name="T1" fmla="*/ 0 h 1074"/>
              <a:gd name="T2" fmla="*/ 12463 w 1715"/>
              <a:gd name="T3" fmla="*/ 68449 h 1074"/>
              <a:gd name="T4" fmla="*/ 970983 w 1715"/>
              <a:gd name="T5" fmla="*/ 354658 h 1074"/>
              <a:gd name="T6" fmla="*/ 0 w 1715"/>
              <a:gd name="T7" fmla="*/ 0 h 1074"/>
              <a:gd name="T8" fmla="*/ 0 60000 65536"/>
              <a:gd name="T9" fmla="*/ 0 60000 65536"/>
              <a:gd name="T10" fmla="*/ 0 60000 65536"/>
              <a:gd name="T11" fmla="*/ 0 60000 65536"/>
              <a:gd name="T12" fmla="*/ 0 w 1715"/>
              <a:gd name="T13" fmla="*/ 0 h 1074"/>
              <a:gd name="T14" fmla="*/ 1715 w 1715"/>
              <a:gd name="T15" fmla="*/ 1074 h 10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15" h="1074">
                <a:moveTo>
                  <a:pt x="0" y="0"/>
                </a:moveTo>
                <a:cubicBezTo>
                  <a:pt x="0" y="48"/>
                  <a:pt x="16" y="272"/>
                  <a:pt x="22" y="204"/>
                </a:cubicBezTo>
                <a:cubicBezTo>
                  <a:pt x="1021" y="510"/>
                  <a:pt x="1715" y="1074"/>
                  <a:pt x="1714" y="1057"/>
                </a:cubicBezTo>
                <a:cubicBezTo>
                  <a:pt x="1713" y="1040"/>
                  <a:pt x="1101" y="350"/>
                  <a:pt x="0" y="0"/>
                </a:cubicBezTo>
                <a:close/>
              </a:path>
            </a:pathLst>
          </a:custGeom>
          <a:solidFill>
            <a:srgbClr val="B6A86A"/>
          </a:solidFill>
          <a:ln w="9525">
            <a:solidFill>
              <a:srgbClr val="B1A15F"/>
            </a:solidFill>
            <a:round/>
            <a:headEnd/>
            <a:tailEnd/>
          </a:ln>
          <a:effectLst>
            <a:outerShdw dist="109250" dir="3267739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zh-CN" altLang="zh-CN" b="1">
              <a:latin typeface="Arial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>
            <a:off x="468313" y="-171450"/>
            <a:ext cx="8675687" cy="4248150"/>
          </a:xfrm>
          <a:custGeom>
            <a:avLst/>
            <a:gdLst>
              <a:gd name="T0" fmla="*/ 3887788 w 5598"/>
              <a:gd name="T1" fmla="*/ 0 h 3220"/>
              <a:gd name="T2" fmla="*/ 3887788 w 5598"/>
              <a:gd name="T3" fmla="*/ 156226 h 3220"/>
              <a:gd name="T4" fmla="*/ 0 w 5598"/>
              <a:gd name="T5" fmla="*/ 2132181 h 3220"/>
              <a:gd name="T6" fmla="*/ 3887788 w 5598"/>
              <a:gd name="T7" fmla="*/ 0 h 3220"/>
              <a:gd name="T8" fmla="*/ 0 60000 65536"/>
              <a:gd name="T9" fmla="*/ 0 60000 65536"/>
              <a:gd name="T10" fmla="*/ 0 60000 65536"/>
              <a:gd name="T11" fmla="*/ 0 60000 65536"/>
              <a:gd name="T12" fmla="*/ 0 w 5598"/>
              <a:gd name="T13" fmla="*/ 0 h 3220"/>
              <a:gd name="T14" fmla="*/ 5598 w 5598"/>
              <a:gd name="T15" fmla="*/ 3220 h 32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8" h="3220">
                <a:moveTo>
                  <a:pt x="5598" y="0"/>
                </a:moveTo>
                <a:cubicBezTo>
                  <a:pt x="5598" y="113"/>
                  <a:pt x="5598" y="233"/>
                  <a:pt x="5598" y="233"/>
                </a:cubicBezTo>
                <a:cubicBezTo>
                  <a:pt x="1974" y="689"/>
                  <a:pt x="4" y="3220"/>
                  <a:pt x="0" y="3180"/>
                </a:cubicBezTo>
                <a:cubicBezTo>
                  <a:pt x="0" y="3141"/>
                  <a:pt x="1799" y="559"/>
                  <a:pt x="5598" y="0"/>
                </a:cubicBezTo>
                <a:close/>
              </a:path>
            </a:pathLst>
          </a:custGeom>
          <a:solidFill>
            <a:srgbClr val="B1A15F"/>
          </a:solidFill>
          <a:ln w="9525">
            <a:noFill/>
            <a:round/>
            <a:headEnd/>
            <a:tailEnd/>
          </a:ln>
          <a:effectLst>
            <a:outerShdw dist="81320" dir="2319588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zh-CN" altLang="zh-CN" b="1">
              <a:latin typeface="Arial" charset="0"/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>
            <a:off x="2627313" y="4005263"/>
            <a:ext cx="6053137" cy="15875"/>
          </a:xfrm>
          <a:prstGeom prst="line">
            <a:avLst/>
          </a:prstGeom>
          <a:noFill/>
          <a:ln w="38100" cmpd="dbl">
            <a:solidFill>
              <a:srgbClr val="A5942D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9" name="Picture 20" descr="logo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00438"/>
            <a:ext cx="39814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12"/>
          <p:cNvGrpSpPr>
            <a:grpSpLocks/>
          </p:cNvGrpSpPr>
          <p:nvPr/>
        </p:nvGrpSpPr>
        <p:grpSpPr bwMode="auto">
          <a:xfrm>
            <a:off x="611188" y="476250"/>
            <a:ext cx="2598737" cy="962025"/>
            <a:chOff x="611188" y="476250"/>
            <a:chExt cx="2598320" cy="962025"/>
          </a:xfrm>
        </p:grpSpPr>
        <p:pic>
          <p:nvPicPr>
            <p:cNvPr id="11" name="Picture 10" descr="logo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476250"/>
              <a:ext cx="1008062" cy="9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21" descr="白色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11"/>
            <a:stretch>
              <a:fillRect/>
            </a:stretch>
          </p:blipFill>
          <p:spPr bwMode="auto">
            <a:xfrm>
              <a:off x="1592778" y="490119"/>
              <a:ext cx="161673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90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268538" y="2708275"/>
            <a:ext cx="6618287" cy="1181100"/>
          </a:xfrm>
        </p:spPr>
        <p:txBody>
          <a:bodyPr/>
          <a:lstStyle>
            <a:lvl1pPr>
              <a:defRPr sz="4000">
                <a:ea typeface="黑体" pitchFamily="2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627313" y="4221163"/>
            <a:ext cx="5754687" cy="7334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200">
                <a:ea typeface="黑体" pitchFamily="2" charset="-122"/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87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采用视图页脚填写课件名称</a:t>
            </a:r>
          </a:p>
        </p:txBody>
      </p:sp>
    </p:spTree>
    <p:extLst>
      <p:ext uri="{BB962C8B-B14F-4D97-AF65-F5344CB8AC3E}">
        <p14:creationId xmlns:p14="http://schemas.microsoft.com/office/powerpoint/2010/main" val="4240112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2575" y="333375"/>
            <a:ext cx="2054225" cy="57927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333375"/>
            <a:ext cx="6011862" cy="57927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采用视图页脚填写课件名称</a:t>
            </a:r>
          </a:p>
        </p:txBody>
      </p:sp>
    </p:spTree>
    <p:extLst>
      <p:ext uri="{BB962C8B-B14F-4D97-AF65-F5344CB8AC3E}">
        <p14:creationId xmlns:p14="http://schemas.microsoft.com/office/powerpoint/2010/main" val="63196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采用视图页脚填写课件名称</a:t>
            </a:r>
          </a:p>
        </p:txBody>
      </p:sp>
    </p:spTree>
    <p:extLst>
      <p:ext uri="{BB962C8B-B14F-4D97-AF65-F5344CB8AC3E}">
        <p14:creationId xmlns:p14="http://schemas.microsoft.com/office/powerpoint/2010/main" val="231603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采用视图页脚填写课件名称</a:t>
            </a:r>
          </a:p>
        </p:txBody>
      </p:sp>
    </p:spTree>
    <p:extLst>
      <p:ext uri="{BB962C8B-B14F-4D97-AF65-F5344CB8AC3E}">
        <p14:creationId xmlns:p14="http://schemas.microsoft.com/office/powerpoint/2010/main" val="1632961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19138" y="1600200"/>
            <a:ext cx="37941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65663" y="1600200"/>
            <a:ext cx="37941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采用视图页脚填写课件名称</a:t>
            </a:r>
          </a:p>
        </p:txBody>
      </p:sp>
    </p:spTree>
    <p:extLst>
      <p:ext uri="{BB962C8B-B14F-4D97-AF65-F5344CB8AC3E}">
        <p14:creationId xmlns:p14="http://schemas.microsoft.com/office/powerpoint/2010/main" val="294420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采用视图页脚填写课件名称</a:t>
            </a:r>
          </a:p>
        </p:txBody>
      </p:sp>
    </p:spTree>
    <p:extLst>
      <p:ext uri="{BB962C8B-B14F-4D97-AF65-F5344CB8AC3E}">
        <p14:creationId xmlns:p14="http://schemas.microsoft.com/office/powerpoint/2010/main" val="229755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采用视图页脚填写课件名称</a:t>
            </a:r>
          </a:p>
        </p:txBody>
      </p:sp>
    </p:spTree>
    <p:extLst>
      <p:ext uri="{BB962C8B-B14F-4D97-AF65-F5344CB8AC3E}">
        <p14:creationId xmlns:p14="http://schemas.microsoft.com/office/powerpoint/2010/main" val="3437037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采用视图页脚填写课件名称</a:t>
            </a:r>
          </a:p>
        </p:txBody>
      </p:sp>
    </p:spTree>
    <p:extLst>
      <p:ext uri="{BB962C8B-B14F-4D97-AF65-F5344CB8AC3E}">
        <p14:creationId xmlns:p14="http://schemas.microsoft.com/office/powerpoint/2010/main" val="136750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采用视图页脚填写课件名称</a:t>
            </a:r>
          </a:p>
        </p:txBody>
      </p:sp>
    </p:spTree>
    <p:extLst>
      <p:ext uri="{BB962C8B-B14F-4D97-AF65-F5344CB8AC3E}">
        <p14:creationId xmlns:p14="http://schemas.microsoft.com/office/powerpoint/2010/main" val="211605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采用视图页脚填写课件名称</a:t>
            </a:r>
          </a:p>
        </p:txBody>
      </p:sp>
    </p:spTree>
    <p:extLst>
      <p:ext uri="{BB962C8B-B14F-4D97-AF65-F5344CB8AC3E}">
        <p14:creationId xmlns:p14="http://schemas.microsoft.com/office/powerpoint/2010/main" val="203519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2"/>
          <p:cNvSpPr>
            <a:spLocks/>
          </p:cNvSpPr>
          <p:nvPr/>
        </p:nvSpPr>
        <p:spPr bwMode="auto">
          <a:xfrm>
            <a:off x="-36513" y="-80963"/>
            <a:ext cx="3381376" cy="1100138"/>
          </a:xfrm>
          <a:custGeom>
            <a:avLst/>
            <a:gdLst>
              <a:gd name="T0" fmla="*/ 0 w 2130"/>
              <a:gd name="T1" fmla="*/ 53975 h 693"/>
              <a:gd name="T2" fmla="*/ 0 w 2130"/>
              <a:gd name="T3" fmla="*/ 701675 h 693"/>
              <a:gd name="T4" fmla="*/ 1077913 w 2130"/>
              <a:gd name="T5" fmla="*/ 1100138 h 693"/>
              <a:gd name="T6" fmla="*/ 3381376 w 2130"/>
              <a:gd name="T7" fmla="*/ 0 h 693"/>
              <a:gd name="T8" fmla="*/ 0 w 2130"/>
              <a:gd name="T9" fmla="*/ 53975 h 6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30"/>
              <a:gd name="T16" fmla="*/ 0 h 693"/>
              <a:gd name="T17" fmla="*/ 2130 w 2130"/>
              <a:gd name="T18" fmla="*/ 693 h 6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30" h="693">
                <a:moveTo>
                  <a:pt x="0" y="34"/>
                </a:moveTo>
                <a:cubicBezTo>
                  <a:pt x="0" y="34"/>
                  <a:pt x="0" y="238"/>
                  <a:pt x="0" y="442"/>
                </a:cubicBezTo>
                <a:cubicBezTo>
                  <a:pt x="132" y="474"/>
                  <a:pt x="322" y="510"/>
                  <a:pt x="679" y="693"/>
                </a:cubicBezTo>
                <a:cubicBezTo>
                  <a:pt x="1394" y="263"/>
                  <a:pt x="2130" y="0"/>
                  <a:pt x="2130" y="0"/>
                </a:cubicBezTo>
                <a:lnTo>
                  <a:pt x="0" y="34"/>
                </a:lnTo>
                <a:close/>
              </a:path>
            </a:pathLst>
          </a:custGeom>
          <a:solidFill>
            <a:srgbClr val="50080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zh-CN" b="1">
              <a:latin typeface="Arial" charset="0"/>
            </a:endParaRPr>
          </a:p>
        </p:txBody>
      </p:sp>
      <p:sp>
        <p:nvSpPr>
          <p:cNvPr id="1032" name="Freeform 3"/>
          <p:cNvSpPr>
            <a:spLocks/>
          </p:cNvSpPr>
          <p:nvPr/>
        </p:nvSpPr>
        <p:spPr bwMode="auto">
          <a:xfrm>
            <a:off x="5003800" y="6669088"/>
            <a:ext cx="12700" cy="34925"/>
          </a:xfrm>
          <a:custGeom>
            <a:avLst/>
            <a:gdLst>
              <a:gd name="T0" fmla="*/ 0 w 8"/>
              <a:gd name="T1" fmla="*/ 34925 h 22"/>
              <a:gd name="T2" fmla="*/ 12700 w 8"/>
              <a:gd name="T3" fmla="*/ 0 h 22"/>
              <a:gd name="T4" fmla="*/ 0 w 8"/>
              <a:gd name="T5" fmla="*/ 34925 h 22"/>
              <a:gd name="T6" fmla="*/ 0 60000 65536"/>
              <a:gd name="T7" fmla="*/ 0 60000 65536"/>
              <a:gd name="T8" fmla="*/ 0 60000 65536"/>
              <a:gd name="T9" fmla="*/ 0 w 8"/>
              <a:gd name="T10" fmla="*/ 0 h 22"/>
              <a:gd name="T11" fmla="*/ 8 w 8"/>
              <a:gd name="T12" fmla="*/ 22 h 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22">
                <a:moveTo>
                  <a:pt x="0" y="22"/>
                </a:moveTo>
                <a:cubicBezTo>
                  <a:pt x="3" y="15"/>
                  <a:pt x="8" y="0"/>
                  <a:pt x="8" y="0"/>
                </a:cubicBezTo>
                <a:cubicBezTo>
                  <a:pt x="8" y="0"/>
                  <a:pt x="3" y="15"/>
                  <a:pt x="0" y="2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zh-CN" b="1">
              <a:latin typeface="Arial" charset="0"/>
            </a:endParaRPr>
          </a:p>
        </p:txBody>
      </p:sp>
      <p:sp>
        <p:nvSpPr>
          <p:cNvPr id="1033" name="Freeform 4"/>
          <p:cNvSpPr>
            <a:spLocks/>
          </p:cNvSpPr>
          <p:nvPr/>
        </p:nvSpPr>
        <p:spPr bwMode="auto">
          <a:xfrm>
            <a:off x="107950" y="-242888"/>
            <a:ext cx="3887788" cy="2159001"/>
          </a:xfrm>
          <a:custGeom>
            <a:avLst/>
            <a:gdLst>
              <a:gd name="T0" fmla="*/ 3887788 w 5598"/>
              <a:gd name="T1" fmla="*/ 0 h 3220"/>
              <a:gd name="T2" fmla="*/ 3887788 w 5598"/>
              <a:gd name="T3" fmla="*/ 156226 h 3220"/>
              <a:gd name="T4" fmla="*/ 0 w 5598"/>
              <a:gd name="T5" fmla="*/ 2132181 h 3220"/>
              <a:gd name="T6" fmla="*/ 3887788 w 5598"/>
              <a:gd name="T7" fmla="*/ 0 h 3220"/>
              <a:gd name="T8" fmla="*/ 0 60000 65536"/>
              <a:gd name="T9" fmla="*/ 0 60000 65536"/>
              <a:gd name="T10" fmla="*/ 0 60000 65536"/>
              <a:gd name="T11" fmla="*/ 0 60000 65536"/>
              <a:gd name="T12" fmla="*/ 0 w 5598"/>
              <a:gd name="T13" fmla="*/ 0 h 3220"/>
              <a:gd name="T14" fmla="*/ 5598 w 5598"/>
              <a:gd name="T15" fmla="*/ 3220 h 32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8" h="3220">
                <a:moveTo>
                  <a:pt x="5598" y="0"/>
                </a:moveTo>
                <a:cubicBezTo>
                  <a:pt x="5598" y="113"/>
                  <a:pt x="5598" y="233"/>
                  <a:pt x="5598" y="233"/>
                </a:cubicBezTo>
                <a:cubicBezTo>
                  <a:pt x="1974" y="689"/>
                  <a:pt x="4" y="3220"/>
                  <a:pt x="0" y="3180"/>
                </a:cubicBezTo>
                <a:cubicBezTo>
                  <a:pt x="0" y="3141"/>
                  <a:pt x="1799" y="559"/>
                  <a:pt x="5598" y="0"/>
                </a:cubicBezTo>
                <a:close/>
              </a:path>
            </a:pathLst>
          </a:custGeom>
          <a:solidFill>
            <a:srgbClr val="B1A15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zh-CN" b="1">
              <a:latin typeface="Arial" charset="0"/>
            </a:endParaRPr>
          </a:p>
        </p:txBody>
      </p:sp>
      <p:sp>
        <p:nvSpPr>
          <p:cNvPr id="1034" name="Freeform 5"/>
          <p:cNvSpPr>
            <a:spLocks/>
          </p:cNvSpPr>
          <p:nvPr/>
        </p:nvSpPr>
        <p:spPr bwMode="auto">
          <a:xfrm>
            <a:off x="0" y="620713"/>
            <a:ext cx="971550" cy="360362"/>
          </a:xfrm>
          <a:custGeom>
            <a:avLst/>
            <a:gdLst>
              <a:gd name="T0" fmla="*/ 0 w 1715"/>
              <a:gd name="T1" fmla="*/ 0 h 1074"/>
              <a:gd name="T2" fmla="*/ 12463 w 1715"/>
              <a:gd name="T3" fmla="*/ 68449 h 1074"/>
              <a:gd name="T4" fmla="*/ 970983 w 1715"/>
              <a:gd name="T5" fmla="*/ 354658 h 1074"/>
              <a:gd name="T6" fmla="*/ 0 w 1715"/>
              <a:gd name="T7" fmla="*/ 0 h 1074"/>
              <a:gd name="T8" fmla="*/ 0 60000 65536"/>
              <a:gd name="T9" fmla="*/ 0 60000 65536"/>
              <a:gd name="T10" fmla="*/ 0 60000 65536"/>
              <a:gd name="T11" fmla="*/ 0 60000 65536"/>
              <a:gd name="T12" fmla="*/ 0 w 1715"/>
              <a:gd name="T13" fmla="*/ 0 h 1074"/>
              <a:gd name="T14" fmla="*/ 1715 w 1715"/>
              <a:gd name="T15" fmla="*/ 1074 h 10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15" h="1074">
                <a:moveTo>
                  <a:pt x="0" y="0"/>
                </a:moveTo>
                <a:cubicBezTo>
                  <a:pt x="0" y="48"/>
                  <a:pt x="16" y="272"/>
                  <a:pt x="22" y="204"/>
                </a:cubicBezTo>
                <a:cubicBezTo>
                  <a:pt x="1021" y="510"/>
                  <a:pt x="1715" y="1074"/>
                  <a:pt x="1714" y="1057"/>
                </a:cubicBezTo>
                <a:cubicBezTo>
                  <a:pt x="1713" y="1040"/>
                  <a:pt x="1101" y="350"/>
                  <a:pt x="0" y="0"/>
                </a:cubicBezTo>
                <a:close/>
              </a:path>
            </a:pathLst>
          </a:custGeom>
          <a:solidFill>
            <a:srgbClr val="B6A86A"/>
          </a:solidFill>
          <a:ln w="9525">
            <a:solidFill>
              <a:srgbClr val="B1A15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zh-CN" b="1">
              <a:latin typeface="Arial" charset="0"/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0" y="6524625"/>
            <a:ext cx="6302375" cy="0"/>
          </a:xfrm>
          <a:prstGeom prst="line">
            <a:avLst/>
          </a:prstGeom>
          <a:noFill/>
          <a:ln w="9525">
            <a:solidFill>
              <a:srgbClr val="6B654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33375"/>
            <a:ext cx="8218487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600200"/>
            <a:ext cx="77406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5963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b="1" smtClean="0">
                <a:latin typeface="Arial" charset="0"/>
                <a:ea typeface="黑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采用视图页脚填写课件名称</a:t>
            </a:r>
          </a:p>
        </p:txBody>
      </p:sp>
      <p:grpSp>
        <p:nvGrpSpPr>
          <p:cNvPr id="1035" name="组合 13"/>
          <p:cNvGrpSpPr>
            <a:grpSpLocks/>
          </p:cNvGrpSpPr>
          <p:nvPr/>
        </p:nvGrpSpPr>
        <p:grpSpPr bwMode="auto">
          <a:xfrm>
            <a:off x="144463" y="109538"/>
            <a:ext cx="1377950" cy="582612"/>
            <a:chOff x="144463" y="109538"/>
            <a:chExt cx="1378511" cy="582612"/>
          </a:xfrm>
        </p:grpSpPr>
        <p:pic>
          <p:nvPicPr>
            <p:cNvPr id="1036" name="Picture 12" descr="logo2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3" y="109538"/>
              <a:ext cx="611187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图片 12" descr="白色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11"/>
            <a:stretch>
              <a:fillRect/>
            </a:stretch>
          </p:blipFill>
          <p:spPr bwMode="auto">
            <a:xfrm>
              <a:off x="697015" y="147918"/>
              <a:ext cx="825959" cy="404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l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dnote.com/" TargetMode="External"/><Relationship Id="rId2" Type="http://schemas.openxmlformats.org/officeDocument/2006/relationships/hyperlink" Target="http://www.las.ac.cn/endnote/endnote.j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as.ac.cn--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biotech.ustc.edu.cn/forum/forum.ph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hyperlink" Target="http://www.endnote.com/" TargetMode="External"/><Relationship Id="rId4" Type="http://schemas.openxmlformats.org/officeDocument/2006/relationships/hyperlink" Target="http://blog.sciencenet.cn/?266709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r>
              <a:rPr lang="en-US" altLang="zh-CN" dirty="0">
                <a:ea typeface="楷体_GB2312" pitchFamily="49" charset="-122"/>
              </a:rPr>
              <a:t>EndNote</a:t>
            </a:r>
            <a:br>
              <a:rPr lang="en-US" altLang="zh-CN" dirty="0">
                <a:ea typeface="楷体_GB2312" pitchFamily="49" charset="-122"/>
              </a:rPr>
            </a:br>
            <a:r>
              <a:rPr lang="zh-CN" altLang="en-US" dirty="0">
                <a:ea typeface="楷体_GB2312" pitchFamily="49" charset="-122"/>
              </a:rPr>
              <a:t>插入参考文献 </a:t>
            </a:r>
            <a:endParaRPr lang="zh-CN" altLang="zh-CN" dirty="0" smtClean="0">
              <a:ea typeface="黑体" panose="02010609060101010101" pitchFamily="49" charset="-122"/>
            </a:endParaRPr>
          </a:p>
        </p:txBody>
      </p:sp>
      <p:sp>
        <p:nvSpPr>
          <p:cNvPr id="3075" name="Rectangle 9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zh-CN" altLang="en-US" b="0" dirty="0">
                <a:latin typeface="黑体" pitchFamily="49" charset="-122"/>
              </a:rPr>
              <a:t>赵慧敏</a:t>
            </a:r>
          </a:p>
          <a:p>
            <a:pPr>
              <a:lnSpc>
                <a:spcPct val="80000"/>
              </a:lnSpc>
            </a:pPr>
            <a:r>
              <a:rPr lang="zh-CN" altLang="en-US" b="0" dirty="0" smtClean="0">
                <a:latin typeface="黑体" pitchFamily="49" charset="-122"/>
              </a:rPr>
              <a:t>中国科学院文献情报中心</a:t>
            </a:r>
            <a:endParaRPr lang="en-US" altLang="zh-CN" b="0" dirty="0">
              <a:latin typeface="黑体" pitchFamily="49" charset="-122"/>
            </a:endParaRPr>
          </a:p>
          <a:p>
            <a:pPr>
              <a:lnSpc>
                <a:spcPct val="80000"/>
              </a:lnSpc>
            </a:pPr>
            <a:r>
              <a:rPr lang="zh-CN" altLang="en-US" b="0" dirty="0">
                <a:latin typeface="黑体" pitchFamily="49" charset="-122"/>
              </a:rPr>
              <a:t>学科咨询部</a:t>
            </a:r>
            <a:endParaRPr lang="en-US" altLang="zh-CN" b="0" dirty="0">
              <a:latin typeface="黑体" pitchFamily="49" charset="-122"/>
            </a:endParaRPr>
          </a:p>
          <a:p>
            <a:endParaRPr lang="zh-CN" altLang="zh-CN" dirty="0" smtClean="0"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、建立个人文献库</a:t>
            </a:r>
          </a:p>
        </p:txBody>
      </p:sp>
      <p:sp>
        <p:nvSpPr>
          <p:cNvPr id="14339" name="内容占位符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96" b="5704"/>
          <a:stretch>
            <a:fillRect/>
          </a:stretch>
        </p:blipFill>
        <p:spPr bwMode="auto">
          <a:xfrm>
            <a:off x="468313" y="1125538"/>
            <a:ext cx="8099425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圆角矩形 9"/>
          <p:cNvSpPr>
            <a:spLocks noChangeArrowheads="1"/>
          </p:cNvSpPr>
          <p:nvPr/>
        </p:nvSpPr>
        <p:spPr bwMode="auto">
          <a:xfrm>
            <a:off x="539750" y="1484313"/>
            <a:ext cx="2376488" cy="2159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4" b="6250"/>
          <a:stretch>
            <a:fillRect/>
          </a:stretch>
        </p:blipFill>
        <p:spPr bwMode="auto">
          <a:xfrm>
            <a:off x="468313" y="1098550"/>
            <a:ext cx="819308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4" descr="C:\Users\hewei\AppData\Roaming\Tencent\Users\306711232\QQ\WinTemp\RichOle\$A]]S2V_R{J4IK`ZE3~L~H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"/>
          <a:stretch>
            <a:fillRect/>
          </a:stretch>
        </p:blipFill>
        <p:spPr bwMode="auto">
          <a:xfrm>
            <a:off x="2843213" y="4149725"/>
            <a:ext cx="17287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003800" y="4149725"/>
            <a:ext cx="3455988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solidFill>
                  <a:srgbClr val="FF0000"/>
                </a:solidFill>
                <a:ea typeface="黑体" panose="02010609060101010101" pitchFamily="49" charset="-122"/>
              </a:rPr>
              <a:t>1</a:t>
            </a:r>
            <a:r>
              <a:rPr lang="zh-CN" altLang="en-US" sz="2000">
                <a:solidFill>
                  <a:srgbClr val="FF0000"/>
                </a:solidFill>
                <a:ea typeface="黑体" panose="02010609060101010101" pitchFamily="49" charset="-122"/>
              </a:rPr>
              <a:t>、</a:t>
            </a:r>
            <a:r>
              <a:rPr lang="en-US" altLang="zh-CN" sz="2000">
                <a:solidFill>
                  <a:srgbClr val="FF0000"/>
                </a:solidFill>
                <a:ea typeface="黑体" panose="02010609060101010101" pitchFamily="49" charset="-122"/>
              </a:rPr>
              <a:t>enl</a:t>
            </a:r>
            <a:r>
              <a:rPr lang="zh-CN" altLang="en-US" sz="2000">
                <a:solidFill>
                  <a:srgbClr val="FF0000"/>
                </a:solidFill>
                <a:ea typeface="黑体" panose="02010609060101010101" pitchFamily="49" charset="-122"/>
              </a:rPr>
              <a:t>和</a:t>
            </a:r>
            <a:r>
              <a:rPr lang="en-US" altLang="zh-CN" sz="2000">
                <a:solidFill>
                  <a:srgbClr val="FF0000"/>
                </a:solidFill>
                <a:ea typeface="黑体" panose="02010609060101010101" pitchFamily="49" charset="-122"/>
              </a:rPr>
              <a:t>Data</a:t>
            </a:r>
            <a:r>
              <a:rPr lang="zh-CN" altLang="en-US" sz="2000">
                <a:solidFill>
                  <a:srgbClr val="FF0000"/>
                </a:solidFill>
                <a:ea typeface="黑体" panose="02010609060101010101" pitchFamily="49" charset="-122"/>
              </a:rPr>
              <a:t>文件成对出现，必须存放在同一文件夹！</a:t>
            </a:r>
            <a:endParaRPr lang="en-US" altLang="zh-CN" sz="200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995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、文献导入</a:t>
            </a:r>
          </a:p>
        </p:txBody>
      </p:sp>
      <p:sp>
        <p:nvSpPr>
          <p:cNvPr id="1536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altLang="zh-CN" dirty="0" smtClean="0"/>
              <a:t>2.1 </a:t>
            </a:r>
            <a:r>
              <a:rPr lang="en-US" altLang="zh-CN" dirty="0" smtClean="0"/>
              <a:t>PDF</a:t>
            </a:r>
            <a:r>
              <a:rPr lang="zh-CN" altLang="en-US" dirty="0" smtClean="0"/>
              <a:t>导入</a:t>
            </a:r>
            <a:endParaRPr lang="en-US" altLang="zh-CN" dirty="0" smtClean="0"/>
          </a:p>
          <a:p>
            <a:pPr marL="514350" indent="-514350">
              <a:buNone/>
            </a:pPr>
            <a:r>
              <a:rPr lang="en-US" altLang="zh-CN" dirty="0" smtClean="0"/>
              <a:t>2.2 </a:t>
            </a:r>
            <a:r>
              <a:rPr lang="zh-CN" altLang="en-US" dirty="0" smtClean="0"/>
              <a:t>在线检索</a:t>
            </a:r>
            <a:endParaRPr lang="en-US" altLang="zh-CN" dirty="0" smtClean="0"/>
          </a:p>
          <a:p>
            <a:pPr marL="514350" indent="-514350">
              <a:buNone/>
            </a:pPr>
            <a:r>
              <a:rPr lang="en-US" altLang="zh-CN" dirty="0" smtClean="0"/>
              <a:t>2.3 </a:t>
            </a:r>
            <a:r>
              <a:rPr lang="en-US" altLang="zh-CN" dirty="0" smtClean="0"/>
              <a:t>Google </a:t>
            </a:r>
            <a:r>
              <a:rPr lang="en-US" altLang="zh-CN" dirty="0" smtClean="0"/>
              <a:t>Scholar</a:t>
            </a:r>
            <a:r>
              <a:rPr lang="zh-CN" altLang="en-US" dirty="0" smtClean="0"/>
              <a:t>导入</a:t>
            </a:r>
            <a:endParaRPr lang="en-US" altLang="zh-CN" dirty="0" smtClean="0"/>
          </a:p>
          <a:p>
            <a:pPr marL="514350" indent="-514350">
              <a:buNone/>
            </a:pPr>
            <a:r>
              <a:rPr lang="en-US" altLang="zh-CN" dirty="0" smtClean="0"/>
              <a:t>2.4 </a:t>
            </a:r>
            <a:r>
              <a:rPr lang="zh-CN" altLang="en-US" dirty="0" smtClean="0"/>
              <a:t>数据库检索导入</a:t>
            </a:r>
            <a:endParaRPr lang="en-US" altLang="zh-CN" dirty="0" smtClean="0"/>
          </a:p>
          <a:p>
            <a:pPr marL="514350" indent="-514350">
              <a:buNone/>
            </a:pPr>
            <a:r>
              <a:rPr lang="en-US" altLang="zh-CN" dirty="0" smtClean="0"/>
              <a:t>2.5 </a:t>
            </a:r>
            <a:r>
              <a:rPr lang="zh-CN" altLang="en-US" dirty="0" smtClean="0"/>
              <a:t>手动导入</a:t>
            </a:r>
          </a:p>
          <a:p>
            <a:pPr marL="514350" indent="-514350">
              <a:buNone/>
            </a:pPr>
            <a:endParaRPr lang="en-US" altLang="zh-CN" dirty="0" smtClean="0"/>
          </a:p>
          <a:p>
            <a:pPr marL="514350" indent="-514350">
              <a:buFont typeface="Wingdings" panose="05000000000000000000" pitchFamily="2" charset="2"/>
              <a:buNone/>
            </a:pPr>
            <a:endParaRPr lang="en-US" altLang="zh-CN" dirty="0" smtClean="0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err="1" smtClean="0"/>
              <a:t>中国科学院国家科学图书馆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8451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2.1  </a:t>
            </a:r>
            <a:r>
              <a:rPr lang="en-US" altLang="zh-CN" dirty="0" smtClean="0"/>
              <a:t>PDF</a:t>
            </a:r>
            <a:r>
              <a:rPr lang="zh-CN" altLang="en-US" dirty="0" smtClean="0"/>
              <a:t>导入</a:t>
            </a:r>
          </a:p>
        </p:txBody>
      </p:sp>
      <p:sp>
        <p:nvSpPr>
          <p:cNvPr id="28675" name="内容占位符 2"/>
          <p:cNvSpPr>
            <a:spLocks noGrp="1"/>
          </p:cNvSpPr>
          <p:nvPr>
            <p:ph idx="1"/>
          </p:nvPr>
        </p:nvSpPr>
        <p:spPr>
          <a:xfrm>
            <a:off x="719138" y="1600200"/>
            <a:ext cx="7885112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smtClean="0">
                <a:latin typeface="宋体" panose="02010600030101010101" pitchFamily="2" charset="-122"/>
              </a:rPr>
              <a:t>必须满足三个条件：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mtClean="0">
                <a:latin typeface="宋体" panose="02010600030101010101" pitchFamily="2" charset="-122"/>
              </a:rPr>
              <a:t>1</a:t>
            </a:r>
            <a:r>
              <a:rPr lang="zh-CN" altLang="en-US" smtClean="0">
                <a:latin typeface="宋体" panose="02010600030101010101" pitchFamily="2" charset="-122"/>
              </a:rPr>
              <a:t>、有</a:t>
            </a:r>
            <a:r>
              <a:rPr lang="en-US" altLang="zh-CN" smtClean="0">
                <a:latin typeface="宋体" panose="02010600030101010101" pitchFamily="2" charset="-122"/>
              </a:rPr>
              <a:t>Digital Object identifiers (DOI) </a:t>
            </a:r>
            <a:r>
              <a:rPr lang="zh-CN" altLang="en-US" smtClean="0">
                <a:latin typeface="宋体" panose="02010600030101010101" pitchFamily="2" charset="-122"/>
              </a:rPr>
              <a:t>号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mtClean="0">
                <a:latin typeface="宋体" panose="02010600030101010101" pitchFamily="2" charset="-122"/>
              </a:rPr>
              <a:t>2</a:t>
            </a:r>
            <a:r>
              <a:rPr lang="zh-CN" altLang="en-US" smtClean="0">
                <a:latin typeface="宋体" panose="02010600030101010101" pitchFamily="2" charset="-122"/>
              </a:rPr>
              <a:t>、</a:t>
            </a:r>
            <a:r>
              <a:rPr lang="en-US" altLang="zh-CN" smtClean="0">
                <a:latin typeface="宋体" panose="02010600030101010101" pitchFamily="2" charset="-122"/>
              </a:rPr>
              <a:t>DOI</a:t>
            </a:r>
            <a:r>
              <a:rPr lang="zh-CN" altLang="en-US" smtClean="0">
                <a:latin typeface="宋体" panose="02010600030101010101" pitchFamily="2" charset="-122"/>
              </a:rPr>
              <a:t>号可读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mtClean="0">
                <a:latin typeface="宋体" panose="02010600030101010101" pitchFamily="2" charset="-122"/>
              </a:rPr>
              <a:t>3</a:t>
            </a:r>
            <a:r>
              <a:rPr lang="zh-CN" altLang="en-US" smtClean="0">
                <a:latin typeface="宋体" panose="02010600030101010101" pitchFamily="2" charset="-122"/>
              </a:rPr>
              <a:t>、网络畅通</a:t>
            </a:r>
            <a:endParaRPr lang="en-US" altLang="zh-CN" smtClean="0">
              <a:latin typeface="宋体" panose="02010600030101010101" pitchFamily="2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000" smtClean="0">
                <a:solidFill>
                  <a:srgbClr val="FF0000"/>
                </a:solidFill>
                <a:latin typeface="宋体" panose="02010600030101010101" pitchFamily="2" charset="-122"/>
              </a:rPr>
              <a:t>	</a:t>
            </a:r>
            <a:r>
              <a:rPr lang="zh-CN" altLang="en-US" sz="2000" smtClean="0">
                <a:solidFill>
                  <a:srgbClr val="FF0000"/>
                </a:solidFill>
                <a:latin typeface="宋体" panose="02010600030101010101" pitchFamily="2" charset="-122"/>
              </a:rPr>
              <a:t>注意：</a:t>
            </a:r>
            <a:r>
              <a:rPr lang="zh-CN" altLang="en-US" sz="2000" smtClean="0">
                <a:latin typeface="宋体" panose="02010600030101010101" pitchFamily="2" charset="-122"/>
              </a:rPr>
              <a:t>外文文献导入较容易，中文文献一般只能导入</a:t>
            </a:r>
            <a:r>
              <a:rPr lang="en-US" altLang="zh-CN" sz="2000" smtClean="0">
                <a:latin typeface="宋体" panose="02010600030101010101" pitchFamily="2" charset="-122"/>
              </a:rPr>
              <a:t>PDF</a:t>
            </a:r>
            <a:r>
              <a:rPr lang="zh-CN" altLang="en-US" sz="2000" smtClean="0">
                <a:latin typeface="宋体" panose="02010600030101010101" pitchFamily="2" charset="-122"/>
              </a:rPr>
              <a:t>，需手动输入或单独下载题录信息</a:t>
            </a:r>
            <a:endParaRPr lang="en-US" altLang="zh-CN" sz="2000" smtClean="0">
              <a:latin typeface="宋体" panose="02010600030101010101" pitchFamily="2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000" smtClean="0">
                <a:latin typeface="宋体" panose="02010600030101010101" pitchFamily="2" charset="-122"/>
              </a:rPr>
              <a:t>  </a:t>
            </a:r>
            <a:r>
              <a:rPr lang="zh-CN" altLang="en-US" sz="2000" smtClean="0">
                <a:latin typeface="宋体" panose="02010600030101010101" pitchFamily="2" charset="-122"/>
              </a:rPr>
              <a:t>（</a:t>
            </a:r>
            <a:r>
              <a:rPr lang="en-US" altLang="zh-CN" sz="2000" smtClean="0">
                <a:latin typeface="宋体" panose="02010600030101010101" pitchFamily="2" charset="-122"/>
              </a:rPr>
              <a:t>Author,Year,Title,Journal,Volume,Issue,Page</a:t>
            </a:r>
            <a:r>
              <a:rPr lang="zh-CN" altLang="en-US" sz="2000" smtClean="0">
                <a:latin typeface="宋体" panose="02010600030101010101" pitchFamily="2" charset="-122"/>
              </a:rPr>
              <a:t>）</a:t>
            </a:r>
          </a:p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err="1" smtClean="0"/>
              <a:t>中国科学院国家科学图书馆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9430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2.1  </a:t>
            </a:r>
            <a:r>
              <a:rPr lang="en-US" altLang="zh-CN" dirty="0" smtClean="0"/>
              <a:t>PDF</a:t>
            </a:r>
            <a:r>
              <a:rPr lang="zh-CN" altLang="en-US" dirty="0" smtClean="0"/>
              <a:t>导入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单篇</a:t>
            </a:r>
            <a:r>
              <a:rPr lang="en-US" altLang="zh-CN" sz="2400" dirty="0" smtClean="0"/>
              <a:t>or</a:t>
            </a:r>
            <a:r>
              <a:rPr lang="zh-CN" altLang="en-US" sz="2400" dirty="0" smtClean="0"/>
              <a:t>批量</a:t>
            </a:r>
          </a:p>
        </p:txBody>
      </p:sp>
      <p:sp>
        <p:nvSpPr>
          <p:cNvPr id="29699" name="内容占位符 2"/>
          <p:cNvSpPr>
            <a:spLocks noGrp="1"/>
          </p:cNvSpPr>
          <p:nvPr>
            <p:ph idx="1"/>
          </p:nvPr>
        </p:nvSpPr>
        <p:spPr>
          <a:xfrm>
            <a:off x="539750" y="1600200"/>
            <a:ext cx="8604250" cy="4525963"/>
          </a:xfrm>
        </p:spPr>
        <p:txBody>
          <a:bodyPr/>
          <a:lstStyle/>
          <a:p>
            <a:endParaRPr lang="zh-CN" altLang="en-US" sz="2400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00" b="43282"/>
          <a:stretch>
            <a:fillRect/>
          </a:stretch>
        </p:blipFill>
        <p:spPr bwMode="auto">
          <a:xfrm>
            <a:off x="0" y="1773238"/>
            <a:ext cx="5867400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 descr="C:\Users\hewei\AppData\Roaming\Tencent\Users\306711232\QQ\WinTemp\RichOle\UL{SA9M2T_E7_K9W_97@GF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492375"/>
            <a:ext cx="42291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err="1" smtClean="0"/>
              <a:t>中国科学院国家科学图书馆</a:t>
            </a:r>
            <a:endParaRPr lang="en-US" altLang="zh-CN" dirty="0"/>
          </a:p>
        </p:txBody>
      </p:sp>
      <p:sp>
        <p:nvSpPr>
          <p:cNvPr id="8" name="椭圆 7"/>
          <p:cNvSpPr/>
          <p:nvPr/>
        </p:nvSpPr>
        <p:spPr bwMode="auto">
          <a:xfrm>
            <a:off x="2843808" y="3797300"/>
            <a:ext cx="1475680" cy="73382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椭圆 8"/>
          <p:cNvSpPr/>
          <p:nvPr/>
        </p:nvSpPr>
        <p:spPr bwMode="auto">
          <a:xfrm>
            <a:off x="5508104" y="3155950"/>
            <a:ext cx="2303462" cy="431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71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2.2  </a:t>
            </a:r>
            <a:r>
              <a:rPr lang="zh-CN" altLang="en-US" smtClean="0"/>
              <a:t>在线检索</a:t>
            </a:r>
          </a:p>
        </p:txBody>
      </p:sp>
      <p:sp>
        <p:nvSpPr>
          <p:cNvPr id="26627" name="内容占位符 2"/>
          <p:cNvSpPr>
            <a:spLocks noGrp="1"/>
          </p:cNvSpPr>
          <p:nvPr>
            <p:ph idx="1"/>
          </p:nvPr>
        </p:nvSpPr>
        <p:spPr>
          <a:xfrm>
            <a:off x="719138" y="1279525"/>
            <a:ext cx="7740650" cy="4525963"/>
          </a:xfrm>
        </p:spPr>
        <p:txBody>
          <a:bodyPr/>
          <a:lstStyle/>
          <a:p>
            <a:r>
              <a:rPr lang="en-US" altLang="zh-CN" sz="2400" smtClean="0"/>
              <a:t>Tools</a:t>
            </a:r>
            <a:r>
              <a:rPr lang="zh-CN" altLang="en-US" sz="2400" smtClean="0"/>
              <a:t>：</a:t>
            </a:r>
            <a:r>
              <a:rPr lang="en-US" altLang="zh-CN" sz="2400" smtClean="0"/>
              <a:t>online search</a:t>
            </a:r>
            <a:r>
              <a:rPr lang="zh-CN" altLang="en-US" sz="2400" smtClean="0"/>
              <a:t>，选择检索数据库</a:t>
            </a:r>
            <a:endParaRPr lang="en-US" altLang="zh-CN" sz="2400" smtClean="0"/>
          </a:p>
          <a:p>
            <a:r>
              <a:rPr lang="zh-CN" altLang="en-US" sz="2400" smtClean="0"/>
              <a:t>支持通配符，如*</a:t>
            </a:r>
            <a:endParaRPr lang="en-US" altLang="zh-CN" sz="2400" smtClean="0"/>
          </a:p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3" b="41548"/>
          <a:stretch>
            <a:fillRect/>
          </a:stretch>
        </p:blipFill>
        <p:spPr bwMode="auto">
          <a:xfrm>
            <a:off x="0" y="2393950"/>
            <a:ext cx="914400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6"/>
          <p:cNvSpPr/>
          <p:nvPr/>
        </p:nvSpPr>
        <p:spPr bwMode="auto">
          <a:xfrm>
            <a:off x="2268538" y="3284538"/>
            <a:ext cx="1079500" cy="431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2" t="12422" r="33868" b="17688"/>
          <a:stretch>
            <a:fillRect/>
          </a:stretch>
        </p:blipFill>
        <p:spPr bwMode="auto">
          <a:xfrm>
            <a:off x="4356100" y="1744663"/>
            <a:ext cx="4176713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4" b="26900"/>
          <a:stretch>
            <a:fillRect/>
          </a:stretch>
        </p:blipFill>
        <p:spPr bwMode="auto">
          <a:xfrm>
            <a:off x="0" y="2276475"/>
            <a:ext cx="91440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53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14391" r="28334" b="30486"/>
          <a:stretch>
            <a:fillRect/>
          </a:stretch>
        </p:blipFill>
        <p:spPr bwMode="auto">
          <a:xfrm>
            <a:off x="107950" y="2108200"/>
            <a:ext cx="8964613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标题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18487" cy="1084262"/>
          </a:xfrm>
        </p:spPr>
        <p:txBody>
          <a:bodyPr/>
          <a:lstStyle/>
          <a:p>
            <a:r>
              <a:rPr lang="en-US" altLang="zh-CN" smtClean="0"/>
              <a:t>2.3  Google scholar</a:t>
            </a:r>
            <a:r>
              <a:rPr lang="zh-CN" altLang="en-US" smtClean="0"/>
              <a:t>导入</a:t>
            </a:r>
          </a:p>
        </p:txBody>
      </p:sp>
      <p:sp>
        <p:nvSpPr>
          <p:cNvPr id="10" name="椭圆 9"/>
          <p:cNvSpPr/>
          <p:nvPr/>
        </p:nvSpPr>
        <p:spPr bwMode="auto">
          <a:xfrm>
            <a:off x="8316913" y="2395538"/>
            <a:ext cx="755650" cy="431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7653" name="内容占位符 2"/>
          <p:cNvSpPr>
            <a:spLocks noGrp="1"/>
          </p:cNvSpPr>
          <p:nvPr>
            <p:ph idx="1"/>
          </p:nvPr>
        </p:nvSpPr>
        <p:spPr>
          <a:xfrm>
            <a:off x="719138" y="2143125"/>
            <a:ext cx="7740650" cy="4525963"/>
          </a:xfrm>
        </p:spPr>
        <p:txBody>
          <a:bodyPr/>
          <a:lstStyle/>
          <a:p>
            <a:endParaRPr lang="zh-CN" altLang="en-US" smtClean="0"/>
          </a:p>
        </p:txBody>
      </p:sp>
      <p:pic>
        <p:nvPicPr>
          <p:cNvPr id="158721" name="Picture 1" descr="C:\Users\hewei\AppData\Roaming\Tencent\Users\306711232\QQ\WinTemp\RichOle\X(`IPW~L6G5W5BMPLO)NGW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27238"/>
            <a:ext cx="64103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2" name="Picture 2" descr="C:\Users\hewei\AppData\Roaming\Tencent\Users\306711232\QQ\WinTemp\RichOle\4J~U]XM}JNB1})YX[GEMV}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3684588"/>
            <a:ext cx="74945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6"/>
          <p:cNvSpPr/>
          <p:nvPr/>
        </p:nvSpPr>
        <p:spPr bwMode="auto">
          <a:xfrm>
            <a:off x="2051050" y="5845175"/>
            <a:ext cx="2233613" cy="71913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椭圆 7"/>
          <p:cNvSpPr/>
          <p:nvPr/>
        </p:nvSpPr>
        <p:spPr bwMode="auto">
          <a:xfrm>
            <a:off x="4427538" y="4835525"/>
            <a:ext cx="1081087" cy="43338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611188" y="1576388"/>
            <a:ext cx="453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ea typeface="华文仿宋" panose="02010600040101010101" pitchFamily="2" charset="-122"/>
              </a:rPr>
              <a:t>需要进行相关设置</a:t>
            </a:r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err="1" smtClean="0"/>
              <a:t>中国科学院国家科学图书馆</a:t>
            </a:r>
            <a:endParaRPr lang="en-US" altLang="zh-CN" dirty="0"/>
          </a:p>
        </p:txBody>
      </p:sp>
      <p:grpSp>
        <p:nvGrpSpPr>
          <p:cNvPr id="3" name="组合 2"/>
          <p:cNvGrpSpPr/>
          <p:nvPr/>
        </p:nvGrpSpPr>
        <p:grpSpPr>
          <a:xfrm>
            <a:off x="4113213" y="4282827"/>
            <a:ext cx="4829175" cy="2619375"/>
            <a:chOff x="4113213" y="4282827"/>
            <a:chExt cx="4829175" cy="26193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3213" y="4282827"/>
              <a:ext cx="4829175" cy="2619375"/>
            </a:xfrm>
            <a:prstGeom prst="rect">
              <a:avLst/>
            </a:prstGeom>
          </p:spPr>
        </p:pic>
        <p:sp>
          <p:nvSpPr>
            <p:cNvPr id="13" name="椭圆 12"/>
            <p:cNvSpPr/>
            <p:nvPr/>
          </p:nvSpPr>
          <p:spPr bwMode="auto">
            <a:xfrm>
              <a:off x="5453856" y="5073526"/>
              <a:ext cx="1729582" cy="552698"/>
            </a:xfrm>
            <a:prstGeom prst="ellipse">
              <a:avLst/>
            </a:prstGeom>
            <a:noFill/>
            <a:ln w="349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772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2.4  </a:t>
            </a:r>
            <a:r>
              <a:rPr lang="zh-CN" altLang="en-US" dirty="0" smtClean="0"/>
              <a:t>数据库检索导入</a:t>
            </a:r>
          </a:p>
        </p:txBody>
      </p:sp>
      <p:sp>
        <p:nvSpPr>
          <p:cNvPr id="16387" name="内容占位符 2"/>
          <p:cNvSpPr>
            <a:spLocks noGrp="1"/>
          </p:cNvSpPr>
          <p:nvPr>
            <p:ph idx="1"/>
          </p:nvPr>
        </p:nvSpPr>
        <p:spPr>
          <a:xfrm>
            <a:off x="2700338" y="1412875"/>
            <a:ext cx="489585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SCI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EI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altLang="zh-CN" dirty="0"/>
              <a:t>CNKI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zh-CN" altLang="en-US" dirty="0"/>
              <a:t>维普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ACM</a:t>
            </a:r>
            <a:endParaRPr lang="en-US" altLang="zh-CN" dirty="0" smtClean="0"/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IEEE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Elsevier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Springer</a:t>
            </a:r>
            <a:endParaRPr lang="en-US" altLang="zh-CN" dirty="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027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8" y="1417637"/>
            <a:ext cx="9001348" cy="4361323"/>
          </a:xfrm>
          <a:prstGeom prst="rect">
            <a:avLst/>
          </a:prstGeom>
        </p:spPr>
      </p:pic>
      <p:sp>
        <p:nvSpPr>
          <p:cNvPr id="2150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SCI</a:t>
            </a:r>
            <a:r>
              <a:rPr lang="zh-CN" altLang="en-US" smtClean="0"/>
              <a:t>数据库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sp>
        <p:nvSpPr>
          <p:cNvPr id="7" name="椭圆 6"/>
          <p:cNvSpPr/>
          <p:nvPr/>
        </p:nvSpPr>
        <p:spPr bwMode="auto">
          <a:xfrm>
            <a:off x="3923928" y="3789040"/>
            <a:ext cx="936104" cy="36004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211388" y="3861048"/>
            <a:ext cx="344388" cy="360040"/>
          </a:xfrm>
          <a:prstGeom prst="rect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11388" y="4763283"/>
            <a:ext cx="344388" cy="360040"/>
          </a:xfrm>
          <a:prstGeom prst="rect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738982" y="760562"/>
            <a:ext cx="4981575" cy="3648075"/>
            <a:chOff x="1738982" y="760562"/>
            <a:chExt cx="4981575" cy="364807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8982" y="760562"/>
              <a:ext cx="4981575" cy="3648075"/>
            </a:xfrm>
            <a:prstGeom prst="rect">
              <a:avLst/>
            </a:prstGeom>
          </p:spPr>
        </p:pic>
        <p:sp>
          <p:nvSpPr>
            <p:cNvPr id="14" name="椭圆 13"/>
            <p:cNvSpPr/>
            <p:nvPr/>
          </p:nvSpPr>
          <p:spPr bwMode="auto">
            <a:xfrm>
              <a:off x="3294272" y="3842151"/>
              <a:ext cx="1997808" cy="402823"/>
            </a:xfrm>
            <a:prstGeom prst="ellipse">
              <a:avLst/>
            </a:prstGeom>
            <a:noFill/>
            <a:ln w="349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27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EI</a:t>
            </a:r>
            <a:r>
              <a:rPr lang="zh-CN" altLang="en-US" smtClean="0"/>
              <a:t>数据库</a:t>
            </a:r>
          </a:p>
        </p:txBody>
      </p:sp>
      <p:sp>
        <p:nvSpPr>
          <p:cNvPr id="2253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7" r="29723" b="6250"/>
          <a:stretch>
            <a:fillRect/>
          </a:stretch>
        </p:blipFill>
        <p:spPr bwMode="auto">
          <a:xfrm>
            <a:off x="0" y="1439863"/>
            <a:ext cx="91440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4427538" y="2997200"/>
            <a:ext cx="936625" cy="28733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58900" y="2359024"/>
            <a:ext cx="5257800" cy="3048000"/>
            <a:chOff x="458900" y="2359024"/>
            <a:chExt cx="5257800" cy="3048000"/>
          </a:xfrm>
        </p:grpSpPr>
        <p:pic>
          <p:nvPicPr>
            <p:cNvPr id="156675" name="Picture 3" descr="C:\Users\hewei\AppData\Roaming\Tencent\Users\306711232\QQ\WinTemp\RichOle\[@HAXQ{EJ}%A_9CGV1_~55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00" y="2359024"/>
              <a:ext cx="52578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椭圆 7"/>
            <p:cNvSpPr/>
            <p:nvPr/>
          </p:nvSpPr>
          <p:spPr bwMode="auto">
            <a:xfrm>
              <a:off x="1123474" y="3859213"/>
              <a:ext cx="2879725" cy="720725"/>
            </a:xfrm>
            <a:prstGeom prst="ellipse">
              <a:avLst/>
            </a:prstGeom>
            <a:noFill/>
            <a:ln w="349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106999" y="2992437"/>
            <a:ext cx="4829175" cy="2619375"/>
            <a:chOff x="4106999" y="2992437"/>
            <a:chExt cx="4829175" cy="26193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6999" y="2992437"/>
              <a:ext cx="4829175" cy="2619375"/>
            </a:xfrm>
            <a:prstGeom prst="rect">
              <a:avLst/>
            </a:prstGeom>
          </p:spPr>
        </p:pic>
        <p:sp>
          <p:nvSpPr>
            <p:cNvPr id="11" name="椭圆 10"/>
            <p:cNvSpPr/>
            <p:nvPr/>
          </p:nvSpPr>
          <p:spPr bwMode="auto">
            <a:xfrm>
              <a:off x="5573180" y="3713163"/>
              <a:ext cx="2879725" cy="720725"/>
            </a:xfrm>
            <a:prstGeom prst="ellipse">
              <a:avLst/>
            </a:prstGeom>
            <a:noFill/>
            <a:ln w="349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5478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CNKI</a:t>
            </a:r>
            <a:r>
              <a:rPr lang="zh-CN" altLang="en-US" smtClean="0"/>
              <a:t>数据库</a:t>
            </a:r>
          </a:p>
        </p:txBody>
      </p:sp>
      <p:sp>
        <p:nvSpPr>
          <p:cNvPr id="2355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31125" r="31100" b="6250"/>
          <a:stretch>
            <a:fillRect/>
          </a:stretch>
        </p:blipFill>
        <p:spPr bwMode="auto">
          <a:xfrm>
            <a:off x="0" y="1052513"/>
            <a:ext cx="701992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684213" y="2276475"/>
            <a:ext cx="1079500" cy="36036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57699" name="Picture 3" descr="C:\Users\hewei\AppData\Roaming\Tencent\Users\306711232\QQ\WinTemp\RichOle\H]E1R14~R05)_CXQ_K2`G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852738"/>
            <a:ext cx="709612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755650" y="2852738"/>
            <a:ext cx="1079500" cy="36036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23250" r="13945" b="6250"/>
          <a:stretch>
            <a:fillRect/>
          </a:stretch>
        </p:blipFill>
        <p:spPr bwMode="auto">
          <a:xfrm>
            <a:off x="0" y="3154363"/>
            <a:ext cx="6875463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9"/>
          <p:cNvSpPr/>
          <p:nvPr/>
        </p:nvSpPr>
        <p:spPr bwMode="auto">
          <a:xfrm>
            <a:off x="0" y="5373688"/>
            <a:ext cx="900113" cy="431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1" name="椭圆 10"/>
          <p:cNvSpPr/>
          <p:nvPr/>
        </p:nvSpPr>
        <p:spPr bwMode="auto">
          <a:xfrm>
            <a:off x="3563938" y="3141663"/>
            <a:ext cx="576262" cy="358775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52" b="37202"/>
          <a:stretch>
            <a:fillRect/>
          </a:stretch>
        </p:blipFill>
        <p:spPr bwMode="auto">
          <a:xfrm>
            <a:off x="1042988" y="1844675"/>
            <a:ext cx="82010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2" name="Picture 6" descr="C:\Users\hewei\AppData\Roaming\Tencent\Users\306711232\QQ\WinTemp\RichOle\(%QC4(VDX{10(GFK}%N16G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429000"/>
            <a:ext cx="42195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椭圆 14"/>
          <p:cNvSpPr/>
          <p:nvPr/>
        </p:nvSpPr>
        <p:spPr bwMode="auto">
          <a:xfrm>
            <a:off x="3924300" y="4221163"/>
            <a:ext cx="2735263" cy="36036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06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工作原理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2560638" y="2308225"/>
            <a:ext cx="3611562" cy="2633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285750" y="2917825"/>
            <a:ext cx="4921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文献信息</a:t>
            </a:r>
          </a:p>
        </p:txBody>
      </p:sp>
      <p:sp>
        <p:nvSpPr>
          <p:cNvPr id="8198" name="Text Box 4"/>
          <p:cNvSpPr txBox="1">
            <a:spLocks noChangeArrowheads="1"/>
          </p:cNvSpPr>
          <p:nvPr/>
        </p:nvSpPr>
        <p:spPr bwMode="auto">
          <a:xfrm>
            <a:off x="3443288" y="3259138"/>
            <a:ext cx="963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/>
              <a:t>Title</a:t>
            </a:r>
          </a:p>
        </p:txBody>
      </p:sp>
      <p:sp>
        <p:nvSpPr>
          <p:cNvPr id="8199" name="Text Box 5"/>
          <p:cNvSpPr txBox="1">
            <a:spLocks noChangeArrowheads="1"/>
          </p:cNvSpPr>
          <p:nvPr/>
        </p:nvSpPr>
        <p:spPr bwMode="auto">
          <a:xfrm>
            <a:off x="3443288" y="2308225"/>
            <a:ext cx="1203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/>
              <a:t>Author</a:t>
            </a:r>
          </a:p>
        </p:txBody>
      </p:sp>
      <p:sp>
        <p:nvSpPr>
          <p:cNvPr id="8200" name="Text Box 6"/>
          <p:cNvSpPr txBox="1">
            <a:spLocks noChangeArrowheads="1"/>
          </p:cNvSpPr>
          <p:nvPr/>
        </p:nvSpPr>
        <p:spPr bwMode="auto">
          <a:xfrm>
            <a:off x="3362325" y="3698875"/>
            <a:ext cx="1203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/>
              <a:t>Journal</a:t>
            </a:r>
          </a:p>
        </p:txBody>
      </p:sp>
      <p:sp>
        <p:nvSpPr>
          <p:cNvPr id="8201" name="Text Box 7"/>
          <p:cNvSpPr txBox="1">
            <a:spLocks noChangeArrowheads="1"/>
          </p:cNvSpPr>
          <p:nvPr/>
        </p:nvSpPr>
        <p:spPr bwMode="auto">
          <a:xfrm>
            <a:off x="3443288" y="2820988"/>
            <a:ext cx="803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/>
              <a:t>Year</a:t>
            </a:r>
          </a:p>
        </p:txBody>
      </p:sp>
      <p:sp>
        <p:nvSpPr>
          <p:cNvPr id="8202" name="Line 8"/>
          <p:cNvSpPr>
            <a:spLocks noChangeShapeType="1"/>
          </p:cNvSpPr>
          <p:nvPr/>
        </p:nvSpPr>
        <p:spPr bwMode="auto">
          <a:xfrm>
            <a:off x="2560638" y="2747963"/>
            <a:ext cx="3611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3" name="Line 9"/>
          <p:cNvSpPr>
            <a:spLocks noChangeShapeType="1"/>
          </p:cNvSpPr>
          <p:nvPr/>
        </p:nvSpPr>
        <p:spPr bwMode="auto">
          <a:xfrm>
            <a:off x="2560638" y="3186113"/>
            <a:ext cx="3611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4" name="Line 10"/>
          <p:cNvSpPr>
            <a:spLocks noChangeShapeType="1"/>
          </p:cNvSpPr>
          <p:nvPr/>
        </p:nvSpPr>
        <p:spPr bwMode="auto">
          <a:xfrm>
            <a:off x="2560638" y="3625850"/>
            <a:ext cx="3611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5" name="Line 11"/>
          <p:cNvSpPr>
            <a:spLocks noChangeShapeType="1"/>
          </p:cNvSpPr>
          <p:nvPr/>
        </p:nvSpPr>
        <p:spPr bwMode="auto">
          <a:xfrm>
            <a:off x="2560638" y="4064000"/>
            <a:ext cx="3611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6" name="Line 12"/>
          <p:cNvSpPr>
            <a:spLocks noChangeShapeType="1"/>
          </p:cNvSpPr>
          <p:nvPr/>
        </p:nvSpPr>
        <p:spPr bwMode="auto">
          <a:xfrm>
            <a:off x="2560638" y="4503738"/>
            <a:ext cx="3611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7" name="AutoShape 13"/>
          <p:cNvSpPr>
            <a:spLocks noChangeArrowheads="1"/>
          </p:cNvSpPr>
          <p:nvPr/>
        </p:nvSpPr>
        <p:spPr bwMode="auto">
          <a:xfrm>
            <a:off x="1516063" y="2235200"/>
            <a:ext cx="963612" cy="2854325"/>
          </a:xfrm>
          <a:prstGeom prst="flowChartMagneticDrum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208" name="Text Box 14"/>
          <p:cNvSpPr txBox="1">
            <a:spLocks noChangeArrowheads="1"/>
          </p:cNvSpPr>
          <p:nvPr/>
        </p:nvSpPr>
        <p:spPr bwMode="auto">
          <a:xfrm>
            <a:off x="1579563" y="1789113"/>
            <a:ext cx="4159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</a:rPr>
              <a:t>Filter</a:t>
            </a:r>
          </a:p>
        </p:txBody>
      </p:sp>
      <p:sp>
        <p:nvSpPr>
          <p:cNvPr id="8209" name="AutoShape 15"/>
          <p:cNvSpPr>
            <a:spLocks noChangeArrowheads="1"/>
          </p:cNvSpPr>
          <p:nvPr/>
        </p:nvSpPr>
        <p:spPr bwMode="auto">
          <a:xfrm rot="5400000">
            <a:off x="4325144" y="3347244"/>
            <a:ext cx="4464050" cy="4841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zh-CN" altLang="en-US"/>
          </a:p>
        </p:txBody>
      </p:sp>
      <p:sp>
        <p:nvSpPr>
          <p:cNvPr id="8210" name="Text Box 16"/>
          <p:cNvSpPr txBox="1">
            <a:spLocks noChangeArrowheads="1"/>
          </p:cNvSpPr>
          <p:nvPr/>
        </p:nvSpPr>
        <p:spPr bwMode="auto">
          <a:xfrm>
            <a:off x="6213475" y="2149475"/>
            <a:ext cx="6111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</a:rPr>
              <a:t>Style</a:t>
            </a:r>
          </a:p>
        </p:txBody>
      </p:sp>
      <p:sp>
        <p:nvSpPr>
          <p:cNvPr id="8211" name="Text Box 17"/>
          <p:cNvSpPr txBox="1">
            <a:spLocks noChangeArrowheads="1"/>
          </p:cNvSpPr>
          <p:nvPr/>
        </p:nvSpPr>
        <p:spPr bwMode="auto">
          <a:xfrm>
            <a:off x="7296150" y="2071688"/>
            <a:ext cx="5619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选择期刊的文献模式</a:t>
            </a:r>
          </a:p>
        </p:txBody>
      </p:sp>
      <p:sp>
        <p:nvSpPr>
          <p:cNvPr id="8212" name="Text Box 18"/>
          <p:cNvSpPr txBox="1">
            <a:spLocks noChangeArrowheads="1"/>
          </p:cNvSpPr>
          <p:nvPr/>
        </p:nvSpPr>
        <p:spPr bwMode="auto">
          <a:xfrm>
            <a:off x="8420100" y="3259138"/>
            <a:ext cx="481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投稿</a:t>
            </a:r>
          </a:p>
        </p:txBody>
      </p:sp>
      <p:sp>
        <p:nvSpPr>
          <p:cNvPr id="8213" name="AutoShape 19"/>
          <p:cNvSpPr>
            <a:spLocks noChangeArrowheads="1"/>
          </p:cNvSpPr>
          <p:nvPr/>
        </p:nvSpPr>
        <p:spPr bwMode="auto">
          <a:xfrm>
            <a:off x="712788" y="3406775"/>
            <a:ext cx="723900" cy="219075"/>
          </a:xfrm>
          <a:prstGeom prst="rightArrow">
            <a:avLst>
              <a:gd name="adj1" fmla="val 50000"/>
              <a:gd name="adj2" fmla="val 826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214" name="AutoShape 20"/>
          <p:cNvSpPr>
            <a:spLocks noChangeArrowheads="1"/>
          </p:cNvSpPr>
          <p:nvPr/>
        </p:nvSpPr>
        <p:spPr bwMode="auto">
          <a:xfrm>
            <a:off x="6810375" y="3478213"/>
            <a:ext cx="641350" cy="147637"/>
          </a:xfrm>
          <a:prstGeom prst="rightArrow">
            <a:avLst>
              <a:gd name="adj1" fmla="val 50000"/>
              <a:gd name="adj2" fmla="val 1086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215" name="AutoShape 21"/>
          <p:cNvSpPr>
            <a:spLocks noChangeArrowheads="1"/>
          </p:cNvSpPr>
          <p:nvPr/>
        </p:nvSpPr>
        <p:spPr bwMode="auto">
          <a:xfrm>
            <a:off x="7856538" y="3478213"/>
            <a:ext cx="563562" cy="147637"/>
          </a:xfrm>
          <a:prstGeom prst="rightArrow">
            <a:avLst>
              <a:gd name="adj1" fmla="val 50000"/>
              <a:gd name="adj2" fmla="val 954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216" name="Text Box 22"/>
          <p:cNvSpPr txBox="1">
            <a:spLocks noChangeArrowheads="1"/>
          </p:cNvSpPr>
          <p:nvPr/>
        </p:nvSpPr>
        <p:spPr bwMode="auto">
          <a:xfrm>
            <a:off x="3571875" y="4094163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/>
              <a:t>… …</a:t>
            </a:r>
          </a:p>
        </p:txBody>
      </p:sp>
      <p:pic>
        <p:nvPicPr>
          <p:cNvPr id="8217" name="Picture 23" descr="左脚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152">
            <a:off x="3429000" y="4886325"/>
            <a:ext cx="4032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24" descr="右脚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9416">
            <a:off x="4724400" y="4886325"/>
            <a:ext cx="4254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9" name="Text Box 25"/>
          <p:cNvSpPr txBox="1">
            <a:spLocks noChangeArrowheads="1"/>
          </p:cNvSpPr>
          <p:nvPr/>
        </p:nvSpPr>
        <p:spPr bwMode="auto">
          <a:xfrm>
            <a:off x="2916238" y="5805488"/>
            <a:ext cx="1441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/>
              <a:t>管理、分析</a:t>
            </a:r>
          </a:p>
        </p:txBody>
      </p:sp>
      <p:sp>
        <p:nvSpPr>
          <p:cNvPr id="8220" name="Text Box 26"/>
          <p:cNvSpPr txBox="1">
            <a:spLocks noChangeArrowheads="1"/>
          </p:cNvSpPr>
          <p:nvPr/>
        </p:nvSpPr>
        <p:spPr bwMode="auto">
          <a:xfrm>
            <a:off x="4868863" y="5821363"/>
            <a:ext cx="855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/>
              <a:t>阅读</a:t>
            </a:r>
          </a:p>
        </p:txBody>
      </p:sp>
      <p:sp>
        <p:nvSpPr>
          <p:cNvPr id="8221" name="Rectangle 27"/>
          <p:cNvSpPr>
            <a:spLocks noChangeArrowheads="1"/>
          </p:cNvSpPr>
          <p:nvPr/>
        </p:nvSpPr>
        <p:spPr bwMode="auto">
          <a:xfrm>
            <a:off x="3203575" y="1714500"/>
            <a:ext cx="2447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solidFill>
                  <a:srgbClr val="FF0000"/>
                </a:solidFill>
              </a:rPr>
              <a:t>Library</a:t>
            </a:r>
            <a:r>
              <a:rPr lang="zh-CN" altLang="en-US" sz="2000">
                <a:solidFill>
                  <a:srgbClr val="FF0000"/>
                </a:solidFill>
              </a:rPr>
              <a:t>（文献库）</a:t>
            </a:r>
            <a:endParaRPr lang="en-US" altLang="zh-CN" sz="2000">
              <a:solidFill>
                <a:srgbClr val="FF0000"/>
              </a:solidFill>
            </a:endParaRPr>
          </a:p>
        </p:txBody>
      </p:sp>
      <p:sp>
        <p:nvSpPr>
          <p:cNvPr id="31" name="圆角矩形 30"/>
          <p:cNvSpPr/>
          <p:nvPr/>
        </p:nvSpPr>
        <p:spPr bwMode="auto">
          <a:xfrm>
            <a:off x="0" y="5229225"/>
            <a:ext cx="2987675" cy="72072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zh-CN" altLang="en-US" dirty="0">
                <a:latin typeface="+mn-ea"/>
                <a:ea typeface="+mn-ea"/>
              </a:rPr>
              <a:t>将格式不统一的文献数据形</a:t>
            </a:r>
            <a:endParaRPr lang="en-US" altLang="zh-CN" dirty="0">
              <a:latin typeface="+mn-ea"/>
              <a:ea typeface="+mn-ea"/>
            </a:endParaRPr>
          </a:p>
          <a:p>
            <a:pPr>
              <a:defRPr/>
            </a:pPr>
            <a:r>
              <a:rPr lang="zh-CN" altLang="en-US" dirty="0">
                <a:latin typeface="+mn-ea"/>
                <a:ea typeface="+mn-ea"/>
              </a:rPr>
              <a:t>成统一的</a:t>
            </a:r>
            <a:r>
              <a:rPr lang="en-US" altLang="zh-CN" dirty="0">
                <a:latin typeface="+mn-ea"/>
                <a:ea typeface="+mn-ea"/>
              </a:rPr>
              <a:t>endnote</a:t>
            </a:r>
            <a:r>
              <a:rPr lang="zh-CN" altLang="en-US" dirty="0">
                <a:latin typeface="+mn-ea"/>
                <a:ea typeface="+mn-ea"/>
              </a:rPr>
              <a:t>格式文献</a:t>
            </a:r>
          </a:p>
        </p:txBody>
      </p:sp>
      <p:sp>
        <p:nvSpPr>
          <p:cNvPr id="32" name="圆角矩形 31"/>
          <p:cNvSpPr>
            <a:spLocks noChangeArrowheads="1"/>
          </p:cNvSpPr>
          <p:nvPr/>
        </p:nvSpPr>
        <p:spPr bwMode="auto">
          <a:xfrm>
            <a:off x="6191250" y="5589588"/>
            <a:ext cx="2952750" cy="71913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将统一的</a:t>
            </a:r>
            <a:r>
              <a:rPr lang="en-US" altLang="zh-CN"/>
              <a:t>endnote</a:t>
            </a:r>
            <a:r>
              <a:rPr lang="zh-CN" altLang="en-US"/>
              <a:t>格式文献</a:t>
            </a:r>
            <a:endParaRPr lang="en-US" altLang="zh-CN"/>
          </a:p>
          <a:p>
            <a:pPr eaLnBrk="1" hangingPunct="1"/>
            <a:r>
              <a:rPr lang="zh-CN" altLang="en-US"/>
              <a:t>输出为具有特定格式的文献</a:t>
            </a:r>
          </a:p>
        </p:txBody>
      </p:sp>
    </p:spTree>
    <p:extLst>
      <p:ext uri="{BB962C8B-B14F-4D97-AF65-F5344CB8AC3E}">
        <p14:creationId xmlns:p14="http://schemas.microsoft.com/office/powerpoint/2010/main" val="149057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维普数据库</a:t>
            </a:r>
          </a:p>
        </p:txBody>
      </p:sp>
      <p:sp>
        <p:nvSpPr>
          <p:cNvPr id="2457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30141" r="29723" b="14735"/>
          <a:stretch>
            <a:fillRect/>
          </a:stretch>
        </p:blipFill>
        <p:spPr bwMode="auto">
          <a:xfrm>
            <a:off x="0" y="1341438"/>
            <a:ext cx="738028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611188" y="1700213"/>
            <a:ext cx="576262" cy="288925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51797" r="29723" b="16704"/>
          <a:stretch>
            <a:fillRect/>
          </a:stretch>
        </p:blipFill>
        <p:spPr bwMode="auto">
          <a:xfrm>
            <a:off x="0" y="2420938"/>
            <a:ext cx="73088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4787900" y="2708275"/>
            <a:ext cx="792163" cy="36036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0" name="椭圆 9"/>
          <p:cNvSpPr/>
          <p:nvPr/>
        </p:nvSpPr>
        <p:spPr bwMode="auto">
          <a:xfrm>
            <a:off x="539750" y="3068638"/>
            <a:ext cx="792163" cy="36036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52" b="37202"/>
          <a:stretch>
            <a:fillRect/>
          </a:stretch>
        </p:blipFill>
        <p:spPr bwMode="auto">
          <a:xfrm>
            <a:off x="1042988" y="1844675"/>
            <a:ext cx="82010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:\Users\hewei\AppData\Roaming\Tencent\Users\306711232\QQ\WinTemp\RichOle\E@(1TXEKQ@V72J(V2}%I_A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716338"/>
            <a:ext cx="41624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椭圆 12"/>
          <p:cNvSpPr/>
          <p:nvPr/>
        </p:nvSpPr>
        <p:spPr bwMode="auto">
          <a:xfrm>
            <a:off x="4427538" y="4437063"/>
            <a:ext cx="2736850" cy="36036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37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ACM</a:t>
            </a:r>
            <a:r>
              <a:rPr lang="zh-CN" altLang="en-US" smtClean="0"/>
              <a:t>数据库</a:t>
            </a:r>
          </a:p>
        </p:txBody>
      </p:sp>
      <p:sp>
        <p:nvSpPr>
          <p:cNvPr id="1741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8485" r="16711" b="16704"/>
          <a:stretch>
            <a:fillRect/>
          </a:stretch>
        </p:blipFill>
        <p:spPr bwMode="auto">
          <a:xfrm>
            <a:off x="107950" y="1385888"/>
            <a:ext cx="89281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6227763" y="692150"/>
            <a:ext cx="1579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FF0000"/>
                </a:solidFill>
              </a:rPr>
              <a:t>只能单篇导出</a:t>
            </a:r>
          </a:p>
        </p:txBody>
      </p:sp>
      <p:sp>
        <p:nvSpPr>
          <p:cNvPr id="7" name="椭圆 6"/>
          <p:cNvSpPr/>
          <p:nvPr/>
        </p:nvSpPr>
        <p:spPr bwMode="auto">
          <a:xfrm>
            <a:off x="7740650" y="3500438"/>
            <a:ext cx="647700" cy="2159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32109" r="23354" b="36391"/>
          <a:stretch>
            <a:fillRect/>
          </a:stretch>
        </p:blipFill>
        <p:spPr bwMode="auto">
          <a:xfrm>
            <a:off x="1043608" y="3800476"/>
            <a:ext cx="78486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 bwMode="auto">
          <a:xfrm>
            <a:off x="7667625" y="5516563"/>
            <a:ext cx="936625" cy="36036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89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IEEE</a:t>
            </a:r>
            <a:r>
              <a:rPr lang="zh-CN" altLang="en-US" smtClean="0"/>
              <a:t>数据库</a:t>
            </a:r>
          </a:p>
        </p:txBody>
      </p:sp>
      <p:sp>
        <p:nvSpPr>
          <p:cNvPr id="1843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11438" r="15051" b="13751"/>
          <a:stretch>
            <a:fillRect/>
          </a:stretch>
        </p:blipFill>
        <p:spPr bwMode="auto">
          <a:xfrm>
            <a:off x="-36513" y="1196975"/>
            <a:ext cx="9217026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2843213" y="4221163"/>
            <a:ext cx="900112" cy="431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58250" r="41145" b="12595"/>
          <a:stretch>
            <a:fillRect/>
          </a:stretch>
        </p:blipFill>
        <p:spPr bwMode="auto">
          <a:xfrm>
            <a:off x="3779838" y="3213100"/>
            <a:ext cx="28797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 bwMode="auto">
          <a:xfrm>
            <a:off x="3779838" y="3933825"/>
            <a:ext cx="1368425" cy="28733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0" name="椭圆 9"/>
          <p:cNvSpPr/>
          <p:nvPr/>
        </p:nvSpPr>
        <p:spPr bwMode="auto">
          <a:xfrm>
            <a:off x="5219700" y="4365625"/>
            <a:ext cx="1368425" cy="431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76801" name="Picture 1" descr="C:\Users\hewei\AppData\Roaming\Tencent\Users\306711232\QQ\WinTemp\RichOle\U$M18Z])[$NT}IT2]$@M~K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248275"/>
            <a:ext cx="55435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4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Elsevier</a:t>
            </a:r>
            <a:r>
              <a:rPr lang="zh-CN" altLang="en-US" smtClean="0"/>
              <a:t>数据库</a:t>
            </a:r>
          </a:p>
        </p:txBody>
      </p:sp>
      <p:sp>
        <p:nvSpPr>
          <p:cNvPr id="1945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8" r="29723" b="6250"/>
          <a:stretch>
            <a:fillRect/>
          </a:stretch>
        </p:blipFill>
        <p:spPr bwMode="auto">
          <a:xfrm>
            <a:off x="0" y="1239838"/>
            <a:ext cx="8964613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4859338" y="2060575"/>
            <a:ext cx="1066800" cy="3810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24931" name="Picture 3" descr="C:\Users\hewei\AppData\Roaming\Tencent\Users\306711232\QQ\WinTemp\RichOle\M]P2}%1UMXAP_2ISJ{X63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213100"/>
            <a:ext cx="576103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4" descr="C:\Users\hewei\AppData\Roaming\Tencent\Users\306711232\QQ\WinTemp\RichOle\Z_Y)%K{K(21}9EU`EWD7%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613400"/>
            <a:ext cx="6553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 bwMode="auto">
          <a:xfrm>
            <a:off x="2268538" y="4005263"/>
            <a:ext cx="3352800" cy="89535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10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Springer</a:t>
            </a:r>
            <a:r>
              <a:rPr lang="zh-CN" altLang="en-US" smtClean="0"/>
              <a:t>数据库</a:t>
            </a:r>
          </a:p>
        </p:txBody>
      </p:sp>
      <p:sp>
        <p:nvSpPr>
          <p:cNvPr id="2048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13406" r="16159" b="6250"/>
          <a:stretch>
            <a:fillRect/>
          </a:stretch>
        </p:blipFill>
        <p:spPr bwMode="auto">
          <a:xfrm>
            <a:off x="142875" y="1171575"/>
            <a:ext cx="8750300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6300788" y="5157788"/>
            <a:ext cx="1066800" cy="3810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56325" y="692150"/>
            <a:ext cx="157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FF0000"/>
                </a:solidFill>
              </a:rPr>
              <a:t>只能单篇导出</a:t>
            </a: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5" t="24236" r="29721" b="27531"/>
          <a:stretch>
            <a:fillRect/>
          </a:stretch>
        </p:blipFill>
        <p:spPr bwMode="auto">
          <a:xfrm>
            <a:off x="1042988" y="2708275"/>
            <a:ext cx="496887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9"/>
          <p:cNvSpPr/>
          <p:nvPr/>
        </p:nvSpPr>
        <p:spPr bwMode="auto">
          <a:xfrm>
            <a:off x="4284663" y="4941888"/>
            <a:ext cx="1295400" cy="358775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51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内容占位符 4"/>
          <p:cNvSpPr>
            <a:spLocks noGrp="1"/>
          </p:cNvSpPr>
          <p:nvPr>
            <p:ph idx="1"/>
          </p:nvPr>
        </p:nvSpPr>
        <p:spPr>
          <a:xfrm>
            <a:off x="2339975" y="1268413"/>
            <a:ext cx="6156325" cy="38163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sz="2800" dirty="0" smtClean="0">
                <a:solidFill>
                  <a:srgbClr val="660033"/>
                </a:solidFill>
              </a:rPr>
              <a:t>数据库导入到</a:t>
            </a:r>
            <a:r>
              <a:rPr lang="en-US" altLang="zh-CN" sz="2800" dirty="0" smtClean="0">
                <a:solidFill>
                  <a:srgbClr val="660033"/>
                </a:solidFill>
              </a:rPr>
              <a:t>EndNote</a:t>
            </a:r>
            <a:r>
              <a:rPr lang="zh-CN" altLang="en-US" sz="2800" dirty="0" smtClean="0">
                <a:solidFill>
                  <a:srgbClr val="660033"/>
                </a:solidFill>
              </a:rPr>
              <a:t>案例总结</a:t>
            </a:r>
            <a:r>
              <a:rPr lang="en-US" altLang="zh-CN" sz="2800" dirty="0" smtClean="0">
                <a:solidFill>
                  <a:srgbClr val="660033"/>
                </a:solidFill>
              </a:rPr>
              <a:t>——</a:t>
            </a:r>
          </a:p>
          <a:p>
            <a:r>
              <a:rPr lang="zh-CN" altLang="en-US" sz="2400" dirty="0" smtClean="0"/>
              <a:t>事先</a:t>
            </a:r>
            <a:r>
              <a:rPr lang="en-US" altLang="zh-CN" sz="2400" dirty="0" smtClean="0"/>
              <a:t>open</a:t>
            </a:r>
            <a:r>
              <a:rPr lang="zh-CN" altLang="en-US" sz="2400" dirty="0" smtClean="0"/>
              <a:t>或者</a:t>
            </a:r>
            <a:r>
              <a:rPr lang="en-US" altLang="zh-CN" sz="2400" dirty="0" smtClean="0"/>
              <a:t>new</a:t>
            </a:r>
            <a:r>
              <a:rPr lang="zh-CN" altLang="en-US" sz="2400" dirty="0" smtClean="0"/>
              <a:t>一个</a:t>
            </a:r>
            <a:r>
              <a:rPr lang="en-US" altLang="zh-CN" sz="2400" dirty="0" smtClean="0"/>
              <a:t>library</a:t>
            </a:r>
          </a:p>
          <a:p>
            <a:r>
              <a:rPr lang="zh-CN" altLang="en-US" sz="2400" dirty="0" smtClean="0"/>
              <a:t>检索</a:t>
            </a:r>
            <a:r>
              <a:rPr lang="en-US" altLang="zh-CN" sz="2400" dirty="0" smtClean="0"/>
              <a:t>----</a:t>
            </a:r>
            <a:r>
              <a:rPr lang="zh-CN" altLang="en-US" sz="2400" dirty="0" smtClean="0"/>
              <a:t>选择</a:t>
            </a:r>
            <a:r>
              <a:rPr lang="en-US" altLang="zh-CN" sz="2400" dirty="0" smtClean="0"/>
              <a:t>-----</a:t>
            </a:r>
            <a:r>
              <a:rPr lang="zh-CN" altLang="en-US" sz="2400" dirty="0" smtClean="0"/>
              <a:t>导出</a:t>
            </a:r>
          </a:p>
          <a:p>
            <a:r>
              <a:rPr lang="zh-CN" altLang="en-US" sz="2400" dirty="0" smtClean="0"/>
              <a:t>数据库导入，只有题录信息，没有</a:t>
            </a:r>
            <a:r>
              <a:rPr lang="zh-CN" altLang="en-US" sz="2400" dirty="0" smtClean="0"/>
              <a:t>全文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直接导入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先下载文件、再手工导入</a:t>
            </a:r>
            <a:endParaRPr lang="zh-CN" altLang="en-US" sz="2000" dirty="0" smtClean="0"/>
          </a:p>
          <a:p>
            <a:pPr lvl="1">
              <a:buFontTx/>
              <a:buNone/>
            </a:pPr>
            <a:endParaRPr lang="zh-CN" altLang="en-US" sz="2400" dirty="0" smtClean="0"/>
          </a:p>
          <a:p>
            <a:pPr lvl="1"/>
            <a:endParaRPr lang="zh-CN" altLang="en-US" sz="2000" dirty="0" smtClean="0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err="1" smtClean="0"/>
              <a:t>中国科学院国家科学图书馆</a:t>
            </a:r>
            <a:endParaRPr lang="en-US" altLang="zh-CN" dirty="0"/>
          </a:p>
        </p:txBody>
      </p:sp>
      <p:sp>
        <p:nvSpPr>
          <p:cNvPr id="25604" name="文本占位符 5"/>
          <p:cNvSpPr>
            <a:spLocks noGrp="1"/>
          </p:cNvSpPr>
          <p:nvPr>
            <p:ph type="body" sz="half" idx="2"/>
          </p:nvPr>
        </p:nvSpPr>
        <p:spPr>
          <a:xfrm>
            <a:off x="1331913" y="1052513"/>
            <a:ext cx="865187" cy="3816350"/>
          </a:xfrm>
          <a:prstGeom prst="roundRect">
            <a:avLst>
              <a:gd name="adj" fmla="val 16667"/>
            </a:avLst>
          </a:prstGeom>
          <a:solidFill>
            <a:srgbClr val="92D050"/>
          </a:solidFill>
        </p:spPr>
        <p:txBody>
          <a:bodyPr/>
          <a:lstStyle/>
          <a:p>
            <a:pPr algn="ctr"/>
            <a:endParaRPr lang="en-US" altLang="zh-CN" sz="240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400" smtClean="0"/>
              <a:t>知识点解析</a:t>
            </a:r>
          </a:p>
        </p:txBody>
      </p:sp>
    </p:spTree>
    <p:extLst>
      <p:ext uri="{BB962C8B-B14F-4D97-AF65-F5344CB8AC3E}">
        <p14:creationId xmlns:p14="http://schemas.microsoft.com/office/powerpoint/2010/main" val="12514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2.5  </a:t>
            </a:r>
            <a:r>
              <a:rPr lang="zh-CN" altLang="en-US" smtClean="0"/>
              <a:t>手工导入</a:t>
            </a:r>
          </a:p>
        </p:txBody>
      </p:sp>
      <p:sp>
        <p:nvSpPr>
          <p:cNvPr id="3072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307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3" b="8829"/>
          <a:stretch>
            <a:fillRect/>
          </a:stretch>
        </p:blipFill>
        <p:spPr bwMode="auto">
          <a:xfrm>
            <a:off x="0" y="1116013"/>
            <a:ext cx="9144000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611188" y="1196975"/>
            <a:ext cx="3168650" cy="57626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25" b="8829"/>
          <a:stretch>
            <a:fillRect/>
          </a:stretch>
        </p:blipFill>
        <p:spPr bwMode="auto">
          <a:xfrm>
            <a:off x="684213" y="188913"/>
            <a:ext cx="7451725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95513" y="1424780"/>
            <a:ext cx="5110956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作者，一行一个，无需加任何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符号，</a:t>
            </a:r>
            <a:r>
              <a:rPr lang="en-US" altLang="zh-CN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格式：姓</a:t>
            </a:r>
            <a:r>
              <a:rPr lang="en-US" altLang="zh-CN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名，如</a:t>
            </a:r>
            <a:r>
              <a:rPr lang="en-US" altLang="zh-CN" dirty="0" err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zhao,huimin</a:t>
            </a:r>
            <a:r>
              <a:rPr lang="en-US" altLang="zh-CN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60525" y="2276475"/>
            <a:ext cx="1008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年份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619250" y="2670175"/>
            <a:ext cx="73453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文章标题</a:t>
            </a:r>
            <a:endParaRPr lang="en-US" altLang="zh-CN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620838" y="3065463"/>
            <a:ext cx="33115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期刊名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19250" y="3489325"/>
            <a:ext cx="1008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卷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619250" y="3938588"/>
            <a:ext cx="1008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期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619250" y="4297363"/>
            <a:ext cx="1008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页码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258888" y="1624013"/>
            <a:ext cx="18319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文献评级</a:t>
            </a:r>
            <a:endParaRPr lang="en-US" altLang="zh-CN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25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174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78" b="9813"/>
          <a:stretch>
            <a:fillRect/>
          </a:stretch>
        </p:blipFill>
        <p:spPr bwMode="auto">
          <a:xfrm>
            <a:off x="652463" y="188913"/>
            <a:ext cx="7591425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631950" y="1412875"/>
            <a:ext cx="33115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关键词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19250" y="1844675"/>
            <a:ext cx="33115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摘要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47813" y="2133600"/>
            <a:ext cx="6756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ea typeface="黑体" panose="02010609060101010101" pitchFamily="49" charset="-122"/>
              </a:rPr>
              <a:t>做文献标记，如“写作要用”，“很重要”，便于找到文献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47813" y="2565400"/>
            <a:ext cx="7108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ea typeface="黑体" panose="02010609060101010101" pitchFamily="49" charset="-122"/>
              </a:rPr>
              <a:t>做文献笔记，可以将原文经典语句，核心理论摘录于此，加以批注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547813" y="2924175"/>
            <a:ext cx="33115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文章链接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547813" y="3284538"/>
            <a:ext cx="590391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粘贴或拖拽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PDF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 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Word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 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Excel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等，作为附件表格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47813" y="3716338"/>
            <a:ext cx="33115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作者地址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547813" y="4005263"/>
            <a:ext cx="83534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粘贴图片或表格</a:t>
            </a:r>
          </a:p>
        </p:txBody>
      </p:sp>
    </p:spTree>
    <p:extLst>
      <p:ext uri="{BB962C8B-B14F-4D97-AF65-F5344CB8AC3E}">
        <p14:creationId xmlns:p14="http://schemas.microsoft.com/office/powerpoint/2010/main" val="314897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 </a:t>
            </a:r>
            <a:r>
              <a:rPr lang="zh-CN" altLang="en-US" smtClean="0"/>
              <a:t>文献管理</a:t>
            </a:r>
          </a:p>
        </p:txBody>
      </p:sp>
      <p:sp>
        <p:nvSpPr>
          <p:cNvPr id="3277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3.1 </a:t>
            </a:r>
            <a:r>
              <a:rPr lang="zh-CN" altLang="en-US" smtClean="0"/>
              <a:t>文献去重</a:t>
            </a:r>
            <a:endParaRPr lang="en-US" altLang="zh-CN" smtClean="0"/>
          </a:p>
          <a:p>
            <a:r>
              <a:rPr lang="en-US" altLang="zh-CN" smtClean="0"/>
              <a:t>3.2 </a:t>
            </a:r>
            <a:r>
              <a:rPr lang="zh-CN" altLang="en-US" smtClean="0"/>
              <a:t>文献分组</a:t>
            </a:r>
            <a:endParaRPr lang="en-US" altLang="zh-CN" smtClean="0"/>
          </a:p>
          <a:p>
            <a:r>
              <a:rPr lang="en-US" altLang="zh-CN" smtClean="0"/>
              <a:t>3.3 </a:t>
            </a:r>
            <a:r>
              <a:rPr lang="zh-CN" altLang="en-US" smtClean="0"/>
              <a:t>文献查询</a:t>
            </a:r>
            <a:endParaRPr lang="en-US" altLang="zh-CN" smtClean="0"/>
          </a:p>
          <a:p>
            <a:r>
              <a:rPr lang="en-US" altLang="zh-CN" smtClean="0"/>
              <a:t>3.4 </a:t>
            </a:r>
            <a:r>
              <a:rPr lang="zh-CN" altLang="en-US" smtClean="0"/>
              <a:t>文献分析</a:t>
            </a:r>
            <a:endParaRPr lang="en-US" altLang="zh-CN" smtClean="0"/>
          </a:p>
          <a:p>
            <a:r>
              <a:rPr lang="en-US" altLang="zh-CN" smtClean="0"/>
              <a:t>3.5</a:t>
            </a:r>
            <a:r>
              <a:rPr lang="zh-CN" altLang="en-US" smtClean="0"/>
              <a:t> 标记文献已读和未读</a:t>
            </a:r>
            <a:endParaRPr lang="en-US" altLang="zh-CN" smtClean="0"/>
          </a:p>
          <a:p>
            <a:r>
              <a:rPr lang="en-US" altLang="zh-CN" smtClean="0"/>
              <a:t>3.6 </a:t>
            </a:r>
            <a:r>
              <a:rPr lang="zh-CN" altLang="en-US" smtClean="0"/>
              <a:t>文献评级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764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3.1 </a:t>
            </a:r>
            <a:r>
              <a:rPr lang="zh-CN" altLang="en-US" smtClean="0"/>
              <a:t>文献去重</a:t>
            </a:r>
          </a:p>
        </p:txBody>
      </p:sp>
      <p:sp>
        <p:nvSpPr>
          <p:cNvPr id="3379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0" b="8656"/>
          <a:stretch>
            <a:fillRect/>
          </a:stretch>
        </p:blipFill>
        <p:spPr bwMode="auto">
          <a:xfrm>
            <a:off x="71438" y="1090613"/>
            <a:ext cx="8964612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 bwMode="auto">
          <a:xfrm>
            <a:off x="900113" y="4797425"/>
            <a:ext cx="2232025" cy="39211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t="21454" r="34505" b="18500"/>
          <a:stretch>
            <a:fillRect/>
          </a:stretch>
        </p:blipFill>
        <p:spPr bwMode="auto">
          <a:xfrm>
            <a:off x="1187450" y="1844675"/>
            <a:ext cx="756126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内容占位符 4"/>
          <p:cNvSpPr>
            <a:spLocks noGrp="1"/>
          </p:cNvSpPr>
          <p:nvPr>
            <p:ph idx="1"/>
          </p:nvPr>
        </p:nvSpPr>
        <p:spPr>
          <a:xfrm>
            <a:off x="2268538" y="1844675"/>
            <a:ext cx="6335712" cy="30241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sz="2800" dirty="0" smtClean="0">
                <a:solidFill>
                  <a:srgbClr val="660033"/>
                </a:solidFill>
              </a:rPr>
              <a:t>EndNote</a:t>
            </a:r>
            <a:r>
              <a:rPr lang="zh-CN" altLang="en-US" sz="2800" dirty="0" smtClean="0">
                <a:solidFill>
                  <a:srgbClr val="660033"/>
                </a:solidFill>
              </a:rPr>
              <a:t>学习的两个关键点</a:t>
            </a:r>
            <a:endParaRPr lang="en-US" altLang="zh-CN" sz="2400" dirty="0" smtClean="0"/>
          </a:p>
          <a:p>
            <a:r>
              <a:rPr lang="zh-CN" altLang="en-US" sz="2400" dirty="0" smtClean="0"/>
              <a:t>建立文献管理库：</a:t>
            </a:r>
          </a:p>
          <a:p>
            <a:pPr lvl="1"/>
            <a:r>
              <a:rPr lang="zh-CN" altLang="en-US" sz="2000" dirty="0" smtClean="0"/>
              <a:t>把零散的文章规范地导入到个人文献管理数据库（题录信息</a:t>
            </a:r>
            <a:r>
              <a:rPr lang="en-US" altLang="zh-CN" sz="2000" dirty="0" smtClean="0"/>
              <a:t>+pdf</a:t>
            </a:r>
            <a:r>
              <a:rPr lang="zh-CN" altLang="en-US" sz="2000" dirty="0" smtClean="0"/>
              <a:t>原文）</a:t>
            </a:r>
          </a:p>
          <a:p>
            <a:r>
              <a:rPr lang="zh-CN" altLang="en-US" sz="2400" dirty="0" smtClean="0"/>
              <a:t>参考文献引用：</a:t>
            </a:r>
          </a:p>
          <a:p>
            <a:pPr lvl="1"/>
            <a:r>
              <a:rPr lang="zh-CN" altLang="en-US" sz="2000" dirty="0" smtClean="0"/>
              <a:t>方便的在文章中插入参考文献</a:t>
            </a:r>
          </a:p>
          <a:p>
            <a:pPr>
              <a:buFont typeface="Wingdings" panose="05000000000000000000" pitchFamily="2" charset="2"/>
              <a:buNone/>
            </a:pPr>
            <a:endParaRPr lang="zh-CN" altLang="en-US" sz="2000" dirty="0" smtClean="0">
              <a:solidFill>
                <a:srgbClr val="660033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zh-CN" altLang="en-US" sz="2000" dirty="0" smtClean="0"/>
          </a:p>
        </p:txBody>
      </p:sp>
      <p:sp>
        <p:nvSpPr>
          <p:cNvPr id="11267" name="文本占位符 5"/>
          <p:cNvSpPr>
            <a:spLocks noGrp="1"/>
          </p:cNvSpPr>
          <p:nvPr>
            <p:ph type="body" sz="half" idx="2"/>
          </p:nvPr>
        </p:nvSpPr>
        <p:spPr>
          <a:xfrm>
            <a:off x="1331913" y="1773238"/>
            <a:ext cx="719137" cy="3887787"/>
          </a:xfrm>
          <a:prstGeom prst="roundRect">
            <a:avLst>
              <a:gd name="adj" fmla="val 16667"/>
            </a:avLst>
          </a:prstGeom>
          <a:solidFill>
            <a:srgbClr val="92D050"/>
          </a:solidFill>
        </p:spPr>
        <p:txBody>
          <a:bodyPr/>
          <a:lstStyle/>
          <a:p>
            <a:pPr algn="ctr"/>
            <a:endParaRPr lang="en-US" altLang="zh-CN" sz="2400" smtClean="0"/>
          </a:p>
          <a:p>
            <a:pPr algn="ctr"/>
            <a:r>
              <a:rPr lang="zh-CN" altLang="en-US" sz="2400" smtClean="0"/>
              <a:t>知识点解析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555875" y="5084763"/>
            <a:ext cx="5976938" cy="511175"/>
          </a:xfrm>
          <a:prstGeom prst="round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</a:rPr>
              <a:t>学会这两点，就掌握</a:t>
            </a:r>
            <a:r>
              <a:rPr lang="en-US" altLang="zh-CN" sz="2400" dirty="0" err="1">
                <a:solidFill>
                  <a:srgbClr val="FF0000"/>
                </a:solidFill>
                <a:latin typeface="+mn-ea"/>
                <a:ea typeface="+mn-ea"/>
              </a:rPr>
              <a:t>EndNote</a:t>
            </a:r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</a:rPr>
              <a:t>的核心操作了</a:t>
            </a:r>
          </a:p>
        </p:txBody>
      </p:sp>
    </p:spTree>
    <p:extLst>
      <p:ext uri="{BB962C8B-B14F-4D97-AF65-F5344CB8AC3E}">
        <p14:creationId xmlns:p14="http://schemas.microsoft.com/office/powerpoint/2010/main" val="378149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3.2 </a:t>
            </a:r>
            <a:r>
              <a:rPr lang="zh-CN" altLang="en-US" smtClean="0"/>
              <a:t>文献分组</a:t>
            </a:r>
          </a:p>
        </p:txBody>
      </p:sp>
      <p:sp>
        <p:nvSpPr>
          <p:cNvPr id="3481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20" b="46234"/>
          <a:stretch>
            <a:fillRect/>
          </a:stretch>
        </p:blipFill>
        <p:spPr bwMode="auto">
          <a:xfrm>
            <a:off x="539750" y="1306513"/>
            <a:ext cx="6985000" cy="50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79988" y="1773238"/>
            <a:ext cx="4164012" cy="922337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 err="1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Creat</a:t>
            </a:r>
            <a:r>
              <a:rPr lang="en-US" altLang="zh-CN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Group       </a:t>
            </a:r>
            <a:r>
              <a:rPr lang="zh-CN" altLang="en-US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建立组</a:t>
            </a:r>
            <a:endParaRPr lang="en-US" altLang="zh-CN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  <a:p>
            <a:pPr>
              <a:defRPr/>
            </a:pPr>
            <a:r>
              <a:rPr lang="en-US" altLang="zh-CN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Creat Smart Group </a:t>
            </a:r>
            <a:r>
              <a:rPr lang="zh-CN" altLang="en-US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智能建组</a:t>
            </a:r>
            <a:endParaRPr lang="en-US" altLang="zh-CN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  <a:p>
            <a:pPr>
              <a:defRPr/>
            </a:pPr>
            <a:r>
              <a:rPr lang="en-US" altLang="zh-CN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Creat From Group  </a:t>
            </a:r>
            <a:r>
              <a:rPr lang="zh-CN" altLang="en-US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合并组</a:t>
            </a:r>
            <a:endParaRPr lang="en-US" altLang="zh-CN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00563" y="4221163"/>
            <a:ext cx="3789362" cy="369887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 err="1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Creat</a:t>
            </a:r>
            <a:r>
              <a:rPr lang="en-US" altLang="zh-CN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Group Set   </a:t>
            </a:r>
            <a:r>
              <a:rPr lang="zh-CN" altLang="en-US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建立组群</a:t>
            </a:r>
          </a:p>
        </p:txBody>
      </p:sp>
    </p:spTree>
    <p:extLst>
      <p:ext uri="{BB962C8B-B14F-4D97-AF65-F5344CB8AC3E}">
        <p14:creationId xmlns:p14="http://schemas.microsoft.com/office/powerpoint/2010/main" val="92031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3.3 </a:t>
            </a:r>
            <a:r>
              <a:rPr lang="zh-CN" altLang="en-US" smtClean="0"/>
              <a:t>文献查询</a:t>
            </a:r>
          </a:p>
        </p:txBody>
      </p:sp>
      <p:sp>
        <p:nvSpPr>
          <p:cNvPr id="3584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5" b="38361"/>
          <a:stretch>
            <a:fillRect/>
          </a:stretch>
        </p:blipFill>
        <p:spPr bwMode="auto">
          <a:xfrm>
            <a:off x="0" y="1773238"/>
            <a:ext cx="91440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4643438" y="2565400"/>
            <a:ext cx="1008062" cy="46513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椭圆 6"/>
          <p:cNvSpPr/>
          <p:nvPr/>
        </p:nvSpPr>
        <p:spPr bwMode="auto">
          <a:xfrm>
            <a:off x="3132138" y="3573463"/>
            <a:ext cx="2232025" cy="719137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32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3.4 </a:t>
            </a:r>
            <a:r>
              <a:rPr lang="zh-CN" altLang="en-US" smtClean="0"/>
              <a:t>文献分析</a:t>
            </a:r>
          </a:p>
        </p:txBody>
      </p:sp>
      <p:sp>
        <p:nvSpPr>
          <p:cNvPr id="3686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08" b="15456"/>
          <a:stretch>
            <a:fillRect/>
          </a:stretch>
        </p:blipFill>
        <p:spPr bwMode="auto">
          <a:xfrm>
            <a:off x="-25400" y="1287463"/>
            <a:ext cx="91694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0" name="Picture 4" descr="C:\Users\hewei\AppData\Roaming\Tencent\Users\306711232\QQ\WinTemp\RichOle\HEUS8KCI%MBJONQF2371KO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0"/>
            <a:ext cx="3932237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1835150" y="4221163"/>
            <a:ext cx="2232025" cy="465137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78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3.5</a:t>
            </a:r>
            <a:r>
              <a:rPr lang="zh-CN" altLang="en-US" smtClean="0"/>
              <a:t> 标记文献已读和未读</a:t>
            </a:r>
          </a:p>
        </p:txBody>
      </p:sp>
      <p:sp>
        <p:nvSpPr>
          <p:cNvPr id="3789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5" b="12766"/>
          <a:stretch>
            <a:fillRect/>
          </a:stretch>
        </p:blipFill>
        <p:spPr bwMode="auto">
          <a:xfrm>
            <a:off x="0" y="1327150"/>
            <a:ext cx="914400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AutoShape 10"/>
          <p:cNvSpPr>
            <a:spLocks noChangeArrowheads="1"/>
          </p:cNvSpPr>
          <p:nvPr/>
        </p:nvSpPr>
        <p:spPr bwMode="auto">
          <a:xfrm>
            <a:off x="2555875" y="3284538"/>
            <a:ext cx="3095625" cy="720725"/>
          </a:xfrm>
          <a:prstGeom prst="wedgeRoundRectCallout">
            <a:avLst>
              <a:gd name="adj1" fmla="val -56194"/>
              <a:gd name="adj2" fmla="val 9419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已读和未读文献区分，未读文献用黑色字体标记</a:t>
            </a:r>
          </a:p>
        </p:txBody>
      </p:sp>
      <p:sp>
        <p:nvSpPr>
          <p:cNvPr id="37895" name="Oval 6"/>
          <p:cNvSpPr>
            <a:spLocks noChangeArrowheads="1"/>
          </p:cNvSpPr>
          <p:nvPr/>
        </p:nvSpPr>
        <p:spPr bwMode="auto">
          <a:xfrm>
            <a:off x="1619250" y="2997200"/>
            <a:ext cx="431800" cy="3860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3.5</a:t>
            </a:r>
            <a:r>
              <a:rPr lang="zh-CN" altLang="en-US" smtClean="0"/>
              <a:t> 标记文献已读和未读</a:t>
            </a:r>
          </a:p>
        </p:txBody>
      </p:sp>
      <p:sp>
        <p:nvSpPr>
          <p:cNvPr id="3891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3" b="11781"/>
          <a:stretch>
            <a:fillRect/>
          </a:stretch>
        </p:blipFill>
        <p:spPr bwMode="auto">
          <a:xfrm>
            <a:off x="0" y="1268413"/>
            <a:ext cx="919797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395288" y="4508500"/>
            <a:ext cx="2232025" cy="3937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17345" r="41063" b="19656"/>
          <a:stretch>
            <a:fillRect/>
          </a:stretch>
        </p:blipFill>
        <p:spPr bwMode="auto">
          <a:xfrm>
            <a:off x="3059113" y="1628775"/>
            <a:ext cx="5545137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AutoShape 10"/>
          <p:cNvSpPr>
            <a:spLocks noChangeArrowheads="1"/>
          </p:cNvSpPr>
          <p:nvPr/>
        </p:nvSpPr>
        <p:spPr bwMode="auto">
          <a:xfrm>
            <a:off x="4643438" y="4149725"/>
            <a:ext cx="3744912" cy="1223963"/>
          </a:xfrm>
          <a:prstGeom prst="wedgeRoundRectCallout">
            <a:avLst>
              <a:gd name="adj1" fmla="val -21176"/>
              <a:gd name="adj2" fmla="val -8887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可设置何时自动标记为已读文献：</a:t>
            </a:r>
            <a:endParaRPr lang="en-US" altLang="zh-CN"/>
          </a:p>
          <a:p>
            <a:pPr eaLnBrk="1" hangingPunct="1"/>
            <a:r>
              <a:rPr lang="zh-CN" altLang="en-US"/>
              <a:t>（</a:t>
            </a:r>
            <a:r>
              <a:rPr lang="en-US" altLang="zh-CN"/>
              <a:t>1</a:t>
            </a:r>
            <a:r>
              <a:rPr lang="zh-CN" altLang="en-US"/>
              <a:t>）双击打开文献编辑窗口后</a:t>
            </a:r>
            <a:endParaRPr lang="en-US" altLang="zh-CN"/>
          </a:p>
          <a:p>
            <a:pPr eaLnBrk="1" hangingPunct="1"/>
            <a:r>
              <a:rPr lang="zh-CN" altLang="en-US"/>
              <a:t>（</a:t>
            </a:r>
            <a:r>
              <a:rPr lang="en-US" altLang="zh-CN"/>
              <a:t>2</a:t>
            </a:r>
            <a:r>
              <a:rPr lang="zh-CN" altLang="en-US"/>
              <a:t>）在文献预览窗口查看后</a:t>
            </a:r>
            <a:endParaRPr lang="en-US" altLang="zh-CN"/>
          </a:p>
          <a:p>
            <a:pPr eaLnBrk="1" hangingPunct="1"/>
            <a:r>
              <a:rPr lang="zh-CN" altLang="en-US"/>
              <a:t>（</a:t>
            </a:r>
            <a:r>
              <a:rPr lang="en-US" altLang="zh-CN"/>
              <a:t>3</a:t>
            </a:r>
            <a:r>
              <a:rPr lang="zh-CN" altLang="en-US"/>
              <a:t>）对文献评级后</a:t>
            </a:r>
            <a:endParaRPr lang="en-US" altLang="zh-CN"/>
          </a:p>
        </p:txBody>
      </p:sp>
      <p:sp>
        <p:nvSpPr>
          <p:cNvPr id="9" name="右箭头 8"/>
          <p:cNvSpPr/>
          <p:nvPr/>
        </p:nvSpPr>
        <p:spPr>
          <a:xfrm rot="19218511">
            <a:off x="2500313" y="4264025"/>
            <a:ext cx="647700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53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3.6 </a:t>
            </a:r>
            <a:r>
              <a:rPr lang="zh-CN" altLang="en-US" smtClean="0"/>
              <a:t>文献评级</a:t>
            </a:r>
          </a:p>
        </p:txBody>
      </p:sp>
      <p:sp>
        <p:nvSpPr>
          <p:cNvPr id="3993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4" b="6688"/>
          <a:stretch>
            <a:fillRect/>
          </a:stretch>
        </p:blipFill>
        <p:spPr bwMode="auto">
          <a:xfrm>
            <a:off x="250825" y="1268413"/>
            <a:ext cx="8688388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2700338" y="4692650"/>
            <a:ext cx="2232025" cy="39211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39943" name="圆角矩形 8"/>
          <p:cNvSpPr>
            <a:spLocks noChangeArrowheads="1"/>
          </p:cNvSpPr>
          <p:nvPr/>
        </p:nvSpPr>
        <p:spPr bwMode="auto">
          <a:xfrm>
            <a:off x="5508625" y="2781300"/>
            <a:ext cx="719138" cy="93503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68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 </a:t>
            </a:r>
            <a:r>
              <a:rPr lang="zh-CN" altLang="en-US" dirty="0"/>
              <a:t>写作</a:t>
            </a:r>
            <a:endParaRPr lang="zh-CN" altLang="en-US" dirty="0" smtClean="0"/>
          </a:p>
        </p:txBody>
      </p:sp>
      <p:sp>
        <p:nvSpPr>
          <p:cNvPr id="3277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4.1 </a:t>
            </a:r>
            <a:r>
              <a:rPr lang="zh-CN" altLang="en-US" dirty="0" smtClean="0"/>
              <a:t>选择论文模板</a:t>
            </a:r>
            <a:endParaRPr lang="en-US" altLang="zh-CN" dirty="0" smtClean="0"/>
          </a:p>
          <a:p>
            <a:r>
              <a:rPr lang="en-US" altLang="zh-CN" dirty="0" smtClean="0"/>
              <a:t>4.2 </a:t>
            </a:r>
            <a:r>
              <a:rPr lang="zh-CN" altLang="en-US" dirty="0" smtClean="0"/>
              <a:t>插入参考文献</a:t>
            </a:r>
            <a:endParaRPr lang="en-US" altLang="zh-CN" dirty="0" smtClean="0"/>
          </a:p>
          <a:p>
            <a:r>
              <a:rPr lang="en-US" altLang="zh-CN" dirty="0" smtClean="0"/>
              <a:t>4.3 </a:t>
            </a:r>
            <a:r>
              <a:rPr lang="zh-CN" altLang="en-US" dirty="0" smtClean="0"/>
              <a:t>更改期刊</a:t>
            </a:r>
            <a:r>
              <a:rPr lang="en-US" altLang="zh-CN" dirty="0" smtClean="0"/>
              <a:t>Style</a:t>
            </a:r>
          </a:p>
          <a:p>
            <a:r>
              <a:rPr lang="en-US" altLang="zh-CN" dirty="0" smtClean="0"/>
              <a:t>4.4 </a:t>
            </a:r>
            <a:r>
              <a:rPr lang="zh-CN" altLang="en-US" dirty="0" smtClean="0"/>
              <a:t>制作</a:t>
            </a:r>
            <a:r>
              <a:rPr lang="en-US" altLang="zh-CN" dirty="0" smtClean="0"/>
              <a:t>style</a:t>
            </a:r>
            <a:r>
              <a:rPr lang="zh-CN" altLang="en-US" dirty="0" smtClean="0"/>
              <a:t>方法</a:t>
            </a:r>
            <a:endParaRPr lang="en-US" altLang="zh-CN" dirty="0" smtClean="0"/>
          </a:p>
          <a:p>
            <a:r>
              <a:rPr lang="en-US" altLang="zh-CN" dirty="0" smtClean="0"/>
              <a:t>4.5 </a:t>
            </a:r>
            <a:r>
              <a:rPr lang="zh-CN" altLang="en-US" dirty="0" smtClean="0"/>
              <a:t>删除参考文献</a:t>
            </a:r>
            <a:endParaRPr lang="en-US" altLang="zh-CN" dirty="0" smtClean="0"/>
          </a:p>
          <a:p>
            <a:r>
              <a:rPr lang="en-US" altLang="zh-CN" dirty="0" smtClean="0"/>
              <a:t>4.6 </a:t>
            </a:r>
            <a:r>
              <a:rPr lang="zh-CN" altLang="en-US" dirty="0" smtClean="0"/>
              <a:t>移除代码投稿</a:t>
            </a:r>
            <a:endParaRPr lang="en-US" altLang="zh-CN" dirty="0" smtClean="0"/>
          </a:p>
          <a:p>
            <a:r>
              <a:rPr lang="en-US" altLang="zh-CN" dirty="0" smtClean="0"/>
              <a:t>4.7 </a:t>
            </a:r>
            <a:r>
              <a:rPr lang="zh-CN" altLang="en-US" dirty="0" smtClean="0"/>
              <a:t>压缩备份</a:t>
            </a:r>
            <a:endParaRPr lang="zh-CN" altLang="en-US" dirty="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305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4.1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选择论文模板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4096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" b="5376"/>
          <a:stretch>
            <a:fillRect/>
          </a:stretch>
        </p:blipFill>
        <p:spPr>
          <a:xfrm>
            <a:off x="0" y="1341438"/>
            <a:ext cx="9118600" cy="4895850"/>
          </a:xfrm>
          <a:noFill/>
        </p:spPr>
      </p:pic>
      <p:sp>
        <p:nvSpPr>
          <p:cNvPr id="7" name="椭圆 6"/>
          <p:cNvSpPr/>
          <p:nvPr/>
        </p:nvSpPr>
        <p:spPr bwMode="auto">
          <a:xfrm>
            <a:off x="1476375" y="3933825"/>
            <a:ext cx="2232025" cy="28733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74083" name="Picture 3" descr="C:\Users\hewei\AppData\Roaming\Tencent\Users\306711232\QQ\WinTemp\RichOle\HJ43L2~D783~TLLI`R]NM9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3078163"/>
            <a:ext cx="5434012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56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4.2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插入参考文献</a:t>
            </a:r>
            <a:endParaRPr lang="zh-CN" altLang="en-US" dirty="0" smtClean="0"/>
          </a:p>
        </p:txBody>
      </p:sp>
      <p:sp>
        <p:nvSpPr>
          <p:cNvPr id="3891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mtClean="0"/>
              <a:t>四种插入参考文献的方式</a:t>
            </a:r>
            <a:endParaRPr lang="en-US" altLang="zh-CN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smtClean="0"/>
              <a:t>Word——Find Citation / Insert Selected Citation(s)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smtClean="0"/>
              <a:t>EndNote——Insert Citation</a:t>
            </a:r>
            <a:r>
              <a:rPr lang="zh-CN" altLang="en-US" sz="2000" smtClean="0"/>
              <a:t>快捷键</a:t>
            </a:r>
            <a:r>
              <a:rPr lang="en-US" altLang="zh-CN" sz="2000" smtClean="0"/>
              <a:t> / </a:t>
            </a:r>
            <a:r>
              <a:rPr lang="zh-CN" altLang="en-US" sz="2000" smtClean="0"/>
              <a:t>复制</a:t>
            </a:r>
            <a:r>
              <a:rPr lang="en-US" altLang="zh-CN" sz="2000" smtClean="0"/>
              <a:t>-</a:t>
            </a:r>
            <a:r>
              <a:rPr lang="zh-CN" altLang="en-US" sz="2000" smtClean="0"/>
              <a:t>粘贴</a:t>
            </a:r>
            <a:endParaRPr lang="en-US" altLang="zh-CN" sz="200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50" b="61984"/>
          <a:stretch>
            <a:fillRect/>
          </a:stretch>
        </p:blipFill>
        <p:spPr bwMode="auto">
          <a:xfrm>
            <a:off x="611188" y="3357563"/>
            <a:ext cx="28654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3" descr="C:\Users\hewei\AppData\Roaming\Tencent\Users\306711232\QQ\WinTemp\RichOle\AFFKT21~F9CJCFKS1FD4%@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3141663"/>
            <a:ext cx="5049838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hewei\AppData\Roaming\Tencent\Users\306711232\QQ\WinTemp\RichOle\0V0{R[HDJY9OA)]@GNZS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292600"/>
            <a:ext cx="84486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圆角矩形 9"/>
          <p:cNvSpPr>
            <a:spLocks noChangeArrowheads="1"/>
          </p:cNvSpPr>
          <p:nvPr/>
        </p:nvSpPr>
        <p:spPr bwMode="auto">
          <a:xfrm>
            <a:off x="5795963" y="4652963"/>
            <a:ext cx="360362" cy="4318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71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4.3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更改期刊</a:t>
            </a:r>
            <a:r>
              <a:rPr lang="en-US" altLang="zh-CN" sz="2400" dirty="0" smtClean="0"/>
              <a:t>Style</a:t>
            </a:r>
            <a:endParaRPr lang="zh-CN" altLang="en-US" sz="2400" dirty="0" smtClean="0"/>
          </a:p>
        </p:txBody>
      </p:sp>
      <p:sp>
        <p:nvSpPr>
          <p:cNvPr id="4301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43013" name="Picture 1" descr="C:\Users\hewei\AppData\Roaming\Tencent\Users\306711232\QQ\WinTemp\RichOle\$%)F(@7J1Y7Y@`4V7`_UNK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2420938"/>
            <a:ext cx="541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78" b="66907"/>
          <a:stretch>
            <a:fillRect/>
          </a:stretch>
        </p:blipFill>
        <p:spPr bwMode="auto">
          <a:xfrm>
            <a:off x="-2592388" y="1341438"/>
            <a:ext cx="630078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" descr="C:\Users\hewei\AppData\Roaming\Tencent\Users\306711232\QQ\WinTemp\RichOle\J][OOA`QT@]0(IMN_4XDA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360045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4" descr="C:\Users\hewei\AppData\Roaming\Tencent\Users\306711232\QQ\WinTemp\RichOle\4XU9H3J}0D7OOB~JTJ30SY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4508500"/>
            <a:ext cx="53530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下箭头 8"/>
          <p:cNvSpPr/>
          <p:nvPr/>
        </p:nvSpPr>
        <p:spPr bwMode="auto">
          <a:xfrm>
            <a:off x="5940425" y="3213100"/>
            <a:ext cx="844550" cy="1143000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90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操作演示</a:t>
            </a:r>
          </a:p>
        </p:txBody>
      </p:sp>
      <p:sp>
        <p:nvSpPr>
          <p:cNvPr id="1229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以数据库检索</a:t>
            </a:r>
            <a:r>
              <a:rPr lang="en-US" altLang="zh-CN" dirty="0" smtClean="0"/>
              <a:t> </a:t>
            </a:r>
            <a:r>
              <a:rPr lang="zh-CN" altLang="en-US" dirty="0" smtClean="0"/>
              <a:t>为例，演示从信息查找、结果筛选到导入</a:t>
            </a:r>
            <a:r>
              <a:rPr lang="en-US" altLang="zh-CN" dirty="0" smtClean="0"/>
              <a:t>EndNote</a:t>
            </a:r>
            <a:r>
              <a:rPr lang="zh-CN" altLang="en-US" dirty="0" smtClean="0"/>
              <a:t>等操作</a:t>
            </a:r>
            <a:endParaRPr lang="en-US" altLang="zh-CN" dirty="0" smtClean="0"/>
          </a:p>
          <a:p>
            <a:r>
              <a:rPr lang="zh-CN" altLang="en-US" dirty="0" smtClean="0"/>
              <a:t>写作文章的时候，引用参考文献，修改参考文献格式（</a:t>
            </a:r>
            <a:r>
              <a:rPr lang="en-US" altLang="zh-CN" dirty="0" smtClean="0"/>
              <a:t>style</a:t>
            </a:r>
            <a:r>
              <a:rPr lang="zh-CN" altLang="en-US" dirty="0" smtClean="0"/>
              <a:t>），自动修改参考文献编号</a:t>
            </a:r>
            <a:endParaRPr lang="en-US" altLang="zh-CN" dirty="0" smtClean="0"/>
          </a:p>
          <a:p>
            <a:endParaRPr lang="zh-CN" altLang="en-US" dirty="0" smtClean="0"/>
          </a:p>
        </p:txBody>
      </p:sp>
      <p:sp>
        <p:nvSpPr>
          <p:cNvPr id="16388" name="TextBox 3"/>
          <p:cNvSpPr>
            <a:spLocks noChangeArrowheads="1"/>
          </p:cNvSpPr>
          <p:nvPr/>
        </p:nvSpPr>
        <p:spPr bwMode="auto">
          <a:xfrm>
            <a:off x="2484438" y="4508500"/>
            <a:ext cx="4103687" cy="9191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掌握这两点，你就掌握了最基本的功能，很简单吧！！！</a:t>
            </a:r>
          </a:p>
        </p:txBody>
      </p:sp>
    </p:spTree>
    <p:extLst>
      <p:ext uri="{BB962C8B-B14F-4D97-AF65-F5344CB8AC3E}">
        <p14:creationId xmlns:p14="http://schemas.microsoft.com/office/powerpoint/2010/main" val="135038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rogram Files\desktoolv25\Clipboard\PrtSrc-2013-09-09_23-53-2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84" y="0"/>
            <a:ext cx="9188691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467544" y="1283398"/>
            <a:ext cx="2138379" cy="2324100"/>
            <a:chOff x="5410639" y="1626863"/>
            <a:chExt cx="2138379" cy="2324100"/>
          </a:xfrm>
        </p:grpSpPr>
        <p:pic>
          <p:nvPicPr>
            <p:cNvPr id="1028" name="Picture 4" descr="C:\Program Files\desktoolv25\Clipboard\PrtSrc-2013-09-09_23-56-48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343" y="1626863"/>
              <a:ext cx="1971675" cy="232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椭圆 14"/>
            <p:cNvSpPr/>
            <p:nvPr/>
          </p:nvSpPr>
          <p:spPr>
            <a:xfrm>
              <a:off x="5410639" y="1994339"/>
              <a:ext cx="936104" cy="289053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131840" y="739154"/>
            <a:ext cx="5927218" cy="4202014"/>
            <a:chOff x="2580922" y="446088"/>
            <a:chExt cx="7724775" cy="54292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922" y="446088"/>
              <a:ext cx="7724775" cy="5429250"/>
            </a:xfrm>
            <a:prstGeom prst="rect">
              <a:avLst/>
            </a:prstGeom>
          </p:spPr>
        </p:pic>
        <p:sp>
          <p:nvSpPr>
            <p:cNvPr id="11" name="椭圆 10"/>
            <p:cNvSpPr/>
            <p:nvPr/>
          </p:nvSpPr>
          <p:spPr>
            <a:xfrm>
              <a:off x="5410639" y="2747093"/>
              <a:ext cx="2065339" cy="39912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55576" y="3453779"/>
            <a:ext cx="7547396" cy="2050061"/>
            <a:chOff x="1092723" y="2746869"/>
            <a:chExt cx="7547396" cy="205006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2723" y="2746869"/>
              <a:ext cx="7547396" cy="205006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1547664" y="2852936"/>
              <a:ext cx="3888432" cy="50405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10"/>
            <p:cNvSpPr txBox="1"/>
            <p:nvPr/>
          </p:nvSpPr>
          <p:spPr>
            <a:xfrm>
              <a:off x="5533818" y="2852936"/>
              <a:ext cx="1261884" cy="3077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rgbClr val="FF0000"/>
                  </a:solidFill>
                </a:rPr>
                <a:t>文件存放位置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15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采用视图页脚填写课件名称</a:t>
            </a:r>
            <a:endParaRPr lang="en-US" altLang="zh-CN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r>
              <a:rPr lang="en-US" altLang="zh-CN" dirty="0" smtClean="0"/>
              <a:t>4. </a:t>
            </a:r>
            <a:r>
              <a:rPr lang="en-US" altLang="zh-CN" dirty="0" smtClean="0"/>
              <a:t>4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制作</a:t>
            </a:r>
            <a:r>
              <a:rPr lang="en-US" altLang="zh-CN" sz="2400" dirty="0" smtClean="0"/>
              <a:t>style</a:t>
            </a:r>
            <a:r>
              <a:rPr lang="zh-CN" altLang="en-US" sz="2400" dirty="0" smtClean="0"/>
              <a:t>方法</a:t>
            </a:r>
            <a:endParaRPr lang="zh-CN" altLang="en-US" sz="2400" dirty="0" smtClean="0"/>
          </a:p>
        </p:txBody>
      </p:sp>
      <p:grpSp>
        <p:nvGrpSpPr>
          <p:cNvPr id="7" name="组合 6"/>
          <p:cNvGrpSpPr/>
          <p:nvPr/>
        </p:nvGrpSpPr>
        <p:grpSpPr>
          <a:xfrm>
            <a:off x="9500" y="1124744"/>
            <a:ext cx="8898544" cy="5733256"/>
            <a:chOff x="0" y="0"/>
            <a:chExt cx="10188624" cy="68580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21693" b="6250"/>
            <a:stretch>
              <a:fillRect/>
            </a:stretch>
          </p:blipFill>
          <p:spPr bwMode="auto">
            <a:xfrm>
              <a:off x="0" y="0"/>
              <a:ext cx="1018862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椭圆 8"/>
            <p:cNvSpPr/>
            <p:nvPr/>
          </p:nvSpPr>
          <p:spPr>
            <a:xfrm>
              <a:off x="755576" y="3068960"/>
              <a:ext cx="2016224" cy="36004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2915816" y="3717032"/>
              <a:ext cx="2016224" cy="36004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85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采用视图页脚填写课件名称</a:t>
            </a:r>
            <a:endParaRPr lang="en-US" altLang="zh-CN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r="25567" b="6250"/>
          <a:stretch>
            <a:fillRect/>
          </a:stretch>
        </p:blipFill>
        <p:spPr bwMode="auto">
          <a:xfrm>
            <a:off x="-36511" y="144016"/>
            <a:ext cx="9214806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椭圆 5"/>
          <p:cNvSpPr/>
          <p:nvPr/>
        </p:nvSpPr>
        <p:spPr>
          <a:xfrm>
            <a:off x="8172400" y="4581128"/>
            <a:ext cx="971600" cy="36004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39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采用视图页脚填写课件名称</a:t>
            </a:r>
            <a:endParaRPr lang="en-US" altLang="zh-CN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r="26202" b="5704"/>
          <a:stretch>
            <a:fillRect/>
          </a:stretch>
        </p:blipFill>
        <p:spPr bwMode="auto">
          <a:xfrm>
            <a:off x="-108520" y="70606"/>
            <a:ext cx="9385895" cy="674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39843" y="888975"/>
            <a:ext cx="1980029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rgbClr val="FF0000"/>
                </a:solidFill>
              </a:rPr>
              <a:t>作者栏位为空白的文献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9843" y="1177007"/>
            <a:ext cx="1261884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rgbClr val="FF0000"/>
                </a:solidFill>
              </a:rPr>
              <a:t>页码显示方式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9843" y="1465039"/>
            <a:ext cx="1441420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rgbClr val="FF0000"/>
                </a:solidFill>
              </a:rPr>
              <a:t>期刊名显示方式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3" name="直接箭头连接符 12"/>
          <p:cNvCxnSpPr>
            <a:endCxn id="9" idx="1"/>
          </p:cNvCxnSpPr>
          <p:nvPr/>
        </p:nvCxnSpPr>
        <p:spPr>
          <a:xfrm flipV="1">
            <a:off x="1259632" y="1042864"/>
            <a:ext cx="180211" cy="8188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endCxn id="10" idx="1"/>
          </p:cNvCxnSpPr>
          <p:nvPr/>
        </p:nvCxnSpPr>
        <p:spPr>
          <a:xfrm flipV="1">
            <a:off x="1043608" y="1330896"/>
            <a:ext cx="396235" cy="9872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endCxn id="11" idx="1"/>
          </p:cNvCxnSpPr>
          <p:nvPr/>
        </p:nvCxnSpPr>
        <p:spPr>
          <a:xfrm>
            <a:off x="1043608" y="1556792"/>
            <a:ext cx="396235" cy="62136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右大括号 18"/>
          <p:cNvSpPr/>
          <p:nvPr/>
        </p:nvSpPr>
        <p:spPr>
          <a:xfrm>
            <a:off x="1475656" y="1844824"/>
            <a:ext cx="144016" cy="1296144"/>
          </a:xfrm>
          <a:prstGeom prst="rightBrace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691680" y="2276872"/>
            <a:ext cx="2160240" cy="52322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Citations:</a:t>
            </a:r>
            <a:r>
              <a:rPr lang="zh-CN" altLang="en-US" sz="1400" b="1" dirty="0" smtClean="0">
                <a:solidFill>
                  <a:srgbClr val="FF0000"/>
                </a:solidFill>
              </a:rPr>
              <a:t>用于设置正文中引用文献的标志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 </a:t>
            </a:r>
            <a:endParaRPr lang="en-US" altLang="zh-CN" sz="1400" b="1" dirty="0">
              <a:solidFill>
                <a:srgbClr val="FF0000"/>
              </a:solidFill>
            </a:endParaRPr>
          </a:p>
        </p:txBody>
      </p:sp>
      <p:sp>
        <p:nvSpPr>
          <p:cNvPr id="21" name="右大括号 20"/>
          <p:cNvSpPr/>
          <p:nvPr/>
        </p:nvSpPr>
        <p:spPr>
          <a:xfrm>
            <a:off x="1475656" y="3284984"/>
            <a:ext cx="144016" cy="1584176"/>
          </a:xfrm>
          <a:prstGeom prst="rightBrace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691680" y="3841884"/>
            <a:ext cx="2232248" cy="52322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Bibliography:</a:t>
            </a:r>
            <a:r>
              <a:rPr lang="zh-CN" altLang="en-US" sz="1400" b="1" dirty="0" smtClean="0">
                <a:solidFill>
                  <a:srgbClr val="FF0000"/>
                </a:solidFill>
              </a:rPr>
              <a:t>用于文章末尾参考文献的显示格式</a:t>
            </a:r>
            <a:endParaRPr lang="en-US" altLang="zh-CN" sz="1400" b="1" dirty="0">
              <a:solidFill>
                <a:srgbClr val="FF0000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9512" y="3212976"/>
            <a:ext cx="971600" cy="28803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7596336" y="260648"/>
            <a:ext cx="1547664" cy="108012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6804248" y="620688"/>
            <a:ext cx="723275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rgbClr val="FF0000"/>
                </a:solidFill>
              </a:rPr>
              <a:t>连接符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6" name="直接箭头连接符 25"/>
          <p:cNvCxnSpPr>
            <a:endCxn id="19" idx="0"/>
          </p:cNvCxnSpPr>
          <p:nvPr/>
        </p:nvCxnSpPr>
        <p:spPr>
          <a:xfrm>
            <a:off x="696070" y="1712170"/>
            <a:ext cx="779586" cy="132654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0"/>
          <p:cNvSpPr txBox="1"/>
          <p:nvPr/>
        </p:nvSpPr>
        <p:spPr>
          <a:xfrm>
            <a:off x="1619672" y="1793503"/>
            <a:ext cx="1620957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rgbClr val="FF0000"/>
                </a:solidFill>
              </a:rPr>
              <a:t>参考文献位置设置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r>
              <a:rPr lang="zh-CN" altLang="en-US" dirty="0" smtClean="0"/>
              <a:t>页码和期刊名称设置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 smtClean="0"/>
              <a:t>中国科学院国家科学图书馆</a:t>
            </a:r>
            <a:endParaRPr lang="en-US" altLang="zh-CN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 t="10625" r="53676" b="59844"/>
          <a:stretch>
            <a:fillRect/>
          </a:stretch>
        </p:blipFill>
        <p:spPr bwMode="auto">
          <a:xfrm>
            <a:off x="0" y="4221088"/>
            <a:ext cx="62281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 r="52132" b="64937"/>
          <a:stretch>
            <a:fillRect/>
          </a:stretch>
        </p:blipFill>
        <p:spPr bwMode="auto">
          <a:xfrm>
            <a:off x="0" y="1628800"/>
            <a:ext cx="6228184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31177" y="2579420"/>
            <a:ext cx="3057247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1600" dirty="0" smtClean="0"/>
              <a:t>不改变页码</a:t>
            </a:r>
            <a:endParaRPr lang="en-US" altLang="zh-CN" sz="1600" dirty="0" smtClean="0"/>
          </a:p>
          <a:p>
            <a:r>
              <a:rPr lang="zh-CN" altLang="en-US" sz="1600" dirty="0" smtClean="0"/>
              <a:t>仅显示首页</a:t>
            </a:r>
            <a:endParaRPr lang="en-US" altLang="zh-CN" sz="1600" dirty="0" smtClean="0"/>
          </a:p>
          <a:p>
            <a:r>
              <a:rPr lang="zh-CN" altLang="en-US" sz="1600" dirty="0" smtClean="0"/>
              <a:t>缩写尾页</a:t>
            </a:r>
            <a:endParaRPr lang="en-US" altLang="zh-CN" sz="1600" dirty="0" smtClean="0"/>
          </a:p>
          <a:p>
            <a:r>
              <a:rPr lang="zh-CN" altLang="en-US" sz="1600" dirty="0" smtClean="0"/>
              <a:t>缩写尾页，但保留两位数字</a:t>
            </a:r>
            <a:endParaRPr lang="en-US" altLang="zh-CN" sz="1600" dirty="0" smtClean="0"/>
          </a:p>
          <a:p>
            <a:r>
              <a:rPr lang="zh-CN" altLang="en-US" sz="1600" dirty="0" smtClean="0"/>
              <a:t>显示全部页码</a:t>
            </a:r>
            <a:endParaRPr lang="en-US" altLang="zh-CN" sz="1600" dirty="0" smtClean="0"/>
          </a:p>
          <a:p>
            <a:r>
              <a:rPr lang="zh-CN" altLang="en-US" sz="1600" dirty="0" smtClean="0"/>
              <a:t>对期刊仅显示首页，其它全显示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493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中国科学院国家科学图书馆</a:t>
            </a:r>
            <a:endParaRPr lang="en-US" altLang="zh-CN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Style Templates</a:t>
            </a:r>
            <a:r>
              <a:rPr lang="zh-CN" altLang="en-US" dirty="0" smtClean="0"/>
              <a:t>四大运作规则</a:t>
            </a:r>
            <a:endParaRPr lang="zh-CN" altLang="en-US" dirty="0"/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719138" y="1600200"/>
            <a:ext cx="795731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l"/>
              <a:tabLst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、邻近依附</a:t>
            </a:r>
            <a:endParaRPr kumimoji="0" lang="en-US" altLang="zh-CN" sz="28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任何与栏位名称间没有空格的文字与符号，将依附于该栏位。</a:t>
            </a:r>
            <a:endParaRPr kumimoji="0" lang="en-US" altLang="zh-CN" sz="20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例：</a:t>
            </a: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Volume·(Issue) </a:t>
            </a: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括号</a:t>
            </a: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()</a:t>
            </a: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依附于</a:t>
            </a: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Issue</a:t>
            </a: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，当</a:t>
            </a: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Issue</a:t>
            </a: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有内容时括号才出现</a:t>
            </a:r>
            <a:endParaRPr kumimoji="0" lang="en-US" altLang="zh-CN" sz="20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endParaRPr kumimoji="0" lang="en-US" altLang="zh-CN" sz="20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l"/>
              <a:tabLst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、前栏位优先权</a:t>
            </a:r>
            <a:endParaRPr kumimoji="0" lang="en-US" altLang="zh-CN" sz="28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两个栏位间穿插符号，且其间没有空格时，该符号依附于前方栏位。</a:t>
            </a:r>
            <a:endParaRPr kumimoji="0" lang="en-US" altLang="zh-CN" sz="20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例：</a:t>
            </a: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Volume(Issue) </a:t>
            </a: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前括号</a:t>
            </a: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(</a:t>
            </a: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依附于</a:t>
            </a: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Volume</a:t>
            </a: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，当</a:t>
            </a: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Volume</a:t>
            </a: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为空时显示为</a:t>
            </a: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Issue)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82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r>
              <a:rPr lang="en-US" altLang="zh-CN" dirty="0" smtClean="0"/>
              <a:t>Style Templates</a:t>
            </a:r>
            <a:r>
              <a:rPr lang="zh-CN" altLang="en-US" dirty="0" smtClean="0"/>
              <a:t>四大运作规则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、栏位后的第一个空格依附于该栏位，第二个以上的接续空格则独立</a:t>
            </a:r>
            <a:endParaRPr lang="en-US" altLang="zh-CN" dirty="0" smtClean="0"/>
          </a:p>
          <a:p>
            <a:pPr>
              <a:buNone/>
            </a:pPr>
            <a:r>
              <a:rPr lang="zh-CN" altLang="en-US" sz="2000" b="0" dirty="0" smtClean="0"/>
              <a:t>例：</a:t>
            </a:r>
            <a:r>
              <a:rPr lang="en-US" altLang="zh-CN" sz="2000" b="0" dirty="0" err="1" smtClean="0"/>
              <a:t>Author.·Title</a:t>
            </a:r>
            <a:r>
              <a:rPr lang="en-US" altLang="zh-CN" sz="2000" b="0" dirty="0" smtClean="0"/>
              <a:t> </a:t>
            </a:r>
            <a:r>
              <a:rPr lang="en-US" altLang="zh-CN" sz="2000" b="0" dirty="0" smtClean="0">
                <a:sym typeface="Wingdings" pitchFamily="2" charset="2"/>
              </a:rPr>
              <a:t> </a:t>
            </a:r>
            <a:r>
              <a:rPr lang="zh-CN" altLang="en-US" sz="2000" b="0" dirty="0" smtClean="0">
                <a:sym typeface="Wingdings" pitchFamily="2" charset="2"/>
              </a:rPr>
              <a:t>若</a:t>
            </a:r>
            <a:r>
              <a:rPr lang="en-US" altLang="zh-CN" sz="2000" b="0" dirty="0" smtClean="0">
                <a:sym typeface="Wingdings" pitchFamily="2" charset="2"/>
              </a:rPr>
              <a:t>Author</a:t>
            </a:r>
            <a:r>
              <a:rPr lang="zh-CN" altLang="en-US" sz="2000" b="0" dirty="0" smtClean="0">
                <a:sym typeface="Wingdings" pitchFamily="2" charset="2"/>
              </a:rPr>
              <a:t>空，显示为</a:t>
            </a:r>
            <a:r>
              <a:rPr lang="en-US" altLang="zh-CN" sz="2000" b="0" dirty="0" smtClean="0">
                <a:sym typeface="Wingdings" pitchFamily="2" charset="2"/>
              </a:rPr>
              <a:t>Title</a:t>
            </a:r>
          </a:p>
          <a:p>
            <a:pPr>
              <a:buNone/>
            </a:pPr>
            <a:r>
              <a:rPr lang="en-US" altLang="zh-CN" sz="2000" b="0" dirty="0" smtClean="0">
                <a:sym typeface="Wingdings" pitchFamily="2" charset="2"/>
              </a:rPr>
              <a:t>        Author.··Title </a:t>
            </a:r>
            <a:r>
              <a:rPr lang="zh-CN" altLang="en-US" sz="2000" b="0" dirty="0" smtClean="0">
                <a:sym typeface="Wingdings" pitchFamily="2" charset="2"/>
              </a:rPr>
              <a:t>若</a:t>
            </a:r>
            <a:r>
              <a:rPr lang="en-US" altLang="zh-CN" sz="2000" b="0" dirty="0" smtClean="0">
                <a:sym typeface="Wingdings" pitchFamily="2" charset="2"/>
              </a:rPr>
              <a:t>Author</a:t>
            </a:r>
            <a:r>
              <a:rPr lang="zh-CN" altLang="en-US" sz="2000" b="0" dirty="0" smtClean="0">
                <a:sym typeface="Wingdings" pitchFamily="2" charset="2"/>
              </a:rPr>
              <a:t>空，显示为</a:t>
            </a:r>
            <a:r>
              <a:rPr lang="en-US" altLang="zh-CN" sz="2000" b="0" dirty="0" smtClean="0">
                <a:sym typeface="Wingdings" pitchFamily="2" charset="2"/>
              </a:rPr>
              <a:t>·Title</a:t>
            </a:r>
          </a:p>
          <a:p>
            <a:pPr>
              <a:buNone/>
            </a:pPr>
            <a:endParaRPr lang="en-US" altLang="zh-CN" sz="2000" b="0" dirty="0" smtClean="0">
              <a:sym typeface="Wingdings" pitchFamily="2" charset="2"/>
            </a:endParaRPr>
          </a:p>
          <a:p>
            <a:r>
              <a:rPr lang="en-US" altLang="zh-CN" dirty="0" smtClean="0">
                <a:sym typeface="Wingdings" pitchFamily="2" charset="2"/>
              </a:rPr>
              <a:t>4</a:t>
            </a:r>
            <a:r>
              <a:rPr lang="zh-CN" altLang="en-US" dirty="0" smtClean="0">
                <a:sym typeface="Wingdings" pitchFamily="2" charset="2"/>
              </a:rPr>
              <a:t>、</a:t>
            </a:r>
            <a:r>
              <a:rPr lang="zh-CN" altLang="en-US" dirty="0" smtClean="0"/>
              <a:t>与前后栏位间均穿插空格的文字，不依附于任何栏位，必会出现</a:t>
            </a:r>
            <a:endParaRPr lang="en-US" altLang="zh-CN" dirty="0" smtClean="0"/>
          </a:p>
          <a:p>
            <a:pPr>
              <a:buNone/>
            </a:pPr>
            <a:r>
              <a:rPr lang="zh-CN" altLang="en-US" sz="2000" b="0" dirty="0" smtClean="0"/>
              <a:t>例：</a:t>
            </a:r>
            <a:r>
              <a:rPr lang="en-US" altLang="zh-CN" sz="2000" b="0" dirty="0" err="1" smtClean="0"/>
              <a:t>Edition·ed</a:t>
            </a:r>
            <a:r>
              <a:rPr lang="en-US" altLang="zh-CN" sz="2000" b="0" dirty="0" smtClean="0"/>
              <a:t>.</a:t>
            </a:r>
            <a:r>
              <a:rPr lang="en-US" altLang="zh-CN" sz="2000" b="0" dirty="0" smtClean="0">
                <a:sym typeface="Wingdings" pitchFamily="2" charset="2"/>
              </a:rPr>
              <a:t> </a:t>
            </a:r>
            <a:r>
              <a:rPr lang="zh-CN" altLang="en-US" sz="2000" b="0" dirty="0" smtClean="0">
                <a:sym typeface="Wingdings" pitchFamily="2" charset="2"/>
              </a:rPr>
              <a:t>无论</a:t>
            </a:r>
            <a:r>
              <a:rPr lang="en-US" altLang="zh-CN" sz="2000" b="0" dirty="0" smtClean="0">
                <a:sym typeface="Wingdings" pitchFamily="2" charset="2"/>
              </a:rPr>
              <a:t>Edition</a:t>
            </a:r>
            <a:r>
              <a:rPr lang="zh-CN" altLang="en-US" sz="2000" b="0" dirty="0" smtClean="0">
                <a:sym typeface="Wingdings" pitchFamily="2" charset="2"/>
              </a:rPr>
              <a:t>有无内容，</a:t>
            </a:r>
            <a:r>
              <a:rPr lang="en-US" altLang="zh-CN" sz="2000" b="0" dirty="0" smtClean="0">
                <a:sym typeface="Wingdings" pitchFamily="2" charset="2"/>
              </a:rPr>
              <a:t>ed.</a:t>
            </a:r>
            <a:r>
              <a:rPr lang="zh-CN" altLang="en-US" sz="2000" b="0" dirty="0" smtClean="0">
                <a:sym typeface="Wingdings" pitchFamily="2" charset="2"/>
              </a:rPr>
              <a:t>都会出现</a:t>
            </a:r>
            <a:endParaRPr lang="zh-CN" altLang="en-US" sz="2000" b="0" dirty="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 smtClean="0"/>
              <a:t>中国科学院国家科学图书馆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0616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>
            <a:off x="539552" y="5517232"/>
            <a:ext cx="842493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539552" y="1700808"/>
            <a:ext cx="84249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内容占位符 2"/>
          <p:cNvSpPr txBox="1">
            <a:spLocks/>
          </p:cNvSpPr>
          <p:nvPr/>
        </p:nvSpPr>
        <p:spPr bwMode="auto">
          <a:xfrm>
            <a:off x="539552" y="1600200"/>
            <a:ext cx="8928992" cy="49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l"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Forced Separation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）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分隔符号与栏位，使其失去依附关系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例：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《</a:t>
            </a: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计算机学报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》——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作者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·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题目</a:t>
            </a: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：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副标题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如果有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·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刊名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·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年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·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卷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期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):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·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页码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Style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设置：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错误：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修改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Style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设置：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正确：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l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Link Adjacent Text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将符号与栏位连接在一起，使其产生依附关系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r>
              <a:rPr lang="en-US" altLang="zh-CN" dirty="0" smtClean="0"/>
              <a:t>Style Templates</a:t>
            </a:r>
            <a:r>
              <a:rPr lang="zh-CN" altLang="en-US" dirty="0" smtClean="0"/>
              <a:t>连接符</a:t>
            </a:r>
            <a:endParaRPr lang="zh-CN" altLang="en-US" dirty="0"/>
          </a:p>
        </p:txBody>
      </p:sp>
      <p:pic>
        <p:nvPicPr>
          <p:cNvPr id="7" name="图片 6" descr="QQ图片20130628144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6787" y="3356992"/>
            <a:ext cx="5059509" cy="360040"/>
          </a:xfrm>
          <a:prstGeom prst="rect">
            <a:avLst/>
          </a:prstGeom>
        </p:spPr>
      </p:pic>
      <p:pic>
        <p:nvPicPr>
          <p:cNvPr id="17" name="图片 16" descr="QQ图片20130628150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789039"/>
            <a:ext cx="7740352" cy="512331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7020272" y="4005064"/>
            <a:ext cx="1512168" cy="43204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QQ图片201306281513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4941167"/>
            <a:ext cx="7740352" cy="547021"/>
          </a:xfrm>
          <a:prstGeom prst="rect">
            <a:avLst/>
          </a:prstGeom>
        </p:spPr>
      </p:pic>
      <p:pic>
        <p:nvPicPr>
          <p:cNvPr id="22" name="图片 21" descr="QQ图片201306281517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1" y="4437113"/>
            <a:ext cx="5400599" cy="42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7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 smtClean="0">
                <a:solidFill>
                  <a:schemeClr val="accent1">
                    <a:lumMod val="50000"/>
                  </a:schemeClr>
                </a:solidFill>
              </a:rPr>
              <a:t>作者</a:t>
            </a:r>
            <a:r>
              <a:rPr lang="en-US" altLang="zh-CN" dirty="0" smtClean="0"/>
              <a:t>(</a:t>
            </a:r>
            <a:r>
              <a:rPr lang="zh-CN" altLang="zh-CN" dirty="0" smtClean="0"/>
              <a:t>外国人姓在前，名在后可缩写</a:t>
            </a:r>
            <a:r>
              <a:rPr lang="zh-CN" altLang="en-US" dirty="0" smtClean="0"/>
              <a:t>，</a:t>
            </a:r>
            <a:r>
              <a:rPr lang="zh-CN" altLang="zh-CN" dirty="0" smtClean="0"/>
              <a:t>后同</a:t>
            </a:r>
            <a:r>
              <a:rPr lang="en-US" altLang="zh-CN" dirty="0" smtClean="0"/>
              <a:t>). </a:t>
            </a:r>
          </a:p>
          <a:p>
            <a:endParaRPr lang="zh-CN" altLang="en-US" sz="24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中国科学院国家科学图书馆</a:t>
            </a:r>
            <a:endParaRPr lang="en-US" altLang="zh-CN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其它显示方式设置</a:t>
            </a:r>
            <a:endParaRPr lang="zh-CN" alt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t="9469" r="58773" b="32454"/>
          <a:stretch>
            <a:fillRect/>
          </a:stretch>
        </p:blipFill>
        <p:spPr bwMode="auto">
          <a:xfrm>
            <a:off x="0" y="2276872"/>
            <a:ext cx="536408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/>
          <a:srcRect t="9469" r="62094" b="32454"/>
          <a:stretch>
            <a:fillRect/>
          </a:stretch>
        </p:blipFill>
        <p:spPr bwMode="auto">
          <a:xfrm>
            <a:off x="4176464" y="2276872"/>
            <a:ext cx="493204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59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 smtClean="0">
                <a:solidFill>
                  <a:schemeClr val="accent1">
                    <a:lumMod val="50000"/>
                  </a:schemeClr>
                </a:solidFill>
              </a:rPr>
              <a:t>题目</a:t>
            </a:r>
            <a:r>
              <a:rPr lang="en-US" altLang="zh-CN" dirty="0" smtClean="0"/>
              <a:t>(</a:t>
            </a:r>
            <a:r>
              <a:rPr lang="zh-CN" altLang="zh-CN" dirty="0" smtClean="0"/>
              <a:t>英文题目第一字母大写，其它均小写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中国科学院国家科学图书馆</a:t>
            </a:r>
            <a:endParaRPr lang="en-US" altLang="zh-CN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其它显示方式设置</a:t>
            </a:r>
            <a:endParaRPr lang="zh-CN" alt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t="9844" r="29721" b="32453"/>
          <a:stretch>
            <a:fillRect/>
          </a:stretch>
        </p:blipFill>
        <p:spPr bwMode="auto">
          <a:xfrm>
            <a:off x="0" y="2348880"/>
            <a:ext cx="9144000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917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/>
              <a:t>下载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Endnote </a:t>
            </a:r>
            <a:r>
              <a:rPr lang="en-US" altLang="zh-CN" dirty="0" smtClean="0"/>
              <a:t>&amp; Endnote Web</a:t>
            </a:r>
            <a:endParaRPr lang="zh-CN" altLang="en-US" dirty="0" smtClean="0"/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4427538" y="1268413"/>
            <a:ext cx="3816350" cy="936625"/>
          </a:xfrm>
          <a:prstGeom prst="horizontalScroll">
            <a:avLst>
              <a:gd name="adj" fmla="val 12500"/>
            </a:avLst>
          </a:prstGeom>
          <a:solidFill>
            <a:srgbClr val="6600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sz="2400" b="1">
                <a:solidFill>
                  <a:srgbClr val="FFFF00"/>
                </a:solidFill>
              </a:rPr>
              <a:t>注册后，下载安装</a:t>
            </a: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4394200" y="2205038"/>
            <a:ext cx="4679950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zh-CN" altLang="en-US" dirty="0">
                <a:latin typeface="Arial" charset="0"/>
              </a:rPr>
              <a:t>下载地址：</a:t>
            </a:r>
            <a:r>
              <a:rPr lang="en-US" altLang="zh-CN" dirty="0">
                <a:latin typeface="Arial" charset="0"/>
                <a:hlinkClick r:id="rId2"/>
              </a:rPr>
              <a:t>http://www.las.ac.cn/endnote/endnote.jsp</a:t>
            </a:r>
            <a:r>
              <a:rPr lang="en-US" altLang="zh-CN" dirty="0">
                <a:latin typeface="Arial" charset="0"/>
              </a:rPr>
              <a:t> </a:t>
            </a:r>
            <a:br>
              <a:rPr lang="en-US" altLang="zh-CN" dirty="0">
                <a:latin typeface="Arial" charset="0"/>
              </a:rPr>
            </a:br>
            <a:r>
              <a:rPr lang="en-US" altLang="zh-CN" dirty="0">
                <a:latin typeface="Arial" charset="0"/>
              </a:rPr>
              <a:t/>
            </a:r>
            <a:br>
              <a:rPr lang="en-US" altLang="zh-CN" dirty="0">
                <a:latin typeface="Arial" charset="0"/>
              </a:rPr>
            </a:br>
            <a:r>
              <a:rPr lang="zh-CN" altLang="en-US" dirty="0">
                <a:latin typeface="Arial" charset="0"/>
              </a:rPr>
              <a:t>安装注意：</a:t>
            </a:r>
            <a:br>
              <a:rPr lang="zh-CN" altLang="en-US" dirty="0">
                <a:latin typeface="Arial" charset="0"/>
              </a:rPr>
            </a:br>
            <a:r>
              <a:rPr lang="zh-CN" altLang="en-US" dirty="0">
                <a:latin typeface="Arial" charset="0"/>
              </a:rPr>
              <a:t>下载后请务必完全解压到文件夹中，双击打开文件夹，点击执行</a:t>
            </a:r>
            <a:r>
              <a:rPr lang="en-US" altLang="zh-CN" dirty="0">
                <a:latin typeface="Arial" charset="0"/>
              </a:rPr>
              <a:t>.</a:t>
            </a:r>
            <a:r>
              <a:rPr lang="en-US" altLang="zh-CN" dirty="0" err="1">
                <a:latin typeface="Arial" charset="0"/>
              </a:rPr>
              <a:t>msi</a:t>
            </a:r>
            <a:r>
              <a:rPr lang="zh-CN" altLang="en-US" dirty="0">
                <a:latin typeface="Arial" charset="0"/>
              </a:rPr>
              <a:t>文件即可，不再需要其他操作。</a:t>
            </a:r>
            <a:endParaRPr lang="en-US" altLang="zh-CN" dirty="0">
              <a:latin typeface="Arial" charset="0"/>
            </a:endParaRPr>
          </a:p>
          <a:p>
            <a:endParaRPr lang="en-US" altLang="zh-CN" dirty="0">
              <a:latin typeface="Arial" charset="0"/>
            </a:endParaRPr>
          </a:p>
          <a:p>
            <a:endParaRPr lang="en-US" altLang="zh-CN" dirty="0">
              <a:latin typeface="Arial" charset="0"/>
            </a:endParaRPr>
          </a:p>
          <a:p>
            <a:r>
              <a:rPr lang="zh-CN" altLang="en-US" dirty="0">
                <a:latin typeface="Arial" charset="0"/>
              </a:rPr>
              <a:t/>
            </a:r>
            <a:br>
              <a:rPr lang="zh-CN" altLang="en-US" dirty="0">
                <a:latin typeface="Arial" charset="0"/>
              </a:rPr>
            </a:br>
            <a:r>
              <a:rPr lang="zh-CN" altLang="en-US" dirty="0">
                <a:latin typeface="Arial" charset="0"/>
              </a:rPr>
              <a:t/>
            </a:r>
            <a:br>
              <a:rPr lang="zh-CN" altLang="en-US" dirty="0">
                <a:latin typeface="Arial" charset="0"/>
              </a:rPr>
            </a:br>
            <a:r>
              <a:rPr lang="en-US" altLang="zh-CN" dirty="0">
                <a:latin typeface="Arial" charset="0"/>
              </a:rPr>
              <a:t>Endnote  </a:t>
            </a:r>
            <a:r>
              <a:rPr lang="zh-CN" altLang="en-US" dirty="0">
                <a:latin typeface="Arial" charset="0"/>
              </a:rPr>
              <a:t>版本更新：</a:t>
            </a:r>
            <a:br>
              <a:rPr lang="zh-CN" altLang="en-US" dirty="0">
                <a:latin typeface="Arial" charset="0"/>
              </a:rPr>
            </a:br>
            <a:r>
              <a:rPr lang="en-US" altLang="zh-CN" dirty="0">
                <a:latin typeface="Arial" charset="0"/>
                <a:hlinkClick r:id="rId3"/>
              </a:rPr>
              <a:t>http://www.endnote.com/</a:t>
            </a:r>
            <a:endParaRPr lang="en-US" altLang="zh-CN" dirty="0">
              <a:latin typeface="Arial" charset="0"/>
            </a:endParaRPr>
          </a:p>
        </p:txBody>
      </p:sp>
      <p:pic>
        <p:nvPicPr>
          <p:cNvPr id="2050" name="Picture 2" descr="C:\Program Files\desktoolv25\Clipboard\PrtSrc-2013-09-09_17-17-07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689098"/>
            <a:ext cx="3886201" cy="391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Program Files\desktoolv25\Clipboard\PrtSrc-2013-09-09_23-16-24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46420"/>
            <a:ext cx="3186948" cy="112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71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4.5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删除参考文献</a:t>
            </a:r>
          </a:p>
        </p:txBody>
      </p:sp>
      <p:sp>
        <p:nvSpPr>
          <p:cNvPr id="41987" name="内容占位符 2"/>
          <p:cNvSpPr>
            <a:spLocks noGrp="1"/>
          </p:cNvSpPr>
          <p:nvPr>
            <p:ph idx="1"/>
          </p:nvPr>
        </p:nvSpPr>
        <p:spPr>
          <a:xfrm>
            <a:off x="250825" y="1557338"/>
            <a:ext cx="9217025" cy="4525962"/>
          </a:xfrm>
        </p:spPr>
        <p:txBody>
          <a:bodyPr/>
          <a:lstStyle/>
          <a:p>
            <a:r>
              <a:rPr lang="en-US" altLang="zh-CN" sz="2400" smtClean="0"/>
              <a:t>Edit &amp; Manage Citation(s)</a:t>
            </a:r>
            <a:r>
              <a:rPr lang="en-US" altLang="zh-CN" sz="2400" smtClean="0">
                <a:sym typeface="Wingdings" panose="05000000000000000000" pitchFamily="2" charset="2"/>
              </a:rPr>
              <a:t> Edit ReferenceRemove Citation</a:t>
            </a:r>
          </a:p>
          <a:p>
            <a:r>
              <a:rPr lang="zh-CN" altLang="en-US" sz="2400" smtClean="0">
                <a:sym typeface="Wingdings" panose="05000000000000000000" pitchFamily="2" charset="2"/>
              </a:rPr>
              <a:t>直接在</a:t>
            </a:r>
            <a:r>
              <a:rPr lang="en-US" altLang="zh-CN" sz="2400" smtClean="0">
                <a:sym typeface="Wingdings" panose="05000000000000000000" pitchFamily="2" charset="2"/>
              </a:rPr>
              <a:t>Word</a:t>
            </a:r>
            <a:r>
              <a:rPr lang="zh-CN" altLang="en-US" sz="2400" smtClean="0">
                <a:sym typeface="Wingdings" panose="05000000000000000000" pitchFamily="2" charset="2"/>
              </a:rPr>
              <a:t>中选中引文信息删除（</a:t>
            </a:r>
            <a:r>
              <a:rPr lang="zh-CN" alt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不建议使用</a:t>
            </a:r>
            <a:r>
              <a:rPr lang="zh-CN" altLang="en-US" sz="2400" smtClean="0">
                <a:sym typeface="Wingdings" panose="05000000000000000000" pitchFamily="2" charset="2"/>
              </a:rPr>
              <a:t>）</a:t>
            </a:r>
            <a:endParaRPr lang="en-US" altLang="zh-CN" sz="2400" smtClean="0">
              <a:sym typeface="Wingdings" panose="05000000000000000000" pitchFamily="2" charset="2"/>
            </a:endParaRPr>
          </a:p>
          <a:p>
            <a:r>
              <a:rPr lang="zh-CN" altLang="en-US" sz="2400" smtClean="0">
                <a:sym typeface="Wingdings" panose="05000000000000000000" pitchFamily="2" charset="2"/>
              </a:rPr>
              <a:t>参考文献编号自动改变</a:t>
            </a:r>
            <a:endParaRPr lang="zh-CN" altLang="en-US" sz="240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15" b="63579"/>
          <a:stretch>
            <a:fillRect/>
          </a:stretch>
        </p:blipFill>
        <p:spPr bwMode="auto">
          <a:xfrm>
            <a:off x="179388" y="3284538"/>
            <a:ext cx="513873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8" t="10625" r="23988" b="10626"/>
          <a:stretch>
            <a:fillRect/>
          </a:stretch>
        </p:blipFill>
        <p:spPr bwMode="auto">
          <a:xfrm>
            <a:off x="4246563" y="2611438"/>
            <a:ext cx="4862512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2627313" y="3933825"/>
            <a:ext cx="1223962" cy="39211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22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4.6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移除代码投稿</a:t>
            </a:r>
          </a:p>
        </p:txBody>
      </p:sp>
      <p:sp>
        <p:nvSpPr>
          <p:cNvPr id="4301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400" dirty="0" smtClean="0">
                <a:latin typeface="+mn-ea"/>
              </a:rPr>
              <a:t>撰写的论文在投稿前，需要用该命令移除</a:t>
            </a:r>
            <a:r>
              <a:rPr lang="en-US" altLang="zh-CN" sz="2400" dirty="0" smtClean="0">
                <a:latin typeface="+mn-ea"/>
              </a:rPr>
              <a:t>Endnote</a:t>
            </a:r>
            <a:r>
              <a:rPr lang="zh-CN" altLang="en-US" sz="2400" dirty="0" smtClean="0">
                <a:latin typeface="+mn-ea"/>
              </a:rPr>
              <a:t>代码</a:t>
            </a:r>
            <a:endParaRPr lang="en-US" altLang="zh-CN" sz="2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 smtClean="0">
                <a:latin typeface="+mn-ea"/>
              </a:rPr>
              <a:t>移除代码后自动产生一篇新的文章，原文档备份</a:t>
            </a:r>
            <a:endParaRPr lang="en-US" altLang="zh-CN" sz="2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 smtClean="0">
                <a:latin typeface="+mn-ea"/>
              </a:rPr>
              <a:t>移除代码后不能利用</a:t>
            </a:r>
            <a:r>
              <a:rPr lang="en-US" altLang="zh-CN" sz="2400" dirty="0" smtClean="0">
                <a:latin typeface="+mn-ea"/>
              </a:rPr>
              <a:t>Endnote</a:t>
            </a:r>
            <a:r>
              <a:rPr lang="zh-CN" altLang="en-US" sz="2400" dirty="0" smtClean="0">
                <a:latin typeface="+mn-ea"/>
              </a:rPr>
              <a:t>编辑参考文献格式</a:t>
            </a:r>
            <a:endParaRPr lang="zh-CN" altLang="en-US" sz="2400" dirty="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3" b="63783"/>
          <a:stretch>
            <a:fillRect/>
          </a:stretch>
        </p:blipFill>
        <p:spPr bwMode="auto">
          <a:xfrm>
            <a:off x="107950" y="3716338"/>
            <a:ext cx="8891588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51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4.7 </a:t>
            </a:r>
            <a:r>
              <a:rPr lang="zh-CN" altLang="en-US" dirty="0" smtClean="0">
                <a:solidFill>
                  <a:srgbClr val="000000"/>
                </a:solidFill>
              </a:rPr>
              <a:t>写作</a:t>
            </a:r>
            <a:r>
              <a:rPr lang="en-US" altLang="zh-CN" sz="2400" dirty="0" smtClean="0">
                <a:solidFill>
                  <a:srgbClr val="000000"/>
                </a:solidFill>
              </a:rPr>
              <a:t>——</a:t>
            </a:r>
            <a:r>
              <a:rPr lang="zh-CN" altLang="en-US" sz="2400" dirty="0" smtClean="0">
                <a:solidFill>
                  <a:srgbClr val="000000"/>
                </a:solidFill>
              </a:rPr>
              <a:t>压缩备份</a:t>
            </a:r>
            <a:endParaRPr lang="zh-CN" altLang="en-US" dirty="0" smtClean="0"/>
          </a:p>
        </p:txBody>
      </p:sp>
      <p:sp>
        <p:nvSpPr>
          <p:cNvPr id="4608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3" b="24203"/>
          <a:stretch>
            <a:fillRect/>
          </a:stretch>
        </p:blipFill>
        <p:spPr bwMode="auto">
          <a:xfrm>
            <a:off x="0" y="1268413"/>
            <a:ext cx="91440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250825" y="4365625"/>
            <a:ext cx="2232025" cy="39211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44039" name="Picture 7" descr="C:\Users\hewei\AppData\Roaming\Tencent\Users\306711232\QQ\WinTemp\RichOle\1OO(4DFR%~F$ORUJASJ(1W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349500"/>
            <a:ext cx="46101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5724525" y="2781300"/>
            <a:ext cx="2232025" cy="6477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724525" y="2276475"/>
            <a:ext cx="2339975" cy="431800"/>
          </a:xfrm>
          <a:prstGeom prst="rect">
            <a:avLst/>
          </a:prstGeom>
          <a:solidFill>
            <a:schemeClr val="accent1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可选择是否备份附件</a:t>
            </a:r>
          </a:p>
        </p:txBody>
      </p:sp>
      <p:sp>
        <p:nvSpPr>
          <p:cNvPr id="10" name="椭圆 9"/>
          <p:cNvSpPr/>
          <p:nvPr/>
        </p:nvSpPr>
        <p:spPr bwMode="auto">
          <a:xfrm>
            <a:off x="3563938" y="3500438"/>
            <a:ext cx="4679950" cy="1081087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3851275" y="4652963"/>
            <a:ext cx="2520950" cy="431800"/>
          </a:xfrm>
          <a:prstGeom prst="rect">
            <a:avLst/>
          </a:prstGeom>
          <a:solidFill>
            <a:schemeClr val="accent1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可选择备份文件的范围</a:t>
            </a:r>
          </a:p>
        </p:txBody>
      </p:sp>
    </p:spTree>
    <p:extLst>
      <p:ext uri="{BB962C8B-B14F-4D97-AF65-F5344CB8AC3E}">
        <p14:creationId xmlns:p14="http://schemas.microsoft.com/office/powerpoint/2010/main" val="395893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itchFamily="18" charset="0"/>
                <a:ea typeface="黑体" pitchFamily="2" charset="-122"/>
              </a:rPr>
              <a:t>EndnoteWeb</a:t>
            </a: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（无需安装）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两种</a:t>
            </a: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注册途径：</a:t>
            </a:r>
          </a:p>
          <a:p>
            <a:pPr>
              <a:buFont typeface="Wingdings" pitchFamily="2" charset="2"/>
              <a:buNone/>
            </a:pPr>
            <a:r>
              <a:rPr lang="en-US" altLang="zh-CN" dirty="0">
                <a:latin typeface="Times New Roman" pitchFamily="18" charset="0"/>
                <a:ea typeface="黑体" pitchFamily="2" charset="-122"/>
              </a:rPr>
              <a:t>1 </a:t>
            </a:r>
            <a:r>
              <a:rPr lang="en-US" altLang="zh-CN" dirty="0">
                <a:latin typeface="Times New Roman" pitchFamily="18" charset="0"/>
                <a:ea typeface="黑体" pitchFamily="2" charset="-122"/>
                <a:hlinkClick r:id="rId2"/>
              </a:rPr>
              <a:t>www.las.ac.cn--</a:t>
            </a: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找数据库</a:t>
            </a:r>
            <a:r>
              <a:rPr lang="en-US" altLang="zh-CN" dirty="0">
                <a:latin typeface="Times New Roman" pitchFamily="18" charset="0"/>
                <a:ea typeface="黑体" pitchFamily="2" charset="-122"/>
              </a:rPr>
              <a:t>--</a:t>
            </a: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数据库名称，输入</a:t>
            </a:r>
            <a:r>
              <a:rPr lang="en-US" altLang="zh-CN" dirty="0">
                <a:latin typeface="Times New Roman" pitchFamily="18" charset="0"/>
                <a:ea typeface="黑体" pitchFamily="2" charset="-122"/>
              </a:rPr>
              <a:t>ISI--ISI Web Of Science-SCIE</a:t>
            </a: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，</a:t>
            </a:r>
            <a:r>
              <a:rPr lang="zh-CN" altLang="en-US" b="1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rPr>
              <a:t>免费注册</a:t>
            </a:r>
            <a:r>
              <a:rPr lang="en-US" altLang="zh-CN" dirty="0">
                <a:latin typeface="Times New Roman" pitchFamily="18" charset="0"/>
                <a:ea typeface="黑体" pitchFamily="2" charset="-122"/>
              </a:rPr>
              <a:t>--</a:t>
            </a: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我的</a:t>
            </a:r>
            <a:r>
              <a:rPr lang="en-US" altLang="zh-CN" dirty="0">
                <a:latin typeface="Times New Roman" pitchFamily="18" charset="0"/>
                <a:ea typeface="黑体" pitchFamily="2" charset="-122"/>
              </a:rPr>
              <a:t>Endnote Web</a:t>
            </a:r>
          </a:p>
          <a:p>
            <a:pPr>
              <a:buFont typeface="Wingdings" pitchFamily="2" charset="2"/>
              <a:buNone/>
            </a:pPr>
            <a:r>
              <a:rPr lang="en-US" altLang="zh-CN" dirty="0">
                <a:latin typeface="Times New Roman" pitchFamily="18" charset="0"/>
                <a:ea typeface="黑体" pitchFamily="2" charset="-122"/>
              </a:rPr>
              <a:t>2 </a:t>
            </a: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安装单机版结束时，可以按提示注册网络版</a:t>
            </a:r>
          </a:p>
          <a:p>
            <a:pPr>
              <a:buFont typeface="Wingdings" pitchFamily="2" charset="2"/>
              <a:buNone/>
            </a:pPr>
            <a:endParaRPr lang="en-US" altLang="zh-CN" dirty="0">
              <a:latin typeface="Times New Roman" pitchFamily="18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45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smtClean="0">
                <a:ea typeface="华文新魏" pitchFamily="2" charset="-122"/>
              </a:rPr>
              <a:t>总结</a:t>
            </a:r>
          </a:p>
        </p:txBody>
      </p:sp>
      <p:sp>
        <p:nvSpPr>
          <p:cNvPr id="215043" name="AutoShape 3"/>
          <p:cNvSpPr>
            <a:spLocks noChangeArrowheads="1"/>
          </p:cNvSpPr>
          <p:nvPr/>
        </p:nvSpPr>
        <p:spPr bwMode="auto">
          <a:xfrm>
            <a:off x="2678113" y="2852738"/>
            <a:ext cx="1728787" cy="1223962"/>
          </a:xfrm>
          <a:prstGeom prst="hexagon">
            <a:avLst>
              <a:gd name="adj" fmla="val 35311"/>
              <a:gd name="vf" fmla="val 1154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Endnote</a:t>
            </a:r>
          </a:p>
        </p:txBody>
      </p:sp>
      <p:sp>
        <p:nvSpPr>
          <p:cNvPr id="215044" name="Oval 4"/>
          <p:cNvSpPr>
            <a:spLocks noChangeArrowheads="1"/>
          </p:cNvSpPr>
          <p:nvPr/>
        </p:nvSpPr>
        <p:spPr bwMode="auto">
          <a:xfrm>
            <a:off x="290513" y="2924175"/>
            <a:ext cx="1223962" cy="1079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文献</a:t>
            </a:r>
          </a:p>
        </p:txBody>
      </p:sp>
      <p:sp>
        <p:nvSpPr>
          <p:cNvPr id="215045" name="AutoShape 5"/>
          <p:cNvSpPr>
            <a:spLocks noChangeArrowheads="1"/>
          </p:cNvSpPr>
          <p:nvPr/>
        </p:nvSpPr>
        <p:spPr bwMode="auto">
          <a:xfrm>
            <a:off x="1563688" y="3213100"/>
            <a:ext cx="1081087" cy="503238"/>
          </a:xfrm>
          <a:prstGeom prst="rightArrow">
            <a:avLst>
              <a:gd name="adj1" fmla="val 50000"/>
              <a:gd name="adj2" fmla="val 537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5046" name="Oval 6"/>
          <p:cNvSpPr>
            <a:spLocks noChangeArrowheads="1"/>
          </p:cNvSpPr>
          <p:nvPr/>
        </p:nvSpPr>
        <p:spPr bwMode="auto">
          <a:xfrm>
            <a:off x="1420813" y="2636838"/>
            <a:ext cx="1223962" cy="7921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/>
              <a:t>导入</a:t>
            </a:r>
          </a:p>
        </p:txBody>
      </p:sp>
      <p:sp>
        <p:nvSpPr>
          <p:cNvPr id="215047" name="Rectangle 7"/>
          <p:cNvSpPr>
            <a:spLocks noChangeArrowheads="1"/>
          </p:cNvSpPr>
          <p:nvPr/>
        </p:nvSpPr>
        <p:spPr bwMode="auto">
          <a:xfrm>
            <a:off x="3040063" y="4502150"/>
            <a:ext cx="1008062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文献管理</a:t>
            </a: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3541713" y="4076700"/>
            <a:ext cx="0" cy="360363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3036888" y="1628775"/>
            <a:ext cx="1008062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文献分析</a:t>
            </a: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 flipV="1">
            <a:off x="3541713" y="2420938"/>
            <a:ext cx="0" cy="360362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051" name="AutoShape 11"/>
          <p:cNvSpPr>
            <a:spLocks noChangeArrowheads="1"/>
          </p:cNvSpPr>
          <p:nvPr/>
        </p:nvSpPr>
        <p:spPr bwMode="auto">
          <a:xfrm>
            <a:off x="4454525" y="3221038"/>
            <a:ext cx="2016125" cy="503237"/>
          </a:xfrm>
          <a:prstGeom prst="rightArrow">
            <a:avLst>
              <a:gd name="adj1" fmla="val 50000"/>
              <a:gd name="adj2" fmla="val 10015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5052" name="Line 12"/>
          <p:cNvSpPr>
            <a:spLocks noChangeShapeType="1"/>
          </p:cNvSpPr>
          <p:nvPr/>
        </p:nvSpPr>
        <p:spPr bwMode="auto">
          <a:xfrm flipV="1">
            <a:off x="4157663" y="2565400"/>
            <a:ext cx="504825" cy="503238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4733925" y="1916113"/>
            <a:ext cx="1462088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文献共享</a:t>
            </a:r>
            <a:r>
              <a:rPr lang="en-US" altLang="zh-CN" b="1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b="1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保存</a:t>
            </a:r>
          </a:p>
        </p:txBody>
      </p:sp>
      <p:sp>
        <p:nvSpPr>
          <p:cNvPr id="215054" name="Oval 14"/>
          <p:cNvSpPr>
            <a:spLocks noChangeArrowheads="1"/>
          </p:cNvSpPr>
          <p:nvPr/>
        </p:nvSpPr>
        <p:spPr bwMode="auto">
          <a:xfrm>
            <a:off x="6538913" y="2949575"/>
            <a:ext cx="1223962" cy="1079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写作</a:t>
            </a:r>
          </a:p>
        </p:txBody>
      </p:sp>
      <p:sp>
        <p:nvSpPr>
          <p:cNvPr id="215055" name="Oval 15"/>
          <p:cNvSpPr>
            <a:spLocks noChangeArrowheads="1"/>
          </p:cNvSpPr>
          <p:nvPr/>
        </p:nvSpPr>
        <p:spPr bwMode="auto">
          <a:xfrm>
            <a:off x="4670425" y="2717800"/>
            <a:ext cx="1223963" cy="7921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/>
              <a:t>选定 </a:t>
            </a:r>
            <a:r>
              <a:rPr lang="en-US" altLang="zh-CN" b="1"/>
              <a:t>Style</a:t>
            </a:r>
          </a:p>
        </p:txBody>
      </p:sp>
      <p:sp>
        <p:nvSpPr>
          <p:cNvPr id="215056" name="AutoShape 16"/>
          <p:cNvSpPr>
            <a:spLocks noChangeArrowheads="1"/>
          </p:cNvSpPr>
          <p:nvPr/>
        </p:nvSpPr>
        <p:spPr bwMode="auto">
          <a:xfrm>
            <a:off x="6316663" y="4149725"/>
            <a:ext cx="503237" cy="647700"/>
          </a:xfrm>
          <a:prstGeom prst="downArrow">
            <a:avLst>
              <a:gd name="adj1" fmla="val 50000"/>
              <a:gd name="adj2" fmla="val 321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215057" name="Oval 17"/>
          <p:cNvSpPr>
            <a:spLocks noChangeArrowheads="1"/>
          </p:cNvSpPr>
          <p:nvPr/>
        </p:nvSpPr>
        <p:spPr bwMode="auto">
          <a:xfrm>
            <a:off x="5907088" y="4868863"/>
            <a:ext cx="1223962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投稿</a:t>
            </a:r>
          </a:p>
        </p:txBody>
      </p:sp>
      <p:sp>
        <p:nvSpPr>
          <p:cNvPr id="215058" name="Oval 18"/>
          <p:cNvSpPr>
            <a:spLocks noChangeArrowheads="1"/>
          </p:cNvSpPr>
          <p:nvPr/>
        </p:nvSpPr>
        <p:spPr bwMode="auto">
          <a:xfrm>
            <a:off x="5335588" y="3998913"/>
            <a:ext cx="1223962" cy="7921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/>
              <a:t>移除代码</a:t>
            </a:r>
          </a:p>
        </p:txBody>
      </p:sp>
      <p:sp>
        <p:nvSpPr>
          <p:cNvPr id="215059" name="Oval 19"/>
          <p:cNvSpPr>
            <a:spLocks noChangeArrowheads="1"/>
          </p:cNvSpPr>
          <p:nvPr/>
        </p:nvSpPr>
        <p:spPr bwMode="auto">
          <a:xfrm>
            <a:off x="7740650" y="4005263"/>
            <a:ext cx="1223963" cy="7921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FF0000"/>
                </a:solidFill>
                <a:ea typeface="黑体" pitchFamily="2" charset="-122"/>
              </a:rPr>
              <a:t>文档备份</a:t>
            </a:r>
          </a:p>
        </p:txBody>
      </p:sp>
      <p:sp>
        <p:nvSpPr>
          <p:cNvPr id="215060" name="AutoShape 20"/>
          <p:cNvSpPr>
            <a:spLocks noChangeArrowheads="1"/>
          </p:cNvSpPr>
          <p:nvPr/>
        </p:nvSpPr>
        <p:spPr bwMode="auto">
          <a:xfrm>
            <a:off x="7389813" y="4143375"/>
            <a:ext cx="503237" cy="647700"/>
          </a:xfrm>
          <a:prstGeom prst="downArrow">
            <a:avLst>
              <a:gd name="adj1" fmla="val 50000"/>
              <a:gd name="adj2" fmla="val 321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CN" altLang="en-US"/>
          </a:p>
        </p:txBody>
      </p:sp>
      <p:sp>
        <p:nvSpPr>
          <p:cNvPr id="215061" name="Oval 21"/>
          <p:cNvSpPr>
            <a:spLocks noChangeArrowheads="1"/>
          </p:cNvSpPr>
          <p:nvPr/>
        </p:nvSpPr>
        <p:spPr bwMode="auto">
          <a:xfrm>
            <a:off x="7180263" y="4821238"/>
            <a:ext cx="1223962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修改</a:t>
            </a:r>
          </a:p>
        </p:txBody>
      </p:sp>
    </p:spTree>
    <p:extLst>
      <p:ext uri="{BB962C8B-B14F-4D97-AF65-F5344CB8AC3E}">
        <p14:creationId xmlns:p14="http://schemas.microsoft.com/office/powerpoint/2010/main" val="259845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3" grpId="0" animBg="1"/>
      <p:bldP spid="215044" grpId="0" animBg="1"/>
      <p:bldP spid="215045" grpId="0" animBg="1"/>
      <p:bldP spid="215046" grpId="0"/>
      <p:bldP spid="215047" grpId="0" animBg="1"/>
      <p:bldP spid="215048" grpId="0" animBg="1"/>
      <p:bldP spid="215049" grpId="0" animBg="1"/>
      <p:bldP spid="215050" grpId="0" animBg="1"/>
      <p:bldP spid="215051" grpId="0" animBg="1"/>
      <p:bldP spid="215052" grpId="0" animBg="1"/>
      <p:bldP spid="215053" grpId="0" animBg="1"/>
      <p:bldP spid="215054" grpId="0" animBg="1"/>
      <p:bldP spid="215055" grpId="0"/>
      <p:bldP spid="215056" grpId="0" animBg="1"/>
      <p:bldP spid="215057" grpId="0" animBg="1"/>
      <p:bldP spid="215058" grpId="0"/>
      <p:bldP spid="215059" grpId="0"/>
      <p:bldP spid="215060" grpId="0" animBg="1"/>
      <p:bldP spid="21506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可参考的</a:t>
            </a:r>
            <a:r>
              <a:rPr lang="en-US" altLang="zh-CN" smtClean="0"/>
              <a:t>endnote</a:t>
            </a:r>
            <a:r>
              <a:rPr lang="zh-CN" altLang="en-US" smtClean="0"/>
              <a:t>使用资源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8" y="1196752"/>
            <a:ext cx="8043862" cy="4525963"/>
          </a:xfrm>
        </p:spPr>
        <p:txBody>
          <a:bodyPr/>
          <a:lstStyle/>
          <a:p>
            <a:r>
              <a:rPr lang="zh-CN" altLang="en-US" dirty="0" smtClean="0">
                <a:latin typeface="Arial" charset="0"/>
              </a:rPr>
              <a:t>中科大生命科学实验中心论坛</a:t>
            </a:r>
            <a:r>
              <a:rPr lang="en-US" altLang="zh-CN" dirty="0">
                <a:latin typeface="Arial" charset="0"/>
                <a:hlinkClick r:id="rId3"/>
              </a:rPr>
              <a:t>http://</a:t>
            </a:r>
            <a:r>
              <a:rPr lang="en-US" altLang="zh-CN" dirty="0" smtClean="0">
                <a:latin typeface="Arial" charset="0"/>
                <a:hlinkClick r:id="rId3"/>
              </a:rPr>
              <a:t>biotech.ustc.edu.cn/forum/forum.php</a:t>
            </a:r>
            <a:endParaRPr lang="en-US" altLang="zh-CN" dirty="0" smtClean="0">
              <a:latin typeface="Arial" charset="0"/>
            </a:endParaRPr>
          </a:p>
          <a:p>
            <a:r>
              <a:rPr lang="zh-CN" altLang="en-US" dirty="0" smtClean="0">
                <a:latin typeface="Arial" charset="0"/>
              </a:rPr>
              <a:t>青秀玲老师的博客</a:t>
            </a:r>
          </a:p>
          <a:p>
            <a:pPr>
              <a:buFont typeface="Wingdings" pitchFamily="2" charset="2"/>
              <a:buNone/>
            </a:pPr>
            <a:r>
              <a:rPr lang="zh-CN" altLang="en-US" dirty="0" smtClean="0">
                <a:latin typeface="Arial" charset="0"/>
              </a:rPr>
              <a:t>    </a:t>
            </a:r>
            <a:r>
              <a:rPr lang="en-US" altLang="zh-CN" dirty="0" smtClean="0">
                <a:latin typeface="Arial" charset="0"/>
                <a:hlinkClick r:id="rId4"/>
              </a:rPr>
              <a:t>http://blog.sciencenet.cn/?266709</a:t>
            </a:r>
            <a:endParaRPr lang="en-US" altLang="zh-CN" dirty="0" smtClean="0">
              <a:latin typeface="Arial" charset="0"/>
            </a:endParaRPr>
          </a:p>
          <a:p>
            <a:r>
              <a:rPr lang="zh-CN" altLang="en-US" dirty="0" smtClean="0">
                <a:latin typeface="Arial" charset="0"/>
              </a:rPr>
              <a:t>官网（技术支持、使用说明）：  </a:t>
            </a:r>
            <a:r>
              <a:rPr lang="en-US" altLang="zh-CN" b="0" dirty="0" smtClean="0">
                <a:latin typeface="Arial" charset="0"/>
                <a:hlinkClick r:id="rId5"/>
              </a:rPr>
              <a:t>www.endnote.com</a:t>
            </a:r>
            <a:endParaRPr lang="en-US" altLang="zh-CN" dirty="0" smtClean="0">
              <a:latin typeface="Arial" charset="0"/>
            </a:endParaRPr>
          </a:p>
          <a:p>
            <a:endParaRPr lang="en-US" altLang="zh-CN" dirty="0" smtClean="0"/>
          </a:p>
        </p:txBody>
      </p:sp>
      <p:pic>
        <p:nvPicPr>
          <p:cNvPr id="4" name="Picture 2" descr="C:\Program Files\desktoolv25\Clipboard\PrtSrc-2013-09-09_23-55-38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05853"/>
            <a:ext cx="3250704" cy="235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95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719138" y="762000"/>
            <a:ext cx="7740650" cy="5364163"/>
          </a:xfrm>
        </p:spPr>
        <p:txBody>
          <a:bodyPr/>
          <a:lstStyle/>
          <a:p>
            <a:pPr algn="ctr">
              <a:buFontTx/>
              <a:buNone/>
            </a:pPr>
            <a:r>
              <a:rPr lang="zh-CN" altLang="en-US" sz="6000" dirty="0" smtClean="0">
                <a:latin typeface="黑体" pitchFamily="2" charset="-122"/>
                <a:ea typeface="黑体" pitchFamily="2" charset="-122"/>
              </a:rPr>
              <a:t>谢 </a:t>
            </a:r>
            <a:r>
              <a:rPr lang="zh-CN" altLang="en-US" sz="6000" dirty="0">
                <a:latin typeface="黑体" pitchFamily="2" charset="-122"/>
                <a:ea typeface="黑体" pitchFamily="2" charset="-122"/>
              </a:rPr>
              <a:t>谢</a:t>
            </a:r>
          </a:p>
          <a:p>
            <a:pPr algn="ctr">
              <a:buFontTx/>
              <a:buNone/>
            </a:pPr>
            <a:endParaRPr lang="zh-CN" altLang="en-US" sz="3200" dirty="0">
              <a:latin typeface="黑体" pitchFamily="2" charset="-122"/>
              <a:ea typeface="黑体" pitchFamily="2" charset="-122"/>
            </a:endParaRPr>
          </a:p>
          <a:p>
            <a:endParaRPr lang="en-US" altLang="zh-CN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39925"/>
            <a:ext cx="6629400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19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62000" y="1447800"/>
            <a:ext cx="7239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/>
              <a:t>联系方式</a:t>
            </a:r>
            <a:endParaRPr lang="en-US" altLang="zh-CN" sz="4000" b="1" dirty="0" smtClean="0"/>
          </a:p>
          <a:p>
            <a:pPr algn="ctr"/>
            <a:endParaRPr lang="en-US" altLang="zh-CN" sz="4000" b="1" dirty="0" smtClean="0"/>
          </a:p>
          <a:p>
            <a:pPr algn="ctr"/>
            <a:r>
              <a:rPr lang="zh-CN" altLang="en-US" sz="3200" dirty="0" smtClean="0"/>
              <a:t>学科馆员</a:t>
            </a:r>
            <a:r>
              <a:rPr lang="en-US" altLang="zh-CN" sz="3200" dirty="0" smtClean="0"/>
              <a:t>:</a:t>
            </a:r>
            <a:r>
              <a:rPr lang="zh-CN" altLang="en-US" sz="3200" dirty="0" smtClean="0"/>
              <a:t>赵慧敏</a:t>
            </a:r>
            <a:endParaRPr lang="en-US" altLang="zh-CN" sz="3200" dirty="0" smtClean="0"/>
          </a:p>
          <a:p>
            <a:pPr algn="ctr"/>
            <a:r>
              <a:rPr lang="zh-CN" altLang="en-US" sz="3200" dirty="0" smtClean="0"/>
              <a:t>电话：</a:t>
            </a:r>
            <a:r>
              <a:rPr lang="en-US" altLang="zh-CN" sz="3200" dirty="0" smtClean="0"/>
              <a:t>010-82626611-6152</a:t>
            </a:r>
          </a:p>
          <a:p>
            <a:pPr algn="ctr"/>
            <a:r>
              <a:rPr lang="en-US" altLang="zh-CN" sz="3200" dirty="0" smtClean="0"/>
              <a:t>QQ</a:t>
            </a:r>
            <a:r>
              <a:rPr lang="zh-CN" altLang="en-US" sz="3200" dirty="0" smtClean="0"/>
              <a:t>：</a:t>
            </a:r>
            <a:r>
              <a:rPr lang="en-US" altLang="zh-CN" sz="3200" dirty="0" smtClean="0"/>
              <a:t>2226881981</a:t>
            </a:r>
          </a:p>
          <a:p>
            <a:pPr algn="ctr"/>
            <a:r>
              <a:rPr lang="en-US" altLang="zh-CN" sz="3200" dirty="0" smtClean="0"/>
              <a:t>Email</a:t>
            </a:r>
            <a:r>
              <a:rPr lang="zh-CN" altLang="en-US" sz="3200" dirty="0" smtClean="0"/>
              <a:t>：</a:t>
            </a:r>
            <a:r>
              <a:rPr lang="en-US" altLang="zh-CN" sz="3200" dirty="0" smtClean="0"/>
              <a:t>zhaohuimin@mail.las.ac.cn</a:t>
            </a:r>
          </a:p>
        </p:txBody>
      </p:sp>
    </p:spTree>
    <p:extLst>
      <p:ext uri="{BB962C8B-B14F-4D97-AF65-F5344CB8AC3E}">
        <p14:creationId xmlns:p14="http://schemas.microsoft.com/office/powerpoint/2010/main" val="108419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C:\Program Files\desktoolv25\Clipboard\PrtSrc-2013-09-09_17-15-4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971"/>
            <a:ext cx="9144000" cy="689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椭圆 4"/>
          <p:cNvSpPr/>
          <p:nvPr/>
        </p:nvSpPr>
        <p:spPr bwMode="auto">
          <a:xfrm>
            <a:off x="0" y="166340"/>
            <a:ext cx="4283968" cy="526356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椭圆 5"/>
          <p:cNvSpPr/>
          <p:nvPr/>
        </p:nvSpPr>
        <p:spPr bwMode="auto">
          <a:xfrm>
            <a:off x="2051720" y="5517231"/>
            <a:ext cx="2952328" cy="1540079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31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 descr="C:\Program Files\desktoolv25\Clipboard\PrtSrc-2013-09-09_17-19-1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"/>
            <a:ext cx="9144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Program Files\desktoolv25\Clipboard\PrtSrc-2013-09-09_17-19-34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14800"/>
            <a:ext cx="7645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-36512" y="116632"/>
            <a:ext cx="5220072" cy="526356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椭圆 6"/>
          <p:cNvSpPr/>
          <p:nvPr/>
        </p:nvSpPr>
        <p:spPr bwMode="auto">
          <a:xfrm>
            <a:off x="3707904" y="3350463"/>
            <a:ext cx="972107" cy="585719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椭圆 7"/>
          <p:cNvSpPr/>
          <p:nvPr/>
        </p:nvSpPr>
        <p:spPr bwMode="auto">
          <a:xfrm>
            <a:off x="1331640" y="4314850"/>
            <a:ext cx="5976664" cy="193355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8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工作原理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中国科学院国家科学图书馆</a:t>
            </a:r>
            <a:endParaRPr lang="en-US" altLang="zh-CN"/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2560638" y="2308225"/>
            <a:ext cx="3611562" cy="2633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285750" y="2917825"/>
            <a:ext cx="4921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文献信息</a:t>
            </a:r>
          </a:p>
        </p:txBody>
      </p:sp>
      <p:sp>
        <p:nvSpPr>
          <p:cNvPr id="8198" name="Text Box 4"/>
          <p:cNvSpPr txBox="1">
            <a:spLocks noChangeArrowheads="1"/>
          </p:cNvSpPr>
          <p:nvPr/>
        </p:nvSpPr>
        <p:spPr bwMode="auto">
          <a:xfrm>
            <a:off x="3443288" y="3259138"/>
            <a:ext cx="963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/>
              <a:t>Title</a:t>
            </a:r>
          </a:p>
        </p:txBody>
      </p:sp>
      <p:sp>
        <p:nvSpPr>
          <p:cNvPr id="8199" name="Text Box 5"/>
          <p:cNvSpPr txBox="1">
            <a:spLocks noChangeArrowheads="1"/>
          </p:cNvSpPr>
          <p:nvPr/>
        </p:nvSpPr>
        <p:spPr bwMode="auto">
          <a:xfrm>
            <a:off x="3443288" y="2308225"/>
            <a:ext cx="1203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/>
              <a:t>Author</a:t>
            </a:r>
          </a:p>
        </p:txBody>
      </p:sp>
      <p:sp>
        <p:nvSpPr>
          <p:cNvPr id="8200" name="Text Box 6"/>
          <p:cNvSpPr txBox="1">
            <a:spLocks noChangeArrowheads="1"/>
          </p:cNvSpPr>
          <p:nvPr/>
        </p:nvSpPr>
        <p:spPr bwMode="auto">
          <a:xfrm>
            <a:off x="3362325" y="3698875"/>
            <a:ext cx="1203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/>
              <a:t>Journal</a:t>
            </a:r>
          </a:p>
        </p:txBody>
      </p:sp>
      <p:sp>
        <p:nvSpPr>
          <p:cNvPr id="8201" name="Text Box 7"/>
          <p:cNvSpPr txBox="1">
            <a:spLocks noChangeArrowheads="1"/>
          </p:cNvSpPr>
          <p:nvPr/>
        </p:nvSpPr>
        <p:spPr bwMode="auto">
          <a:xfrm>
            <a:off x="3443288" y="2820988"/>
            <a:ext cx="803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/>
              <a:t>Year</a:t>
            </a:r>
          </a:p>
        </p:txBody>
      </p:sp>
      <p:sp>
        <p:nvSpPr>
          <p:cNvPr id="8202" name="Line 8"/>
          <p:cNvSpPr>
            <a:spLocks noChangeShapeType="1"/>
          </p:cNvSpPr>
          <p:nvPr/>
        </p:nvSpPr>
        <p:spPr bwMode="auto">
          <a:xfrm>
            <a:off x="2560638" y="2747963"/>
            <a:ext cx="3611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3" name="Line 9"/>
          <p:cNvSpPr>
            <a:spLocks noChangeShapeType="1"/>
          </p:cNvSpPr>
          <p:nvPr/>
        </p:nvSpPr>
        <p:spPr bwMode="auto">
          <a:xfrm>
            <a:off x="2560638" y="3186113"/>
            <a:ext cx="3611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4" name="Line 10"/>
          <p:cNvSpPr>
            <a:spLocks noChangeShapeType="1"/>
          </p:cNvSpPr>
          <p:nvPr/>
        </p:nvSpPr>
        <p:spPr bwMode="auto">
          <a:xfrm>
            <a:off x="2560638" y="3625850"/>
            <a:ext cx="3611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5" name="Line 11"/>
          <p:cNvSpPr>
            <a:spLocks noChangeShapeType="1"/>
          </p:cNvSpPr>
          <p:nvPr/>
        </p:nvSpPr>
        <p:spPr bwMode="auto">
          <a:xfrm>
            <a:off x="2560638" y="4064000"/>
            <a:ext cx="3611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6" name="Line 12"/>
          <p:cNvSpPr>
            <a:spLocks noChangeShapeType="1"/>
          </p:cNvSpPr>
          <p:nvPr/>
        </p:nvSpPr>
        <p:spPr bwMode="auto">
          <a:xfrm>
            <a:off x="2560638" y="4503738"/>
            <a:ext cx="3611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07" name="AutoShape 13"/>
          <p:cNvSpPr>
            <a:spLocks noChangeArrowheads="1"/>
          </p:cNvSpPr>
          <p:nvPr/>
        </p:nvSpPr>
        <p:spPr bwMode="auto">
          <a:xfrm>
            <a:off x="1516063" y="2235200"/>
            <a:ext cx="963612" cy="2854325"/>
          </a:xfrm>
          <a:prstGeom prst="flowChartMagneticDrum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208" name="Text Box 14"/>
          <p:cNvSpPr txBox="1">
            <a:spLocks noChangeArrowheads="1"/>
          </p:cNvSpPr>
          <p:nvPr/>
        </p:nvSpPr>
        <p:spPr bwMode="auto">
          <a:xfrm>
            <a:off x="1579563" y="1789113"/>
            <a:ext cx="4159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</a:rPr>
              <a:t>Filter</a:t>
            </a:r>
          </a:p>
        </p:txBody>
      </p:sp>
      <p:sp>
        <p:nvSpPr>
          <p:cNvPr id="8209" name="AutoShape 15"/>
          <p:cNvSpPr>
            <a:spLocks noChangeArrowheads="1"/>
          </p:cNvSpPr>
          <p:nvPr/>
        </p:nvSpPr>
        <p:spPr bwMode="auto">
          <a:xfrm rot="5400000">
            <a:off x="4325144" y="3347244"/>
            <a:ext cx="4464050" cy="4841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zh-CN" altLang="en-US"/>
          </a:p>
        </p:txBody>
      </p:sp>
      <p:sp>
        <p:nvSpPr>
          <p:cNvPr id="8210" name="Text Box 16"/>
          <p:cNvSpPr txBox="1">
            <a:spLocks noChangeArrowheads="1"/>
          </p:cNvSpPr>
          <p:nvPr/>
        </p:nvSpPr>
        <p:spPr bwMode="auto">
          <a:xfrm>
            <a:off x="6213475" y="2149475"/>
            <a:ext cx="6111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</a:rPr>
              <a:t>Style</a:t>
            </a:r>
          </a:p>
        </p:txBody>
      </p:sp>
      <p:sp>
        <p:nvSpPr>
          <p:cNvPr id="8211" name="Text Box 17"/>
          <p:cNvSpPr txBox="1">
            <a:spLocks noChangeArrowheads="1"/>
          </p:cNvSpPr>
          <p:nvPr/>
        </p:nvSpPr>
        <p:spPr bwMode="auto">
          <a:xfrm>
            <a:off x="7296150" y="2071688"/>
            <a:ext cx="5619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选择期刊的文献模式</a:t>
            </a:r>
          </a:p>
        </p:txBody>
      </p:sp>
      <p:sp>
        <p:nvSpPr>
          <p:cNvPr id="8212" name="Text Box 18"/>
          <p:cNvSpPr txBox="1">
            <a:spLocks noChangeArrowheads="1"/>
          </p:cNvSpPr>
          <p:nvPr/>
        </p:nvSpPr>
        <p:spPr bwMode="auto">
          <a:xfrm>
            <a:off x="8420100" y="3259138"/>
            <a:ext cx="481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投稿</a:t>
            </a:r>
          </a:p>
        </p:txBody>
      </p:sp>
      <p:sp>
        <p:nvSpPr>
          <p:cNvPr id="8213" name="AutoShape 19"/>
          <p:cNvSpPr>
            <a:spLocks noChangeArrowheads="1"/>
          </p:cNvSpPr>
          <p:nvPr/>
        </p:nvSpPr>
        <p:spPr bwMode="auto">
          <a:xfrm>
            <a:off x="712788" y="3406775"/>
            <a:ext cx="723900" cy="219075"/>
          </a:xfrm>
          <a:prstGeom prst="rightArrow">
            <a:avLst>
              <a:gd name="adj1" fmla="val 50000"/>
              <a:gd name="adj2" fmla="val 826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214" name="AutoShape 20"/>
          <p:cNvSpPr>
            <a:spLocks noChangeArrowheads="1"/>
          </p:cNvSpPr>
          <p:nvPr/>
        </p:nvSpPr>
        <p:spPr bwMode="auto">
          <a:xfrm>
            <a:off x="6810375" y="3478213"/>
            <a:ext cx="641350" cy="147637"/>
          </a:xfrm>
          <a:prstGeom prst="rightArrow">
            <a:avLst>
              <a:gd name="adj1" fmla="val 50000"/>
              <a:gd name="adj2" fmla="val 1086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215" name="AutoShape 21"/>
          <p:cNvSpPr>
            <a:spLocks noChangeArrowheads="1"/>
          </p:cNvSpPr>
          <p:nvPr/>
        </p:nvSpPr>
        <p:spPr bwMode="auto">
          <a:xfrm>
            <a:off x="7856538" y="3478213"/>
            <a:ext cx="563562" cy="147637"/>
          </a:xfrm>
          <a:prstGeom prst="rightArrow">
            <a:avLst>
              <a:gd name="adj1" fmla="val 50000"/>
              <a:gd name="adj2" fmla="val 954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216" name="Text Box 22"/>
          <p:cNvSpPr txBox="1">
            <a:spLocks noChangeArrowheads="1"/>
          </p:cNvSpPr>
          <p:nvPr/>
        </p:nvSpPr>
        <p:spPr bwMode="auto">
          <a:xfrm>
            <a:off x="3571875" y="4094163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/>
              <a:t>… …</a:t>
            </a:r>
          </a:p>
        </p:txBody>
      </p:sp>
      <p:pic>
        <p:nvPicPr>
          <p:cNvPr id="8217" name="Picture 23" descr="左脚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152">
            <a:off x="3429000" y="4886325"/>
            <a:ext cx="4032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24" descr="右脚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9416">
            <a:off x="4724400" y="4886325"/>
            <a:ext cx="4254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9" name="Text Box 25"/>
          <p:cNvSpPr txBox="1">
            <a:spLocks noChangeArrowheads="1"/>
          </p:cNvSpPr>
          <p:nvPr/>
        </p:nvSpPr>
        <p:spPr bwMode="auto">
          <a:xfrm>
            <a:off x="2916238" y="5805488"/>
            <a:ext cx="1441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/>
              <a:t>管理、分析</a:t>
            </a:r>
          </a:p>
        </p:txBody>
      </p:sp>
      <p:sp>
        <p:nvSpPr>
          <p:cNvPr id="8220" name="Text Box 26"/>
          <p:cNvSpPr txBox="1">
            <a:spLocks noChangeArrowheads="1"/>
          </p:cNvSpPr>
          <p:nvPr/>
        </p:nvSpPr>
        <p:spPr bwMode="auto">
          <a:xfrm>
            <a:off x="4868863" y="5821363"/>
            <a:ext cx="855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/>
              <a:t>阅读</a:t>
            </a:r>
          </a:p>
        </p:txBody>
      </p:sp>
      <p:sp>
        <p:nvSpPr>
          <p:cNvPr id="8221" name="Rectangle 27"/>
          <p:cNvSpPr>
            <a:spLocks noChangeArrowheads="1"/>
          </p:cNvSpPr>
          <p:nvPr/>
        </p:nvSpPr>
        <p:spPr bwMode="auto">
          <a:xfrm>
            <a:off x="3203575" y="1714500"/>
            <a:ext cx="2447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solidFill>
                  <a:srgbClr val="FF0000"/>
                </a:solidFill>
              </a:rPr>
              <a:t>Library</a:t>
            </a:r>
            <a:r>
              <a:rPr lang="zh-CN" altLang="en-US" sz="2000">
                <a:solidFill>
                  <a:srgbClr val="FF0000"/>
                </a:solidFill>
              </a:rPr>
              <a:t>（文献库）</a:t>
            </a:r>
            <a:endParaRPr lang="en-US" altLang="zh-CN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8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/>
          <p:cNvGraphicFramePr>
            <a:graphicFrameLocks noGrp="1"/>
          </p:cNvGraphicFramePr>
          <p:nvPr>
            <p:ph idx="1"/>
          </p:nvPr>
        </p:nvGraphicFramePr>
        <p:xfrm>
          <a:off x="2915816" y="1916832"/>
          <a:ext cx="4464496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315" name="文本占位符 5"/>
          <p:cNvSpPr>
            <a:spLocks noGrp="1"/>
          </p:cNvSpPr>
          <p:nvPr>
            <p:ph type="body" sz="half" idx="2"/>
          </p:nvPr>
        </p:nvSpPr>
        <p:spPr>
          <a:xfrm>
            <a:off x="1403350" y="1268413"/>
            <a:ext cx="865188" cy="4176712"/>
          </a:xfrm>
          <a:prstGeom prst="roundRect">
            <a:avLst>
              <a:gd name="adj" fmla="val 16667"/>
            </a:avLst>
          </a:prstGeom>
          <a:solidFill>
            <a:srgbClr val="92D050"/>
          </a:solidFill>
        </p:spPr>
        <p:txBody>
          <a:bodyPr/>
          <a:lstStyle/>
          <a:p>
            <a:pPr algn="ctr"/>
            <a:endParaRPr lang="en-US" altLang="zh-CN" sz="240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400" smtClean="0"/>
              <a:t>知识点解析</a:t>
            </a:r>
          </a:p>
        </p:txBody>
      </p:sp>
      <p:sp>
        <p:nvSpPr>
          <p:cNvPr id="8" name="内容占位符 4"/>
          <p:cNvSpPr txBox="1">
            <a:spLocks/>
          </p:cNvSpPr>
          <p:nvPr/>
        </p:nvSpPr>
        <p:spPr bwMode="auto">
          <a:xfrm>
            <a:off x="2555875" y="1052513"/>
            <a:ext cx="619283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r>
              <a:rPr lang="zh-CN" altLang="en-US" sz="2800" b="1" kern="0" dirty="0">
                <a:solidFill>
                  <a:srgbClr val="660033"/>
                </a:solidFill>
                <a:latin typeface="+mn-lt"/>
                <a:ea typeface="+mn-ea"/>
              </a:rPr>
              <a:t>轻松搞定</a:t>
            </a:r>
            <a:r>
              <a:rPr lang="en-US" altLang="zh-CN" sz="2800" b="1" kern="0" dirty="0" err="1">
                <a:solidFill>
                  <a:srgbClr val="660033"/>
                </a:solidFill>
                <a:latin typeface="+mn-lt"/>
                <a:ea typeface="+mn-ea"/>
              </a:rPr>
              <a:t>EndNote</a:t>
            </a:r>
            <a:r>
              <a:rPr lang="zh-CN" altLang="en-US" sz="2800" b="1" kern="0" dirty="0">
                <a:solidFill>
                  <a:srgbClr val="660033"/>
                </a:solidFill>
                <a:latin typeface="+mn-lt"/>
                <a:ea typeface="+mn-ea"/>
              </a:rPr>
              <a:t>的四步法</a:t>
            </a:r>
            <a:r>
              <a:rPr lang="en-US" altLang="zh-CN" sz="2800" b="1" kern="0" dirty="0">
                <a:solidFill>
                  <a:srgbClr val="660033"/>
                </a:solidFill>
                <a:latin typeface="+mn-lt"/>
                <a:ea typeface="+mn-ea"/>
              </a:rPr>
              <a:t>——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endParaRPr lang="zh-CN" altLang="en-US" sz="2000" b="1" kern="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0365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彩虹绛色模板">
  <a:themeElements>
    <a:clrScheme name="彩虹绛色模板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FF3300"/>
      </a:accent2>
      <a:accent3>
        <a:srgbClr val="FFFFFF"/>
      </a:accent3>
      <a:accent4>
        <a:srgbClr val="000000"/>
      </a:accent4>
      <a:accent5>
        <a:srgbClr val="CAE2FF"/>
      </a:accent5>
      <a:accent6>
        <a:srgbClr val="E72D00"/>
      </a:accent6>
      <a:hlink>
        <a:srgbClr val="3333CC"/>
      </a:hlink>
      <a:folHlink>
        <a:srgbClr val="009900"/>
      </a:folHlink>
    </a:clrScheme>
    <a:fontScheme name="彩虹绛色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彩虹绛色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FF33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E72D00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FF33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E72D00"/>
        </a:accent6>
        <a:hlink>
          <a:srgbClr val="3333CC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彩虹绛色模板</Template>
  <TotalTime>187</TotalTime>
  <Words>1391</Words>
  <Application>Microsoft Office PowerPoint</Application>
  <PresentationFormat>全屏显示(4:3)</PresentationFormat>
  <Paragraphs>298</Paragraphs>
  <Slides>57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65" baseType="lpstr">
      <vt:lpstr>Times New Roman</vt:lpstr>
      <vt:lpstr>宋体</vt:lpstr>
      <vt:lpstr>Arial</vt:lpstr>
      <vt:lpstr>Wingdings</vt:lpstr>
      <vt:lpstr>黑体</vt:lpstr>
      <vt:lpstr>华文彩云</vt:lpstr>
      <vt:lpstr>华文行楷</vt:lpstr>
      <vt:lpstr>彩虹绛色模板</vt:lpstr>
      <vt:lpstr> EndNote 插入参考文献 </vt:lpstr>
      <vt:lpstr>工作原理</vt:lpstr>
      <vt:lpstr>PowerPoint 演示文稿</vt:lpstr>
      <vt:lpstr>操作演示</vt:lpstr>
      <vt:lpstr>下载 Endnote &amp; Endnote Web</vt:lpstr>
      <vt:lpstr>PowerPoint 演示文稿</vt:lpstr>
      <vt:lpstr>PowerPoint 演示文稿</vt:lpstr>
      <vt:lpstr>工作原理</vt:lpstr>
      <vt:lpstr>PowerPoint 演示文稿</vt:lpstr>
      <vt:lpstr>1、建立个人文献库</vt:lpstr>
      <vt:lpstr>2、文献导入</vt:lpstr>
      <vt:lpstr>2.1  PDF导入</vt:lpstr>
      <vt:lpstr>2.1  PDF导入——单篇or批量</vt:lpstr>
      <vt:lpstr>2.2  在线检索</vt:lpstr>
      <vt:lpstr>2.3  Google scholar导入</vt:lpstr>
      <vt:lpstr>2.4  数据库检索导入</vt:lpstr>
      <vt:lpstr>SCI数据库</vt:lpstr>
      <vt:lpstr>EI数据库</vt:lpstr>
      <vt:lpstr>CNKI数据库</vt:lpstr>
      <vt:lpstr>维普数据库</vt:lpstr>
      <vt:lpstr>ACM数据库</vt:lpstr>
      <vt:lpstr>IEEE数据库</vt:lpstr>
      <vt:lpstr>Elsevier数据库</vt:lpstr>
      <vt:lpstr>Springer数据库</vt:lpstr>
      <vt:lpstr>PowerPoint 演示文稿</vt:lpstr>
      <vt:lpstr>2.5  手工导入</vt:lpstr>
      <vt:lpstr>PowerPoint 演示文稿</vt:lpstr>
      <vt:lpstr>3. 文献管理</vt:lpstr>
      <vt:lpstr>3.1 文献去重</vt:lpstr>
      <vt:lpstr>3.2 文献分组</vt:lpstr>
      <vt:lpstr>3.3 文献查询</vt:lpstr>
      <vt:lpstr>3.4 文献分析</vt:lpstr>
      <vt:lpstr>3.5 标记文献已读和未读</vt:lpstr>
      <vt:lpstr>3.5 标记文献已读和未读</vt:lpstr>
      <vt:lpstr>3.6 文献评级</vt:lpstr>
      <vt:lpstr>4. 写作</vt:lpstr>
      <vt:lpstr>4.1 写作——选择论文模板</vt:lpstr>
      <vt:lpstr>4.2 写作——插入参考文献</vt:lpstr>
      <vt:lpstr>4.3 写作——更改期刊Style</vt:lpstr>
      <vt:lpstr>PowerPoint 演示文稿</vt:lpstr>
      <vt:lpstr>4. 4 写作——制作style方法</vt:lpstr>
      <vt:lpstr>PowerPoint 演示文稿</vt:lpstr>
      <vt:lpstr>PowerPoint 演示文稿</vt:lpstr>
      <vt:lpstr>页码和期刊名称设置</vt:lpstr>
      <vt:lpstr>Style Templates四大运作规则</vt:lpstr>
      <vt:lpstr>Style Templates四大运作规则</vt:lpstr>
      <vt:lpstr>Style Templates连接符</vt:lpstr>
      <vt:lpstr>其它显示方式设置</vt:lpstr>
      <vt:lpstr>其它显示方式设置</vt:lpstr>
      <vt:lpstr>4.5 写作——删除参考文献</vt:lpstr>
      <vt:lpstr>4.6 写作——移除代码投稿</vt:lpstr>
      <vt:lpstr>4.7 写作——压缩备份</vt:lpstr>
      <vt:lpstr>EndnoteWeb（无需安装）</vt:lpstr>
      <vt:lpstr>总结</vt:lpstr>
      <vt:lpstr>可参考的endnote使用资源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user</cp:lastModifiedBy>
  <cp:revision>19</cp:revision>
  <dcterms:created xsi:type="dcterms:W3CDTF">2014-04-10T02:01:17Z</dcterms:created>
  <dcterms:modified xsi:type="dcterms:W3CDTF">2014-04-10T05:09:14Z</dcterms:modified>
</cp:coreProperties>
</file>