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9" r:id="rId2"/>
  </p:sldMasterIdLst>
  <p:notesMasterIdLst>
    <p:notesMasterId r:id="rId71"/>
  </p:notesMasterIdLst>
  <p:sldIdLst>
    <p:sldId id="256" r:id="rId3"/>
    <p:sldId id="501" r:id="rId4"/>
    <p:sldId id="615" r:id="rId5"/>
    <p:sldId id="604" r:id="rId6"/>
    <p:sldId id="605" r:id="rId7"/>
    <p:sldId id="600" r:id="rId8"/>
    <p:sldId id="606" r:id="rId9"/>
    <p:sldId id="505" r:id="rId10"/>
    <p:sldId id="607" r:id="rId11"/>
    <p:sldId id="625" r:id="rId12"/>
    <p:sldId id="616" r:id="rId13"/>
    <p:sldId id="669" r:id="rId14"/>
    <p:sldId id="628" r:id="rId15"/>
    <p:sldId id="711" r:id="rId16"/>
    <p:sldId id="708" r:id="rId17"/>
    <p:sldId id="712" r:id="rId18"/>
    <p:sldId id="627" r:id="rId19"/>
    <p:sldId id="629" r:id="rId20"/>
    <p:sldId id="707" r:id="rId21"/>
    <p:sldId id="630" r:id="rId22"/>
    <p:sldId id="631" r:id="rId23"/>
    <p:sldId id="632" r:id="rId24"/>
    <p:sldId id="633" r:id="rId25"/>
    <p:sldId id="634" r:id="rId26"/>
    <p:sldId id="635" r:id="rId27"/>
    <p:sldId id="636" r:id="rId28"/>
    <p:sldId id="637" r:id="rId29"/>
    <p:sldId id="638" r:id="rId30"/>
    <p:sldId id="639" r:id="rId31"/>
    <p:sldId id="640" r:id="rId32"/>
    <p:sldId id="668" r:id="rId33"/>
    <p:sldId id="641" r:id="rId34"/>
    <p:sldId id="642" r:id="rId35"/>
    <p:sldId id="709" r:id="rId36"/>
    <p:sldId id="672" r:id="rId37"/>
    <p:sldId id="644" r:id="rId38"/>
    <p:sldId id="645" r:id="rId39"/>
    <p:sldId id="646" r:id="rId40"/>
    <p:sldId id="647" r:id="rId41"/>
    <p:sldId id="648" r:id="rId42"/>
    <p:sldId id="649" r:id="rId43"/>
    <p:sldId id="650" r:id="rId44"/>
    <p:sldId id="673" r:id="rId45"/>
    <p:sldId id="652" r:id="rId46"/>
    <p:sldId id="653" r:id="rId47"/>
    <p:sldId id="654" r:id="rId48"/>
    <p:sldId id="655" r:id="rId49"/>
    <p:sldId id="656" r:id="rId50"/>
    <p:sldId id="657" r:id="rId51"/>
    <p:sldId id="658" r:id="rId52"/>
    <p:sldId id="659" r:id="rId53"/>
    <p:sldId id="674" r:id="rId54"/>
    <p:sldId id="662" r:id="rId55"/>
    <p:sldId id="663" r:id="rId56"/>
    <p:sldId id="664" r:id="rId57"/>
    <p:sldId id="665" r:id="rId58"/>
    <p:sldId id="666" r:id="rId59"/>
    <p:sldId id="667" r:id="rId60"/>
    <p:sldId id="621" r:id="rId61"/>
    <p:sldId id="622" r:id="rId62"/>
    <p:sldId id="623" r:id="rId63"/>
    <p:sldId id="624" r:id="rId64"/>
    <p:sldId id="677" r:id="rId65"/>
    <p:sldId id="678" r:id="rId66"/>
    <p:sldId id="545" r:id="rId67"/>
    <p:sldId id="563" r:id="rId68"/>
    <p:sldId id="706" r:id="rId69"/>
    <p:sldId id="619" r:id="rId7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0B869EB-DA1F-40DF-A54F-3CF473A68CFB}">
          <p14:sldIdLst>
            <p14:sldId id="256"/>
            <p14:sldId id="501"/>
            <p14:sldId id="615"/>
            <p14:sldId id="604"/>
            <p14:sldId id="605"/>
            <p14:sldId id="600"/>
            <p14:sldId id="606"/>
            <p14:sldId id="505"/>
            <p14:sldId id="607"/>
            <p14:sldId id="625"/>
            <p14:sldId id="616"/>
            <p14:sldId id="669"/>
            <p14:sldId id="628"/>
            <p14:sldId id="711"/>
            <p14:sldId id="708"/>
            <p14:sldId id="712"/>
            <p14:sldId id="627"/>
            <p14:sldId id="629"/>
            <p14:sldId id="707"/>
            <p14:sldId id="630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  <p14:sldId id="668"/>
            <p14:sldId id="641"/>
            <p14:sldId id="642"/>
            <p14:sldId id="709"/>
            <p14:sldId id="672"/>
            <p14:sldId id="644"/>
            <p14:sldId id="645"/>
            <p14:sldId id="646"/>
            <p14:sldId id="647"/>
            <p14:sldId id="648"/>
            <p14:sldId id="649"/>
            <p14:sldId id="650"/>
          </p14:sldIdLst>
        </p14:section>
        <p14:section name="无标题节" id="{FA6532CB-AB9A-401B-AF4F-615BDE874C86}">
          <p14:sldIdLst>
            <p14:sldId id="673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74"/>
            <p14:sldId id="662"/>
            <p14:sldId id="663"/>
            <p14:sldId id="664"/>
            <p14:sldId id="665"/>
            <p14:sldId id="666"/>
            <p14:sldId id="667"/>
            <p14:sldId id="621"/>
            <p14:sldId id="622"/>
            <p14:sldId id="623"/>
            <p14:sldId id="624"/>
            <p14:sldId id="677"/>
            <p14:sldId id="678"/>
            <p14:sldId id="545"/>
            <p14:sldId id="563"/>
            <p14:sldId id="706"/>
            <p14:sldId id="6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66"/>
    <a:srgbClr val="008080"/>
    <a:srgbClr val="0000CC"/>
    <a:srgbClr val="0033CC"/>
    <a:srgbClr val="C0C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1" autoAdjust="0"/>
    <p:restoredTop sz="93409" autoAdjust="0"/>
  </p:normalViewPr>
  <p:slideViewPr>
    <p:cSldViewPr>
      <p:cViewPr varScale="1">
        <p:scale>
          <a:sx n="56" d="100"/>
          <a:sy n="56" d="100"/>
        </p:scale>
        <p:origin x="102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6" y="585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dnote.com/" TargetMode="External"/><Relationship Id="rId1" Type="http://schemas.openxmlformats.org/officeDocument/2006/relationships/hyperlink" Target="http://www.las.ac.cn/endnote/endnote.jsp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dnote.com/" TargetMode="External"/><Relationship Id="rId1" Type="http://schemas.openxmlformats.org/officeDocument/2006/relationships/hyperlink" Target="http://www.las.ac.cn/endnote/endnote.jsp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B89DB07-73E9-4EF0-8E95-7AE68920491B}" type="presOf" srcId="{53327209-6F39-41A0-BF77-F20B6368A6DC}" destId="{9EDEC231-4585-4F6C-A3F1-19D875FFE775}" srcOrd="0" destOrd="0" presId="urn:microsoft.com/office/officeart/2005/8/layout/chevron2"/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F3968036-D278-4EE7-84E8-6CA948B67127}" type="presOf" srcId="{DD42E012-F95E-4946-8ECC-E178791A51AA}" destId="{10A2CE09-0BE3-4C43-AF04-E9FC2660A45B}" srcOrd="0" destOrd="0" presId="urn:microsoft.com/office/officeart/2005/8/layout/chevron2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756B0E6D-AC25-43E4-9BA5-1716E595D5A6}" type="presOf" srcId="{17E31E0D-8A2D-421A-8F04-07908BC00EA0}" destId="{C2E6F23C-E2F0-4F56-9946-C271068627CF}" srcOrd="0" destOrd="0" presId="urn:microsoft.com/office/officeart/2005/8/layout/chevron2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79264A9E-3307-459C-8728-7D4035C1A22A}" type="presOf" srcId="{45A84E54-B6D4-4048-AAC4-FA11530B0BA9}" destId="{274857CE-B30C-450E-ACB6-CBF7AE79887F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E7AB3BB7-95A3-4764-87F4-814DA93F957B}" type="presOf" srcId="{10C49490-12FF-4BD2-A39A-CD8ED80E3D73}" destId="{86F2C49F-DE53-45C6-8CC6-AD1B66F579BF}" srcOrd="0" destOrd="0" presId="urn:microsoft.com/office/officeart/2005/8/layout/chevron2"/>
    <dgm:cxn modelId="{DB31E02E-D6F2-4492-B93B-CF8963B96280}" type="presOf" srcId="{00A0EB32-9E5A-4D36-BA20-674506B4F925}" destId="{15623D23-1999-4FF8-A0D7-943E86F51F62}" srcOrd="0" destOrd="0" presId="urn:microsoft.com/office/officeart/2005/8/layout/chevron2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52B0C1BA-B110-4443-9FAF-2B5179745B43}" type="presOf" srcId="{1574F25D-13E0-4585-858B-8B1A19F1E059}" destId="{72FAECC5-4646-4B26-B7D7-B918AED005A6}" srcOrd="0" destOrd="0" presId="urn:microsoft.com/office/officeart/2005/8/layout/chevron2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874BDB58-97BB-4104-820A-4F2861DF8E88}" type="presOf" srcId="{007AEAD3-4D31-4614-994B-316BB12E4FB4}" destId="{ACBA2B3E-E672-4B5D-A395-9C753E380A32}" srcOrd="0" destOrd="0" presId="urn:microsoft.com/office/officeart/2005/8/layout/chevron2"/>
    <dgm:cxn modelId="{ECA2946E-61C8-4F02-B931-8B9723B7504C}" type="presOf" srcId="{C8A2D565-C7FD-4608-8C37-C039634C7831}" destId="{3DA556D4-7282-4D7A-98B9-1E6BB9CC9323}" srcOrd="0" destOrd="0" presId="urn:microsoft.com/office/officeart/2005/8/layout/chevron2"/>
    <dgm:cxn modelId="{6DBEBC6A-8887-46A1-9E27-0582D6C4A929}" type="presParOf" srcId="{15623D23-1999-4FF8-A0D7-943E86F51F62}" destId="{847F8897-515F-4F81-81EE-164E8E76B757}" srcOrd="0" destOrd="0" presId="urn:microsoft.com/office/officeart/2005/8/layout/chevron2"/>
    <dgm:cxn modelId="{19666ED9-E5DB-4666-B548-7A9850B3B081}" type="presParOf" srcId="{847F8897-515F-4F81-81EE-164E8E76B757}" destId="{10A2CE09-0BE3-4C43-AF04-E9FC2660A45B}" srcOrd="0" destOrd="0" presId="urn:microsoft.com/office/officeart/2005/8/layout/chevron2"/>
    <dgm:cxn modelId="{F4B0C66B-4B5F-4C56-BA91-B2E7998B9AE1}" type="presParOf" srcId="{847F8897-515F-4F81-81EE-164E8E76B757}" destId="{C2E6F23C-E2F0-4F56-9946-C271068627CF}" srcOrd="1" destOrd="0" presId="urn:microsoft.com/office/officeart/2005/8/layout/chevron2"/>
    <dgm:cxn modelId="{326D252B-9F5F-4310-8FA7-2AC29D2FCFE8}" type="presParOf" srcId="{15623D23-1999-4FF8-A0D7-943E86F51F62}" destId="{F9288898-111C-4277-85F0-C037BD5DB32A}" srcOrd="1" destOrd="0" presId="urn:microsoft.com/office/officeart/2005/8/layout/chevron2"/>
    <dgm:cxn modelId="{9FA0B09A-A525-453D-9EE5-2702C3C57C6C}" type="presParOf" srcId="{15623D23-1999-4FF8-A0D7-943E86F51F62}" destId="{8BE3C84A-22AE-48DD-B75F-73EA8CD76919}" srcOrd="2" destOrd="0" presId="urn:microsoft.com/office/officeart/2005/8/layout/chevron2"/>
    <dgm:cxn modelId="{46F0E00C-19D2-4392-80A1-20412985BDAC}" type="presParOf" srcId="{8BE3C84A-22AE-48DD-B75F-73EA8CD76919}" destId="{72FAECC5-4646-4B26-B7D7-B918AED005A6}" srcOrd="0" destOrd="0" presId="urn:microsoft.com/office/officeart/2005/8/layout/chevron2"/>
    <dgm:cxn modelId="{C619BF64-0364-49A1-8C86-2B418A1B7B42}" type="presParOf" srcId="{8BE3C84A-22AE-48DD-B75F-73EA8CD76919}" destId="{9EDEC231-4585-4F6C-A3F1-19D875FFE775}" srcOrd="1" destOrd="0" presId="urn:microsoft.com/office/officeart/2005/8/layout/chevron2"/>
    <dgm:cxn modelId="{AB529AEB-16C9-4D82-B261-502ABA3C8B29}" type="presParOf" srcId="{15623D23-1999-4FF8-A0D7-943E86F51F62}" destId="{F047FF18-47C6-46A1-ADD7-AA226D9AFA92}" srcOrd="3" destOrd="0" presId="urn:microsoft.com/office/officeart/2005/8/layout/chevron2"/>
    <dgm:cxn modelId="{ABE27E4B-B175-4E30-AD61-E8933DF1BE0E}" type="presParOf" srcId="{15623D23-1999-4FF8-A0D7-943E86F51F62}" destId="{D682AF5E-6E4B-41A6-9455-D2115816F07C}" srcOrd="4" destOrd="0" presId="urn:microsoft.com/office/officeart/2005/8/layout/chevron2"/>
    <dgm:cxn modelId="{E630BB9D-8A96-4D19-881F-1FA5D6B2427A}" type="presParOf" srcId="{D682AF5E-6E4B-41A6-9455-D2115816F07C}" destId="{86F2C49F-DE53-45C6-8CC6-AD1B66F579BF}" srcOrd="0" destOrd="0" presId="urn:microsoft.com/office/officeart/2005/8/layout/chevron2"/>
    <dgm:cxn modelId="{51CDDB1E-1815-4DE7-8792-490299913106}" type="presParOf" srcId="{D682AF5E-6E4B-41A6-9455-D2115816F07C}" destId="{274857CE-B30C-450E-ACB6-CBF7AE79887F}" srcOrd="1" destOrd="0" presId="urn:microsoft.com/office/officeart/2005/8/layout/chevron2"/>
    <dgm:cxn modelId="{26E7A3D0-D363-4E91-BE83-FBCAF64791B0}" type="presParOf" srcId="{15623D23-1999-4FF8-A0D7-943E86F51F62}" destId="{93DBB5DB-4342-4C43-8D09-242B56EAAEA5}" srcOrd="5" destOrd="0" presId="urn:microsoft.com/office/officeart/2005/8/layout/chevron2"/>
    <dgm:cxn modelId="{8FE6BB7D-1420-40F3-AD7C-09959358113F}" type="presParOf" srcId="{15623D23-1999-4FF8-A0D7-943E86F51F62}" destId="{EDD30538-3215-479A-90FB-609DDA0C1F27}" srcOrd="6" destOrd="0" presId="urn:microsoft.com/office/officeart/2005/8/layout/chevron2"/>
    <dgm:cxn modelId="{0D857B37-C6A7-410E-A3B7-7D0223F95611}" type="presParOf" srcId="{EDD30538-3215-479A-90FB-609DDA0C1F27}" destId="{ACBA2B3E-E672-4B5D-A395-9C753E380A32}" srcOrd="0" destOrd="0" presId="urn:microsoft.com/office/officeart/2005/8/layout/chevron2"/>
    <dgm:cxn modelId="{1588379C-D75D-4F1B-9AC4-5ECF66E8B9C7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E0E1054-894A-4ECD-A2AE-326F05403758}" type="presOf" srcId="{1574F25D-13E0-4585-858B-8B1A19F1E059}" destId="{72FAECC5-4646-4B26-B7D7-B918AED005A6}" srcOrd="0" destOrd="0" presId="urn:microsoft.com/office/officeart/2005/8/layout/chevron2"/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E336BCAE-A259-4842-9F0B-7DE1D2E85C58}" type="presOf" srcId="{C8A2D565-C7FD-4608-8C37-C039634C7831}" destId="{3DA556D4-7282-4D7A-98B9-1E6BB9CC9323}" srcOrd="0" destOrd="0" presId="urn:microsoft.com/office/officeart/2005/8/layout/chevron2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0FB0A764-A790-433E-8B61-C854DE4612EB}" type="presOf" srcId="{45A84E54-B6D4-4048-AAC4-FA11530B0BA9}" destId="{274857CE-B30C-450E-ACB6-CBF7AE79887F}" srcOrd="0" destOrd="0" presId="urn:microsoft.com/office/officeart/2005/8/layout/chevron2"/>
    <dgm:cxn modelId="{B06E4ADE-E741-49C7-B0F5-D554DC7D2F4B}" type="presOf" srcId="{53327209-6F39-41A0-BF77-F20B6368A6DC}" destId="{9EDEC231-4585-4F6C-A3F1-19D875FFE775}" srcOrd="0" destOrd="0" presId="urn:microsoft.com/office/officeart/2005/8/layout/chevron2"/>
    <dgm:cxn modelId="{53FB0415-67F2-4D93-A16A-79DF7552AFFE}" type="presOf" srcId="{007AEAD3-4D31-4614-994B-316BB12E4FB4}" destId="{ACBA2B3E-E672-4B5D-A395-9C753E380A32}" srcOrd="0" destOrd="0" presId="urn:microsoft.com/office/officeart/2005/8/layout/chevron2"/>
    <dgm:cxn modelId="{F2E6987F-9DD9-4A1F-ABF9-C1B027FA1020}" type="presOf" srcId="{00A0EB32-9E5A-4D36-BA20-674506B4F925}" destId="{15623D23-1999-4FF8-A0D7-943E86F51F62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1C0006A6-47C5-4CFE-92B1-08E211E6FEF6}" type="presOf" srcId="{DD42E012-F95E-4946-8ECC-E178791A51AA}" destId="{10A2CE09-0BE3-4C43-AF04-E9FC2660A45B}" srcOrd="0" destOrd="0" presId="urn:microsoft.com/office/officeart/2005/8/layout/chevron2"/>
    <dgm:cxn modelId="{B9D969C5-CC41-4CF9-8FB6-FB7E3A6FDB38}" type="presOf" srcId="{17E31E0D-8A2D-421A-8F04-07908BC00EA0}" destId="{C2E6F23C-E2F0-4F56-9946-C271068627CF}" srcOrd="0" destOrd="0" presId="urn:microsoft.com/office/officeart/2005/8/layout/chevron2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8DE380F1-7AA3-4297-A299-3C6D663680CF}" type="presOf" srcId="{10C49490-12FF-4BD2-A39A-CD8ED80E3D73}" destId="{86F2C49F-DE53-45C6-8CC6-AD1B66F579BF}" srcOrd="0" destOrd="0" presId="urn:microsoft.com/office/officeart/2005/8/layout/chevron2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271DDDD7-1753-420A-AF64-C37342D02760}" type="presParOf" srcId="{15623D23-1999-4FF8-A0D7-943E86F51F62}" destId="{847F8897-515F-4F81-81EE-164E8E76B757}" srcOrd="0" destOrd="0" presId="urn:microsoft.com/office/officeart/2005/8/layout/chevron2"/>
    <dgm:cxn modelId="{64180ABC-BA15-4C7F-91F5-00C281EB6C2B}" type="presParOf" srcId="{847F8897-515F-4F81-81EE-164E8E76B757}" destId="{10A2CE09-0BE3-4C43-AF04-E9FC2660A45B}" srcOrd="0" destOrd="0" presId="urn:microsoft.com/office/officeart/2005/8/layout/chevron2"/>
    <dgm:cxn modelId="{637A7B4A-3D12-4AC1-91F1-40E734F7175D}" type="presParOf" srcId="{847F8897-515F-4F81-81EE-164E8E76B757}" destId="{C2E6F23C-E2F0-4F56-9946-C271068627CF}" srcOrd="1" destOrd="0" presId="urn:microsoft.com/office/officeart/2005/8/layout/chevron2"/>
    <dgm:cxn modelId="{7E1E350B-A817-4984-84E1-14845973D4F0}" type="presParOf" srcId="{15623D23-1999-4FF8-A0D7-943E86F51F62}" destId="{F9288898-111C-4277-85F0-C037BD5DB32A}" srcOrd="1" destOrd="0" presId="urn:microsoft.com/office/officeart/2005/8/layout/chevron2"/>
    <dgm:cxn modelId="{C90066B4-BBD4-481A-A6C5-88F0EC0A954B}" type="presParOf" srcId="{15623D23-1999-4FF8-A0D7-943E86F51F62}" destId="{8BE3C84A-22AE-48DD-B75F-73EA8CD76919}" srcOrd="2" destOrd="0" presId="urn:microsoft.com/office/officeart/2005/8/layout/chevron2"/>
    <dgm:cxn modelId="{00ADCFEF-E140-4C1E-B81A-05F486789CAD}" type="presParOf" srcId="{8BE3C84A-22AE-48DD-B75F-73EA8CD76919}" destId="{72FAECC5-4646-4B26-B7D7-B918AED005A6}" srcOrd="0" destOrd="0" presId="urn:microsoft.com/office/officeart/2005/8/layout/chevron2"/>
    <dgm:cxn modelId="{206EC073-7100-49FC-A85A-82D7EB91BD5B}" type="presParOf" srcId="{8BE3C84A-22AE-48DD-B75F-73EA8CD76919}" destId="{9EDEC231-4585-4F6C-A3F1-19D875FFE775}" srcOrd="1" destOrd="0" presId="urn:microsoft.com/office/officeart/2005/8/layout/chevron2"/>
    <dgm:cxn modelId="{6BE4C1E3-B580-4411-81C0-02DF6D2FCC6B}" type="presParOf" srcId="{15623D23-1999-4FF8-A0D7-943E86F51F62}" destId="{F047FF18-47C6-46A1-ADD7-AA226D9AFA92}" srcOrd="3" destOrd="0" presId="urn:microsoft.com/office/officeart/2005/8/layout/chevron2"/>
    <dgm:cxn modelId="{03A8CFE1-3F2E-49A0-9559-551782557F06}" type="presParOf" srcId="{15623D23-1999-4FF8-A0D7-943E86F51F62}" destId="{D682AF5E-6E4B-41A6-9455-D2115816F07C}" srcOrd="4" destOrd="0" presId="urn:microsoft.com/office/officeart/2005/8/layout/chevron2"/>
    <dgm:cxn modelId="{CE48F90F-65EB-4DF7-ADDA-332FE4F0055B}" type="presParOf" srcId="{D682AF5E-6E4B-41A6-9455-D2115816F07C}" destId="{86F2C49F-DE53-45C6-8CC6-AD1B66F579BF}" srcOrd="0" destOrd="0" presId="urn:microsoft.com/office/officeart/2005/8/layout/chevron2"/>
    <dgm:cxn modelId="{4CB22F15-B75A-4712-946D-77ABA463F28E}" type="presParOf" srcId="{D682AF5E-6E4B-41A6-9455-D2115816F07C}" destId="{274857CE-B30C-450E-ACB6-CBF7AE79887F}" srcOrd="1" destOrd="0" presId="urn:microsoft.com/office/officeart/2005/8/layout/chevron2"/>
    <dgm:cxn modelId="{DF3732EF-1988-4266-8243-0E16B837077A}" type="presParOf" srcId="{15623D23-1999-4FF8-A0D7-943E86F51F62}" destId="{93DBB5DB-4342-4C43-8D09-242B56EAAEA5}" srcOrd="5" destOrd="0" presId="urn:microsoft.com/office/officeart/2005/8/layout/chevron2"/>
    <dgm:cxn modelId="{154E2139-5F7F-4F04-9C65-C79246FA5765}" type="presParOf" srcId="{15623D23-1999-4FF8-A0D7-943E86F51F62}" destId="{EDD30538-3215-479A-90FB-609DDA0C1F27}" srcOrd="6" destOrd="0" presId="urn:microsoft.com/office/officeart/2005/8/layout/chevron2"/>
    <dgm:cxn modelId="{0585459A-4528-49C0-A215-66822D7872A5}" type="presParOf" srcId="{EDD30538-3215-479A-90FB-609DDA0C1F27}" destId="{ACBA2B3E-E672-4B5D-A395-9C753E380A32}" srcOrd="0" destOrd="0" presId="urn:microsoft.com/office/officeart/2005/8/layout/chevron2"/>
    <dgm:cxn modelId="{8606E4AC-4F8D-4612-B000-96F7D0C9D506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1D6749D5-4228-4CAE-B745-D0A98204CDC0}" type="presOf" srcId="{10C49490-12FF-4BD2-A39A-CD8ED80E3D73}" destId="{86F2C49F-DE53-45C6-8CC6-AD1B66F579BF}" srcOrd="0" destOrd="0" presId="urn:microsoft.com/office/officeart/2005/8/layout/chevron2"/>
    <dgm:cxn modelId="{AB9182C6-9BED-4C6F-B1D5-CF3D255B640E}" type="presOf" srcId="{45A84E54-B6D4-4048-AAC4-FA11530B0BA9}" destId="{274857CE-B30C-450E-ACB6-CBF7AE79887F}" srcOrd="0" destOrd="0" presId="urn:microsoft.com/office/officeart/2005/8/layout/chevron2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78D3531C-7FBC-429D-A179-35245BB5136A}" type="presOf" srcId="{DD42E012-F95E-4946-8ECC-E178791A51AA}" destId="{10A2CE09-0BE3-4C43-AF04-E9FC2660A45B}" srcOrd="0" destOrd="0" presId="urn:microsoft.com/office/officeart/2005/8/layout/chevron2"/>
    <dgm:cxn modelId="{7A2D4B7E-90F4-4F7A-9BA6-AF0A69C73B3D}" type="presOf" srcId="{1574F25D-13E0-4585-858B-8B1A19F1E059}" destId="{72FAECC5-4646-4B26-B7D7-B918AED005A6}" srcOrd="0" destOrd="0" presId="urn:microsoft.com/office/officeart/2005/8/layout/chevron2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124683E6-AC0A-4729-873B-F1DD75E35931}" type="presOf" srcId="{C8A2D565-C7FD-4608-8C37-C039634C7831}" destId="{3DA556D4-7282-4D7A-98B9-1E6BB9CC9323}" srcOrd="0" destOrd="0" presId="urn:microsoft.com/office/officeart/2005/8/layout/chevron2"/>
    <dgm:cxn modelId="{6B13C098-F700-49AA-ACB2-8F5A0D309CD4}" type="presOf" srcId="{007AEAD3-4D31-4614-994B-316BB12E4FB4}" destId="{ACBA2B3E-E672-4B5D-A395-9C753E380A32}" srcOrd="0" destOrd="0" presId="urn:microsoft.com/office/officeart/2005/8/layout/chevron2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06A4FAD3-A8BC-49DD-8C05-A3AB61A19A7C}" type="presOf" srcId="{17E31E0D-8A2D-421A-8F04-07908BC00EA0}" destId="{C2E6F23C-E2F0-4F56-9946-C271068627CF}" srcOrd="0" destOrd="0" presId="urn:microsoft.com/office/officeart/2005/8/layout/chevron2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3EF1B8B3-EE6D-4F96-8CB3-2DCE13D0A58F}" type="presOf" srcId="{00A0EB32-9E5A-4D36-BA20-674506B4F925}" destId="{15623D23-1999-4FF8-A0D7-943E86F51F62}" srcOrd="0" destOrd="0" presId="urn:microsoft.com/office/officeart/2005/8/layout/chevron2"/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6EE9E19D-91A3-4F80-B210-D4069C7E5C87}" type="presOf" srcId="{53327209-6F39-41A0-BF77-F20B6368A6DC}" destId="{9EDEC231-4585-4F6C-A3F1-19D875FFE775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49E62BB9-7DC8-4B86-92CD-203270E4E96C}" type="presParOf" srcId="{15623D23-1999-4FF8-A0D7-943E86F51F62}" destId="{847F8897-515F-4F81-81EE-164E8E76B757}" srcOrd="0" destOrd="0" presId="urn:microsoft.com/office/officeart/2005/8/layout/chevron2"/>
    <dgm:cxn modelId="{0BFA6E50-6128-4613-9D9B-6B6B1926B787}" type="presParOf" srcId="{847F8897-515F-4F81-81EE-164E8E76B757}" destId="{10A2CE09-0BE3-4C43-AF04-E9FC2660A45B}" srcOrd="0" destOrd="0" presId="urn:microsoft.com/office/officeart/2005/8/layout/chevron2"/>
    <dgm:cxn modelId="{EE668761-5F19-4043-9986-0BCA6AECEAC9}" type="presParOf" srcId="{847F8897-515F-4F81-81EE-164E8E76B757}" destId="{C2E6F23C-E2F0-4F56-9946-C271068627CF}" srcOrd="1" destOrd="0" presId="urn:microsoft.com/office/officeart/2005/8/layout/chevron2"/>
    <dgm:cxn modelId="{6397DED6-AA67-4B05-8EFB-D026233EEC29}" type="presParOf" srcId="{15623D23-1999-4FF8-A0D7-943E86F51F62}" destId="{F9288898-111C-4277-85F0-C037BD5DB32A}" srcOrd="1" destOrd="0" presId="urn:microsoft.com/office/officeart/2005/8/layout/chevron2"/>
    <dgm:cxn modelId="{392F2B4E-C3BB-46ED-87DC-F3BE5BC798A4}" type="presParOf" srcId="{15623D23-1999-4FF8-A0D7-943E86F51F62}" destId="{8BE3C84A-22AE-48DD-B75F-73EA8CD76919}" srcOrd="2" destOrd="0" presId="urn:microsoft.com/office/officeart/2005/8/layout/chevron2"/>
    <dgm:cxn modelId="{0BF23DFC-46B6-40CF-9655-4407A30AE2F9}" type="presParOf" srcId="{8BE3C84A-22AE-48DD-B75F-73EA8CD76919}" destId="{72FAECC5-4646-4B26-B7D7-B918AED005A6}" srcOrd="0" destOrd="0" presId="urn:microsoft.com/office/officeart/2005/8/layout/chevron2"/>
    <dgm:cxn modelId="{1A55755D-3749-411C-9C2C-90B90B446053}" type="presParOf" srcId="{8BE3C84A-22AE-48DD-B75F-73EA8CD76919}" destId="{9EDEC231-4585-4F6C-A3F1-19D875FFE775}" srcOrd="1" destOrd="0" presId="urn:microsoft.com/office/officeart/2005/8/layout/chevron2"/>
    <dgm:cxn modelId="{1F7B1131-17A1-4D8E-A8B1-983BE84FBA09}" type="presParOf" srcId="{15623D23-1999-4FF8-A0D7-943E86F51F62}" destId="{F047FF18-47C6-46A1-ADD7-AA226D9AFA92}" srcOrd="3" destOrd="0" presId="urn:microsoft.com/office/officeart/2005/8/layout/chevron2"/>
    <dgm:cxn modelId="{4CCAB428-FC2C-432E-8379-BD3ECA802279}" type="presParOf" srcId="{15623D23-1999-4FF8-A0D7-943E86F51F62}" destId="{D682AF5E-6E4B-41A6-9455-D2115816F07C}" srcOrd="4" destOrd="0" presId="urn:microsoft.com/office/officeart/2005/8/layout/chevron2"/>
    <dgm:cxn modelId="{4296D2AC-005B-4C0E-80ED-3E1C8C1BE659}" type="presParOf" srcId="{D682AF5E-6E4B-41A6-9455-D2115816F07C}" destId="{86F2C49F-DE53-45C6-8CC6-AD1B66F579BF}" srcOrd="0" destOrd="0" presId="urn:microsoft.com/office/officeart/2005/8/layout/chevron2"/>
    <dgm:cxn modelId="{9F8595A2-75FF-4261-A8EA-BA363F24F39B}" type="presParOf" srcId="{D682AF5E-6E4B-41A6-9455-D2115816F07C}" destId="{274857CE-B30C-450E-ACB6-CBF7AE79887F}" srcOrd="1" destOrd="0" presId="urn:microsoft.com/office/officeart/2005/8/layout/chevron2"/>
    <dgm:cxn modelId="{E11F4ED0-F57A-4B68-9258-E069B636A5AC}" type="presParOf" srcId="{15623D23-1999-4FF8-A0D7-943E86F51F62}" destId="{93DBB5DB-4342-4C43-8D09-242B56EAAEA5}" srcOrd="5" destOrd="0" presId="urn:microsoft.com/office/officeart/2005/8/layout/chevron2"/>
    <dgm:cxn modelId="{00B5402E-160D-4FFC-9EAB-94458E631583}" type="presParOf" srcId="{15623D23-1999-4FF8-A0D7-943E86F51F62}" destId="{EDD30538-3215-479A-90FB-609DDA0C1F27}" srcOrd="6" destOrd="0" presId="urn:microsoft.com/office/officeart/2005/8/layout/chevron2"/>
    <dgm:cxn modelId="{C382FB4A-712E-4740-816D-28C744AA7580}" type="presParOf" srcId="{EDD30538-3215-479A-90FB-609DDA0C1F27}" destId="{ACBA2B3E-E672-4B5D-A395-9C753E380A32}" srcOrd="0" destOrd="0" presId="urn:microsoft.com/office/officeart/2005/8/layout/chevron2"/>
    <dgm:cxn modelId="{03FDD108-8671-42E6-A386-6425ADEF90A1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3C52814F-CFF1-4191-9322-1C32545D7CAA}" type="presOf" srcId="{C8A2D565-C7FD-4608-8C37-C039634C7831}" destId="{3DA556D4-7282-4D7A-98B9-1E6BB9CC9323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DD70DA88-90DB-43D0-8AFE-2D9B15B81AA4}" type="presOf" srcId="{17E31E0D-8A2D-421A-8F04-07908BC00EA0}" destId="{C2E6F23C-E2F0-4F56-9946-C271068627CF}" srcOrd="0" destOrd="0" presId="urn:microsoft.com/office/officeart/2005/8/layout/chevron2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CEDA5DFE-F71A-442F-812A-4FAECD3A1F12}" type="presOf" srcId="{1574F25D-13E0-4585-858B-8B1A19F1E059}" destId="{72FAECC5-4646-4B26-B7D7-B918AED005A6}" srcOrd="0" destOrd="0" presId="urn:microsoft.com/office/officeart/2005/8/layout/chevron2"/>
    <dgm:cxn modelId="{8595EE42-DF0B-4AA6-AE67-C567ACD5B25C}" type="presOf" srcId="{00A0EB32-9E5A-4D36-BA20-674506B4F925}" destId="{15623D23-1999-4FF8-A0D7-943E86F51F62}" srcOrd="0" destOrd="0" presId="urn:microsoft.com/office/officeart/2005/8/layout/chevron2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A1E1C72A-2E13-4DEE-BCA0-B9419D3041CB}" type="presOf" srcId="{10C49490-12FF-4BD2-A39A-CD8ED80E3D73}" destId="{86F2C49F-DE53-45C6-8CC6-AD1B66F579BF}" srcOrd="0" destOrd="0" presId="urn:microsoft.com/office/officeart/2005/8/layout/chevron2"/>
    <dgm:cxn modelId="{9A5CA08B-21D8-45C8-9C8D-81CC365ADD42}" type="presOf" srcId="{53327209-6F39-41A0-BF77-F20B6368A6DC}" destId="{9EDEC231-4585-4F6C-A3F1-19D875FFE775}" srcOrd="0" destOrd="0" presId="urn:microsoft.com/office/officeart/2005/8/layout/chevron2"/>
    <dgm:cxn modelId="{9CBE6E38-6F59-49E9-9006-A338D96EF473}" type="presOf" srcId="{45A84E54-B6D4-4048-AAC4-FA11530B0BA9}" destId="{274857CE-B30C-450E-ACB6-CBF7AE79887F}" srcOrd="0" destOrd="0" presId="urn:microsoft.com/office/officeart/2005/8/layout/chevron2"/>
    <dgm:cxn modelId="{C85F72C4-D621-4282-9FEA-77C2967A7EAF}" type="presOf" srcId="{DD42E012-F95E-4946-8ECC-E178791A51AA}" destId="{10A2CE09-0BE3-4C43-AF04-E9FC2660A45B}" srcOrd="0" destOrd="0" presId="urn:microsoft.com/office/officeart/2005/8/layout/chevron2"/>
    <dgm:cxn modelId="{03A51EC4-B63C-42B6-BCC9-9E9CC47FCABD}" type="presOf" srcId="{007AEAD3-4D31-4614-994B-316BB12E4FB4}" destId="{ACBA2B3E-E672-4B5D-A395-9C753E380A32}" srcOrd="0" destOrd="0" presId="urn:microsoft.com/office/officeart/2005/8/layout/chevron2"/>
    <dgm:cxn modelId="{3B6AFFC0-1702-40B1-92FB-79770BC32392}" type="presParOf" srcId="{15623D23-1999-4FF8-A0D7-943E86F51F62}" destId="{847F8897-515F-4F81-81EE-164E8E76B757}" srcOrd="0" destOrd="0" presId="urn:microsoft.com/office/officeart/2005/8/layout/chevron2"/>
    <dgm:cxn modelId="{EA5E783D-1E3E-4FCB-A6B5-BDA93FA0A803}" type="presParOf" srcId="{847F8897-515F-4F81-81EE-164E8E76B757}" destId="{10A2CE09-0BE3-4C43-AF04-E9FC2660A45B}" srcOrd="0" destOrd="0" presId="urn:microsoft.com/office/officeart/2005/8/layout/chevron2"/>
    <dgm:cxn modelId="{31A3F649-E38D-400A-8687-7947A3C73C51}" type="presParOf" srcId="{847F8897-515F-4F81-81EE-164E8E76B757}" destId="{C2E6F23C-E2F0-4F56-9946-C271068627CF}" srcOrd="1" destOrd="0" presId="urn:microsoft.com/office/officeart/2005/8/layout/chevron2"/>
    <dgm:cxn modelId="{556491E7-5D2C-48B8-9006-6873600471E0}" type="presParOf" srcId="{15623D23-1999-4FF8-A0D7-943E86F51F62}" destId="{F9288898-111C-4277-85F0-C037BD5DB32A}" srcOrd="1" destOrd="0" presId="urn:microsoft.com/office/officeart/2005/8/layout/chevron2"/>
    <dgm:cxn modelId="{BE730783-855D-4EA0-9BD0-7E79072F4F73}" type="presParOf" srcId="{15623D23-1999-4FF8-A0D7-943E86F51F62}" destId="{8BE3C84A-22AE-48DD-B75F-73EA8CD76919}" srcOrd="2" destOrd="0" presId="urn:microsoft.com/office/officeart/2005/8/layout/chevron2"/>
    <dgm:cxn modelId="{FACA90F5-CFC6-485E-A52E-A80C15887158}" type="presParOf" srcId="{8BE3C84A-22AE-48DD-B75F-73EA8CD76919}" destId="{72FAECC5-4646-4B26-B7D7-B918AED005A6}" srcOrd="0" destOrd="0" presId="urn:microsoft.com/office/officeart/2005/8/layout/chevron2"/>
    <dgm:cxn modelId="{ACB59899-46CF-4B7C-80BE-A83830684408}" type="presParOf" srcId="{8BE3C84A-22AE-48DD-B75F-73EA8CD76919}" destId="{9EDEC231-4585-4F6C-A3F1-19D875FFE775}" srcOrd="1" destOrd="0" presId="urn:microsoft.com/office/officeart/2005/8/layout/chevron2"/>
    <dgm:cxn modelId="{543FFBE0-21D9-4A59-B109-86137B04373E}" type="presParOf" srcId="{15623D23-1999-4FF8-A0D7-943E86F51F62}" destId="{F047FF18-47C6-46A1-ADD7-AA226D9AFA92}" srcOrd="3" destOrd="0" presId="urn:microsoft.com/office/officeart/2005/8/layout/chevron2"/>
    <dgm:cxn modelId="{8BCA0D1A-83DC-4F4D-8DEF-3607D2043A14}" type="presParOf" srcId="{15623D23-1999-4FF8-A0D7-943E86F51F62}" destId="{D682AF5E-6E4B-41A6-9455-D2115816F07C}" srcOrd="4" destOrd="0" presId="urn:microsoft.com/office/officeart/2005/8/layout/chevron2"/>
    <dgm:cxn modelId="{F36E2482-3020-4841-B31D-404C317BACA0}" type="presParOf" srcId="{D682AF5E-6E4B-41A6-9455-D2115816F07C}" destId="{86F2C49F-DE53-45C6-8CC6-AD1B66F579BF}" srcOrd="0" destOrd="0" presId="urn:microsoft.com/office/officeart/2005/8/layout/chevron2"/>
    <dgm:cxn modelId="{34A8D423-A984-4DD0-A284-71C98A455EDD}" type="presParOf" srcId="{D682AF5E-6E4B-41A6-9455-D2115816F07C}" destId="{274857CE-B30C-450E-ACB6-CBF7AE79887F}" srcOrd="1" destOrd="0" presId="urn:microsoft.com/office/officeart/2005/8/layout/chevron2"/>
    <dgm:cxn modelId="{4F3979D2-581B-47BF-ACF0-CD1AF1CD68C2}" type="presParOf" srcId="{15623D23-1999-4FF8-A0D7-943E86F51F62}" destId="{93DBB5DB-4342-4C43-8D09-242B56EAAEA5}" srcOrd="5" destOrd="0" presId="urn:microsoft.com/office/officeart/2005/8/layout/chevron2"/>
    <dgm:cxn modelId="{A3D765A4-33DB-48AE-A3E8-5FC843507EF7}" type="presParOf" srcId="{15623D23-1999-4FF8-A0D7-943E86F51F62}" destId="{EDD30538-3215-479A-90FB-609DDA0C1F27}" srcOrd="6" destOrd="0" presId="urn:microsoft.com/office/officeart/2005/8/layout/chevron2"/>
    <dgm:cxn modelId="{F0899319-431E-47F9-ADE0-B26278A89071}" type="presParOf" srcId="{EDD30538-3215-479A-90FB-609DDA0C1F27}" destId="{ACBA2B3E-E672-4B5D-A395-9C753E380A32}" srcOrd="0" destOrd="0" presId="urn:microsoft.com/office/officeart/2005/8/layout/chevron2"/>
    <dgm:cxn modelId="{05339F84-A848-4D13-89C2-7C965D4156F7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FBBF42-DA30-4DFD-A6D5-609C3839F7DE}" type="doc">
      <dgm:prSet loTypeId="urn:microsoft.com/office/officeart/2005/8/layout/process2" loCatId="process" qsTypeId="urn:microsoft.com/office/officeart/2005/8/quickstyle/simple3" qsCatId="simple" csTypeId="urn:microsoft.com/office/officeart/2005/8/colors/accent6_5" csCatId="accent6" phldr="1"/>
      <dgm:spPr/>
    </dgm:pt>
    <dgm:pt modelId="{57D9C1BB-F51B-41FE-BBB5-80C789128321}">
      <dgm:prSet phldrT="[文本]"/>
      <dgm:spPr/>
      <dgm:t>
        <a:bodyPr/>
        <a:lstStyle/>
        <a:p>
          <a:r>
            <a:rPr lang="zh-CN" altLang="en-US" dirty="0" smtClean="0">
              <a:latin typeface="Arial" charset="0"/>
            </a:rPr>
            <a:t>下载地址：</a:t>
          </a:r>
          <a:r>
            <a:rPr lang="en-US" altLang="zh-CN" dirty="0" smtClean="0">
              <a:latin typeface="Arial" charset="0"/>
              <a:hlinkClick xmlns:r="http://schemas.openxmlformats.org/officeDocument/2006/relationships" r:id="rId1"/>
            </a:rPr>
            <a:t>http://www.las.ac.cn/endnote/endnote.jsp</a:t>
          </a:r>
          <a:endParaRPr lang="en-US" altLang="zh-CN" dirty="0" smtClean="0">
            <a:latin typeface="Arial" charset="0"/>
          </a:endParaRPr>
        </a:p>
        <a:p>
          <a:r>
            <a:rPr lang="zh-CN" altLang="en-US" b="1" dirty="0" smtClean="0"/>
            <a:t>注册后，下载安装</a:t>
          </a:r>
          <a:endParaRPr lang="zh-CN" altLang="en-US" dirty="0"/>
        </a:p>
      </dgm:t>
    </dgm:pt>
    <dgm:pt modelId="{FBA6C496-1DA9-4326-A630-1B3409D814E7}" type="parTrans" cxnId="{AFC092AE-D935-48FE-9D8E-8772751CE92E}">
      <dgm:prSet/>
      <dgm:spPr/>
      <dgm:t>
        <a:bodyPr/>
        <a:lstStyle/>
        <a:p>
          <a:endParaRPr lang="zh-CN" altLang="en-US"/>
        </a:p>
      </dgm:t>
    </dgm:pt>
    <dgm:pt modelId="{16118F1A-0AAD-4A67-B404-5F0EF5B5CAE1}" type="sibTrans" cxnId="{AFC092AE-D935-48FE-9D8E-8772751CE92E}">
      <dgm:prSet/>
      <dgm:spPr/>
      <dgm:t>
        <a:bodyPr/>
        <a:lstStyle/>
        <a:p>
          <a:endParaRPr lang="zh-CN" altLang="en-US"/>
        </a:p>
      </dgm:t>
    </dgm:pt>
    <dgm:pt modelId="{125DB5B8-5095-4BAB-B0D3-F73892F3A483}">
      <dgm:prSet phldrT="[文本]" custT="1"/>
      <dgm:spPr/>
      <dgm:t>
        <a:bodyPr/>
        <a:lstStyle/>
        <a:p>
          <a:pPr algn="ctr"/>
          <a:r>
            <a:rPr lang="zh-CN" altLang="en-US" sz="1600" dirty="0" smtClean="0">
              <a:latin typeface="Arial" charset="0"/>
            </a:rPr>
            <a:t>安装注意：</a:t>
          </a:r>
          <a:br>
            <a:rPr lang="zh-CN" altLang="en-US" sz="1600" dirty="0" smtClean="0">
              <a:latin typeface="Arial" charset="0"/>
            </a:rPr>
          </a:br>
          <a:r>
            <a:rPr lang="zh-CN" altLang="en-US" sz="1600" dirty="0" smtClean="0">
              <a:latin typeface="Arial" charset="0"/>
            </a:rPr>
            <a:t>下载后请务必</a:t>
          </a:r>
          <a:r>
            <a:rPr lang="zh-CN" altLang="en-US" b="1" dirty="0" smtClean="0">
              <a:solidFill>
                <a:schemeClr val="tx1"/>
              </a:solidFill>
            </a:rPr>
            <a:t>完全解压到文件夹中</a:t>
          </a:r>
          <a:endParaRPr lang="en-US" altLang="zh-CN" sz="1600" dirty="0" smtClean="0">
            <a:latin typeface="Arial" charset="0"/>
          </a:endParaRPr>
        </a:p>
        <a:p>
          <a:pPr algn="ctr"/>
          <a:r>
            <a:rPr lang="zh-CN" altLang="en-US" sz="1600" dirty="0" smtClean="0">
              <a:latin typeface="Arial" charset="0"/>
            </a:rPr>
            <a:t>双击打开文件夹，点击执行</a:t>
          </a:r>
          <a:r>
            <a:rPr lang="en-US" altLang="zh-CN" b="1" dirty="0" smtClean="0"/>
            <a:t>.</a:t>
          </a:r>
          <a:r>
            <a:rPr lang="en-US" altLang="zh-CN" b="1" dirty="0" err="1" smtClean="0"/>
            <a:t>msi</a:t>
          </a:r>
          <a:r>
            <a:rPr lang="zh-CN" altLang="en-US" sz="1600" dirty="0" smtClean="0">
              <a:latin typeface="Arial" charset="0"/>
            </a:rPr>
            <a:t>文件</a:t>
          </a:r>
          <a:endParaRPr lang="zh-CN" altLang="en-US" sz="1600" dirty="0"/>
        </a:p>
      </dgm:t>
    </dgm:pt>
    <dgm:pt modelId="{3379DA62-7E20-411C-838F-69C52BA99EC7}" type="parTrans" cxnId="{B5B20566-2FAC-4367-9358-11D2A1D667E8}">
      <dgm:prSet/>
      <dgm:spPr/>
      <dgm:t>
        <a:bodyPr/>
        <a:lstStyle/>
        <a:p>
          <a:endParaRPr lang="zh-CN" altLang="en-US"/>
        </a:p>
      </dgm:t>
    </dgm:pt>
    <dgm:pt modelId="{DE72359C-7FD5-4D38-B501-5D5FB7D2E748}" type="sibTrans" cxnId="{B5B20566-2FAC-4367-9358-11D2A1D667E8}">
      <dgm:prSet/>
      <dgm:spPr/>
      <dgm:t>
        <a:bodyPr/>
        <a:lstStyle/>
        <a:p>
          <a:endParaRPr lang="zh-CN" altLang="en-US"/>
        </a:p>
      </dgm:t>
    </dgm:pt>
    <dgm:pt modelId="{5703DB2F-D18C-4233-A58E-DBE5CE8A6CA9}">
      <dgm:prSet phldrT="[文本]"/>
      <dgm:spPr/>
      <dgm:t>
        <a:bodyPr/>
        <a:lstStyle/>
        <a:p>
          <a:r>
            <a:rPr lang="zh-CN" altLang="en-US" smtClean="0">
              <a:latin typeface="Arial" charset="0"/>
            </a:rPr>
            <a:t>软件相关信息，关注“</a:t>
          </a:r>
          <a:r>
            <a:rPr lang="en-US" altLang="zh-CN" smtClean="0">
              <a:latin typeface="Arial" charset="0"/>
            </a:rPr>
            <a:t>Endnote  </a:t>
          </a:r>
          <a:r>
            <a:rPr lang="zh-CN" altLang="en-US" smtClean="0">
              <a:latin typeface="Arial" charset="0"/>
            </a:rPr>
            <a:t>官网”：</a:t>
          </a:r>
          <a:br>
            <a:rPr lang="zh-CN" altLang="en-US" smtClean="0">
              <a:latin typeface="Arial" charset="0"/>
            </a:rPr>
          </a:br>
          <a:r>
            <a:rPr lang="en-US" altLang="zh-CN" smtClean="0">
              <a:latin typeface="Arial" charset="0"/>
              <a:hlinkClick xmlns:r="http://schemas.openxmlformats.org/officeDocument/2006/relationships" r:id="rId2"/>
            </a:rPr>
            <a:t>http://www.endnote.com/</a:t>
          </a:r>
          <a:endParaRPr lang="zh-CN" altLang="en-US" dirty="0"/>
        </a:p>
      </dgm:t>
    </dgm:pt>
    <dgm:pt modelId="{CBCCB441-487F-48F2-B87A-6B77BDE8DCB3}" type="parTrans" cxnId="{2B725E10-031E-40FB-83FA-E08F715BCE6A}">
      <dgm:prSet/>
      <dgm:spPr/>
      <dgm:t>
        <a:bodyPr/>
        <a:lstStyle/>
        <a:p>
          <a:endParaRPr lang="zh-CN" altLang="en-US"/>
        </a:p>
      </dgm:t>
    </dgm:pt>
    <dgm:pt modelId="{29FF0AA1-1105-441A-A60A-F39D77C65FC9}" type="sibTrans" cxnId="{2B725E10-031E-40FB-83FA-E08F715BCE6A}">
      <dgm:prSet/>
      <dgm:spPr/>
      <dgm:t>
        <a:bodyPr/>
        <a:lstStyle/>
        <a:p>
          <a:endParaRPr lang="zh-CN" altLang="en-US"/>
        </a:p>
      </dgm:t>
    </dgm:pt>
    <dgm:pt modelId="{0CA7294F-3D23-4E2E-B469-055801C3B764}" type="pres">
      <dgm:prSet presAssocID="{62FBBF42-DA30-4DFD-A6D5-609C3839F7DE}" presName="linearFlow" presStyleCnt="0">
        <dgm:presLayoutVars>
          <dgm:resizeHandles val="exact"/>
        </dgm:presLayoutVars>
      </dgm:prSet>
      <dgm:spPr/>
    </dgm:pt>
    <dgm:pt modelId="{A5544CE0-B052-4142-BE75-D96BE75463E5}" type="pres">
      <dgm:prSet presAssocID="{57D9C1BB-F51B-41FE-BBB5-80C789128321}" presName="node" presStyleLbl="node1" presStyleIdx="0" presStyleCnt="3" custScaleX="230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694399-468F-4FD0-A367-C6CAD30C209F}" type="pres">
      <dgm:prSet presAssocID="{16118F1A-0AAD-4A67-B404-5F0EF5B5CAE1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7011B65C-D844-4B72-A2AF-EDFF4972D04E}" type="pres">
      <dgm:prSet presAssocID="{16118F1A-0AAD-4A67-B404-5F0EF5B5CAE1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823E343B-8705-4B29-8AFD-7A1ADB0B3F86}" type="pres">
      <dgm:prSet presAssocID="{125DB5B8-5095-4BAB-B0D3-F73892F3A483}" presName="node" presStyleLbl="node1" presStyleIdx="1" presStyleCnt="3" custScaleX="230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FAECDE-D3D7-4858-905B-C4E3B3A9C466}" type="pres">
      <dgm:prSet presAssocID="{DE72359C-7FD5-4D38-B501-5D5FB7D2E748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9F22F6A4-76B2-4C63-ADE5-F2F9D7B802CB}" type="pres">
      <dgm:prSet presAssocID="{DE72359C-7FD5-4D38-B501-5D5FB7D2E748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A568EAF0-5AC1-4845-AFAD-7341BB6404AE}" type="pres">
      <dgm:prSet presAssocID="{5703DB2F-D18C-4233-A58E-DBE5CE8A6CA9}" presName="node" presStyleLbl="node1" presStyleIdx="2" presStyleCnt="3" custScaleX="230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FC092AE-D935-48FE-9D8E-8772751CE92E}" srcId="{62FBBF42-DA30-4DFD-A6D5-609C3839F7DE}" destId="{57D9C1BB-F51B-41FE-BBB5-80C789128321}" srcOrd="0" destOrd="0" parTransId="{FBA6C496-1DA9-4326-A630-1B3409D814E7}" sibTransId="{16118F1A-0AAD-4A67-B404-5F0EF5B5CAE1}"/>
    <dgm:cxn modelId="{2B725E10-031E-40FB-83FA-E08F715BCE6A}" srcId="{62FBBF42-DA30-4DFD-A6D5-609C3839F7DE}" destId="{5703DB2F-D18C-4233-A58E-DBE5CE8A6CA9}" srcOrd="2" destOrd="0" parTransId="{CBCCB441-487F-48F2-B87A-6B77BDE8DCB3}" sibTransId="{29FF0AA1-1105-441A-A60A-F39D77C65FC9}"/>
    <dgm:cxn modelId="{73635168-641C-4640-BE6B-3FDDD01A4450}" type="presOf" srcId="{57D9C1BB-F51B-41FE-BBB5-80C789128321}" destId="{A5544CE0-B052-4142-BE75-D96BE75463E5}" srcOrd="0" destOrd="0" presId="urn:microsoft.com/office/officeart/2005/8/layout/process2"/>
    <dgm:cxn modelId="{5ACBFC6B-843B-49BA-AF05-8AA541074C4F}" type="presOf" srcId="{125DB5B8-5095-4BAB-B0D3-F73892F3A483}" destId="{823E343B-8705-4B29-8AFD-7A1ADB0B3F86}" srcOrd="0" destOrd="0" presId="urn:microsoft.com/office/officeart/2005/8/layout/process2"/>
    <dgm:cxn modelId="{CD40FD7F-1547-4BA8-9467-339CD6DE51D6}" type="presOf" srcId="{DE72359C-7FD5-4D38-B501-5D5FB7D2E748}" destId="{60FAECDE-D3D7-4858-905B-C4E3B3A9C466}" srcOrd="0" destOrd="0" presId="urn:microsoft.com/office/officeart/2005/8/layout/process2"/>
    <dgm:cxn modelId="{3CDAED20-27FB-47BB-A364-2DDB5D1A4D56}" type="presOf" srcId="{62FBBF42-DA30-4DFD-A6D5-609C3839F7DE}" destId="{0CA7294F-3D23-4E2E-B469-055801C3B764}" srcOrd="0" destOrd="0" presId="urn:microsoft.com/office/officeart/2005/8/layout/process2"/>
    <dgm:cxn modelId="{A0E3B8B7-4916-4C59-A3C7-9E893687F205}" type="presOf" srcId="{DE72359C-7FD5-4D38-B501-5D5FB7D2E748}" destId="{9F22F6A4-76B2-4C63-ADE5-F2F9D7B802CB}" srcOrd="1" destOrd="0" presId="urn:microsoft.com/office/officeart/2005/8/layout/process2"/>
    <dgm:cxn modelId="{C5F0D034-7401-4635-8F48-4C1BCFC49117}" type="presOf" srcId="{5703DB2F-D18C-4233-A58E-DBE5CE8A6CA9}" destId="{A568EAF0-5AC1-4845-AFAD-7341BB6404AE}" srcOrd="0" destOrd="0" presId="urn:microsoft.com/office/officeart/2005/8/layout/process2"/>
    <dgm:cxn modelId="{1FEC57AA-4D88-4054-8113-8FA4A74D20EC}" type="presOf" srcId="{16118F1A-0AAD-4A67-B404-5F0EF5B5CAE1}" destId="{BF694399-468F-4FD0-A367-C6CAD30C209F}" srcOrd="0" destOrd="0" presId="urn:microsoft.com/office/officeart/2005/8/layout/process2"/>
    <dgm:cxn modelId="{FD388DD8-9635-4014-831D-6CF0DB259CA0}" type="presOf" srcId="{16118F1A-0AAD-4A67-B404-5F0EF5B5CAE1}" destId="{7011B65C-D844-4B72-A2AF-EDFF4972D04E}" srcOrd="1" destOrd="0" presId="urn:microsoft.com/office/officeart/2005/8/layout/process2"/>
    <dgm:cxn modelId="{B5B20566-2FAC-4367-9358-11D2A1D667E8}" srcId="{62FBBF42-DA30-4DFD-A6D5-609C3839F7DE}" destId="{125DB5B8-5095-4BAB-B0D3-F73892F3A483}" srcOrd="1" destOrd="0" parTransId="{3379DA62-7E20-411C-838F-69C52BA99EC7}" sibTransId="{DE72359C-7FD5-4D38-B501-5D5FB7D2E748}"/>
    <dgm:cxn modelId="{40CE19F3-5404-4E83-8ABB-F1CF1C81B5DD}" type="presParOf" srcId="{0CA7294F-3D23-4E2E-B469-055801C3B764}" destId="{A5544CE0-B052-4142-BE75-D96BE75463E5}" srcOrd="0" destOrd="0" presId="urn:microsoft.com/office/officeart/2005/8/layout/process2"/>
    <dgm:cxn modelId="{7E596A62-E61A-433B-93B6-461C78F14454}" type="presParOf" srcId="{0CA7294F-3D23-4E2E-B469-055801C3B764}" destId="{BF694399-468F-4FD0-A367-C6CAD30C209F}" srcOrd="1" destOrd="0" presId="urn:microsoft.com/office/officeart/2005/8/layout/process2"/>
    <dgm:cxn modelId="{34877479-F712-4AFC-B90D-E4996B088AB7}" type="presParOf" srcId="{BF694399-468F-4FD0-A367-C6CAD30C209F}" destId="{7011B65C-D844-4B72-A2AF-EDFF4972D04E}" srcOrd="0" destOrd="0" presId="urn:microsoft.com/office/officeart/2005/8/layout/process2"/>
    <dgm:cxn modelId="{99201A78-6B4A-4157-A1F1-29D517B23DBE}" type="presParOf" srcId="{0CA7294F-3D23-4E2E-B469-055801C3B764}" destId="{823E343B-8705-4B29-8AFD-7A1ADB0B3F86}" srcOrd="2" destOrd="0" presId="urn:microsoft.com/office/officeart/2005/8/layout/process2"/>
    <dgm:cxn modelId="{06AD78C1-B021-4BB7-BF51-94327B41ECB1}" type="presParOf" srcId="{0CA7294F-3D23-4E2E-B469-055801C3B764}" destId="{60FAECDE-D3D7-4858-905B-C4E3B3A9C466}" srcOrd="3" destOrd="0" presId="urn:microsoft.com/office/officeart/2005/8/layout/process2"/>
    <dgm:cxn modelId="{6C42C6B7-8C1E-469D-89E6-3FCF5496DEEF}" type="presParOf" srcId="{60FAECDE-D3D7-4858-905B-C4E3B3A9C466}" destId="{9F22F6A4-76B2-4C63-ADE5-F2F9D7B802CB}" srcOrd="0" destOrd="0" presId="urn:microsoft.com/office/officeart/2005/8/layout/process2"/>
    <dgm:cxn modelId="{2623E0A1-6B12-46EF-B5D1-63F6E491E567}" type="presParOf" srcId="{0CA7294F-3D23-4E2E-B469-055801C3B764}" destId="{A568EAF0-5AC1-4845-AFAD-7341BB6404A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5BAF70-5E94-442D-AAB5-7AC094171C0E}" type="doc">
      <dgm:prSet loTypeId="urn:microsoft.com/office/officeart/2005/8/layout/process3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zh-CN" altLang="en-US"/>
        </a:p>
      </dgm:t>
    </dgm:pt>
    <dgm:pt modelId="{96DCC91B-4346-46A4-9AA3-7A03B906A0A2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存储</a:t>
          </a:r>
          <a:endParaRPr lang="zh-CN" altLang="en-US" b="1" dirty="0">
            <a:solidFill>
              <a:schemeClr val="tx1"/>
            </a:solidFill>
          </a:endParaRPr>
        </a:p>
      </dgm:t>
    </dgm:pt>
    <dgm:pt modelId="{B3F58763-212D-4C8C-A4E6-8E8EE2E514E6}" type="parTrans" cxnId="{EBF4C7F1-6817-4A52-A13F-2DDC528DD415}">
      <dgm:prSet/>
      <dgm:spPr/>
      <dgm:t>
        <a:bodyPr/>
        <a:lstStyle/>
        <a:p>
          <a:endParaRPr lang="zh-CN" altLang="en-US"/>
        </a:p>
      </dgm:t>
    </dgm:pt>
    <dgm:pt modelId="{FB40C5CB-61E6-430C-A9CD-66B58A0F992A}" type="sibTrans" cxnId="{EBF4C7F1-6817-4A52-A13F-2DDC528DD415}">
      <dgm:prSet/>
      <dgm:spPr/>
      <dgm:t>
        <a:bodyPr/>
        <a:lstStyle/>
        <a:p>
          <a:endParaRPr lang="zh-CN" altLang="en-US"/>
        </a:p>
      </dgm:t>
    </dgm:pt>
    <dgm:pt modelId="{FC6A8BBE-6603-4179-8814-9E2F6561C958}">
      <dgm:prSet phldrT="[文本]" custT="1"/>
      <dgm:spPr/>
      <dgm:t>
        <a:bodyPr/>
        <a:lstStyle/>
        <a:p>
          <a:r>
            <a:rPr lang="zh-CN" altLang="en-US" sz="2400" dirty="0" smtClean="0"/>
            <a:t>简单保存</a:t>
          </a:r>
          <a:endParaRPr lang="zh-CN" altLang="en-US" sz="2400" dirty="0"/>
        </a:p>
      </dgm:t>
    </dgm:pt>
    <dgm:pt modelId="{2A42813C-B23B-4333-993B-4757DFEB0DEF}" type="parTrans" cxnId="{CB2940D8-7964-4ADE-A952-0574DA435481}">
      <dgm:prSet/>
      <dgm:spPr/>
      <dgm:t>
        <a:bodyPr/>
        <a:lstStyle/>
        <a:p>
          <a:endParaRPr lang="zh-CN" altLang="en-US"/>
        </a:p>
      </dgm:t>
    </dgm:pt>
    <dgm:pt modelId="{D6E7884F-351A-4572-BDA5-3FA5AE32344A}" type="sibTrans" cxnId="{CB2940D8-7964-4ADE-A952-0574DA435481}">
      <dgm:prSet/>
      <dgm:spPr/>
      <dgm:t>
        <a:bodyPr/>
        <a:lstStyle/>
        <a:p>
          <a:endParaRPr lang="zh-CN" altLang="en-US"/>
        </a:p>
      </dgm:t>
    </dgm:pt>
    <dgm:pt modelId="{64ADEA4C-3AA1-48F2-AC1B-6CC9C47EB307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共享</a:t>
          </a:r>
          <a:endParaRPr lang="zh-CN" altLang="en-US" b="1" dirty="0">
            <a:solidFill>
              <a:schemeClr val="tx1"/>
            </a:solidFill>
          </a:endParaRPr>
        </a:p>
      </dgm:t>
    </dgm:pt>
    <dgm:pt modelId="{9FB32CB3-AA5A-43EA-BC03-E14F2FFE5ED9}" type="parTrans" cxnId="{F7640C01-097F-49A1-AD4F-9DFEE55A3293}">
      <dgm:prSet/>
      <dgm:spPr/>
      <dgm:t>
        <a:bodyPr/>
        <a:lstStyle/>
        <a:p>
          <a:endParaRPr lang="zh-CN" altLang="en-US"/>
        </a:p>
      </dgm:t>
    </dgm:pt>
    <dgm:pt modelId="{B930EC45-17E8-486F-A18D-EFC68F857D90}" type="sibTrans" cxnId="{F7640C01-097F-49A1-AD4F-9DFEE55A3293}">
      <dgm:prSet/>
      <dgm:spPr/>
      <dgm:t>
        <a:bodyPr/>
        <a:lstStyle/>
        <a:p>
          <a:endParaRPr lang="zh-CN" altLang="en-US"/>
        </a:p>
      </dgm:t>
    </dgm:pt>
    <dgm:pt modelId="{DB332D92-71A3-4B59-B0C1-CBBFAA172B00}">
      <dgm:prSet phldrT="[文本]" custT="1"/>
      <dgm:spPr/>
      <dgm:t>
        <a:bodyPr/>
        <a:lstStyle/>
        <a:p>
          <a:r>
            <a:rPr lang="zh-CN" altLang="en-US" sz="2400" dirty="0" smtClean="0"/>
            <a:t>复制</a:t>
          </a:r>
          <a:r>
            <a:rPr lang="en-US" altLang="zh-CN" sz="2400" dirty="0" smtClean="0"/>
            <a:t>.</a:t>
          </a:r>
          <a:r>
            <a:rPr lang="en-US" altLang="zh-CN" sz="2400" dirty="0" err="1" smtClean="0"/>
            <a:t>enl</a:t>
          </a:r>
          <a:r>
            <a:rPr lang="en-US" altLang="zh-CN" sz="2400" dirty="0" smtClean="0"/>
            <a:t> </a:t>
          </a:r>
          <a:r>
            <a:rPr lang="zh-CN" altLang="en-US" sz="2400" dirty="0" smtClean="0"/>
            <a:t>和</a:t>
          </a:r>
          <a:r>
            <a:rPr lang="en-US" altLang="zh-CN" sz="2400" dirty="0" smtClean="0"/>
            <a:t>Data</a:t>
          </a:r>
          <a:endParaRPr lang="zh-CN" altLang="en-US" sz="2400" dirty="0"/>
        </a:p>
      </dgm:t>
    </dgm:pt>
    <dgm:pt modelId="{45DD05C3-B1C0-41DC-A7CD-AA7A2FBB88FE}" type="parTrans" cxnId="{BB800EF6-D9BB-439C-94BA-6C5DF458719B}">
      <dgm:prSet/>
      <dgm:spPr/>
      <dgm:t>
        <a:bodyPr/>
        <a:lstStyle/>
        <a:p>
          <a:endParaRPr lang="zh-CN" altLang="en-US"/>
        </a:p>
      </dgm:t>
    </dgm:pt>
    <dgm:pt modelId="{CD472FE8-0FDF-415A-843B-23276DF50D4D}" type="sibTrans" cxnId="{BB800EF6-D9BB-439C-94BA-6C5DF458719B}">
      <dgm:prSet/>
      <dgm:spPr/>
      <dgm:t>
        <a:bodyPr/>
        <a:lstStyle/>
        <a:p>
          <a:endParaRPr lang="zh-CN" altLang="en-US"/>
        </a:p>
      </dgm:t>
    </dgm:pt>
    <dgm:pt modelId="{8EFA3577-0138-4951-8D01-4F02ECBA74B4}">
      <dgm:prSet phldrT="[文本]" custT="1"/>
      <dgm:spPr/>
      <dgm:t>
        <a:bodyPr/>
        <a:lstStyle/>
        <a:p>
          <a:r>
            <a:rPr lang="zh-CN" altLang="en-US" sz="2400" dirty="0" smtClean="0"/>
            <a:t>压缩文件</a:t>
          </a:r>
          <a:endParaRPr lang="zh-CN" altLang="en-US" sz="2400" dirty="0"/>
        </a:p>
      </dgm:t>
    </dgm:pt>
    <dgm:pt modelId="{9F96988F-1338-4ED5-8FB8-143D2DBE1C96}" type="parTrans" cxnId="{977D8013-CFE2-4BB7-85BF-02C6211625EB}">
      <dgm:prSet/>
      <dgm:spPr/>
      <dgm:t>
        <a:bodyPr/>
        <a:lstStyle/>
        <a:p>
          <a:endParaRPr lang="zh-CN" altLang="en-US"/>
        </a:p>
      </dgm:t>
    </dgm:pt>
    <dgm:pt modelId="{8B8F2653-C3D7-4A21-84F0-64D2E35FF37C}" type="sibTrans" cxnId="{977D8013-CFE2-4BB7-85BF-02C6211625EB}">
      <dgm:prSet/>
      <dgm:spPr/>
      <dgm:t>
        <a:bodyPr/>
        <a:lstStyle/>
        <a:p>
          <a:endParaRPr lang="zh-CN" altLang="en-US"/>
        </a:p>
      </dgm:t>
    </dgm:pt>
    <dgm:pt modelId="{879BB364-6180-4CD4-B3CD-364F40A8B121}">
      <dgm:prSet phldrT="[文本]" custT="1"/>
      <dgm:spPr/>
      <dgm:t>
        <a:bodyPr/>
        <a:lstStyle/>
        <a:p>
          <a:r>
            <a:rPr lang="zh-CN" altLang="en-US" sz="2400" dirty="0" smtClean="0"/>
            <a:t>复制压缩文件</a:t>
          </a:r>
          <a:endParaRPr lang="zh-CN" altLang="en-US" sz="2400" dirty="0"/>
        </a:p>
      </dgm:t>
    </dgm:pt>
    <dgm:pt modelId="{05AD0731-C573-4B1D-ACA6-306D7C7DE8B7}" type="parTrans" cxnId="{9CAB7A42-E2CE-4E08-A899-28E961502339}">
      <dgm:prSet/>
      <dgm:spPr/>
      <dgm:t>
        <a:bodyPr/>
        <a:lstStyle/>
        <a:p>
          <a:endParaRPr lang="zh-CN" altLang="en-US"/>
        </a:p>
      </dgm:t>
    </dgm:pt>
    <dgm:pt modelId="{0F71B610-8547-402E-ADF1-B72C9E00FD63}" type="sibTrans" cxnId="{9CAB7A42-E2CE-4E08-A899-28E961502339}">
      <dgm:prSet/>
      <dgm:spPr/>
      <dgm:t>
        <a:bodyPr/>
        <a:lstStyle/>
        <a:p>
          <a:endParaRPr lang="zh-CN" altLang="en-US"/>
        </a:p>
      </dgm:t>
    </dgm:pt>
    <dgm:pt modelId="{69C9A7FD-F69C-459A-BDDF-1A9A587B17FE}">
      <dgm:prSet phldrT="[文本]" custT="1"/>
      <dgm:spPr/>
      <dgm:t>
        <a:bodyPr/>
        <a:lstStyle/>
        <a:p>
          <a:r>
            <a:rPr lang="zh-CN" altLang="en-US" sz="2400" dirty="0" smtClean="0"/>
            <a:t>上传至</a:t>
          </a:r>
          <a:r>
            <a:rPr lang="en-US" altLang="zh-CN" sz="2400" dirty="0" err="1" smtClean="0"/>
            <a:t>EndnoteWeb</a:t>
          </a:r>
          <a:endParaRPr lang="zh-CN" altLang="en-US" sz="2400" dirty="0"/>
        </a:p>
      </dgm:t>
    </dgm:pt>
    <dgm:pt modelId="{235B167A-8B96-43F8-8A43-E86F02BF3128}" type="parTrans" cxnId="{8B032D6D-9227-4865-A638-D31065BC1346}">
      <dgm:prSet/>
      <dgm:spPr/>
      <dgm:t>
        <a:bodyPr/>
        <a:lstStyle/>
        <a:p>
          <a:endParaRPr lang="zh-CN" altLang="en-US"/>
        </a:p>
      </dgm:t>
    </dgm:pt>
    <dgm:pt modelId="{BF49FA78-8401-4D25-8C5C-B249D04EB121}" type="sibTrans" cxnId="{8B032D6D-9227-4865-A638-D31065BC1346}">
      <dgm:prSet/>
      <dgm:spPr/>
      <dgm:t>
        <a:bodyPr/>
        <a:lstStyle/>
        <a:p>
          <a:endParaRPr lang="zh-CN" altLang="en-US"/>
        </a:p>
      </dgm:t>
    </dgm:pt>
    <dgm:pt modelId="{2B2D6E0A-48C1-41BE-9401-21A8D9FEF7AD}">
      <dgm:prSet phldrT="[文本]" custT="1"/>
      <dgm:spPr/>
      <dgm:t>
        <a:bodyPr/>
        <a:lstStyle/>
        <a:p>
          <a:r>
            <a:rPr lang="zh-CN" altLang="en-US" sz="2400" dirty="0" smtClean="0"/>
            <a:t>通过</a:t>
          </a:r>
          <a:r>
            <a:rPr lang="en-US" altLang="zh-CN" sz="2400" dirty="0" err="1" smtClean="0"/>
            <a:t>EndnoteWeb</a:t>
          </a:r>
          <a:endParaRPr lang="zh-CN" altLang="en-US" sz="2400" dirty="0"/>
        </a:p>
      </dgm:t>
    </dgm:pt>
    <dgm:pt modelId="{5807A54F-4BA7-4112-802D-3A279FAF987B}" type="parTrans" cxnId="{7A823C40-8DF8-4B09-846B-84DC82849AE3}">
      <dgm:prSet/>
      <dgm:spPr/>
      <dgm:t>
        <a:bodyPr/>
        <a:lstStyle/>
        <a:p>
          <a:endParaRPr lang="zh-CN" altLang="en-US"/>
        </a:p>
      </dgm:t>
    </dgm:pt>
    <dgm:pt modelId="{3B4AB770-A056-471E-8797-B0E31CA6A679}" type="sibTrans" cxnId="{7A823C40-8DF8-4B09-846B-84DC82849AE3}">
      <dgm:prSet/>
      <dgm:spPr/>
      <dgm:t>
        <a:bodyPr/>
        <a:lstStyle/>
        <a:p>
          <a:endParaRPr lang="zh-CN" altLang="en-US"/>
        </a:p>
      </dgm:t>
    </dgm:pt>
    <dgm:pt modelId="{5280BAB0-B60C-444B-ABEF-09A1C3EE1289}" type="pres">
      <dgm:prSet presAssocID="{585BAF70-5E94-442D-AAB5-7AC094171C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7F40263-F5A7-483E-B391-53DE23A1652E}" type="pres">
      <dgm:prSet presAssocID="{96DCC91B-4346-46A4-9AA3-7A03B906A0A2}" presName="composite" presStyleCnt="0"/>
      <dgm:spPr/>
    </dgm:pt>
    <dgm:pt modelId="{3C458D7D-2AE7-4495-84BA-B1BF87924B42}" type="pres">
      <dgm:prSet presAssocID="{96DCC91B-4346-46A4-9AA3-7A03B906A0A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C81FFB-8613-49CB-ADA1-49ECC2B0F79C}" type="pres">
      <dgm:prSet presAssocID="{96DCC91B-4346-46A4-9AA3-7A03B906A0A2}" presName="parSh" presStyleLbl="node1" presStyleIdx="0" presStyleCnt="2"/>
      <dgm:spPr/>
      <dgm:t>
        <a:bodyPr/>
        <a:lstStyle/>
        <a:p>
          <a:endParaRPr lang="zh-CN" altLang="en-US"/>
        </a:p>
      </dgm:t>
    </dgm:pt>
    <dgm:pt modelId="{A210A60A-8302-4D98-8B69-02BF88524137}" type="pres">
      <dgm:prSet presAssocID="{96DCC91B-4346-46A4-9AA3-7A03B906A0A2}" presName="desTx" presStyleLbl="fgAcc1" presStyleIdx="0" presStyleCnt="2" custScaleY="8240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FE5B40-4F93-4C1B-B70F-9F75CAA5A7E6}" type="pres">
      <dgm:prSet presAssocID="{FB40C5CB-61E6-430C-A9CD-66B58A0F992A}" presName="sibTrans" presStyleLbl="sibTrans2D1" presStyleIdx="0" presStyleCnt="1"/>
      <dgm:spPr/>
      <dgm:t>
        <a:bodyPr/>
        <a:lstStyle/>
        <a:p>
          <a:endParaRPr lang="zh-CN" altLang="en-US"/>
        </a:p>
      </dgm:t>
    </dgm:pt>
    <dgm:pt modelId="{81D94877-A704-4718-BBAF-43A20B0A99E0}" type="pres">
      <dgm:prSet presAssocID="{FB40C5CB-61E6-430C-A9CD-66B58A0F992A}" presName="connTx" presStyleLbl="sibTrans2D1" presStyleIdx="0" presStyleCnt="1"/>
      <dgm:spPr/>
      <dgm:t>
        <a:bodyPr/>
        <a:lstStyle/>
        <a:p>
          <a:endParaRPr lang="zh-CN" altLang="en-US"/>
        </a:p>
      </dgm:t>
    </dgm:pt>
    <dgm:pt modelId="{8CA52B90-8CEB-4AF7-AD61-DC31D1F97258}" type="pres">
      <dgm:prSet presAssocID="{64ADEA4C-3AA1-48F2-AC1B-6CC9C47EB307}" presName="composite" presStyleCnt="0"/>
      <dgm:spPr/>
    </dgm:pt>
    <dgm:pt modelId="{6B352AF2-68B4-48B8-92CE-C41CF62F446B}" type="pres">
      <dgm:prSet presAssocID="{64ADEA4C-3AA1-48F2-AC1B-6CC9C47EB307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4ACEF03-6D9C-453C-8347-64248ED812CE}" type="pres">
      <dgm:prSet presAssocID="{64ADEA4C-3AA1-48F2-AC1B-6CC9C47EB307}" presName="parSh" presStyleLbl="node1" presStyleIdx="1" presStyleCnt="2"/>
      <dgm:spPr/>
      <dgm:t>
        <a:bodyPr/>
        <a:lstStyle/>
        <a:p>
          <a:endParaRPr lang="zh-CN" altLang="en-US"/>
        </a:p>
      </dgm:t>
    </dgm:pt>
    <dgm:pt modelId="{4C0D123E-FCBA-4A58-9034-377AF7B58A3A}" type="pres">
      <dgm:prSet presAssocID="{64ADEA4C-3AA1-48F2-AC1B-6CC9C47EB307}" presName="desTx" presStyleLbl="fgAcc1" presStyleIdx="1" presStyleCnt="2" custScaleY="8240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77D8013-CFE2-4BB7-85BF-02C6211625EB}" srcId="{96DCC91B-4346-46A4-9AA3-7A03B906A0A2}" destId="{8EFA3577-0138-4951-8D01-4F02ECBA74B4}" srcOrd="1" destOrd="0" parTransId="{9F96988F-1338-4ED5-8FB8-143D2DBE1C96}" sibTransId="{8B8F2653-C3D7-4A21-84F0-64D2E35FF37C}"/>
    <dgm:cxn modelId="{7A823C40-8DF8-4B09-846B-84DC82849AE3}" srcId="{64ADEA4C-3AA1-48F2-AC1B-6CC9C47EB307}" destId="{2B2D6E0A-48C1-41BE-9401-21A8D9FEF7AD}" srcOrd="2" destOrd="0" parTransId="{5807A54F-4BA7-4112-802D-3A279FAF987B}" sibTransId="{3B4AB770-A056-471E-8797-B0E31CA6A679}"/>
    <dgm:cxn modelId="{CB2940D8-7964-4ADE-A952-0574DA435481}" srcId="{96DCC91B-4346-46A4-9AA3-7A03B906A0A2}" destId="{FC6A8BBE-6603-4179-8814-9E2F6561C958}" srcOrd="0" destOrd="0" parTransId="{2A42813C-B23B-4333-993B-4757DFEB0DEF}" sibTransId="{D6E7884F-351A-4572-BDA5-3FA5AE32344A}"/>
    <dgm:cxn modelId="{9AAE10BB-F470-4F91-802A-4501E836C46F}" type="presOf" srcId="{879BB364-6180-4CD4-B3CD-364F40A8B121}" destId="{4C0D123E-FCBA-4A58-9034-377AF7B58A3A}" srcOrd="0" destOrd="1" presId="urn:microsoft.com/office/officeart/2005/8/layout/process3"/>
    <dgm:cxn modelId="{BB800EF6-D9BB-439C-94BA-6C5DF458719B}" srcId="{64ADEA4C-3AA1-48F2-AC1B-6CC9C47EB307}" destId="{DB332D92-71A3-4B59-B0C1-CBBFAA172B00}" srcOrd="0" destOrd="0" parTransId="{45DD05C3-B1C0-41DC-A7CD-AA7A2FBB88FE}" sibTransId="{CD472FE8-0FDF-415A-843B-23276DF50D4D}"/>
    <dgm:cxn modelId="{23F8503C-CE15-4317-AC0C-BC0A4134150A}" type="presOf" srcId="{69C9A7FD-F69C-459A-BDDF-1A9A587B17FE}" destId="{A210A60A-8302-4D98-8B69-02BF88524137}" srcOrd="0" destOrd="2" presId="urn:microsoft.com/office/officeart/2005/8/layout/process3"/>
    <dgm:cxn modelId="{EBF4C7F1-6817-4A52-A13F-2DDC528DD415}" srcId="{585BAF70-5E94-442D-AAB5-7AC094171C0E}" destId="{96DCC91B-4346-46A4-9AA3-7A03B906A0A2}" srcOrd="0" destOrd="0" parTransId="{B3F58763-212D-4C8C-A4E6-8E8EE2E514E6}" sibTransId="{FB40C5CB-61E6-430C-A9CD-66B58A0F992A}"/>
    <dgm:cxn modelId="{095D10E4-18CC-4AA9-80AF-C7DD1C1CBC54}" type="presOf" srcId="{96DCC91B-4346-46A4-9AA3-7A03B906A0A2}" destId="{3C458D7D-2AE7-4495-84BA-B1BF87924B42}" srcOrd="0" destOrd="0" presId="urn:microsoft.com/office/officeart/2005/8/layout/process3"/>
    <dgm:cxn modelId="{91D55EB0-81F4-42B2-9BC4-93A1A8EEAA30}" type="presOf" srcId="{585BAF70-5E94-442D-AAB5-7AC094171C0E}" destId="{5280BAB0-B60C-444B-ABEF-09A1C3EE1289}" srcOrd="0" destOrd="0" presId="urn:microsoft.com/office/officeart/2005/8/layout/process3"/>
    <dgm:cxn modelId="{00543409-1306-4FE0-9BF4-667CE3EE4780}" type="presOf" srcId="{8EFA3577-0138-4951-8D01-4F02ECBA74B4}" destId="{A210A60A-8302-4D98-8B69-02BF88524137}" srcOrd="0" destOrd="1" presId="urn:microsoft.com/office/officeart/2005/8/layout/process3"/>
    <dgm:cxn modelId="{FC3DD751-63DA-4EF2-A4C5-BAEE2258B1D7}" type="presOf" srcId="{FB40C5CB-61E6-430C-A9CD-66B58A0F992A}" destId="{F6FE5B40-4F93-4C1B-B70F-9F75CAA5A7E6}" srcOrd="0" destOrd="0" presId="urn:microsoft.com/office/officeart/2005/8/layout/process3"/>
    <dgm:cxn modelId="{4F8D555F-EC19-41B5-9470-30E44998A759}" type="presOf" srcId="{64ADEA4C-3AA1-48F2-AC1B-6CC9C47EB307}" destId="{54ACEF03-6D9C-453C-8347-64248ED812CE}" srcOrd="1" destOrd="0" presId="urn:microsoft.com/office/officeart/2005/8/layout/process3"/>
    <dgm:cxn modelId="{826582ED-5B97-492A-BC4A-4C47AA26075E}" type="presOf" srcId="{FB40C5CB-61E6-430C-A9CD-66B58A0F992A}" destId="{81D94877-A704-4718-BBAF-43A20B0A99E0}" srcOrd="1" destOrd="0" presId="urn:microsoft.com/office/officeart/2005/8/layout/process3"/>
    <dgm:cxn modelId="{255D9172-C5A7-4CBE-97A7-2B79FA697459}" type="presOf" srcId="{96DCC91B-4346-46A4-9AA3-7A03B906A0A2}" destId="{84C81FFB-8613-49CB-ADA1-49ECC2B0F79C}" srcOrd="1" destOrd="0" presId="urn:microsoft.com/office/officeart/2005/8/layout/process3"/>
    <dgm:cxn modelId="{9CAB7A42-E2CE-4E08-A899-28E961502339}" srcId="{64ADEA4C-3AA1-48F2-AC1B-6CC9C47EB307}" destId="{879BB364-6180-4CD4-B3CD-364F40A8B121}" srcOrd="1" destOrd="0" parTransId="{05AD0731-C573-4B1D-ACA6-306D7C7DE8B7}" sibTransId="{0F71B610-8547-402E-ADF1-B72C9E00FD63}"/>
    <dgm:cxn modelId="{A91AEED1-37D0-4E96-8202-755782F926A9}" type="presOf" srcId="{64ADEA4C-3AA1-48F2-AC1B-6CC9C47EB307}" destId="{6B352AF2-68B4-48B8-92CE-C41CF62F446B}" srcOrd="0" destOrd="0" presId="urn:microsoft.com/office/officeart/2005/8/layout/process3"/>
    <dgm:cxn modelId="{F7640C01-097F-49A1-AD4F-9DFEE55A3293}" srcId="{585BAF70-5E94-442D-AAB5-7AC094171C0E}" destId="{64ADEA4C-3AA1-48F2-AC1B-6CC9C47EB307}" srcOrd="1" destOrd="0" parTransId="{9FB32CB3-AA5A-43EA-BC03-E14F2FFE5ED9}" sibTransId="{B930EC45-17E8-486F-A18D-EFC68F857D90}"/>
    <dgm:cxn modelId="{72FB40C8-FF86-4FBD-B0FB-225FAECE801D}" type="presOf" srcId="{DB332D92-71A3-4B59-B0C1-CBBFAA172B00}" destId="{4C0D123E-FCBA-4A58-9034-377AF7B58A3A}" srcOrd="0" destOrd="0" presId="urn:microsoft.com/office/officeart/2005/8/layout/process3"/>
    <dgm:cxn modelId="{8B032D6D-9227-4865-A638-D31065BC1346}" srcId="{96DCC91B-4346-46A4-9AA3-7A03B906A0A2}" destId="{69C9A7FD-F69C-459A-BDDF-1A9A587B17FE}" srcOrd="2" destOrd="0" parTransId="{235B167A-8B96-43F8-8A43-E86F02BF3128}" sibTransId="{BF49FA78-8401-4D25-8C5C-B249D04EB121}"/>
    <dgm:cxn modelId="{96226F26-9EB4-4D30-A8C8-130D5C0784BF}" type="presOf" srcId="{FC6A8BBE-6603-4179-8814-9E2F6561C958}" destId="{A210A60A-8302-4D98-8B69-02BF88524137}" srcOrd="0" destOrd="0" presId="urn:microsoft.com/office/officeart/2005/8/layout/process3"/>
    <dgm:cxn modelId="{CFE13226-3326-46C7-9FAC-EAF0535288D4}" type="presOf" srcId="{2B2D6E0A-48C1-41BE-9401-21A8D9FEF7AD}" destId="{4C0D123E-FCBA-4A58-9034-377AF7B58A3A}" srcOrd="0" destOrd="2" presId="urn:microsoft.com/office/officeart/2005/8/layout/process3"/>
    <dgm:cxn modelId="{445772C1-AEEC-42D3-8CF0-7A620F635A6E}" type="presParOf" srcId="{5280BAB0-B60C-444B-ABEF-09A1C3EE1289}" destId="{37F40263-F5A7-483E-B391-53DE23A1652E}" srcOrd="0" destOrd="0" presId="urn:microsoft.com/office/officeart/2005/8/layout/process3"/>
    <dgm:cxn modelId="{AA1C59D4-A46A-43DE-87D0-63599A41B618}" type="presParOf" srcId="{37F40263-F5A7-483E-B391-53DE23A1652E}" destId="{3C458D7D-2AE7-4495-84BA-B1BF87924B42}" srcOrd="0" destOrd="0" presId="urn:microsoft.com/office/officeart/2005/8/layout/process3"/>
    <dgm:cxn modelId="{F1A16B7D-DF9B-4D4D-9445-CE38B02951B8}" type="presParOf" srcId="{37F40263-F5A7-483E-B391-53DE23A1652E}" destId="{84C81FFB-8613-49CB-ADA1-49ECC2B0F79C}" srcOrd="1" destOrd="0" presId="urn:microsoft.com/office/officeart/2005/8/layout/process3"/>
    <dgm:cxn modelId="{0AEA1FBD-843F-4BEE-9041-EFE4A0C75427}" type="presParOf" srcId="{37F40263-F5A7-483E-B391-53DE23A1652E}" destId="{A210A60A-8302-4D98-8B69-02BF88524137}" srcOrd="2" destOrd="0" presId="urn:microsoft.com/office/officeart/2005/8/layout/process3"/>
    <dgm:cxn modelId="{1A8BAC88-EF4B-4EEF-AF52-741BB05F1F74}" type="presParOf" srcId="{5280BAB0-B60C-444B-ABEF-09A1C3EE1289}" destId="{F6FE5B40-4F93-4C1B-B70F-9F75CAA5A7E6}" srcOrd="1" destOrd="0" presId="urn:microsoft.com/office/officeart/2005/8/layout/process3"/>
    <dgm:cxn modelId="{5B98A615-592E-4AF4-A9A3-D9A717832E04}" type="presParOf" srcId="{F6FE5B40-4F93-4C1B-B70F-9F75CAA5A7E6}" destId="{81D94877-A704-4718-BBAF-43A20B0A99E0}" srcOrd="0" destOrd="0" presId="urn:microsoft.com/office/officeart/2005/8/layout/process3"/>
    <dgm:cxn modelId="{3680D7F8-220E-4DCF-B031-09343B41AC0F}" type="presParOf" srcId="{5280BAB0-B60C-444B-ABEF-09A1C3EE1289}" destId="{8CA52B90-8CEB-4AF7-AD61-DC31D1F97258}" srcOrd="2" destOrd="0" presId="urn:microsoft.com/office/officeart/2005/8/layout/process3"/>
    <dgm:cxn modelId="{4DD0BA4B-649B-4DB8-870E-F19911904A78}" type="presParOf" srcId="{8CA52B90-8CEB-4AF7-AD61-DC31D1F97258}" destId="{6B352AF2-68B4-48B8-92CE-C41CF62F446B}" srcOrd="0" destOrd="0" presId="urn:microsoft.com/office/officeart/2005/8/layout/process3"/>
    <dgm:cxn modelId="{6942F837-C9B9-4C4E-89F5-597AEEB8B4A1}" type="presParOf" srcId="{8CA52B90-8CEB-4AF7-AD61-DC31D1F97258}" destId="{54ACEF03-6D9C-453C-8347-64248ED812CE}" srcOrd="1" destOrd="0" presId="urn:microsoft.com/office/officeart/2005/8/layout/process3"/>
    <dgm:cxn modelId="{1683FE74-4E60-4A58-BC4C-20100541E0E4}" type="presParOf" srcId="{8CA52B90-8CEB-4AF7-AD61-DC31D1F97258}" destId="{4C0D123E-FCBA-4A58-9034-377AF7B58A3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2">
            <a:shade val="80000"/>
            <a:hueOff val="-176815"/>
            <a:satOff val="0"/>
            <a:lumOff val="11292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2">
            <a:shade val="80000"/>
            <a:hueOff val="-353630"/>
            <a:satOff val="0"/>
            <a:lumOff val="22583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2">
            <a:shade val="80000"/>
            <a:hueOff val="-530445"/>
            <a:satOff val="0"/>
            <a:lumOff val="33875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2">
            <a:shade val="80000"/>
            <a:hueOff val="-176815"/>
            <a:satOff val="0"/>
            <a:lumOff val="11292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2">
            <a:shade val="80000"/>
            <a:hueOff val="-353630"/>
            <a:satOff val="0"/>
            <a:lumOff val="22583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2">
            <a:shade val="80000"/>
            <a:hueOff val="-530445"/>
            <a:satOff val="0"/>
            <a:lumOff val="33875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6">
            <a:shade val="80000"/>
            <a:hueOff val="-173334"/>
            <a:satOff val="-8953"/>
            <a:lumOff val="11645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6">
            <a:shade val="80000"/>
            <a:hueOff val="-346668"/>
            <a:satOff val="-17907"/>
            <a:lumOff val="2329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6">
            <a:shade val="80000"/>
            <a:hueOff val="-520002"/>
            <a:satOff val="-26860"/>
            <a:lumOff val="34935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6">
            <a:shade val="80000"/>
            <a:hueOff val="-173334"/>
            <a:satOff val="-8953"/>
            <a:lumOff val="11645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6">
            <a:shade val="80000"/>
            <a:hueOff val="-346668"/>
            <a:satOff val="-17907"/>
            <a:lumOff val="2329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6">
            <a:shade val="80000"/>
            <a:hueOff val="-520002"/>
            <a:satOff val="-26860"/>
            <a:lumOff val="34935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44CE0-B052-4142-BE75-D96BE75463E5}">
      <dsp:nvSpPr>
        <dsp:cNvPr id="0" name=""/>
        <dsp:cNvSpPr/>
      </dsp:nvSpPr>
      <dsp:spPr>
        <a:xfrm>
          <a:off x="0" y="1984"/>
          <a:ext cx="4673601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Arial" charset="0"/>
            </a:rPr>
            <a:t>下载地址：</a:t>
          </a:r>
          <a:r>
            <a:rPr lang="en-US" altLang="zh-CN" sz="1600" kern="1200" dirty="0" smtClean="0">
              <a:latin typeface="Arial" charset="0"/>
              <a:hlinkClick xmlns:r="http://schemas.openxmlformats.org/officeDocument/2006/relationships" r:id="rId1"/>
            </a:rPr>
            <a:t>http://www.las.ac.cn/endnote/endnote.jsp</a:t>
          </a:r>
          <a:endParaRPr lang="en-US" altLang="zh-CN" sz="1600" kern="1200" dirty="0" smtClean="0">
            <a:latin typeface="Arial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/>
            <a:t>注册后，下载安装</a:t>
          </a:r>
          <a:endParaRPr lang="zh-CN" altLang="en-US" sz="1600" kern="1200" dirty="0"/>
        </a:p>
      </dsp:txBody>
      <dsp:txXfrm>
        <a:off x="29729" y="31713"/>
        <a:ext cx="4614143" cy="955549"/>
      </dsp:txXfrm>
    </dsp:sp>
    <dsp:sp modelId="{BF694399-468F-4FD0-A367-C6CAD30C209F}">
      <dsp:nvSpPr>
        <dsp:cNvPr id="0" name=""/>
        <dsp:cNvSpPr/>
      </dsp:nvSpPr>
      <dsp:spPr>
        <a:xfrm rot="5400000">
          <a:off x="2146486" y="1042367"/>
          <a:ext cx="380627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300" kern="1200"/>
        </a:p>
      </dsp:txBody>
      <dsp:txXfrm rot="-5400000">
        <a:off x="2199774" y="1080430"/>
        <a:ext cx="274051" cy="266439"/>
      </dsp:txXfrm>
    </dsp:sp>
    <dsp:sp modelId="{823E343B-8705-4B29-8AFD-7A1ADB0B3F86}">
      <dsp:nvSpPr>
        <dsp:cNvPr id="0" name=""/>
        <dsp:cNvSpPr/>
      </dsp:nvSpPr>
      <dsp:spPr>
        <a:xfrm>
          <a:off x="0" y="1524496"/>
          <a:ext cx="4673601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Arial" charset="0"/>
            </a:rPr>
            <a:t>安装注意：</a:t>
          </a:r>
          <a:br>
            <a:rPr lang="zh-CN" altLang="en-US" sz="1600" kern="1200" dirty="0" smtClean="0">
              <a:latin typeface="Arial" charset="0"/>
            </a:rPr>
          </a:br>
          <a:r>
            <a:rPr lang="zh-CN" altLang="en-US" sz="1600" kern="1200" dirty="0" smtClean="0">
              <a:latin typeface="Arial" charset="0"/>
            </a:rPr>
            <a:t>下载后请务必</a:t>
          </a:r>
          <a:r>
            <a:rPr lang="zh-CN" altLang="en-US" b="1" kern="1200" dirty="0" smtClean="0">
              <a:solidFill>
                <a:schemeClr val="tx1"/>
              </a:solidFill>
            </a:rPr>
            <a:t>完全解压到文件夹中</a:t>
          </a:r>
          <a:endParaRPr lang="en-US" altLang="zh-CN" sz="1600" kern="1200" dirty="0" smtClean="0">
            <a:latin typeface="Arial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Arial" charset="0"/>
            </a:rPr>
            <a:t>双击打开文件夹，点击执行</a:t>
          </a:r>
          <a:r>
            <a:rPr lang="en-US" altLang="zh-CN" b="1" kern="1200" dirty="0" smtClean="0"/>
            <a:t>.</a:t>
          </a:r>
          <a:r>
            <a:rPr lang="en-US" altLang="zh-CN" b="1" kern="1200" dirty="0" err="1" smtClean="0"/>
            <a:t>msi</a:t>
          </a:r>
          <a:r>
            <a:rPr lang="zh-CN" altLang="en-US" sz="1600" kern="1200" dirty="0" smtClean="0">
              <a:latin typeface="Arial" charset="0"/>
            </a:rPr>
            <a:t>文件</a:t>
          </a:r>
          <a:endParaRPr lang="zh-CN" altLang="en-US" sz="1600" kern="1200" dirty="0"/>
        </a:p>
      </dsp:txBody>
      <dsp:txXfrm>
        <a:off x="29729" y="1554225"/>
        <a:ext cx="4614143" cy="955549"/>
      </dsp:txXfrm>
    </dsp:sp>
    <dsp:sp modelId="{60FAECDE-D3D7-4858-905B-C4E3B3A9C466}">
      <dsp:nvSpPr>
        <dsp:cNvPr id="0" name=""/>
        <dsp:cNvSpPr/>
      </dsp:nvSpPr>
      <dsp:spPr>
        <a:xfrm rot="5400000">
          <a:off x="2146486" y="2564879"/>
          <a:ext cx="380627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-552529"/>
                <a:satOff val="-29354"/>
                <a:lumOff val="41261"/>
                <a:alphaOff val="0"/>
                <a:tint val="50000"/>
                <a:satMod val="300000"/>
              </a:schemeClr>
            </a:gs>
            <a:gs pos="35000">
              <a:schemeClr val="accent6">
                <a:shade val="90000"/>
                <a:hueOff val="-552529"/>
                <a:satOff val="-29354"/>
                <a:lumOff val="41261"/>
                <a:alphaOff val="0"/>
                <a:tint val="37000"/>
                <a:satMod val="300000"/>
              </a:schemeClr>
            </a:gs>
            <a:gs pos="100000">
              <a:schemeClr val="accent6">
                <a:shade val="90000"/>
                <a:hueOff val="-552529"/>
                <a:satOff val="-29354"/>
                <a:lumOff val="4126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300" kern="1200"/>
        </a:p>
      </dsp:txBody>
      <dsp:txXfrm rot="-5400000">
        <a:off x="2199774" y="2602942"/>
        <a:ext cx="274051" cy="266439"/>
      </dsp:txXfrm>
    </dsp:sp>
    <dsp:sp modelId="{A568EAF0-5AC1-4845-AFAD-7341BB6404AE}">
      <dsp:nvSpPr>
        <dsp:cNvPr id="0" name=""/>
        <dsp:cNvSpPr/>
      </dsp:nvSpPr>
      <dsp:spPr>
        <a:xfrm>
          <a:off x="0" y="3047007"/>
          <a:ext cx="4673601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>
              <a:latin typeface="Arial" charset="0"/>
            </a:rPr>
            <a:t>软件相关信息，关注“</a:t>
          </a:r>
          <a:r>
            <a:rPr lang="en-US" altLang="zh-CN" sz="1600" kern="1200" smtClean="0">
              <a:latin typeface="Arial" charset="0"/>
            </a:rPr>
            <a:t>Endnote  </a:t>
          </a:r>
          <a:r>
            <a:rPr lang="zh-CN" altLang="en-US" sz="1600" kern="1200" smtClean="0">
              <a:latin typeface="Arial" charset="0"/>
            </a:rPr>
            <a:t>官网”：</a:t>
          </a:r>
          <a:br>
            <a:rPr lang="zh-CN" altLang="en-US" sz="1600" kern="1200" smtClean="0">
              <a:latin typeface="Arial" charset="0"/>
            </a:rPr>
          </a:br>
          <a:r>
            <a:rPr lang="en-US" altLang="zh-CN" sz="1600" kern="1200" smtClean="0">
              <a:latin typeface="Arial" charset="0"/>
              <a:hlinkClick xmlns:r="http://schemas.openxmlformats.org/officeDocument/2006/relationships" r:id="rId2"/>
            </a:rPr>
            <a:t>http://www.endnote.com/</a:t>
          </a:r>
          <a:endParaRPr lang="zh-CN" altLang="en-US" sz="1600" kern="1200" dirty="0"/>
        </a:p>
      </dsp:txBody>
      <dsp:txXfrm>
        <a:off x="29729" y="3076736"/>
        <a:ext cx="4614143" cy="9555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9ECB784-1C68-4DDD-9275-4E15EFAE33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820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F4E6B4EA-A327-42B8-A69B-E44B21F030F6}" type="slidenum">
              <a:rPr lang="en-US" altLang="zh-CN" smtClean="0">
                <a:latin typeface="Arial" charset="0"/>
              </a:rPr>
              <a:pPr eaLnBrk="1" hangingPunct="1"/>
              <a:t>2</a:t>
            </a:fld>
            <a:endParaRPr lang="en-US" altLang="zh-CN" dirty="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698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D7E8266A-8EB5-428C-BB9B-2868EC810CF0}" type="slidenum">
              <a:rPr lang="en-US" altLang="zh-CN" smtClean="0">
                <a:latin typeface="Arial" charset="0"/>
              </a:rPr>
              <a:pPr eaLnBrk="1" hangingPunct="1"/>
              <a:t>8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40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数据库地址从所图网站点击进入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C06D0924-3C89-48EF-9B7C-170FD12DE22A}" type="slidenum">
              <a:rPr lang="zh-CN" altLang="en-US">
                <a:latin typeface="Calibri" panose="020F0502020204030204" pitchFamily="34" charset="0"/>
              </a:rPr>
              <a:pPr eaLnBrk="1" hangingPunct="1"/>
              <a:t>21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31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ECEE27E0-7E4E-49C1-BBB1-005842E87428}" type="slidenum">
              <a:rPr lang="en-US" altLang="zh-CN" smtClean="0">
                <a:latin typeface="Arial" charset="0"/>
              </a:rPr>
              <a:pPr eaLnBrk="1" hangingPunct="1"/>
              <a:t>31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1002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ECEE27E0-7E4E-49C1-BBB1-005842E87428}" type="slidenum">
              <a:rPr lang="en-US" altLang="zh-CN" smtClean="0">
                <a:latin typeface="Arial" charset="0"/>
              </a:rPr>
              <a:pPr eaLnBrk="1" hangingPunct="1"/>
              <a:t>34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048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ECB784-1C68-4DDD-9275-4E15EFAE335A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0079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CC8BE52E-274D-4BAC-9C17-A1DC1BC6B7E9}" type="slidenum">
              <a:rPr lang="en-US" altLang="zh-CN" smtClean="0">
                <a:latin typeface="Arial" charset="0"/>
              </a:rPr>
              <a:pPr eaLnBrk="1" hangingPunct="1"/>
              <a:t>65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4318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22F42BA4-B1E8-49ED-956C-E3A6512F37B3}" type="slidenum">
              <a:rPr lang="en-US" altLang="zh-CN" smtClean="0">
                <a:latin typeface="Arial" charset="0"/>
              </a:rPr>
              <a:pPr eaLnBrk="1" hangingPunct="1"/>
              <a:t>66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46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400" b="1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-50800" y="-38100"/>
            <a:ext cx="9159875" cy="2819400"/>
          </a:xfrm>
          <a:custGeom>
            <a:avLst/>
            <a:gdLst>
              <a:gd name="T0" fmla="*/ 50800 w 5770"/>
              <a:gd name="T1" fmla="*/ 0 h 1776"/>
              <a:gd name="T2" fmla="*/ 38100 w 5770"/>
              <a:gd name="T3" fmla="*/ 2298700 h 1776"/>
              <a:gd name="T4" fmla="*/ 1841500 w 5770"/>
              <a:gd name="T5" fmla="*/ 2819400 h 1776"/>
              <a:gd name="T6" fmla="*/ 9159875 w 5770"/>
              <a:gd name="T7" fmla="*/ 11113 h 1776"/>
              <a:gd name="T8" fmla="*/ 158750 w 5770"/>
              <a:gd name="T9" fmla="*/ 11113 h 1776"/>
              <a:gd name="T10" fmla="*/ 50800 w 5770"/>
              <a:gd name="T11" fmla="*/ 0 h 17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70" h="1776">
                <a:moveTo>
                  <a:pt x="32" y="0"/>
                </a:moveTo>
                <a:cubicBezTo>
                  <a:pt x="32" y="0"/>
                  <a:pt x="0" y="1080"/>
                  <a:pt x="24" y="1448"/>
                </a:cubicBezTo>
                <a:cubicBezTo>
                  <a:pt x="608" y="1504"/>
                  <a:pt x="1016" y="1672"/>
                  <a:pt x="1160" y="1776"/>
                </a:cubicBezTo>
                <a:cubicBezTo>
                  <a:pt x="2968" y="288"/>
                  <a:pt x="5770" y="7"/>
                  <a:pt x="5770" y="7"/>
                </a:cubicBezTo>
                <a:lnTo>
                  <a:pt x="100" y="7"/>
                </a:lnTo>
                <a:lnTo>
                  <a:pt x="32" y="0"/>
                </a:lnTo>
                <a:close/>
              </a:path>
            </a:pathLst>
          </a:custGeom>
          <a:solidFill>
            <a:srgbClr val="00366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0" y="2133600"/>
            <a:ext cx="1835150" cy="720725"/>
          </a:xfrm>
          <a:custGeom>
            <a:avLst/>
            <a:gdLst>
              <a:gd name="T0" fmla="*/ 0 w 1715"/>
              <a:gd name="T1" fmla="*/ 0 h 1074"/>
              <a:gd name="T2" fmla="*/ 13336137 w 1715"/>
              <a:gd name="T3" fmla="*/ 45933804 h 1074"/>
              <a:gd name="T4" fmla="*/ 1039008427 w 1715"/>
              <a:gd name="T5" fmla="*/ 237998964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  <a:effectLst>
            <a:outerShdw dist="109250" dir="3267739" algn="ctr" rotWithShape="0">
              <a:schemeClr val="bg1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468313" y="-171450"/>
            <a:ext cx="8675687" cy="4248150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206109156 h 3220"/>
              <a:gd name="T4" fmla="*/ 0 w 5598"/>
              <a:gd name="T5" fmla="*/ 2147483647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ffectLst>
            <a:outerShdw dist="81320" dir="2319588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" name="Picture 11" descr="logo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549275"/>
            <a:ext cx="11525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logo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10080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2555875" y="4005263"/>
            <a:ext cx="6053138" cy="15875"/>
          </a:xfrm>
          <a:prstGeom prst="line">
            <a:avLst/>
          </a:prstGeom>
          <a:noFill/>
          <a:ln w="38100" cmpd="dbl">
            <a:solidFill>
              <a:srgbClr val="A5942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Picture 14" descr="logo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39814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68538" y="2708275"/>
            <a:ext cx="6618287" cy="1181100"/>
          </a:xfrm>
        </p:spPr>
        <p:txBody>
          <a:bodyPr/>
          <a:lstStyle>
            <a:lvl1pPr>
              <a:defRPr sz="4000"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2225" y="4221163"/>
            <a:ext cx="5754688" cy="7334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rIns="91440" anchor="t"/>
          <a:lstStyle>
            <a:lvl1pPr algn="ctr">
              <a:defRPr smtClean="0">
                <a:ea typeface="+mn-ea"/>
              </a:defRPr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9BC27B4-C931-49D4-9DE2-1D825DB752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891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612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2575" y="333375"/>
            <a:ext cx="2054225" cy="57927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11862" cy="57927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549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400" b="1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-50800" y="-38100"/>
            <a:ext cx="9159875" cy="2819400"/>
          </a:xfrm>
          <a:custGeom>
            <a:avLst/>
            <a:gdLst>
              <a:gd name="T0" fmla="*/ 50800 w 5770"/>
              <a:gd name="T1" fmla="*/ 0 h 1776"/>
              <a:gd name="T2" fmla="*/ 38100 w 5770"/>
              <a:gd name="T3" fmla="*/ 2298700 h 1776"/>
              <a:gd name="T4" fmla="*/ 1841500 w 5770"/>
              <a:gd name="T5" fmla="*/ 2819400 h 1776"/>
              <a:gd name="T6" fmla="*/ 9159875 w 5770"/>
              <a:gd name="T7" fmla="*/ 11113 h 1776"/>
              <a:gd name="T8" fmla="*/ 158750 w 5770"/>
              <a:gd name="T9" fmla="*/ 11113 h 1776"/>
              <a:gd name="T10" fmla="*/ 50800 w 5770"/>
              <a:gd name="T11" fmla="*/ 0 h 17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70" h="1776">
                <a:moveTo>
                  <a:pt x="32" y="0"/>
                </a:moveTo>
                <a:cubicBezTo>
                  <a:pt x="32" y="0"/>
                  <a:pt x="0" y="1080"/>
                  <a:pt x="24" y="1448"/>
                </a:cubicBezTo>
                <a:cubicBezTo>
                  <a:pt x="608" y="1504"/>
                  <a:pt x="1016" y="1672"/>
                  <a:pt x="1160" y="1776"/>
                </a:cubicBezTo>
                <a:cubicBezTo>
                  <a:pt x="2968" y="288"/>
                  <a:pt x="5770" y="7"/>
                  <a:pt x="5770" y="7"/>
                </a:cubicBezTo>
                <a:lnTo>
                  <a:pt x="100" y="7"/>
                </a:lnTo>
                <a:lnTo>
                  <a:pt x="32" y="0"/>
                </a:lnTo>
                <a:close/>
              </a:path>
            </a:pathLst>
          </a:custGeom>
          <a:solidFill>
            <a:srgbClr val="50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" name="Picture 4" descr="logo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76250"/>
            <a:ext cx="13668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logo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10080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0" y="2133600"/>
            <a:ext cx="1835150" cy="720725"/>
          </a:xfrm>
          <a:custGeom>
            <a:avLst/>
            <a:gdLst>
              <a:gd name="T0" fmla="*/ 0 w 1715"/>
              <a:gd name="T1" fmla="*/ 0 h 1074"/>
              <a:gd name="T2" fmla="*/ 13336137 w 1715"/>
              <a:gd name="T3" fmla="*/ 45933804 h 1074"/>
              <a:gd name="T4" fmla="*/ 1039008427 w 1715"/>
              <a:gd name="T5" fmla="*/ 237998964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  <a:effectLst>
            <a:outerShdw dist="109250" dir="3267739" algn="ctr" rotWithShape="0">
              <a:schemeClr val="bg1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4"/>
          <p:cNvSpPr>
            <a:spLocks/>
          </p:cNvSpPr>
          <p:nvPr/>
        </p:nvSpPr>
        <p:spPr bwMode="auto">
          <a:xfrm>
            <a:off x="468313" y="-171450"/>
            <a:ext cx="8675687" cy="4248150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206109156 h 3220"/>
              <a:gd name="T4" fmla="*/ 0 w 5598"/>
              <a:gd name="T5" fmla="*/ 2147483647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ffectLst>
            <a:outerShdw dist="81320" dir="2319588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627313" y="4005263"/>
            <a:ext cx="6053137" cy="15875"/>
          </a:xfrm>
          <a:prstGeom prst="line">
            <a:avLst/>
          </a:prstGeom>
          <a:noFill/>
          <a:ln w="38100" cmpd="dbl">
            <a:solidFill>
              <a:srgbClr val="A5942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Picture 11" descr="logo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39814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268538" y="2708275"/>
            <a:ext cx="6618287" cy="1181100"/>
          </a:xfrm>
        </p:spPr>
        <p:txBody>
          <a:bodyPr/>
          <a:lstStyle>
            <a:lvl1pPr>
              <a:defRPr sz="4000"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3369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4221163"/>
            <a:ext cx="5754687" cy="7334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734051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95326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84006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19138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38177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06670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1599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7870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0709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30526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068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30737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2575" y="333375"/>
            <a:ext cx="2054225" cy="57927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11862" cy="57927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22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19138" y="1600200"/>
            <a:ext cx="774065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396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719138" y="1600200"/>
            <a:ext cx="3794125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3794125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410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2949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19138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161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310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7729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1068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763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5062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600200"/>
            <a:ext cx="77406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Freeform 2"/>
          <p:cNvSpPr>
            <a:spLocks/>
          </p:cNvSpPr>
          <p:nvPr/>
        </p:nvSpPr>
        <p:spPr bwMode="auto">
          <a:xfrm>
            <a:off x="-36513" y="-80963"/>
            <a:ext cx="3381376" cy="1100138"/>
          </a:xfrm>
          <a:custGeom>
            <a:avLst/>
            <a:gdLst>
              <a:gd name="T0" fmla="*/ 0 w 2130"/>
              <a:gd name="T1" fmla="*/ 85685351 h 693"/>
              <a:gd name="T2" fmla="*/ 0 w 2130"/>
              <a:gd name="T3" fmla="*/ 1113909569 h 693"/>
              <a:gd name="T4" fmla="*/ 1711187394 w 2130"/>
              <a:gd name="T5" fmla="*/ 1746469869 h 693"/>
              <a:gd name="T6" fmla="*/ 2147483647 w 2130"/>
              <a:gd name="T7" fmla="*/ 0 h 693"/>
              <a:gd name="T8" fmla="*/ 0 w 2130"/>
              <a:gd name="T9" fmla="*/ 85685351 h 6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0"/>
              <a:gd name="T16" fmla="*/ 0 h 693"/>
              <a:gd name="T17" fmla="*/ 2130 w 2130"/>
              <a:gd name="T18" fmla="*/ 693 h 6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0" h="693">
                <a:moveTo>
                  <a:pt x="0" y="34"/>
                </a:moveTo>
                <a:cubicBezTo>
                  <a:pt x="0" y="34"/>
                  <a:pt x="0" y="238"/>
                  <a:pt x="0" y="442"/>
                </a:cubicBezTo>
                <a:cubicBezTo>
                  <a:pt x="132" y="474"/>
                  <a:pt x="322" y="510"/>
                  <a:pt x="679" y="693"/>
                </a:cubicBezTo>
                <a:cubicBezTo>
                  <a:pt x="1394" y="263"/>
                  <a:pt x="2130" y="0"/>
                  <a:pt x="2130" y="0"/>
                </a:cubicBezTo>
                <a:lnTo>
                  <a:pt x="0" y="34"/>
                </a:lnTo>
                <a:close/>
              </a:path>
            </a:pathLst>
          </a:custGeom>
          <a:solidFill>
            <a:srgbClr val="0036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0" name="Freeform 4"/>
          <p:cNvSpPr>
            <a:spLocks/>
          </p:cNvSpPr>
          <p:nvPr/>
        </p:nvSpPr>
        <p:spPr bwMode="auto">
          <a:xfrm>
            <a:off x="107950" y="-242888"/>
            <a:ext cx="3887788" cy="2159001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104749096 h 3220"/>
              <a:gd name="T4" fmla="*/ 0 w 5598"/>
              <a:gd name="T5" fmla="*/ 1429621401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1" name="Freeform 5"/>
          <p:cNvSpPr>
            <a:spLocks/>
          </p:cNvSpPr>
          <p:nvPr/>
        </p:nvSpPr>
        <p:spPr bwMode="auto">
          <a:xfrm>
            <a:off x="0" y="620713"/>
            <a:ext cx="971550" cy="360362"/>
          </a:xfrm>
          <a:custGeom>
            <a:avLst/>
            <a:gdLst>
              <a:gd name="T0" fmla="*/ 0 w 1715"/>
              <a:gd name="T1" fmla="*/ 0 h 1074"/>
              <a:gd name="T2" fmla="*/ 7060308 w 1715"/>
              <a:gd name="T3" fmla="*/ 22966870 h 1074"/>
              <a:gd name="T4" fmla="*/ 550063285 w 1715"/>
              <a:gd name="T5" fmla="*/ 118999317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32" name="Picture 8" descr="logo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488"/>
            <a:ext cx="7921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logo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9538"/>
            <a:ext cx="6111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524625"/>
            <a:ext cx="6337300" cy="0"/>
          </a:xfrm>
          <a:prstGeom prst="line">
            <a:avLst/>
          </a:prstGeom>
          <a:noFill/>
          <a:ln w="9525">
            <a:solidFill>
              <a:srgbClr val="0547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5963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黑体" pitchFamily="49" charset="-122"/>
              </a:defRPr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>
            <a:off x="-36513" y="-80963"/>
            <a:ext cx="3381376" cy="1100138"/>
          </a:xfrm>
          <a:custGeom>
            <a:avLst/>
            <a:gdLst>
              <a:gd name="T0" fmla="*/ 0 w 2130"/>
              <a:gd name="T1" fmla="*/ 85685351 h 693"/>
              <a:gd name="T2" fmla="*/ 0 w 2130"/>
              <a:gd name="T3" fmla="*/ 1113909569 h 693"/>
              <a:gd name="T4" fmla="*/ 1711187394 w 2130"/>
              <a:gd name="T5" fmla="*/ 1746469869 h 693"/>
              <a:gd name="T6" fmla="*/ 2147483647 w 2130"/>
              <a:gd name="T7" fmla="*/ 0 h 693"/>
              <a:gd name="T8" fmla="*/ 0 w 2130"/>
              <a:gd name="T9" fmla="*/ 85685351 h 6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0"/>
              <a:gd name="T16" fmla="*/ 0 h 693"/>
              <a:gd name="T17" fmla="*/ 2130 w 2130"/>
              <a:gd name="T18" fmla="*/ 693 h 6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0" h="693">
                <a:moveTo>
                  <a:pt x="0" y="34"/>
                </a:moveTo>
                <a:cubicBezTo>
                  <a:pt x="0" y="34"/>
                  <a:pt x="0" y="238"/>
                  <a:pt x="0" y="442"/>
                </a:cubicBezTo>
                <a:cubicBezTo>
                  <a:pt x="132" y="474"/>
                  <a:pt x="322" y="510"/>
                  <a:pt x="679" y="693"/>
                </a:cubicBezTo>
                <a:cubicBezTo>
                  <a:pt x="1394" y="263"/>
                  <a:pt x="2130" y="0"/>
                  <a:pt x="2130" y="0"/>
                </a:cubicBezTo>
                <a:lnTo>
                  <a:pt x="0" y="34"/>
                </a:lnTo>
                <a:close/>
              </a:path>
            </a:pathLst>
          </a:custGeom>
          <a:solidFill>
            <a:srgbClr val="5008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1" name="Freeform 3"/>
          <p:cNvSpPr>
            <a:spLocks/>
          </p:cNvSpPr>
          <p:nvPr/>
        </p:nvSpPr>
        <p:spPr bwMode="auto">
          <a:xfrm>
            <a:off x="5003800" y="6669088"/>
            <a:ext cx="12700" cy="34925"/>
          </a:xfrm>
          <a:custGeom>
            <a:avLst/>
            <a:gdLst>
              <a:gd name="T0" fmla="*/ 0 w 8"/>
              <a:gd name="T1" fmla="*/ 55443438 h 22"/>
              <a:gd name="T2" fmla="*/ 20161250 w 8"/>
              <a:gd name="T3" fmla="*/ 0 h 22"/>
              <a:gd name="T4" fmla="*/ 0 w 8"/>
              <a:gd name="T5" fmla="*/ 55443438 h 22"/>
              <a:gd name="T6" fmla="*/ 0 60000 65536"/>
              <a:gd name="T7" fmla="*/ 0 60000 65536"/>
              <a:gd name="T8" fmla="*/ 0 60000 65536"/>
              <a:gd name="T9" fmla="*/ 0 w 8"/>
              <a:gd name="T10" fmla="*/ 0 h 22"/>
              <a:gd name="T11" fmla="*/ 8 w 8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2">
                <a:moveTo>
                  <a:pt x="0" y="22"/>
                </a:moveTo>
                <a:cubicBezTo>
                  <a:pt x="3" y="15"/>
                  <a:pt x="8" y="0"/>
                  <a:pt x="8" y="0"/>
                </a:cubicBezTo>
                <a:cubicBezTo>
                  <a:pt x="8" y="0"/>
                  <a:pt x="3" y="15"/>
                  <a:pt x="0" y="2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107950" y="-242888"/>
            <a:ext cx="3887788" cy="2159001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104749096 h 3220"/>
              <a:gd name="T4" fmla="*/ 0 w 5598"/>
              <a:gd name="T5" fmla="*/ 1429621401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3" name="Freeform 5"/>
          <p:cNvSpPr>
            <a:spLocks/>
          </p:cNvSpPr>
          <p:nvPr/>
        </p:nvSpPr>
        <p:spPr bwMode="auto">
          <a:xfrm>
            <a:off x="0" y="620713"/>
            <a:ext cx="971550" cy="360362"/>
          </a:xfrm>
          <a:custGeom>
            <a:avLst/>
            <a:gdLst>
              <a:gd name="T0" fmla="*/ 0 w 1715"/>
              <a:gd name="T1" fmla="*/ 0 h 1074"/>
              <a:gd name="T2" fmla="*/ 7060308 w 1715"/>
              <a:gd name="T3" fmla="*/ 22966870 h 1074"/>
              <a:gd name="T4" fmla="*/ 550063285 w 1715"/>
              <a:gd name="T5" fmla="*/ 118999317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54" name="Picture 6" descr="logo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488"/>
            <a:ext cx="7921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logo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9538"/>
            <a:ext cx="6111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0" y="6524625"/>
            <a:ext cx="6302375" cy="0"/>
          </a:xfrm>
          <a:prstGeom prst="line">
            <a:avLst/>
          </a:prstGeom>
          <a:noFill/>
          <a:ln w="9525">
            <a:solidFill>
              <a:srgbClr val="6B65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600200"/>
            <a:ext cx="77406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3358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358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5963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ea typeface="黑体" pitchFamily="49" charset="-122"/>
              </a:defRPr>
            </a:lvl1pPr>
          </a:lstStyle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dnoteweb.com/" TargetMode="External"/><Relationship Id="rId2" Type="http://schemas.openxmlformats.org/officeDocument/2006/relationships/hyperlink" Target="http://www.webofknowledge.com/" TargetMode="Externa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biotech.ustc.edu.cn/forum/forum.php?mod=forumdisplay&amp;fid=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endnote.com/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133600"/>
            <a:ext cx="8229600" cy="1600200"/>
          </a:xfrm>
        </p:spPr>
        <p:txBody>
          <a:bodyPr/>
          <a:lstStyle/>
          <a:p>
            <a:r>
              <a:rPr lang="en-US" altLang="zh-CN" dirty="0" smtClean="0"/>
              <a:t>          </a:t>
            </a:r>
            <a:r>
              <a:rPr lang="en-US" altLang="zh-CN" sz="5400" dirty="0"/>
              <a:t>Endnote</a:t>
            </a:r>
            <a:r>
              <a:rPr lang="zh-CN" altLang="zh-CN" dirty="0"/>
              <a:t>助您</a:t>
            </a:r>
            <a:r>
              <a:rPr lang="zh-CN" altLang="zh-CN" sz="5400" dirty="0" smtClean="0"/>
              <a:t>写作</a:t>
            </a:r>
            <a:r>
              <a:rPr lang="en-US" altLang="zh-CN" sz="5400" dirty="0" smtClean="0"/>
              <a:t/>
            </a:r>
            <a:br>
              <a:rPr lang="en-US" altLang="zh-CN" sz="5400" dirty="0" smtClean="0"/>
            </a:br>
            <a:r>
              <a:rPr lang="zh-CN" altLang="zh-CN" sz="5400" dirty="0" smtClean="0"/>
              <a:t>期刊</a:t>
            </a:r>
            <a:r>
              <a:rPr lang="zh-CN" altLang="zh-CN" sz="5400" dirty="0"/>
              <a:t>论文和</a:t>
            </a:r>
            <a:r>
              <a:rPr lang="zh-CN" altLang="zh-CN" sz="5400" dirty="0" smtClean="0"/>
              <a:t>毕业论文</a:t>
            </a:r>
            <a:r>
              <a:rPr lang="en-US" altLang="zh-CN" sz="5400" dirty="0" smtClean="0"/>
              <a:t/>
            </a:r>
            <a:br>
              <a:rPr lang="en-US" altLang="zh-CN" sz="5400" dirty="0" smtClean="0"/>
            </a:br>
            <a:r>
              <a:rPr lang="en-US" altLang="zh-CN" sz="2800" dirty="0" smtClean="0"/>
              <a:t>——</a:t>
            </a:r>
            <a:r>
              <a:rPr lang="zh-CN" altLang="en-US" sz="2800" dirty="0" smtClean="0"/>
              <a:t>高级功能教学</a:t>
            </a:r>
            <a:endParaRPr lang="zh-CN" altLang="zh-CN" sz="2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4953000"/>
            <a:ext cx="5181600" cy="8001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b="0" dirty="0" smtClean="0">
                <a:latin typeface="黑体" pitchFamily="49" charset="-122"/>
              </a:rPr>
              <a:t>赵慧敏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b="0" dirty="0" smtClean="0">
                <a:latin typeface="黑体" pitchFamily="49" charset="-122"/>
              </a:rPr>
              <a:t>中国科学院文献情报中心</a:t>
            </a:r>
            <a:endParaRPr lang="en-US" altLang="zh-CN" b="0" dirty="0" smtClean="0">
              <a:latin typeface="黑体" pitchFamily="49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zh-CN" altLang="en-US" b="0" dirty="0" smtClean="0">
                <a:latin typeface="黑体" pitchFamily="49" charset="-122"/>
              </a:rPr>
              <a:t>学科咨询部</a:t>
            </a:r>
            <a:endParaRPr lang="en-US" altLang="zh-CN" b="0" dirty="0" smtClean="0">
              <a:latin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、建立个人文献库</a:t>
            </a:r>
          </a:p>
        </p:txBody>
      </p:sp>
      <p:sp>
        <p:nvSpPr>
          <p:cNvPr id="14339" name="内容占位符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6" b="5704"/>
          <a:stretch>
            <a:fillRect/>
          </a:stretch>
        </p:blipFill>
        <p:spPr bwMode="auto">
          <a:xfrm>
            <a:off x="468313" y="1125538"/>
            <a:ext cx="80994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圆角矩形 9"/>
          <p:cNvSpPr>
            <a:spLocks noChangeArrowheads="1"/>
          </p:cNvSpPr>
          <p:nvPr/>
        </p:nvSpPr>
        <p:spPr bwMode="auto">
          <a:xfrm>
            <a:off x="539750" y="1484313"/>
            <a:ext cx="2376488" cy="215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4" b="6250"/>
          <a:stretch>
            <a:fillRect/>
          </a:stretch>
        </p:blipFill>
        <p:spPr bwMode="auto">
          <a:xfrm>
            <a:off x="468313" y="1098550"/>
            <a:ext cx="81930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C:\Users\hewei\AppData\Roaming\Tencent\Users\306711232\QQ\WinTemp\RichOle\$A]]S2V_R{J4IK`ZE3~L~H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"/>
          <a:stretch>
            <a:fillRect/>
          </a:stretch>
        </p:blipFill>
        <p:spPr bwMode="auto">
          <a:xfrm>
            <a:off x="2843213" y="4149725"/>
            <a:ext cx="1728787" cy="10604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03800" y="4149725"/>
            <a:ext cx="3455988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TIPs:</a:t>
            </a:r>
          </a:p>
          <a:p>
            <a:pPr eaLnBrk="1" hangingPunct="1"/>
            <a:r>
              <a:rPr lang="en-US" altLang="zh-CN" sz="2000" dirty="0" err="1" smtClean="0">
                <a:solidFill>
                  <a:srgbClr val="FF0000"/>
                </a:solidFill>
                <a:ea typeface="黑体" panose="02010609060101010101" pitchFamily="49" charset="-122"/>
              </a:rPr>
              <a:t>enl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和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Data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文件成对出现，必须存放在同一文件夹！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945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172876" y="1143000"/>
            <a:ext cx="8809360" cy="5788496"/>
            <a:chOff x="323528" y="764705"/>
            <a:chExt cx="8809360" cy="57884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l="5726"/>
            <a:stretch/>
          </p:blipFill>
          <p:spPr>
            <a:xfrm>
              <a:off x="323528" y="764705"/>
              <a:ext cx="8809360" cy="5788496"/>
            </a:xfrm>
            <a:prstGeom prst="rect">
              <a:avLst/>
            </a:prstGeom>
          </p:spPr>
        </p:pic>
        <p:sp>
          <p:nvSpPr>
            <p:cNvPr id="9221" name="圆角矩形 11"/>
            <p:cNvSpPr>
              <a:spLocks noChangeArrowheads="1"/>
            </p:cNvSpPr>
            <p:nvPr/>
          </p:nvSpPr>
          <p:spPr bwMode="auto">
            <a:xfrm>
              <a:off x="323850" y="981075"/>
              <a:ext cx="7777163" cy="43180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2" name="圆角矩形 6"/>
            <p:cNvSpPr>
              <a:spLocks noChangeArrowheads="1"/>
            </p:cNvSpPr>
            <p:nvPr/>
          </p:nvSpPr>
          <p:spPr bwMode="auto">
            <a:xfrm>
              <a:off x="323850" y="1412776"/>
              <a:ext cx="1151806" cy="489585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3" name="圆角矩形 7"/>
            <p:cNvSpPr>
              <a:spLocks noChangeArrowheads="1"/>
            </p:cNvSpPr>
            <p:nvPr/>
          </p:nvSpPr>
          <p:spPr bwMode="auto">
            <a:xfrm>
              <a:off x="1548680" y="2060847"/>
              <a:ext cx="5039543" cy="4184377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4" name="圆角矩形 5"/>
            <p:cNvSpPr>
              <a:spLocks noChangeArrowheads="1"/>
            </p:cNvSpPr>
            <p:nvPr/>
          </p:nvSpPr>
          <p:spPr bwMode="auto">
            <a:xfrm>
              <a:off x="1475656" y="1484313"/>
              <a:ext cx="5112568" cy="57626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5" name="圆角矩形 8"/>
            <p:cNvSpPr>
              <a:spLocks noChangeArrowheads="1"/>
            </p:cNvSpPr>
            <p:nvPr/>
          </p:nvSpPr>
          <p:spPr bwMode="auto">
            <a:xfrm>
              <a:off x="6629400" y="1477193"/>
              <a:ext cx="2400300" cy="4923607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1" name="标题 5"/>
          <p:cNvSpPr txBox="1">
            <a:spLocks/>
          </p:cNvSpPr>
          <p:nvPr/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dirty="0"/>
              <a:t>EndNote</a:t>
            </a:r>
            <a:r>
              <a:rPr lang="zh-CN" altLang="en-US" dirty="0"/>
              <a:t>打开的界面</a:t>
            </a:r>
            <a:endParaRPr lang="zh-CN" altLang="en-US" kern="0" dirty="0" smtClean="0"/>
          </a:p>
        </p:txBody>
      </p:sp>
      <p:sp>
        <p:nvSpPr>
          <p:cNvPr id="12" name="页脚占位符 3"/>
          <p:cNvSpPr txBox="1">
            <a:spLocks/>
          </p:cNvSpPr>
          <p:nvPr/>
        </p:nvSpPr>
        <p:spPr bwMode="auto">
          <a:xfrm>
            <a:off x="5791200" y="6382384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黑体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541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8897710"/>
              </p:ext>
            </p:extLst>
          </p:nvPr>
        </p:nvGraphicFramePr>
        <p:xfrm>
          <a:off x="2209800" y="2133600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dirty="0" smtClean="0"/>
          </a:p>
          <a:p>
            <a:pPr algn="ctr"/>
            <a:endParaRPr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265362" y="642188"/>
            <a:ext cx="619283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Times New Roman"/>
                <a:ea typeface="宋体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24400" y="1828800"/>
            <a:ext cx="3983038" cy="2796961"/>
            <a:chOff x="4876800" y="1647562"/>
            <a:chExt cx="3983038" cy="2796961"/>
          </a:xfrm>
        </p:grpSpPr>
        <p:sp>
          <p:nvSpPr>
            <p:cNvPr id="2" name="左箭头标注 1"/>
            <p:cNvSpPr/>
            <p:nvPr/>
          </p:nvSpPr>
          <p:spPr bwMode="auto">
            <a:xfrm>
              <a:off x="4876800" y="1647562"/>
              <a:ext cx="3983038" cy="2796961"/>
            </a:xfrm>
            <a:prstGeom prst="leftArrowCallout">
              <a:avLst>
                <a:gd name="adj1" fmla="val 9694"/>
                <a:gd name="adj2" fmla="val 8884"/>
                <a:gd name="adj3" fmla="val 18168"/>
                <a:gd name="adj4" fmla="val 83822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715000" y="1837705"/>
              <a:ext cx="2892138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2.1 </a:t>
              </a:r>
              <a:r>
                <a:rPr lang="zh-CN" altLang="en-US" sz="2000" dirty="0" smtClean="0"/>
                <a:t>本地</a:t>
              </a:r>
              <a:r>
                <a:rPr lang="en-US" altLang="zh-CN" sz="2000" dirty="0" smtClean="0"/>
                <a:t>PDF</a:t>
              </a:r>
              <a:r>
                <a:rPr lang="zh-CN" altLang="en-US" sz="2000" dirty="0"/>
                <a:t>导入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2.2 </a:t>
              </a:r>
              <a:r>
                <a:rPr lang="zh-CN" altLang="en-US" sz="2000" dirty="0"/>
                <a:t>在线检索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2.3 Google Scholar</a:t>
              </a:r>
              <a:r>
                <a:rPr lang="zh-CN" altLang="en-US" sz="2000" dirty="0"/>
                <a:t>导入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2.4 </a:t>
              </a:r>
              <a:r>
                <a:rPr lang="zh-CN" altLang="en-US" sz="2000" dirty="0"/>
                <a:t>数据库检索导入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2.5 </a:t>
              </a:r>
              <a:r>
                <a:rPr lang="zh-CN" altLang="en-US" sz="2000" dirty="0"/>
                <a:t>手动导</a:t>
              </a:r>
              <a:r>
                <a:rPr lang="zh-CN" altLang="en-US" sz="2000" dirty="0" smtClean="0"/>
                <a:t>入</a:t>
              </a:r>
              <a:endParaRPr lang="en-US" altLang="zh-CN" sz="2000" dirty="0" smtClean="0"/>
            </a:p>
          </p:txBody>
        </p:sp>
      </p:grp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82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b="0" dirty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sz="2400" dirty="0" smtClean="0"/>
              <a:t>——</a:t>
            </a:r>
            <a:r>
              <a:rPr lang="zh-CN" altLang="en-US" sz="2800" dirty="0" smtClean="0"/>
              <a:t>单篇</a:t>
            </a:r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>
          <a:xfrm>
            <a:off x="539750" y="1600200"/>
            <a:ext cx="8604250" cy="4525963"/>
          </a:xfrm>
        </p:spPr>
        <p:txBody>
          <a:bodyPr/>
          <a:lstStyle/>
          <a:p>
            <a:endParaRPr lang="zh-CN" altLang="en-US" sz="240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0" b="43282"/>
          <a:stretch>
            <a:fillRect/>
          </a:stretch>
        </p:blipFill>
        <p:spPr bwMode="auto">
          <a:xfrm>
            <a:off x="0" y="1773238"/>
            <a:ext cx="563879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C:\Users\hewei\AppData\Roaming\Tencent\Users\306711232\QQ\WinTemp\RichOle\UL{SA9M2T_E7_K9W_97@G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492375"/>
            <a:ext cx="4229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8" name="椭圆 7"/>
          <p:cNvSpPr/>
          <p:nvPr/>
        </p:nvSpPr>
        <p:spPr bwMode="auto">
          <a:xfrm>
            <a:off x="2843808" y="3962400"/>
            <a:ext cx="1475680" cy="304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 bwMode="auto">
          <a:xfrm>
            <a:off x="5954398" y="3214906"/>
            <a:ext cx="1208402" cy="353794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4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b="0" dirty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sz="2400" dirty="0" smtClean="0"/>
              <a:t>——</a:t>
            </a:r>
            <a:r>
              <a:rPr lang="zh-CN" altLang="en-US" sz="2800" dirty="0" smtClean="0"/>
              <a:t>文件夹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0" b="43282"/>
          <a:stretch>
            <a:fillRect/>
          </a:stretch>
        </p:blipFill>
        <p:spPr bwMode="auto">
          <a:xfrm>
            <a:off x="24408" y="1311573"/>
            <a:ext cx="563879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8" name="椭圆 7"/>
          <p:cNvSpPr/>
          <p:nvPr/>
        </p:nvSpPr>
        <p:spPr bwMode="auto">
          <a:xfrm>
            <a:off x="2828567" y="3664267"/>
            <a:ext cx="1475680" cy="34012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0" y="1219200"/>
            <a:ext cx="3905250" cy="22383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65483" y="3734574"/>
            <a:ext cx="3178593" cy="9233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、包括子文件夹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2</a:t>
            </a:r>
            <a:r>
              <a:rPr lang="zh-CN" altLang="en-US" dirty="0" smtClean="0">
                <a:sym typeface="Wingdings" panose="05000000000000000000" pitchFamily="2" charset="2"/>
              </a:rPr>
              <a:t>、建立</a:t>
            </a:r>
            <a:r>
              <a:rPr lang="en-US" altLang="zh-CN" dirty="0" smtClean="0">
                <a:sym typeface="Wingdings" panose="05000000000000000000" pitchFamily="2" charset="2"/>
              </a:rPr>
              <a:t>Group set</a:t>
            </a:r>
          </a:p>
        </p:txBody>
      </p:sp>
      <p:cxnSp>
        <p:nvCxnSpPr>
          <p:cNvPr id="4" name="直接箭头连接符 3"/>
          <p:cNvCxnSpPr/>
          <p:nvPr/>
        </p:nvCxnSpPr>
        <p:spPr bwMode="auto">
          <a:xfrm flipH="1" flipV="1">
            <a:off x="6734175" y="2348111"/>
            <a:ext cx="509588" cy="1414959"/>
          </a:xfrm>
          <a:prstGeom prst="straightConnector1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-224" r="40343" b="396"/>
          <a:stretch/>
        </p:blipFill>
        <p:spPr>
          <a:xfrm>
            <a:off x="4608036" y="4926291"/>
            <a:ext cx="3824287" cy="35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dirty="0" smtClean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b="0" dirty="0" smtClean="0"/>
              <a:t>——</a:t>
            </a:r>
            <a:r>
              <a:rPr lang="zh-CN" altLang="en-US" sz="2800" dirty="0" smtClean="0"/>
              <a:t>自动导入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56260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587" t="8638" r="3694"/>
          <a:stretch/>
        </p:blipFill>
        <p:spPr>
          <a:xfrm>
            <a:off x="609600" y="1485106"/>
            <a:ext cx="7391400" cy="47601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637" y="1816736"/>
            <a:ext cx="51339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1143000" y="306227"/>
            <a:ext cx="8218487" cy="1084263"/>
          </a:xfrm>
        </p:spPr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dirty="0" smtClean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b="0" dirty="0" smtClean="0"/>
              <a:t>——</a:t>
            </a:r>
            <a:r>
              <a:rPr lang="zh-CN" altLang="en-US" sz="2800" dirty="0" smtClean="0"/>
              <a:t>手工更改或添加字段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09600" y="1691797"/>
            <a:ext cx="7600950" cy="4743927"/>
            <a:chOff x="777081" y="1676399"/>
            <a:chExt cx="7600950" cy="474392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t="9445"/>
            <a:stretch/>
          </p:blipFill>
          <p:spPr>
            <a:xfrm>
              <a:off x="777081" y="1676399"/>
              <a:ext cx="7600950" cy="474392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3200400" y="4876800"/>
              <a:ext cx="2667000" cy="12192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036984" y="5301734"/>
              <a:ext cx="2057154" cy="36933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ctr" fontAlgn="ctr">
                <a:defRPr b="1">
                  <a:solidFill>
                    <a:schemeClr val="accent2"/>
                  </a:solidFill>
                </a:defRPr>
              </a:lvl1pPr>
            </a:lstStyle>
            <a:p>
              <a:pPr algn="l"/>
              <a:r>
                <a:rPr lang="zh-CN" altLang="en-US" dirty="0" smtClean="0">
                  <a:sym typeface="Wingdings" panose="05000000000000000000" pitchFamily="2" charset="2"/>
                </a:rPr>
                <a:t>可直接点击添加</a:t>
              </a:r>
              <a:endParaRPr lang="en-US" altLang="zh-CN" dirty="0" smtClean="0">
                <a:sym typeface="Wingdings" panose="05000000000000000000" pitchFamily="2" charset="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09600" y="1307076"/>
            <a:ext cx="7239000" cy="40011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部分</a:t>
            </a:r>
            <a:r>
              <a:rPr lang="en-US" altLang="zh-CN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PDF</a:t>
            </a:r>
            <a:r>
              <a:rPr lang="zh-CN" alt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导入信息不完整，可直接点击编辑、修改、和添加</a:t>
            </a:r>
            <a:endParaRPr lang="en-US" altLang="zh-CN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5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dirty="0" smtClean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</a:p>
        </p:txBody>
      </p:sp>
      <p:sp>
        <p:nvSpPr>
          <p:cNvPr id="28675" name="内容占位符 2"/>
          <p:cNvSpPr>
            <a:spLocks noGrp="1"/>
          </p:cNvSpPr>
          <p:nvPr>
            <p:ph idx="1"/>
          </p:nvPr>
        </p:nvSpPr>
        <p:spPr>
          <a:xfrm>
            <a:off x="719138" y="1600200"/>
            <a:ext cx="7885112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dirty="0" smtClean="0">
                <a:latin typeface="宋体" panose="02010600030101010101" pitchFamily="2" charset="-122"/>
              </a:rPr>
              <a:t>必须满足三个条件：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宋体" panose="02010600030101010101" pitchFamily="2" charset="-122"/>
              </a:rPr>
              <a:t>1</a:t>
            </a:r>
            <a:r>
              <a:rPr lang="zh-CN" altLang="en-US" dirty="0" smtClean="0">
                <a:latin typeface="宋体" panose="02010600030101010101" pitchFamily="2" charset="-122"/>
              </a:rPr>
              <a:t>、有</a:t>
            </a:r>
            <a:r>
              <a:rPr lang="en-US" altLang="zh-CN" dirty="0" smtClean="0">
                <a:latin typeface="宋体" panose="02010600030101010101" pitchFamily="2" charset="-122"/>
              </a:rPr>
              <a:t>Digital Object identifiers (DOI) </a:t>
            </a:r>
            <a:r>
              <a:rPr lang="zh-CN" altLang="en-US" dirty="0" smtClean="0">
                <a:latin typeface="宋体" panose="02010600030101010101" pitchFamily="2" charset="-122"/>
              </a:rPr>
              <a:t>号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宋体" panose="02010600030101010101" pitchFamily="2" charset="-122"/>
              </a:rPr>
              <a:t>2</a:t>
            </a:r>
            <a:r>
              <a:rPr lang="zh-CN" altLang="en-US" dirty="0" smtClean="0">
                <a:latin typeface="宋体" panose="02010600030101010101" pitchFamily="2" charset="-122"/>
              </a:rPr>
              <a:t>、</a:t>
            </a:r>
            <a:r>
              <a:rPr lang="en-US" altLang="zh-CN" dirty="0" smtClean="0">
                <a:latin typeface="宋体" panose="02010600030101010101" pitchFamily="2" charset="-122"/>
              </a:rPr>
              <a:t>DOI</a:t>
            </a:r>
            <a:r>
              <a:rPr lang="zh-CN" altLang="en-US" dirty="0" smtClean="0">
                <a:latin typeface="宋体" panose="02010600030101010101" pitchFamily="2" charset="-122"/>
              </a:rPr>
              <a:t>号可读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宋体" panose="02010600030101010101" pitchFamily="2" charset="-122"/>
              </a:rPr>
              <a:t>3</a:t>
            </a:r>
            <a:r>
              <a:rPr lang="zh-CN" altLang="en-US" dirty="0" smtClean="0">
                <a:latin typeface="宋体" panose="02010600030101010101" pitchFamily="2" charset="-122"/>
              </a:rPr>
              <a:t>、网络畅通</a:t>
            </a:r>
            <a:endParaRPr lang="en-US" altLang="zh-CN" dirty="0" smtClean="0">
              <a:latin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FF0000"/>
                </a:solidFill>
                <a:latin typeface="宋体" panose="02010600030101010101" pitchFamily="2" charset="-122"/>
              </a:rPr>
              <a:t>	</a:t>
            </a:r>
            <a:r>
              <a:rPr lang="zh-CN" altLang="en-US" sz="2000" dirty="0" smtClean="0">
                <a:solidFill>
                  <a:srgbClr val="FF0000"/>
                </a:solidFill>
                <a:latin typeface="宋体" panose="02010600030101010101" pitchFamily="2" charset="-122"/>
              </a:rPr>
              <a:t>注意：</a:t>
            </a:r>
            <a:r>
              <a:rPr lang="zh-CN" altLang="en-US" sz="2000" dirty="0" smtClean="0">
                <a:latin typeface="宋体" panose="02010600030101010101" pitchFamily="2" charset="-122"/>
              </a:rPr>
              <a:t>外文文献导入较容易，中文文献一般只能导入</a:t>
            </a:r>
            <a:r>
              <a:rPr lang="en-US" altLang="zh-CN" sz="2000" dirty="0" smtClean="0">
                <a:latin typeface="宋体" panose="02010600030101010101" pitchFamily="2" charset="-122"/>
              </a:rPr>
              <a:t>PDF</a:t>
            </a:r>
            <a:r>
              <a:rPr lang="zh-CN" altLang="en-US" sz="2000" dirty="0" smtClean="0">
                <a:latin typeface="宋体" panose="02010600030101010101" pitchFamily="2" charset="-122"/>
              </a:rPr>
              <a:t>，需手动输入或单独下载题录信息</a:t>
            </a:r>
            <a:endParaRPr lang="en-US" altLang="zh-CN" sz="2000" dirty="0" smtClean="0">
              <a:latin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dirty="0" smtClean="0">
                <a:latin typeface="宋体" panose="02010600030101010101" pitchFamily="2" charset="-122"/>
              </a:rPr>
              <a:t>  </a:t>
            </a:r>
            <a:r>
              <a:rPr lang="zh-CN" altLang="en-US" sz="2000" dirty="0" smtClean="0">
                <a:latin typeface="宋体" panose="02010600030101010101" pitchFamily="2" charset="-122"/>
              </a:rPr>
              <a:t>（</a:t>
            </a:r>
            <a:r>
              <a:rPr lang="en-US" altLang="zh-CN" sz="2000" dirty="0" err="1" smtClean="0">
                <a:latin typeface="宋体" panose="02010600030101010101" pitchFamily="2" charset="-122"/>
              </a:rPr>
              <a:t>Author,Year,Title,Journal,Volume,Issue,Page</a:t>
            </a:r>
            <a:r>
              <a:rPr lang="zh-CN" altLang="en-US" sz="2000" dirty="0" smtClean="0">
                <a:latin typeface="宋体" panose="02010600030101010101" pitchFamily="2" charset="-122"/>
              </a:rPr>
              <a:t>）</a:t>
            </a:r>
          </a:p>
          <a:p>
            <a:endParaRPr lang="zh-CN" altLang="en-US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45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2.2  </a:t>
            </a:r>
            <a:r>
              <a:rPr lang="zh-CN" altLang="en-US" smtClean="0"/>
              <a:t>在线检索</a:t>
            </a:r>
          </a:p>
        </p:txBody>
      </p:sp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xfrm>
            <a:off x="719138" y="1279525"/>
            <a:ext cx="7740650" cy="4525963"/>
          </a:xfrm>
        </p:spPr>
        <p:txBody>
          <a:bodyPr/>
          <a:lstStyle/>
          <a:p>
            <a:r>
              <a:rPr lang="en-US" altLang="zh-CN" sz="2400" smtClean="0"/>
              <a:t>Tools</a:t>
            </a:r>
            <a:r>
              <a:rPr lang="zh-CN" altLang="en-US" sz="2400" smtClean="0"/>
              <a:t>：</a:t>
            </a:r>
            <a:r>
              <a:rPr lang="en-US" altLang="zh-CN" sz="2400" smtClean="0"/>
              <a:t>online search</a:t>
            </a:r>
            <a:r>
              <a:rPr lang="zh-CN" altLang="en-US" sz="2400" smtClean="0"/>
              <a:t>，选择检索数据库</a:t>
            </a:r>
            <a:endParaRPr lang="en-US" altLang="zh-CN" sz="2400" smtClean="0"/>
          </a:p>
          <a:p>
            <a:r>
              <a:rPr lang="zh-CN" altLang="en-US" sz="2400" smtClean="0"/>
              <a:t>支持通配符，如*</a:t>
            </a:r>
            <a:endParaRPr lang="en-US" altLang="zh-CN" sz="2400" smtClean="0"/>
          </a:p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3" b="41548"/>
          <a:stretch>
            <a:fillRect/>
          </a:stretch>
        </p:blipFill>
        <p:spPr bwMode="auto">
          <a:xfrm>
            <a:off x="0" y="2393950"/>
            <a:ext cx="91440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 bwMode="auto">
          <a:xfrm>
            <a:off x="2268538" y="3284538"/>
            <a:ext cx="1079500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2" t="12422" r="33868" b="17688"/>
          <a:stretch>
            <a:fillRect/>
          </a:stretch>
        </p:blipFill>
        <p:spPr bwMode="auto">
          <a:xfrm>
            <a:off x="4356100" y="1744663"/>
            <a:ext cx="41767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26900"/>
          <a:stretch>
            <a:fillRect/>
          </a:stretch>
        </p:blipFill>
        <p:spPr bwMode="auto">
          <a:xfrm>
            <a:off x="0" y="2276475"/>
            <a:ext cx="9144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3380582" y="3962400"/>
            <a:ext cx="5192712" cy="9233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、主要用于查找</a:t>
            </a:r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篇或几篇文献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2</a:t>
            </a:r>
            <a:r>
              <a:rPr lang="zh-CN" altLang="en-US" dirty="0" smtClean="0">
                <a:sym typeface="Wingdings" panose="05000000000000000000" pitchFamily="2" charset="2"/>
              </a:rPr>
              <a:t>、如果进行大量文献查找，最好使用网络数据库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08288" y="5657671"/>
            <a:ext cx="5192712" cy="120032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、主要用于下载</a:t>
            </a:r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篇或几篇文献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2</a:t>
            </a:r>
            <a:r>
              <a:rPr lang="zh-CN" altLang="en-US" dirty="0" smtClean="0">
                <a:sym typeface="Wingdings" panose="05000000000000000000" pitchFamily="2" charset="2"/>
              </a:rPr>
              <a:t>、切记批量下载，属于非法下载，严重时可能导致所</a:t>
            </a:r>
            <a:r>
              <a:rPr lang="en-US" altLang="zh-CN" dirty="0" smtClean="0">
                <a:sym typeface="Wingdings" panose="05000000000000000000" pitchFamily="2" charset="2"/>
              </a:rPr>
              <a:t>IP</a:t>
            </a:r>
            <a:r>
              <a:rPr lang="zh-CN" altLang="en-US" dirty="0" smtClean="0">
                <a:sym typeface="Wingdings" panose="05000000000000000000" pitchFamily="2" charset="2"/>
              </a:rPr>
              <a:t>被数据库商封掉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4649" y="5650468"/>
            <a:ext cx="1823639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zh-CN" altLang="en-US" dirty="0" smtClean="0">
                <a:sym typeface="Wingdings" panose="05000000000000000000" pitchFamily="2" charset="2"/>
              </a:rPr>
              <a:t>可直接下载全文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76200" y="5650468"/>
            <a:ext cx="914400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ctr"/>
            <a:endParaRPr lang="zh-CN" altLang="en-US" b="1">
              <a:solidFill>
                <a:schemeClr val="accent2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9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" y="1571625"/>
            <a:ext cx="8534400" cy="5286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242" y="1540559"/>
            <a:ext cx="6742758" cy="53292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612" y="5553426"/>
            <a:ext cx="4191000" cy="34397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4121" y="63231"/>
            <a:ext cx="6477000" cy="14773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zh-CN" altLang="en-US" dirty="0" smtClean="0">
                <a:sym typeface="Wingdings" panose="05000000000000000000" pitchFamily="2" charset="2"/>
              </a:rPr>
              <a:t>最新版</a:t>
            </a:r>
            <a:r>
              <a:rPr lang="en-US" altLang="zh-CN" dirty="0" smtClean="0">
                <a:sym typeface="Wingdings" panose="05000000000000000000" pitchFamily="2" charset="2"/>
              </a:rPr>
              <a:t>Endnote X7.3 </a:t>
            </a:r>
            <a:r>
              <a:rPr lang="zh-CN" altLang="en-US" dirty="0" smtClean="0">
                <a:sym typeface="Wingdings" panose="05000000000000000000" pitchFamily="2" charset="2"/>
              </a:rPr>
              <a:t>默认“</a:t>
            </a:r>
            <a:r>
              <a:rPr lang="en-US" altLang="zh-CN" dirty="0" smtClean="0">
                <a:sym typeface="Wingdings" panose="05000000000000000000" pitchFamily="2" charset="2"/>
              </a:rPr>
              <a:t>online search</a:t>
            </a:r>
            <a:r>
              <a:rPr lang="zh-CN" altLang="en-US" dirty="0" smtClean="0">
                <a:sym typeface="Wingdings" panose="05000000000000000000" pitchFamily="2" charset="2"/>
              </a:rPr>
              <a:t>”后对检索结果直接下载全文“</a:t>
            </a:r>
            <a:r>
              <a:rPr lang="en-US" altLang="zh-CN" dirty="0" smtClean="0">
                <a:sym typeface="Wingdings" panose="05000000000000000000" pitchFamily="2" charset="2"/>
              </a:rPr>
              <a:t>find full text</a:t>
            </a:r>
            <a:r>
              <a:rPr lang="zh-CN" altLang="en-US" dirty="0" smtClean="0">
                <a:sym typeface="Wingdings" panose="05000000000000000000" pitchFamily="2" charset="2"/>
              </a:rPr>
              <a:t>”，需要手动更改设置</a:t>
            </a:r>
            <a:r>
              <a:rPr lang="en-US" altLang="zh-CN" dirty="0" smtClean="0">
                <a:sym typeface="Wingdings" panose="05000000000000000000" pitchFamily="2" charset="2"/>
              </a:rPr>
              <a:t>:</a:t>
            </a:r>
          </a:p>
          <a:p>
            <a:pPr algn="l"/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ym typeface="Wingdings" panose="05000000000000000000" pitchFamily="2" charset="2"/>
              </a:rPr>
              <a:t>    Edit---Preferences---Find </a:t>
            </a:r>
            <a:r>
              <a:rPr lang="en-US" altLang="zh-CN" dirty="0" err="1" smtClean="0">
                <a:sym typeface="Wingdings" panose="05000000000000000000" pitchFamily="2" charset="2"/>
              </a:rPr>
              <a:t>Ful</a:t>
            </a:r>
            <a:r>
              <a:rPr lang="en-US" altLang="zh-CN" dirty="0" smtClean="0">
                <a:sym typeface="Wingdings" panose="05000000000000000000" pitchFamily="2" charset="2"/>
              </a:rPr>
              <a:t> Text---</a:t>
            </a:r>
            <a:r>
              <a:rPr lang="zh-CN" altLang="en-US" dirty="0" smtClean="0">
                <a:sym typeface="Wingdings" panose="05000000000000000000" pitchFamily="2" charset="2"/>
              </a:rPr>
              <a:t>取消勾选 </a:t>
            </a:r>
            <a:r>
              <a:rPr lang="en-US" altLang="zh-CN" dirty="0" err="1" smtClean="0">
                <a:sym typeface="Wingdings" panose="05000000000000000000" pitchFamily="2" charset="2"/>
              </a:rPr>
              <a:t>Automaticall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ym typeface="Wingdings" panose="05000000000000000000" pitchFamily="2" charset="2"/>
              </a:rPr>
              <a:t>invoke Find Full Text on newly-</a:t>
            </a:r>
            <a:r>
              <a:rPr lang="en-US" altLang="zh-CN" dirty="0" err="1" smtClean="0">
                <a:sym typeface="Wingdings" panose="05000000000000000000" pitchFamily="2" charset="2"/>
              </a:rPr>
              <a:t>importe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171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smtClean="0">
                <a:solidFill>
                  <a:srgbClr val="000000"/>
                </a:solidFill>
              </a:rPr>
              <a:t>文献管理的重要性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00"/>
                </a:solidFill>
              </a:rPr>
              <a:t>文献利用的几点担忧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诸多文献从不同数据库重复下载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文献存放混乱，难以很快找到需要的文献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写论文时，文后参考文献的编写非常繁琐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多次投稿时，要反复修改参考文献格式</a:t>
            </a:r>
          </a:p>
          <a:p>
            <a:pPr lvl="1"/>
            <a:r>
              <a:rPr lang="en-US" altLang="zh-CN" sz="2000" dirty="0">
                <a:solidFill>
                  <a:srgbClr val="CC6600"/>
                </a:solidFill>
              </a:rPr>
              <a:t>……</a:t>
            </a:r>
          </a:p>
          <a:p>
            <a:r>
              <a:rPr lang="zh-CN" altLang="en-US" dirty="0" smtClean="0">
                <a:solidFill>
                  <a:srgbClr val="000000"/>
                </a:solidFill>
              </a:rPr>
              <a:t>文献利用的矛盾所在</a:t>
            </a:r>
          </a:p>
          <a:p>
            <a:pPr lvl="1"/>
            <a:r>
              <a:rPr lang="zh-CN" altLang="en-US" dirty="0" smtClean="0">
                <a:solidFill>
                  <a:srgbClr val="CC6600"/>
                </a:solidFill>
              </a:rPr>
              <a:t>海量文献与徒手作业</a:t>
            </a:r>
          </a:p>
          <a:p>
            <a:endParaRPr lang="en-US" altLang="zh-CN" sz="2400" dirty="0" smtClean="0">
              <a:solidFill>
                <a:schemeClr val="folHlink"/>
              </a:solidFill>
            </a:endParaRPr>
          </a:p>
        </p:txBody>
      </p:sp>
      <p:pic>
        <p:nvPicPr>
          <p:cNvPr id="13316" name="Picture 4" descr="02274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285" y="504220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5"/>
          <p:cNvSpPr>
            <a:spLocks/>
          </p:cNvSpPr>
          <p:nvPr/>
        </p:nvSpPr>
        <p:spPr bwMode="auto">
          <a:xfrm>
            <a:off x="6372225" y="1844675"/>
            <a:ext cx="215900" cy="3529013"/>
          </a:xfrm>
          <a:prstGeom prst="rightBracket">
            <a:avLst>
              <a:gd name="adj" fmla="val 136213"/>
            </a:avLst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gray">
          <a:xfrm>
            <a:off x="7123208" y="2097087"/>
            <a:ext cx="1368425" cy="302418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0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r>
              <a:rPr lang="zh-CN" altLang="en-US" sz="2000" b="1">
                <a:latin typeface="Arial" charset="0"/>
                <a:ea typeface="宋体" pitchFamily="2" charset="-122"/>
              </a:rPr>
              <a:t>管理才是正道</a:t>
            </a: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77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  <p:bldP spid="13317" grpId="0" animBg="1"/>
      <p:bldP spid="133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4391" r="28334" b="30486"/>
          <a:stretch>
            <a:fillRect/>
          </a:stretch>
        </p:blipFill>
        <p:spPr bwMode="auto">
          <a:xfrm>
            <a:off x="107950" y="2108200"/>
            <a:ext cx="896461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标题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18487" cy="1084262"/>
          </a:xfrm>
        </p:spPr>
        <p:txBody>
          <a:bodyPr/>
          <a:lstStyle/>
          <a:p>
            <a:r>
              <a:rPr lang="en-US" altLang="zh-CN" dirty="0" smtClean="0"/>
              <a:t>2.3  Google scholar</a:t>
            </a:r>
            <a:r>
              <a:rPr lang="zh-CN" altLang="en-US" dirty="0" smtClean="0"/>
              <a:t>导入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8316913" y="2395538"/>
            <a:ext cx="755650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7653" name="内容占位符 2"/>
          <p:cNvSpPr>
            <a:spLocks noGrp="1"/>
          </p:cNvSpPr>
          <p:nvPr>
            <p:ph idx="1"/>
          </p:nvPr>
        </p:nvSpPr>
        <p:spPr>
          <a:xfrm>
            <a:off x="719138" y="2143125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158721" name="Picture 1" descr="C:\Users\hewei\AppData\Roaming\Tencent\Users\306711232\QQ\WinTemp\RichOle\X(`IPW~L6G5W5BMPLO)NGW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27238"/>
            <a:ext cx="64103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2" descr="C:\Users\hewei\AppData\Roaming\Tencent\Users\306711232\QQ\WinTemp\RichOle\4J~U]XM}JNB1})YX[GEMV}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684588"/>
            <a:ext cx="7494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 bwMode="auto">
          <a:xfrm>
            <a:off x="2051050" y="5845175"/>
            <a:ext cx="2233613" cy="7191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 bwMode="auto">
          <a:xfrm>
            <a:off x="4427538" y="4835525"/>
            <a:ext cx="1081087" cy="43338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611188" y="1576388"/>
            <a:ext cx="453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ea typeface="华文仿宋" panose="02010600040101010101" pitchFamily="2" charset="-122"/>
              </a:rPr>
              <a:t>需要进行相关设置</a:t>
            </a: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4113213" y="4282827"/>
            <a:ext cx="4829175" cy="2619375"/>
            <a:chOff x="4113213" y="4282827"/>
            <a:chExt cx="4829175" cy="26193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13" y="4282827"/>
              <a:ext cx="4829175" cy="2619375"/>
            </a:xfrm>
            <a:prstGeom prst="rect">
              <a:avLst/>
            </a:prstGeom>
          </p:spPr>
        </p:pic>
        <p:sp>
          <p:nvSpPr>
            <p:cNvPr id="13" name="椭圆 12"/>
            <p:cNvSpPr/>
            <p:nvPr/>
          </p:nvSpPr>
          <p:spPr bwMode="auto">
            <a:xfrm>
              <a:off x="5453856" y="5073526"/>
              <a:ext cx="1729582" cy="552698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9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2.4  </a:t>
            </a:r>
            <a:r>
              <a:rPr lang="zh-CN" altLang="en-US" dirty="0" smtClean="0"/>
              <a:t>数据库检索导入</a:t>
            </a:r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>
          <a:xfrm>
            <a:off x="2700338" y="1412875"/>
            <a:ext cx="489585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Web of Science——SCI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EI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altLang="zh-CN" dirty="0"/>
              <a:t>CNKI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zh-CN" altLang="en-US" dirty="0"/>
              <a:t>维普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ACM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IEEE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Elsevier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Springer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6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" y="1417637"/>
            <a:ext cx="9001348" cy="4361323"/>
          </a:xfrm>
          <a:prstGeom prst="rect">
            <a:avLst/>
          </a:prstGeom>
        </p:spPr>
      </p:pic>
      <p:sp>
        <p:nvSpPr>
          <p:cNvPr id="215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  </a:t>
            </a:r>
            <a:r>
              <a:rPr lang="zh-CN" altLang="en-US" dirty="0"/>
              <a:t>数据库检索导入</a:t>
            </a:r>
            <a:br>
              <a:rPr lang="zh-CN" altLang="en-US" dirty="0"/>
            </a:br>
            <a:r>
              <a:rPr lang="en-US" altLang="zh-CN" sz="2400" dirty="0" smtClean="0">
                <a:solidFill>
                  <a:srgbClr val="000000"/>
                </a:solidFill>
              </a:rPr>
              <a:t>——Web of Science(SCI)</a:t>
            </a:r>
            <a:r>
              <a:rPr lang="zh-CN" altLang="en-US" sz="2400" dirty="0" smtClean="0">
                <a:solidFill>
                  <a:srgbClr val="000000"/>
                </a:solidFill>
              </a:rPr>
              <a:t>数据库</a:t>
            </a:r>
            <a:endParaRPr lang="zh-CN" altLang="en-US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7" name="椭圆 6"/>
          <p:cNvSpPr/>
          <p:nvPr/>
        </p:nvSpPr>
        <p:spPr bwMode="auto">
          <a:xfrm>
            <a:off x="3923928" y="3789040"/>
            <a:ext cx="936104" cy="36004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11388" y="3861048"/>
            <a:ext cx="344388" cy="360040"/>
          </a:xfrm>
          <a:prstGeom prst="rect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11388" y="4763283"/>
            <a:ext cx="344388" cy="360040"/>
          </a:xfrm>
          <a:prstGeom prst="rect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55776" y="3119265"/>
            <a:ext cx="4981575" cy="3648075"/>
            <a:chOff x="1738982" y="760562"/>
            <a:chExt cx="4981575" cy="36480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8982" y="760562"/>
              <a:ext cx="4981575" cy="3648075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 bwMode="auto">
            <a:xfrm>
              <a:off x="3294272" y="3842151"/>
              <a:ext cx="1997808" cy="402823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689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7" r="29723" b="6250"/>
          <a:stretch>
            <a:fillRect/>
          </a:stretch>
        </p:blipFill>
        <p:spPr bwMode="auto">
          <a:xfrm>
            <a:off x="0" y="143986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427538" y="2997200"/>
            <a:ext cx="9366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58900" y="2359024"/>
            <a:ext cx="5257800" cy="3048000"/>
            <a:chOff x="458900" y="2359024"/>
            <a:chExt cx="5257800" cy="3048000"/>
          </a:xfrm>
        </p:grpSpPr>
        <p:pic>
          <p:nvPicPr>
            <p:cNvPr id="156675" name="Picture 3" descr="C:\Users\hewei\AppData\Roaming\Tencent\Users\306711232\QQ\WinTemp\RichOle\[@HAXQ{EJ}%A_9CGV1_~55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00" y="2359024"/>
              <a:ext cx="52578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椭圆 7"/>
            <p:cNvSpPr/>
            <p:nvPr/>
          </p:nvSpPr>
          <p:spPr bwMode="auto">
            <a:xfrm>
              <a:off x="1123474" y="3859213"/>
              <a:ext cx="2879725" cy="720725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106999" y="2992437"/>
            <a:ext cx="4829175" cy="2619375"/>
            <a:chOff x="4106999" y="2992437"/>
            <a:chExt cx="4829175" cy="26193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6999" y="2992437"/>
              <a:ext cx="4829175" cy="2619375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 bwMode="auto">
            <a:xfrm>
              <a:off x="5573180" y="3713163"/>
              <a:ext cx="2879725" cy="720725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——EI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426245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xfrm>
            <a:off x="719138" y="1995487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64051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31125" r="31100" b="6250"/>
          <a:stretch>
            <a:fillRect/>
          </a:stretch>
        </p:blipFill>
        <p:spPr bwMode="auto">
          <a:xfrm>
            <a:off x="0" y="1447800"/>
            <a:ext cx="70199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84213" y="2671762"/>
            <a:ext cx="1079500" cy="36036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699" name="Picture 3" descr="C:\Users\hewei\AppData\Roaming\Tencent\Users\306711232\QQ\WinTemp\RichOle\H]E1R14~R05)_CXQ_K2`G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248025"/>
            <a:ext cx="709612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755650" y="3248025"/>
            <a:ext cx="1079500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3250" r="13945" b="6250"/>
          <a:stretch>
            <a:fillRect/>
          </a:stretch>
        </p:blipFill>
        <p:spPr bwMode="auto">
          <a:xfrm>
            <a:off x="0" y="3549650"/>
            <a:ext cx="68754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 bwMode="auto">
          <a:xfrm>
            <a:off x="0" y="5768975"/>
            <a:ext cx="900113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椭圆 10"/>
          <p:cNvSpPr/>
          <p:nvPr/>
        </p:nvSpPr>
        <p:spPr bwMode="auto">
          <a:xfrm>
            <a:off x="3563938" y="3536950"/>
            <a:ext cx="576262" cy="35877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52" b="37202"/>
          <a:stretch>
            <a:fillRect/>
          </a:stretch>
        </p:blipFill>
        <p:spPr bwMode="auto">
          <a:xfrm>
            <a:off x="1042988" y="2239962"/>
            <a:ext cx="82010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6" descr="C:\Users\hewei\AppData\Roaming\Tencent\Users\306711232\QQ\WinTemp\RichOle\(%QC4(VDX{10(GFK}%N16G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824287"/>
            <a:ext cx="42195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椭圆 14"/>
          <p:cNvSpPr/>
          <p:nvPr/>
        </p:nvSpPr>
        <p:spPr bwMode="auto">
          <a:xfrm>
            <a:off x="3924300" y="4616450"/>
            <a:ext cx="2735263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——CNKI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5580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t="30141" r="29723" b="14735"/>
          <a:stretch>
            <a:fillRect/>
          </a:stretch>
        </p:blipFill>
        <p:spPr bwMode="auto">
          <a:xfrm>
            <a:off x="0" y="1341438"/>
            <a:ext cx="73802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11188" y="1700213"/>
            <a:ext cx="576262" cy="28892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51797" r="29723" b="16704"/>
          <a:stretch>
            <a:fillRect/>
          </a:stretch>
        </p:blipFill>
        <p:spPr bwMode="auto">
          <a:xfrm>
            <a:off x="0" y="2420938"/>
            <a:ext cx="73088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4787900" y="2708275"/>
            <a:ext cx="792163" cy="36036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 bwMode="auto">
          <a:xfrm>
            <a:off x="539750" y="3068638"/>
            <a:ext cx="792163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52" b="37202"/>
          <a:stretch>
            <a:fillRect/>
          </a:stretch>
        </p:blipFill>
        <p:spPr bwMode="auto">
          <a:xfrm>
            <a:off x="1042988" y="1844675"/>
            <a:ext cx="82010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hewei\AppData\Roaming\Tencent\Users\306711232\QQ\WinTemp\RichOle\E@(1TXEKQ@V72J(V2}%I_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41624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4427538" y="4437063"/>
            <a:ext cx="2736850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维普数据库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8277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——ACM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8485" r="16711" b="16704"/>
          <a:stretch>
            <a:fillRect/>
          </a:stretch>
        </p:blipFill>
        <p:spPr bwMode="auto">
          <a:xfrm>
            <a:off x="107950" y="1385888"/>
            <a:ext cx="89281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754178" y="1830387"/>
            <a:ext cx="2207656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ctr"/>
            <a:r>
              <a:rPr lang="en-US" altLang="zh-CN" b="1" dirty="0">
                <a:solidFill>
                  <a:schemeClr val="accent2"/>
                </a:solidFill>
              </a:rPr>
              <a:t>TIPs: </a:t>
            </a:r>
            <a:r>
              <a:rPr lang="zh-CN" altLang="en-US" b="1" dirty="0">
                <a:solidFill>
                  <a:schemeClr val="accent2"/>
                </a:solidFill>
              </a:rPr>
              <a:t>只能单篇导出</a:t>
            </a:r>
          </a:p>
        </p:txBody>
      </p:sp>
      <p:sp>
        <p:nvSpPr>
          <p:cNvPr id="7" name="椭圆 6"/>
          <p:cNvSpPr/>
          <p:nvPr/>
        </p:nvSpPr>
        <p:spPr bwMode="auto">
          <a:xfrm>
            <a:off x="7740650" y="3500438"/>
            <a:ext cx="647700" cy="2159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32109" r="23354" b="36391"/>
          <a:stretch>
            <a:fillRect/>
          </a:stretch>
        </p:blipFill>
        <p:spPr bwMode="auto">
          <a:xfrm>
            <a:off x="1043608" y="3800476"/>
            <a:ext cx="78486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7667625" y="5516563"/>
            <a:ext cx="936625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0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719138" y="1752600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3976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11438" r="15051" b="13751"/>
          <a:stretch>
            <a:fillRect/>
          </a:stretch>
        </p:blipFill>
        <p:spPr bwMode="auto">
          <a:xfrm>
            <a:off x="-30480" y="1362075"/>
            <a:ext cx="9217026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2812733" y="4046538"/>
            <a:ext cx="900112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58250" r="41145" b="12595"/>
          <a:stretch>
            <a:fillRect/>
          </a:stretch>
        </p:blipFill>
        <p:spPr bwMode="auto">
          <a:xfrm>
            <a:off x="3779838" y="3365500"/>
            <a:ext cx="28797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3779838" y="4086225"/>
            <a:ext cx="13684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 bwMode="auto">
          <a:xfrm>
            <a:off x="5219700" y="4518025"/>
            <a:ext cx="1368425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76801" name="Picture 1" descr="C:\Users\hewei\AppData\Roaming\Tencent\Users\306711232\QQ\WinTemp\RichOle\U$M18Z])[$NT}IT2]$@M~K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5202555"/>
            <a:ext cx="55435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——IEEE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80454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719138" y="1752600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3976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r="29723" b="6250"/>
          <a:stretch>
            <a:fillRect/>
          </a:stretch>
        </p:blipFill>
        <p:spPr bwMode="auto">
          <a:xfrm>
            <a:off x="0" y="1392238"/>
            <a:ext cx="8964613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859338" y="2212975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24931" name="Picture 3" descr="C:\Users\hewei\AppData\Roaming\Tencent\Users\306711232\QQ\WinTemp\RichOle\M]P2}%1UMXAP_2ISJ{X63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65500"/>
            <a:ext cx="57610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C:\Users\hewei\AppData\Roaming\Tencent\Users\306711232\QQ\WinTemp\RichOle\Z_Y)%K{K(21}9EU`EWD7%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658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2268538" y="4157663"/>
            <a:ext cx="3352800" cy="89535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</a:t>
            </a:r>
            <a:r>
              <a:rPr lang="en-US" altLang="zh-CN" sz="2400" dirty="0"/>
              <a:t>Elsevier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7639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</a:t>
            </a:r>
            <a:r>
              <a:rPr lang="en-US" altLang="zh-CN" sz="2400" dirty="0"/>
              <a:t>Springer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xfrm>
            <a:off x="719138" y="1878012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523037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13406" r="16159" b="6250"/>
          <a:stretch>
            <a:fillRect/>
          </a:stretch>
        </p:blipFill>
        <p:spPr bwMode="auto">
          <a:xfrm>
            <a:off x="142875" y="1449387"/>
            <a:ext cx="87503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300788" y="5435600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06285" y="2266048"/>
            <a:ext cx="1570038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fontAlgn="ctr"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altLang="zh-CN" dirty="0" smtClean="0"/>
              <a:t>TIPs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zh-CN" altLang="en-US" dirty="0" smtClean="0"/>
              <a:t>只能</a:t>
            </a:r>
            <a:r>
              <a:rPr lang="zh-CN" altLang="en-US" dirty="0"/>
              <a:t>单篇导出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5" t="24236" r="29721" b="27531"/>
          <a:stretch>
            <a:fillRect/>
          </a:stretch>
        </p:blipFill>
        <p:spPr bwMode="auto">
          <a:xfrm>
            <a:off x="1042988" y="2986087"/>
            <a:ext cx="49688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 bwMode="auto">
          <a:xfrm>
            <a:off x="4284663" y="5219700"/>
            <a:ext cx="1295400" cy="35877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726"/>
          <a:stretch/>
        </p:blipFill>
        <p:spPr>
          <a:xfrm>
            <a:off x="323528" y="764705"/>
            <a:ext cx="8809360" cy="5788496"/>
          </a:xfrm>
          <a:prstGeom prst="rect">
            <a:avLst/>
          </a:prstGeom>
        </p:spPr>
      </p:pic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9219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8218487" cy="981075"/>
          </a:xfrm>
        </p:spPr>
        <p:txBody>
          <a:bodyPr/>
          <a:lstStyle/>
          <a:p>
            <a:r>
              <a:rPr lang="zh-CN" altLang="en-US" dirty="0" smtClean="0"/>
              <a:t>先看看</a:t>
            </a:r>
            <a:r>
              <a:rPr lang="en-US" altLang="zh-CN" dirty="0" smtClean="0"/>
              <a:t>EndNote</a:t>
            </a:r>
            <a:r>
              <a:rPr lang="zh-CN" altLang="en-US" dirty="0" smtClean="0"/>
              <a:t>的工作界面</a:t>
            </a:r>
          </a:p>
        </p:txBody>
      </p:sp>
      <p:sp>
        <p:nvSpPr>
          <p:cNvPr id="9221" name="圆角矩形 11"/>
          <p:cNvSpPr>
            <a:spLocks noChangeArrowheads="1"/>
          </p:cNvSpPr>
          <p:nvPr/>
        </p:nvSpPr>
        <p:spPr bwMode="auto">
          <a:xfrm>
            <a:off x="323850" y="981075"/>
            <a:ext cx="7777163" cy="431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2" name="圆角矩形 6"/>
          <p:cNvSpPr>
            <a:spLocks noChangeArrowheads="1"/>
          </p:cNvSpPr>
          <p:nvPr/>
        </p:nvSpPr>
        <p:spPr bwMode="auto">
          <a:xfrm>
            <a:off x="323850" y="1412776"/>
            <a:ext cx="1151806" cy="48958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3" name="圆角矩形 7"/>
          <p:cNvSpPr>
            <a:spLocks noChangeArrowheads="1"/>
          </p:cNvSpPr>
          <p:nvPr/>
        </p:nvSpPr>
        <p:spPr bwMode="auto">
          <a:xfrm>
            <a:off x="1548680" y="2060847"/>
            <a:ext cx="5039543" cy="418437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4" name="圆角矩形 5"/>
          <p:cNvSpPr>
            <a:spLocks noChangeArrowheads="1"/>
          </p:cNvSpPr>
          <p:nvPr/>
        </p:nvSpPr>
        <p:spPr bwMode="auto">
          <a:xfrm>
            <a:off x="1475656" y="1484313"/>
            <a:ext cx="5112568" cy="5762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5" name="圆角矩形 8"/>
          <p:cNvSpPr>
            <a:spLocks noChangeArrowheads="1"/>
          </p:cNvSpPr>
          <p:nvPr/>
        </p:nvSpPr>
        <p:spPr bwMode="auto">
          <a:xfrm>
            <a:off x="6629400" y="1477193"/>
            <a:ext cx="2400300" cy="492360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内容占位符 4"/>
          <p:cNvSpPr>
            <a:spLocks noGrp="1"/>
          </p:cNvSpPr>
          <p:nvPr>
            <p:ph idx="1"/>
          </p:nvPr>
        </p:nvSpPr>
        <p:spPr>
          <a:xfrm>
            <a:off x="2246471" y="1789112"/>
            <a:ext cx="6156325" cy="38163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800" dirty="0" smtClean="0">
                <a:solidFill>
                  <a:srgbClr val="660033"/>
                </a:solidFill>
              </a:rPr>
              <a:t>数据库导入到</a:t>
            </a:r>
            <a:r>
              <a:rPr lang="en-US" altLang="zh-CN" sz="2800" dirty="0" smtClean="0">
                <a:solidFill>
                  <a:srgbClr val="660033"/>
                </a:solidFill>
              </a:rPr>
              <a:t>EndNote</a:t>
            </a:r>
            <a:r>
              <a:rPr lang="zh-CN" altLang="en-US" sz="2800" dirty="0" smtClean="0">
                <a:solidFill>
                  <a:srgbClr val="660033"/>
                </a:solidFill>
              </a:rPr>
              <a:t>案例总结</a:t>
            </a:r>
            <a:r>
              <a:rPr lang="en-US" altLang="zh-CN" sz="2800" dirty="0" smtClean="0">
                <a:solidFill>
                  <a:srgbClr val="660033"/>
                </a:solidFill>
              </a:rPr>
              <a:t>——</a:t>
            </a:r>
          </a:p>
          <a:p>
            <a:r>
              <a:rPr lang="zh-CN" altLang="en-US" sz="2400" dirty="0" smtClean="0"/>
              <a:t>事先</a:t>
            </a:r>
            <a:r>
              <a:rPr lang="en-US" altLang="zh-CN" sz="2400" dirty="0" smtClean="0"/>
              <a:t>open</a:t>
            </a:r>
            <a:r>
              <a:rPr lang="zh-CN" altLang="en-US" sz="2400" dirty="0" smtClean="0"/>
              <a:t>或者</a:t>
            </a:r>
            <a:r>
              <a:rPr lang="en-US" altLang="zh-CN" sz="2400" dirty="0" smtClean="0"/>
              <a:t>new</a:t>
            </a:r>
            <a:r>
              <a:rPr lang="zh-CN" altLang="en-US" sz="2400" dirty="0" smtClean="0"/>
              <a:t>一个</a:t>
            </a:r>
            <a:r>
              <a:rPr lang="en-US" altLang="zh-CN" sz="2400" dirty="0" smtClean="0"/>
              <a:t>library</a:t>
            </a:r>
          </a:p>
          <a:p>
            <a:r>
              <a:rPr lang="zh-CN" altLang="en-US" sz="2400" dirty="0" smtClean="0"/>
              <a:t>检索</a:t>
            </a:r>
            <a:r>
              <a:rPr lang="en-US" altLang="zh-CN" sz="2400" dirty="0" smtClean="0"/>
              <a:t>----</a:t>
            </a:r>
            <a:r>
              <a:rPr lang="zh-CN" altLang="en-US" sz="2400" dirty="0" smtClean="0"/>
              <a:t>选择</a:t>
            </a:r>
            <a:r>
              <a:rPr lang="en-US" altLang="zh-CN" sz="2400" dirty="0" smtClean="0"/>
              <a:t>-----</a:t>
            </a:r>
            <a:r>
              <a:rPr lang="zh-CN" altLang="en-US" sz="2400" dirty="0" smtClean="0"/>
              <a:t>导出：</a:t>
            </a:r>
            <a:r>
              <a:rPr lang="en-US" altLang="zh-CN" sz="2400" dirty="0" smtClean="0">
                <a:solidFill>
                  <a:schemeClr val="accent2"/>
                </a:solidFill>
              </a:rPr>
              <a:t>export</a:t>
            </a:r>
            <a:r>
              <a:rPr lang="zh-CN" altLang="en-US" sz="2400" dirty="0" smtClean="0">
                <a:solidFill>
                  <a:schemeClr val="accent2"/>
                </a:solidFill>
              </a:rPr>
              <a:t>、</a:t>
            </a:r>
            <a:r>
              <a:rPr lang="en-US" altLang="zh-CN" sz="2400" dirty="0" smtClean="0">
                <a:solidFill>
                  <a:schemeClr val="accent2"/>
                </a:solidFill>
              </a:rPr>
              <a:t>download</a:t>
            </a:r>
            <a:r>
              <a:rPr lang="zh-CN" altLang="en-US" sz="2400" dirty="0" smtClean="0">
                <a:solidFill>
                  <a:schemeClr val="accent2"/>
                </a:solidFill>
              </a:rPr>
              <a:t>、输出、导入、下载等字样</a:t>
            </a:r>
            <a:endParaRPr lang="en-US" altLang="zh-CN" sz="2400" dirty="0" smtClean="0">
              <a:solidFill>
                <a:schemeClr val="accent2"/>
              </a:solidFill>
            </a:endParaRPr>
          </a:p>
          <a:p>
            <a:r>
              <a:rPr lang="zh-CN" altLang="en-US" sz="2400" dirty="0" smtClean="0"/>
              <a:t>输出格式：</a:t>
            </a:r>
            <a:r>
              <a:rPr lang="en-US" altLang="zh-CN" sz="2400" dirty="0" smtClean="0">
                <a:solidFill>
                  <a:srgbClr val="FF0000"/>
                </a:solidFill>
              </a:rPr>
              <a:t>Endnote</a:t>
            </a:r>
            <a:r>
              <a:rPr lang="zh-CN" altLang="en-US" sz="2400" dirty="0" smtClean="0">
                <a:solidFill>
                  <a:srgbClr val="FF0000"/>
                </a:solidFill>
              </a:rPr>
              <a:t>格式</a:t>
            </a:r>
          </a:p>
          <a:p>
            <a:r>
              <a:rPr lang="zh-CN" altLang="en-US" sz="2400" dirty="0" smtClean="0"/>
              <a:t>数据库导入，只有题录信息，没有全文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直接导入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先下载文件、再手工导入</a:t>
            </a:r>
            <a:endParaRPr lang="en-US" altLang="zh-CN" sz="2000" dirty="0" smtClean="0"/>
          </a:p>
          <a:p>
            <a:pPr lvl="1">
              <a:buFontTx/>
              <a:buNone/>
            </a:pPr>
            <a:endParaRPr lang="zh-CN" altLang="en-US" sz="2400" dirty="0" smtClean="0"/>
          </a:p>
          <a:p>
            <a:pPr lvl="1"/>
            <a:endParaRPr lang="zh-CN" altLang="en-US" sz="2000" dirty="0" smtClean="0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</a:p>
        </p:txBody>
      </p:sp>
      <p:sp>
        <p:nvSpPr>
          <p:cNvPr id="8" name="文本占位符 5"/>
          <p:cNvSpPr txBox="1">
            <a:spLocks/>
          </p:cNvSpPr>
          <p:nvPr/>
        </p:nvSpPr>
        <p:spPr bwMode="auto"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None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9pPr>
          </a:lstStyle>
          <a:p>
            <a:pPr algn="ctr"/>
            <a:endParaRPr lang="en-US" altLang="zh-CN" sz="2400" kern="0" smtClean="0"/>
          </a:p>
          <a:p>
            <a:pPr algn="ctr"/>
            <a:endParaRPr lang="en-US" altLang="zh-CN" sz="2400" kern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kern="0" smtClean="0">
                <a:solidFill>
                  <a:schemeClr val="bg1"/>
                </a:solidFill>
              </a:rPr>
              <a:t>知识点解析</a:t>
            </a:r>
            <a:endParaRPr lang="zh-CN" altLang="en-US" sz="2400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2.5  </a:t>
            </a:r>
            <a:r>
              <a:rPr lang="zh-CN" altLang="en-US" kern="0" dirty="0" smtClean="0"/>
              <a:t>手工导入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56" y="1371600"/>
            <a:ext cx="75438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1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2.5  </a:t>
            </a:r>
            <a:r>
              <a:rPr lang="zh-CN" altLang="en-US" dirty="0" smtClean="0"/>
              <a:t>手工导入</a:t>
            </a:r>
          </a:p>
        </p:txBody>
      </p:sp>
      <p:sp>
        <p:nvSpPr>
          <p:cNvPr id="3072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25" b="8829"/>
          <a:stretch>
            <a:fillRect/>
          </a:stretch>
        </p:blipFill>
        <p:spPr bwMode="auto">
          <a:xfrm>
            <a:off x="719138" y="188913"/>
            <a:ext cx="74517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19250" y="1512093"/>
            <a:ext cx="5110956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作者：一名一行  名在前姓在后；姓前明后加逗号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525" y="2276475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年份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19250" y="2670175"/>
            <a:ext cx="7345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文章标题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20838" y="3065463"/>
            <a:ext cx="33115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期刊名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19250" y="3489325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卷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19250" y="3938588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19250" y="4297363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页码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258888" y="1624013"/>
            <a:ext cx="18319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文献评级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425825" y="1225867"/>
            <a:ext cx="18319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51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种文献类型可供选择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1619250" y="1225867"/>
            <a:ext cx="1806575" cy="2862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41" y="1208088"/>
            <a:ext cx="2381250" cy="34480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601" y="1771650"/>
            <a:ext cx="1699194" cy="9580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960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8" b="9813"/>
          <a:stretch>
            <a:fillRect/>
          </a:stretch>
        </p:blipFill>
        <p:spPr bwMode="auto">
          <a:xfrm>
            <a:off x="652463" y="188913"/>
            <a:ext cx="75914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31950" y="14128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关键词：一词一行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250" y="18446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摘要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47813" y="2133600"/>
            <a:ext cx="6756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ea typeface="黑体" panose="02010609060101010101" pitchFamily="49" charset="-122"/>
              </a:rPr>
              <a:t>做文献标记，如“写作要用”，“很重要”，便于找到文献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47813" y="2565400"/>
            <a:ext cx="7108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ea typeface="黑体" panose="02010609060101010101" pitchFamily="49" charset="-122"/>
              </a:rPr>
              <a:t>做文献笔记，可以将原文经典语句，核心理论摘录于此，加以批注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47813" y="29241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文章链接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47813" y="3284538"/>
            <a:ext cx="59039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粘贴或拖拽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PDF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 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Word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 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Excel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等，作为附件表格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7813" y="3716338"/>
            <a:ext cx="33115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作者地址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47813" y="4005263"/>
            <a:ext cx="83534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粘贴图片或表格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5030"/>
          <a:stretch/>
        </p:blipFill>
        <p:spPr>
          <a:xfrm>
            <a:off x="3817681" y="720327"/>
            <a:ext cx="1978281" cy="13719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28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905000"/>
            <a:ext cx="8424862" cy="4525963"/>
          </a:xfrm>
        </p:spPr>
        <p:txBody>
          <a:bodyPr/>
          <a:lstStyle/>
          <a:p>
            <a:r>
              <a:rPr lang="zh-CN" altLang="en-US" dirty="0" smtClean="0"/>
              <a:t>手工添加</a:t>
            </a:r>
          </a:p>
          <a:p>
            <a:pPr lvl="1"/>
            <a:r>
              <a:rPr lang="zh-CN" altLang="en-US" b="0" dirty="0" smtClean="0"/>
              <a:t>作者栏：一</a:t>
            </a:r>
            <a:r>
              <a:rPr lang="zh-CN" altLang="en-US" b="0" dirty="0"/>
              <a:t>名</a:t>
            </a:r>
            <a:r>
              <a:rPr lang="zh-CN" altLang="en-US" b="0" dirty="0" smtClean="0"/>
              <a:t>一行；名</a:t>
            </a:r>
            <a:r>
              <a:rPr lang="zh-CN" altLang="en-US" b="0" dirty="0"/>
              <a:t>在前姓在后；姓前明后加</a:t>
            </a:r>
            <a:r>
              <a:rPr lang="zh-CN" altLang="en-US" b="0" dirty="0" smtClean="0"/>
              <a:t>逗号</a:t>
            </a:r>
            <a:endParaRPr lang="en-US" altLang="zh-CN" b="0" dirty="0" smtClean="0"/>
          </a:p>
          <a:p>
            <a:pPr lvl="1"/>
            <a:r>
              <a:rPr lang="zh-CN" altLang="en-US" b="0" dirty="0"/>
              <a:t>关键词：一词</a:t>
            </a:r>
            <a:r>
              <a:rPr lang="zh-CN" altLang="en-US" b="0" dirty="0" smtClean="0"/>
              <a:t>一行</a:t>
            </a:r>
            <a:endParaRPr lang="en-US" altLang="zh-CN" b="0" dirty="0" smtClean="0"/>
          </a:p>
          <a:p>
            <a:pPr lvl="1"/>
            <a:r>
              <a:rPr lang="en-US" altLang="zh-CN" b="0" dirty="0" smtClean="0"/>
              <a:t>Note</a:t>
            </a:r>
            <a:r>
              <a:rPr lang="zh-CN" altLang="en-US" b="0" dirty="0" smtClean="0"/>
              <a:t>、</a:t>
            </a:r>
            <a:r>
              <a:rPr lang="en-US" altLang="zh-CN" b="0" dirty="0" smtClean="0"/>
              <a:t>research note</a:t>
            </a:r>
            <a:r>
              <a:rPr lang="zh-CN" altLang="en-US" b="0" dirty="0" smtClean="0"/>
              <a:t>、</a:t>
            </a:r>
            <a:r>
              <a:rPr lang="en-US" altLang="zh-CN" b="0" dirty="0" smtClean="0"/>
              <a:t>Abstract</a:t>
            </a:r>
            <a:r>
              <a:rPr lang="zh-CN" altLang="en-US" b="0" dirty="0" smtClean="0"/>
              <a:t>共可输入</a:t>
            </a:r>
            <a:r>
              <a:rPr lang="en-US" altLang="zh-CN" b="0" dirty="0" smtClean="0"/>
              <a:t> 64,000 </a:t>
            </a:r>
            <a:r>
              <a:rPr lang="zh-CN" altLang="en-US" b="0" dirty="0" smtClean="0"/>
              <a:t>个字符</a:t>
            </a:r>
          </a:p>
          <a:p>
            <a:pPr lvl="1"/>
            <a:r>
              <a:rPr lang="zh-CN" altLang="en-US" b="0" dirty="0" smtClean="0"/>
              <a:t>文件</a:t>
            </a:r>
            <a:r>
              <a:rPr lang="en-US" altLang="zh-CN" b="0" dirty="0" smtClean="0"/>
              <a:t>PDF</a:t>
            </a:r>
            <a:r>
              <a:rPr lang="zh-CN" altLang="en-US" b="0" dirty="0" smtClean="0"/>
              <a:t>，</a:t>
            </a:r>
            <a:r>
              <a:rPr lang="en-US" altLang="zh-CN" b="0" dirty="0" smtClean="0"/>
              <a:t>excel</a:t>
            </a:r>
            <a:r>
              <a:rPr lang="zh-CN" altLang="en-US" b="0" dirty="0" smtClean="0"/>
              <a:t>，</a:t>
            </a:r>
            <a:r>
              <a:rPr lang="en-US" altLang="zh-CN" b="0" dirty="0" smtClean="0"/>
              <a:t>JPG</a:t>
            </a:r>
            <a:r>
              <a:rPr lang="zh-CN" altLang="en-US" b="0" dirty="0" smtClean="0"/>
              <a:t>等都可以添加到文献中</a:t>
            </a:r>
            <a:endParaRPr lang="en-US" altLang="zh-CN" b="0" dirty="0" smtClean="0"/>
          </a:p>
          <a:p>
            <a:pPr marL="457200" lvl="1" indent="0">
              <a:buNone/>
            </a:pPr>
            <a:r>
              <a:rPr lang="zh-CN" altLang="en-US" dirty="0" smtClean="0">
                <a:solidFill>
                  <a:srgbClr val="FF0000"/>
                </a:solidFill>
              </a:rPr>
              <a:t>提示：</a:t>
            </a:r>
            <a:r>
              <a:rPr lang="zh-CN" altLang="en-US" b="0" dirty="0" smtClean="0"/>
              <a:t>如果记不住格式，可以打开已有的文献</a:t>
            </a:r>
            <a:r>
              <a:rPr lang="en-US" altLang="zh-CN" b="0" dirty="0" smtClean="0"/>
              <a:t>reference</a:t>
            </a:r>
            <a:endParaRPr lang="zh-CN" altLang="en-US" b="0" dirty="0" smtClean="0"/>
          </a:p>
          <a:p>
            <a:endParaRPr lang="en-US" altLang="zh-CN" b="0" dirty="0" smtClean="0"/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2.5  </a:t>
            </a:r>
            <a:r>
              <a:rPr lang="zh-CN" altLang="en-US" kern="0" dirty="0" smtClean="0"/>
              <a:t>手工导入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207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846202"/>
              </p:ext>
            </p:extLst>
          </p:nvPr>
        </p:nvGraphicFramePr>
        <p:xfrm>
          <a:off x="2209800" y="2133600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dirty="0" smtClean="0"/>
          </a:p>
          <a:p>
            <a:pPr algn="ctr"/>
            <a:endParaRPr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209800" y="627356"/>
            <a:ext cx="619283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Times New Roman"/>
                <a:ea typeface="宋体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48200" y="2514600"/>
            <a:ext cx="3886200" cy="3015928"/>
            <a:chOff x="4572000" y="3042600"/>
            <a:chExt cx="3886200" cy="3015928"/>
          </a:xfrm>
        </p:grpSpPr>
        <p:sp>
          <p:nvSpPr>
            <p:cNvPr id="9" name="左箭头标注 8"/>
            <p:cNvSpPr/>
            <p:nvPr/>
          </p:nvSpPr>
          <p:spPr bwMode="auto">
            <a:xfrm>
              <a:off x="4572000" y="3042600"/>
              <a:ext cx="3886200" cy="3015928"/>
            </a:xfrm>
            <a:prstGeom prst="leftArrowCallout">
              <a:avLst>
                <a:gd name="adj1" fmla="val 10580"/>
                <a:gd name="adj2" fmla="val 7998"/>
                <a:gd name="adj3" fmla="val 18169"/>
                <a:gd name="adj4" fmla="val 7848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483249" y="3144000"/>
              <a:ext cx="2919389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/>
                <a:t>3.1 </a:t>
              </a:r>
              <a:r>
                <a:rPr lang="zh-CN" altLang="en-US" sz="2000" dirty="0"/>
                <a:t>文献去重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3.2 </a:t>
              </a:r>
              <a:r>
                <a:rPr lang="zh-CN" altLang="en-US" sz="2000" dirty="0"/>
                <a:t>文献分组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3.3 </a:t>
              </a:r>
              <a:r>
                <a:rPr lang="zh-CN" altLang="en-US" sz="2000" dirty="0"/>
                <a:t>文献查询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3.4 </a:t>
              </a:r>
              <a:r>
                <a:rPr lang="zh-CN" altLang="en-US" sz="2000" dirty="0"/>
                <a:t>文献分析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3.5</a:t>
              </a:r>
              <a:r>
                <a:rPr lang="zh-CN" altLang="en-US" sz="2000" dirty="0"/>
                <a:t> 标记文献已读和未读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3.6 </a:t>
              </a:r>
              <a:r>
                <a:rPr lang="zh-CN" altLang="en-US" sz="2000" dirty="0"/>
                <a:t>文献</a:t>
              </a:r>
              <a:r>
                <a:rPr lang="zh-CN" altLang="en-US" sz="2000" dirty="0" smtClean="0"/>
                <a:t>评级</a:t>
              </a:r>
              <a:endParaRPr lang="en-US" altLang="zh-CN" sz="2000" dirty="0" smtClean="0"/>
            </a:p>
          </p:txBody>
        </p:sp>
      </p:grpSp>
      <p:sp>
        <p:nvSpPr>
          <p:cNvPr id="10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578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3.1 </a:t>
            </a:r>
            <a:r>
              <a:rPr lang="zh-CN" altLang="en-US" smtClean="0"/>
              <a:t>文献去重</a:t>
            </a:r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0" b="8656"/>
          <a:stretch>
            <a:fillRect/>
          </a:stretch>
        </p:blipFill>
        <p:spPr bwMode="auto">
          <a:xfrm>
            <a:off x="71438" y="1090613"/>
            <a:ext cx="8964612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900113" y="4797425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21454" r="34505" b="18500"/>
          <a:stretch>
            <a:fillRect/>
          </a:stretch>
        </p:blipFill>
        <p:spPr bwMode="auto">
          <a:xfrm>
            <a:off x="1187450" y="1844675"/>
            <a:ext cx="75612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2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3.2 </a:t>
            </a:r>
            <a:r>
              <a:rPr lang="zh-CN" altLang="en-US" smtClean="0"/>
              <a:t>文献分组</a:t>
            </a:r>
          </a:p>
        </p:txBody>
      </p:sp>
      <p:sp>
        <p:nvSpPr>
          <p:cNvPr id="3481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20" b="46234"/>
          <a:stretch>
            <a:fillRect/>
          </a:stretch>
        </p:blipFill>
        <p:spPr bwMode="auto">
          <a:xfrm>
            <a:off x="539750" y="1306513"/>
            <a:ext cx="698500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9988" y="1773238"/>
            <a:ext cx="4164012" cy="922337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</a:t>
            </a: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Group     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建立组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 Smart Group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智能建组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 From Group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合并组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55186" y="4225925"/>
            <a:ext cx="3789362" cy="369887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</a:t>
            </a: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Group Set 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建立组群</a:t>
            </a:r>
          </a:p>
        </p:txBody>
      </p:sp>
    </p:spTree>
    <p:extLst>
      <p:ext uri="{BB962C8B-B14F-4D97-AF65-F5344CB8AC3E}">
        <p14:creationId xmlns:p14="http://schemas.microsoft.com/office/powerpoint/2010/main" val="25472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3.3 </a:t>
            </a:r>
            <a:r>
              <a:rPr lang="zh-CN" altLang="en-US" smtClean="0"/>
              <a:t>文献查询</a:t>
            </a:r>
          </a:p>
        </p:txBody>
      </p:sp>
      <p:sp>
        <p:nvSpPr>
          <p:cNvPr id="3584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5" b="38361"/>
          <a:stretch>
            <a:fillRect/>
          </a:stretch>
        </p:blipFill>
        <p:spPr bwMode="auto">
          <a:xfrm>
            <a:off x="0" y="1773238"/>
            <a:ext cx="9144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643438" y="2565400"/>
            <a:ext cx="1008062" cy="4651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 bwMode="auto">
          <a:xfrm>
            <a:off x="3132138" y="3573463"/>
            <a:ext cx="2232025" cy="71913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5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3.4 </a:t>
            </a:r>
            <a:r>
              <a:rPr lang="zh-CN" altLang="en-US" smtClean="0"/>
              <a:t>文献分析</a:t>
            </a:r>
          </a:p>
        </p:txBody>
      </p:sp>
      <p:sp>
        <p:nvSpPr>
          <p:cNvPr id="3686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8" b="15456"/>
          <a:stretch>
            <a:fillRect/>
          </a:stretch>
        </p:blipFill>
        <p:spPr bwMode="auto">
          <a:xfrm>
            <a:off x="-25400" y="1287463"/>
            <a:ext cx="91694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4" descr="C:\Users\hewei\AppData\Roaming\Tencent\Users\306711232\QQ\WinTemp\RichOle\HEUS8KCI%MBJONQF2371K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0"/>
            <a:ext cx="39322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1835150" y="4221163"/>
            <a:ext cx="2232025" cy="46513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88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内容占位符 4"/>
          <p:cNvSpPr>
            <a:spLocks noGrp="1"/>
          </p:cNvSpPr>
          <p:nvPr>
            <p:ph idx="1"/>
          </p:nvPr>
        </p:nvSpPr>
        <p:spPr>
          <a:xfrm>
            <a:off x="2268538" y="1844675"/>
            <a:ext cx="6335712" cy="3024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2800" dirty="0" smtClean="0">
                <a:solidFill>
                  <a:srgbClr val="660033"/>
                </a:solidFill>
              </a:rPr>
              <a:t>Endnote</a:t>
            </a:r>
            <a:r>
              <a:rPr lang="zh-CN" altLang="en-US" sz="2800" dirty="0" smtClean="0">
                <a:solidFill>
                  <a:srgbClr val="660033"/>
                </a:solidFill>
              </a:rPr>
              <a:t>学习的两个关键点</a:t>
            </a:r>
            <a:endParaRPr lang="en-US" altLang="zh-CN" sz="2400" dirty="0" smtClean="0"/>
          </a:p>
          <a:p>
            <a:r>
              <a:rPr lang="zh-CN" altLang="en-US" sz="2400" dirty="0" smtClean="0"/>
              <a:t>建立文献管理库：</a:t>
            </a:r>
          </a:p>
          <a:p>
            <a:pPr lvl="1"/>
            <a:r>
              <a:rPr lang="zh-CN" altLang="en-US" sz="2000" dirty="0" smtClean="0"/>
              <a:t>把零散的文章规范的导入到个人文献管理数据库（题录信息</a:t>
            </a:r>
            <a:r>
              <a:rPr lang="en-US" altLang="zh-CN" sz="2000" dirty="0" smtClean="0"/>
              <a:t>+pdf</a:t>
            </a:r>
            <a:r>
              <a:rPr lang="zh-CN" altLang="en-US" sz="2000" dirty="0" smtClean="0"/>
              <a:t>原文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各种附件）</a:t>
            </a:r>
          </a:p>
          <a:p>
            <a:r>
              <a:rPr lang="zh-CN" altLang="en-US" sz="2400" dirty="0" smtClean="0"/>
              <a:t>参考文献引用：</a:t>
            </a:r>
          </a:p>
          <a:p>
            <a:pPr lvl="1"/>
            <a:r>
              <a:rPr lang="zh-CN" altLang="en-US" sz="2000" dirty="0" smtClean="0"/>
              <a:t>方便的在文章中插入参考文献</a:t>
            </a:r>
          </a:p>
          <a:p>
            <a:pPr>
              <a:buFont typeface="Wingdings" pitchFamily="2" charset="2"/>
              <a:buNone/>
            </a:pPr>
            <a:endParaRPr lang="zh-CN" altLang="en-US" sz="2000" dirty="0" smtClean="0">
              <a:solidFill>
                <a:srgbClr val="660033"/>
              </a:solidFill>
            </a:endParaRPr>
          </a:p>
          <a:p>
            <a:pPr>
              <a:buFont typeface="Wingdings" pitchFamily="2" charset="2"/>
              <a:buNone/>
            </a:pPr>
            <a:endParaRPr lang="zh-CN" altLang="en-US" sz="2000" dirty="0" smtClean="0"/>
          </a:p>
        </p:txBody>
      </p:sp>
      <p:sp>
        <p:nvSpPr>
          <p:cNvPr id="15363" name="文本占位符 5"/>
          <p:cNvSpPr>
            <a:spLocks noGrp="1"/>
          </p:cNvSpPr>
          <p:nvPr>
            <p:ph type="body" sz="half" idx="2"/>
          </p:nvPr>
        </p:nvSpPr>
        <p:spPr>
          <a:xfrm>
            <a:off x="1331913" y="1412875"/>
            <a:ext cx="719137" cy="3887788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smtClean="0"/>
          </a:p>
          <a:p>
            <a:pPr algn="ctr"/>
            <a:r>
              <a:rPr lang="zh-CN" altLang="en-US" sz="240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555875" y="5084763"/>
            <a:ext cx="5976938" cy="511175"/>
          </a:xfrm>
          <a:prstGeom prst="round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学会这两点，就掌握</a:t>
            </a:r>
            <a:r>
              <a:rPr lang="en-US" altLang="zh-CN" sz="2400" dirty="0">
                <a:solidFill>
                  <a:srgbClr val="FF0000"/>
                </a:solidFill>
                <a:latin typeface="+mn-ea"/>
                <a:ea typeface="+mn-ea"/>
              </a:rPr>
              <a:t>endnote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的核心操作了</a:t>
            </a:r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4305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3.5</a:t>
            </a:r>
            <a:r>
              <a:rPr lang="zh-CN" altLang="en-US" smtClean="0"/>
              <a:t> 标记文献已读和未读</a:t>
            </a:r>
          </a:p>
        </p:txBody>
      </p:sp>
      <p:sp>
        <p:nvSpPr>
          <p:cNvPr id="378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5" b="12766"/>
          <a:stretch>
            <a:fillRect/>
          </a:stretch>
        </p:blipFill>
        <p:spPr bwMode="auto">
          <a:xfrm>
            <a:off x="0" y="1327150"/>
            <a:ext cx="91440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AutoShape 10"/>
          <p:cNvSpPr>
            <a:spLocks noChangeArrowheads="1"/>
          </p:cNvSpPr>
          <p:nvPr/>
        </p:nvSpPr>
        <p:spPr bwMode="auto">
          <a:xfrm>
            <a:off x="2555875" y="3284538"/>
            <a:ext cx="3095625" cy="720725"/>
          </a:xfrm>
          <a:prstGeom prst="wedgeRoundRectCallout">
            <a:avLst>
              <a:gd name="adj1" fmla="val -56194"/>
              <a:gd name="adj2" fmla="val 9419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已读和未读文献区分，未读文献用黑色字体标记</a:t>
            </a:r>
          </a:p>
        </p:txBody>
      </p:sp>
      <p:sp>
        <p:nvSpPr>
          <p:cNvPr id="37895" name="Oval 6"/>
          <p:cNvSpPr>
            <a:spLocks noChangeArrowheads="1"/>
          </p:cNvSpPr>
          <p:nvPr/>
        </p:nvSpPr>
        <p:spPr bwMode="auto">
          <a:xfrm>
            <a:off x="1619250" y="2997200"/>
            <a:ext cx="431800" cy="3860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3.5</a:t>
            </a:r>
            <a:r>
              <a:rPr lang="zh-CN" altLang="en-US" smtClean="0"/>
              <a:t> 标记文献已读和未读</a:t>
            </a:r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3" b="11781"/>
          <a:stretch>
            <a:fillRect/>
          </a:stretch>
        </p:blipFill>
        <p:spPr bwMode="auto">
          <a:xfrm>
            <a:off x="0" y="1268413"/>
            <a:ext cx="91979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395288" y="4508500"/>
            <a:ext cx="2232025" cy="3937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7345" r="41063" b="19656"/>
          <a:stretch>
            <a:fillRect/>
          </a:stretch>
        </p:blipFill>
        <p:spPr bwMode="auto">
          <a:xfrm>
            <a:off x="3059113" y="1628775"/>
            <a:ext cx="55451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4643438" y="4149725"/>
            <a:ext cx="3744912" cy="1223963"/>
          </a:xfrm>
          <a:prstGeom prst="wedgeRoundRectCallout">
            <a:avLst>
              <a:gd name="adj1" fmla="val -21176"/>
              <a:gd name="adj2" fmla="val -8887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可设置何时自动标记为已读文献：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）双击打开文献编辑窗口后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）在文献预览窗口查看后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）对文献评级后</a:t>
            </a:r>
            <a:endParaRPr lang="en-US" altLang="zh-CN"/>
          </a:p>
        </p:txBody>
      </p:sp>
      <p:sp>
        <p:nvSpPr>
          <p:cNvPr id="9" name="右箭头 8"/>
          <p:cNvSpPr/>
          <p:nvPr/>
        </p:nvSpPr>
        <p:spPr>
          <a:xfrm rot="19218511">
            <a:off x="2500313" y="4264025"/>
            <a:ext cx="647700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4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3.6 </a:t>
            </a:r>
            <a:r>
              <a:rPr lang="zh-CN" altLang="en-US" smtClean="0"/>
              <a:t>文献评级</a:t>
            </a:r>
          </a:p>
        </p:txBody>
      </p:sp>
      <p:sp>
        <p:nvSpPr>
          <p:cNvPr id="399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6688"/>
          <a:stretch>
            <a:fillRect/>
          </a:stretch>
        </p:blipFill>
        <p:spPr bwMode="auto">
          <a:xfrm>
            <a:off x="250825" y="1268413"/>
            <a:ext cx="86883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2700338" y="4692650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9943" name="圆角矩形 8"/>
          <p:cNvSpPr>
            <a:spLocks noChangeArrowheads="1"/>
          </p:cNvSpPr>
          <p:nvPr/>
        </p:nvSpPr>
        <p:spPr bwMode="auto">
          <a:xfrm>
            <a:off x="5508625" y="2781300"/>
            <a:ext cx="719138" cy="9350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2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2209800" y="2133600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dirty="0" smtClean="0"/>
          </a:p>
          <a:p>
            <a:pPr algn="ctr"/>
            <a:endParaRPr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209800" y="627356"/>
            <a:ext cx="619283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Times New Roman"/>
                <a:ea typeface="宋体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24400" y="3067200"/>
            <a:ext cx="3276600" cy="3582000"/>
            <a:chOff x="4876800" y="1647562"/>
            <a:chExt cx="3983038" cy="3581400"/>
          </a:xfrm>
        </p:grpSpPr>
        <p:sp>
          <p:nvSpPr>
            <p:cNvPr id="10" name="左箭头标注 9"/>
            <p:cNvSpPr/>
            <p:nvPr/>
          </p:nvSpPr>
          <p:spPr bwMode="auto">
            <a:xfrm>
              <a:off x="4876800" y="1647562"/>
              <a:ext cx="3983038" cy="3581400"/>
            </a:xfrm>
            <a:prstGeom prst="leftArrowCallout">
              <a:avLst>
                <a:gd name="adj1" fmla="val 10580"/>
                <a:gd name="adj2" fmla="val 7998"/>
                <a:gd name="adj3" fmla="val 18169"/>
                <a:gd name="adj4" fmla="val 7848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911151" y="1799962"/>
              <a:ext cx="2207656" cy="3264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/>
                <a:t>4.1 </a:t>
              </a:r>
              <a:r>
                <a:rPr lang="zh-CN" altLang="en-US" sz="2000" dirty="0"/>
                <a:t>选择论文模板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4.2 </a:t>
              </a:r>
              <a:r>
                <a:rPr lang="zh-CN" altLang="en-US" sz="2000" dirty="0"/>
                <a:t>插入参考文献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4.3 </a:t>
              </a:r>
              <a:r>
                <a:rPr lang="zh-CN" altLang="en-US" sz="2000" dirty="0"/>
                <a:t>更改期刊</a:t>
              </a:r>
              <a:r>
                <a:rPr lang="en-US" altLang="zh-CN" sz="2000" dirty="0"/>
                <a:t>Style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4.4 </a:t>
              </a:r>
              <a:r>
                <a:rPr lang="zh-CN" altLang="en-US" sz="2000" dirty="0"/>
                <a:t>制作</a:t>
              </a:r>
              <a:r>
                <a:rPr lang="en-US" altLang="zh-CN" sz="2000" dirty="0"/>
                <a:t>style</a:t>
              </a:r>
              <a:r>
                <a:rPr lang="zh-CN" altLang="en-US" sz="2000" dirty="0"/>
                <a:t>方法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4.5 </a:t>
              </a:r>
              <a:r>
                <a:rPr lang="zh-CN" altLang="en-US" sz="2000" dirty="0"/>
                <a:t>删除参考文献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4.6 </a:t>
              </a:r>
              <a:r>
                <a:rPr lang="zh-CN" altLang="en-US" sz="2000" dirty="0"/>
                <a:t>移除代码投稿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4.7 </a:t>
              </a:r>
              <a:r>
                <a:rPr lang="zh-CN" altLang="en-US" sz="2000" dirty="0"/>
                <a:t>压缩备份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38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4.1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选择论文模板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" b="5376"/>
          <a:stretch>
            <a:fillRect/>
          </a:stretch>
        </p:blipFill>
        <p:spPr>
          <a:xfrm>
            <a:off x="0" y="1341438"/>
            <a:ext cx="9118600" cy="4895850"/>
          </a:xfrm>
          <a:noFill/>
        </p:spPr>
      </p:pic>
      <p:sp>
        <p:nvSpPr>
          <p:cNvPr id="7" name="椭圆 6"/>
          <p:cNvSpPr/>
          <p:nvPr/>
        </p:nvSpPr>
        <p:spPr bwMode="auto">
          <a:xfrm>
            <a:off x="1476375" y="3933825"/>
            <a:ext cx="22320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74083" name="Picture 3" descr="C:\Users\hewei\AppData\Roaming\Tencent\Users\306711232\QQ\WinTemp\RichOle\HJ43L2~D783~TLLI`R]NM9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078163"/>
            <a:ext cx="5434012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2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4.2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插入参考文献</a:t>
            </a:r>
            <a:endParaRPr lang="zh-CN" altLang="en-US" dirty="0" smtClean="0"/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四种插入参考文献的方式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1) </a:t>
            </a:r>
            <a:r>
              <a:rPr lang="en-US" altLang="zh-CN" sz="2000" dirty="0" smtClean="0"/>
              <a:t>Word——Find Citation                         </a:t>
            </a:r>
            <a:r>
              <a:rPr lang="en-US" altLang="zh-CN" sz="2000" dirty="0">
                <a:solidFill>
                  <a:srgbClr val="FF0000"/>
                </a:solidFill>
              </a:rPr>
              <a:t>2</a:t>
            </a:r>
            <a:r>
              <a:rPr lang="en-US" altLang="zh-CN" sz="2000" dirty="0" smtClean="0">
                <a:solidFill>
                  <a:srgbClr val="FF0000"/>
                </a:solidFill>
              </a:rPr>
              <a:t>) </a:t>
            </a:r>
            <a:r>
              <a:rPr lang="en-US" altLang="zh-CN" sz="2000" dirty="0" smtClean="0"/>
              <a:t>Insert Selected Citation(s)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3</a:t>
            </a:r>
            <a:r>
              <a:rPr lang="en-US" altLang="zh-CN" sz="2000" dirty="0" smtClean="0">
                <a:solidFill>
                  <a:srgbClr val="FF0000"/>
                </a:solidFill>
              </a:rPr>
              <a:t>) </a:t>
            </a:r>
            <a:r>
              <a:rPr lang="en-US" altLang="zh-CN" sz="2000" dirty="0" smtClean="0"/>
              <a:t>EndNote——Insert Citation</a:t>
            </a:r>
            <a:r>
              <a:rPr lang="zh-CN" altLang="en-US" sz="2000" dirty="0" smtClean="0"/>
              <a:t>快捷键</a:t>
            </a:r>
            <a:r>
              <a:rPr lang="en-US" altLang="zh-CN" sz="2000" dirty="0" smtClean="0"/>
              <a:t> /   </a:t>
            </a:r>
            <a:r>
              <a:rPr lang="en-US" altLang="zh-CN" sz="2000" dirty="0">
                <a:solidFill>
                  <a:srgbClr val="FF0000"/>
                </a:solidFill>
              </a:rPr>
              <a:t>4) </a:t>
            </a:r>
            <a:r>
              <a:rPr lang="zh-CN" altLang="en-US" sz="2000" dirty="0" smtClean="0"/>
              <a:t>复制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粘贴</a:t>
            </a:r>
            <a:endParaRPr lang="en-US" altLang="zh-CN" sz="2000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50" b="61984"/>
          <a:stretch>
            <a:fillRect/>
          </a:stretch>
        </p:blipFill>
        <p:spPr bwMode="auto">
          <a:xfrm>
            <a:off x="611188" y="3357563"/>
            <a:ext cx="28654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 descr="C:\Users\hewei\AppData\Roaming\Tencent\Users\306711232\QQ\WinTemp\RichOle\AFFKT21~F9CJCFKS1FD4%@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3141663"/>
            <a:ext cx="5049838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hewei\AppData\Roaming\Tencent\Users\306711232\QQ\WinTemp\RichOle\0V0{R[HDJY9OA)]@GNZS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4292600"/>
            <a:ext cx="84486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 9"/>
          <p:cNvSpPr>
            <a:spLocks noChangeArrowheads="1"/>
          </p:cNvSpPr>
          <p:nvPr/>
        </p:nvSpPr>
        <p:spPr bwMode="auto">
          <a:xfrm>
            <a:off x="5795963" y="4652963"/>
            <a:ext cx="360362" cy="431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7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4.3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更改期刊</a:t>
            </a:r>
            <a:r>
              <a:rPr lang="en-US" altLang="zh-CN" sz="2400" dirty="0" smtClean="0"/>
              <a:t>Style</a:t>
            </a:r>
            <a:endParaRPr lang="zh-CN" altLang="en-US" sz="2400" dirty="0" smtClean="0"/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3013" name="Picture 1" descr="C:\Users\hewei\AppData\Roaming\Tencent\Users\306711232\QQ\WinTemp\RichOle\$%)F(@7J1Y7Y@`4V7`_UNK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420938"/>
            <a:ext cx="541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8" b="66907"/>
          <a:stretch>
            <a:fillRect/>
          </a:stretch>
        </p:blipFill>
        <p:spPr bwMode="auto">
          <a:xfrm>
            <a:off x="166687" y="1312863"/>
            <a:ext cx="63007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 descr="C:\Users\hewei\AppData\Roaming\Tencent\Users\306711232\QQ\WinTemp\RichOle\J][OOA`QT@]0(IMN_4XDA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36004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4" descr="C:\Users\hewei\AppData\Roaming\Tencent\Users\306711232\QQ\WinTemp\RichOle\4XU9H3J}0D7OOB~JTJ30SY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508500"/>
            <a:ext cx="53530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下箭头 8"/>
          <p:cNvSpPr/>
          <p:nvPr/>
        </p:nvSpPr>
        <p:spPr bwMode="auto">
          <a:xfrm>
            <a:off x="5940425" y="3213100"/>
            <a:ext cx="844550" cy="11430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5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\desktoolv25\Clipboard\PrtSrc-2013-09-09_23-53-2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4" y="0"/>
            <a:ext cx="9188691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467544" y="1283398"/>
            <a:ext cx="2138379" cy="2324100"/>
            <a:chOff x="5410639" y="1626863"/>
            <a:chExt cx="2138379" cy="2324100"/>
          </a:xfrm>
        </p:grpSpPr>
        <p:pic>
          <p:nvPicPr>
            <p:cNvPr id="1028" name="Picture 4" descr="C:\Program Files\desktoolv25\Clipboard\PrtSrc-2013-09-09_23-56-48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343" y="1626863"/>
              <a:ext cx="1971675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椭圆 14"/>
            <p:cNvSpPr/>
            <p:nvPr/>
          </p:nvSpPr>
          <p:spPr>
            <a:xfrm>
              <a:off x="5410639" y="1994339"/>
              <a:ext cx="936104" cy="28905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227" y="262613"/>
            <a:ext cx="5575919" cy="32931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131840" y="739154"/>
            <a:ext cx="5927218" cy="4202014"/>
            <a:chOff x="2580922" y="446088"/>
            <a:chExt cx="7724775" cy="54292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0922" y="446088"/>
              <a:ext cx="7724775" cy="5429250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>
            <a:xfrm>
              <a:off x="5410639" y="2747093"/>
              <a:ext cx="2065339" cy="39912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5576" y="3453779"/>
            <a:ext cx="7547396" cy="2050061"/>
            <a:chOff x="1092723" y="2746869"/>
            <a:chExt cx="7547396" cy="205006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2723" y="2746869"/>
              <a:ext cx="7547396" cy="205006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1547664" y="2852936"/>
              <a:ext cx="3888432" cy="50405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5533818" y="2852936"/>
              <a:ext cx="1261884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FF0000"/>
                  </a:solidFill>
                </a:rPr>
                <a:t>文件存放位置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6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en-US" altLang="zh-CN" dirty="0" smtClean="0"/>
              <a:t>4. 4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制作</a:t>
            </a:r>
            <a:r>
              <a:rPr lang="en-US" altLang="zh-CN" sz="2400" dirty="0" smtClean="0"/>
              <a:t>style</a:t>
            </a:r>
            <a:r>
              <a:rPr lang="zh-CN" altLang="en-US" sz="2400" dirty="0" smtClean="0"/>
              <a:t>方法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9500" y="1124744"/>
            <a:ext cx="8898544" cy="5733256"/>
            <a:chOff x="0" y="0"/>
            <a:chExt cx="10188624" cy="685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21693" b="6250"/>
            <a:stretch>
              <a:fillRect/>
            </a:stretch>
          </p:blipFill>
          <p:spPr bwMode="auto">
            <a:xfrm>
              <a:off x="0" y="0"/>
              <a:ext cx="10188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椭圆 8"/>
            <p:cNvSpPr/>
            <p:nvPr/>
          </p:nvSpPr>
          <p:spPr>
            <a:xfrm>
              <a:off x="755576" y="3068960"/>
              <a:ext cx="2016224" cy="36004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915816" y="3717032"/>
              <a:ext cx="2016224" cy="36004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36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r="25567" b="6250"/>
          <a:stretch>
            <a:fillRect/>
          </a:stretch>
        </p:blipFill>
        <p:spPr bwMode="auto">
          <a:xfrm>
            <a:off x="-36511" y="144016"/>
            <a:ext cx="9214806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8172400" y="4581128"/>
            <a:ext cx="971600" cy="36004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67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操作演示</a:t>
            </a:r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以数据库检索</a:t>
            </a:r>
            <a:r>
              <a:rPr lang="en-US" altLang="zh-CN" smtClean="0"/>
              <a:t> </a:t>
            </a:r>
            <a:r>
              <a:rPr lang="zh-CN" altLang="en-US" smtClean="0"/>
              <a:t>为例，演示从信息查找、结果筛选、导入数据库、文件关联等操作</a:t>
            </a:r>
            <a:endParaRPr lang="en-US" altLang="zh-CN" smtClean="0"/>
          </a:p>
          <a:p>
            <a:r>
              <a:rPr lang="zh-CN" altLang="en-US" smtClean="0"/>
              <a:t>写作文章的时候，引用参考文献，修改参考文献顺序，修改参考文献格式（</a:t>
            </a:r>
            <a:r>
              <a:rPr lang="en-US" altLang="zh-CN" smtClean="0"/>
              <a:t>style</a:t>
            </a:r>
            <a:r>
              <a:rPr lang="zh-CN" altLang="en-US" smtClean="0"/>
              <a:t>）</a:t>
            </a:r>
            <a:endParaRPr lang="en-US" altLang="zh-CN" smtClean="0"/>
          </a:p>
          <a:p>
            <a:endParaRPr lang="zh-CN" altLang="en-US" smtClean="0"/>
          </a:p>
        </p:txBody>
      </p:sp>
      <p:sp>
        <p:nvSpPr>
          <p:cNvPr id="16388" name="TextBox 3"/>
          <p:cNvSpPr>
            <a:spLocks noChangeArrowheads="1"/>
          </p:cNvSpPr>
          <p:nvPr/>
        </p:nvSpPr>
        <p:spPr bwMode="auto">
          <a:xfrm>
            <a:off x="2484438" y="4508500"/>
            <a:ext cx="4103687" cy="511175"/>
          </a:xfrm>
          <a:prstGeom prst="roundRect">
            <a:avLst>
              <a:gd name="adj" fmla="val 16667"/>
            </a:avLst>
          </a:prstGeom>
          <a:solidFill>
            <a:srgbClr val="66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见证奇迹的时刻！！！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022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r="26202" b="5704"/>
          <a:stretch>
            <a:fillRect/>
          </a:stretch>
        </p:blipFill>
        <p:spPr bwMode="auto">
          <a:xfrm>
            <a:off x="-108520" y="70606"/>
            <a:ext cx="9385895" cy="674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39843" y="888975"/>
            <a:ext cx="1980029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作者栏位为空白的文献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9843" y="1177007"/>
            <a:ext cx="1261884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页码显示方式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9843" y="1465039"/>
            <a:ext cx="1441420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期刊名显示方式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3" name="直接箭头连接符 12"/>
          <p:cNvCxnSpPr>
            <a:endCxn id="9" idx="1"/>
          </p:cNvCxnSpPr>
          <p:nvPr/>
        </p:nvCxnSpPr>
        <p:spPr>
          <a:xfrm flipV="1">
            <a:off x="1259632" y="1042864"/>
            <a:ext cx="180211" cy="8188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endCxn id="10" idx="1"/>
          </p:cNvCxnSpPr>
          <p:nvPr/>
        </p:nvCxnSpPr>
        <p:spPr>
          <a:xfrm flipV="1">
            <a:off x="1043608" y="1330896"/>
            <a:ext cx="396235" cy="987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endCxn id="11" idx="1"/>
          </p:cNvCxnSpPr>
          <p:nvPr/>
        </p:nvCxnSpPr>
        <p:spPr>
          <a:xfrm>
            <a:off x="1043608" y="1556792"/>
            <a:ext cx="396235" cy="62136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大括号 18"/>
          <p:cNvSpPr/>
          <p:nvPr/>
        </p:nvSpPr>
        <p:spPr>
          <a:xfrm>
            <a:off x="1475656" y="1844824"/>
            <a:ext cx="144016" cy="1296144"/>
          </a:xfrm>
          <a:prstGeom prst="rightBrac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691680" y="2276872"/>
            <a:ext cx="2160240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Citations: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用于设置正文中引用文献的标志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 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21" name="右大括号 20"/>
          <p:cNvSpPr/>
          <p:nvPr/>
        </p:nvSpPr>
        <p:spPr>
          <a:xfrm>
            <a:off x="1475656" y="3284984"/>
            <a:ext cx="144016" cy="1584176"/>
          </a:xfrm>
          <a:prstGeom prst="rightBrace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691680" y="3841884"/>
            <a:ext cx="2232248" cy="52322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</a:rPr>
              <a:t>Bibliography:</a:t>
            </a:r>
            <a:r>
              <a:rPr lang="zh-CN" altLang="en-US" sz="1400" b="1" dirty="0" smtClean="0">
                <a:solidFill>
                  <a:srgbClr val="FF0000"/>
                </a:solidFill>
              </a:rPr>
              <a:t>用于文章末尾参考文献的显示格式</a:t>
            </a:r>
            <a:endParaRPr lang="en-US" altLang="zh-CN" sz="1400" b="1" dirty="0">
              <a:solidFill>
                <a:srgbClr val="FF0000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79512" y="3212976"/>
            <a:ext cx="971600" cy="28803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7596336" y="260648"/>
            <a:ext cx="1547664" cy="108012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804248" y="620688"/>
            <a:ext cx="723275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连接符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26" name="直接箭头连接符 25"/>
          <p:cNvCxnSpPr>
            <a:endCxn id="19" idx="0"/>
          </p:cNvCxnSpPr>
          <p:nvPr/>
        </p:nvCxnSpPr>
        <p:spPr>
          <a:xfrm>
            <a:off x="696070" y="1712170"/>
            <a:ext cx="779586" cy="13265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0"/>
          <p:cNvSpPr txBox="1"/>
          <p:nvPr/>
        </p:nvSpPr>
        <p:spPr>
          <a:xfrm>
            <a:off x="1619672" y="1793503"/>
            <a:ext cx="3416320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</a:rPr>
              <a:t>参考文献位置设置：全文后，或每章节后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4869099" y="2101280"/>
            <a:ext cx="2560344" cy="1200329"/>
          </a:xfrm>
          <a:prstGeom prst="rect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fontAlgn="ctr"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altLang="zh-CN" dirty="0" smtClean="0"/>
              <a:t>TIPs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zh-CN" altLang="en-US" dirty="0" smtClean="0"/>
              <a:t>如果设置为每章节后，需要在</a:t>
            </a:r>
            <a:r>
              <a:rPr lang="en-US" altLang="zh-CN" dirty="0" smtClean="0"/>
              <a:t>word</a:t>
            </a:r>
            <a:r>
              <a:rPr lang="zh-CN" altLang="en-US" dirty="0" smtClean="0"/>
              <a:t>文档，章节后添加“分节符”</a:t>
            </a:r>
            <a:endParaRPr lang="zh-CN" altLang="en-US" dirty="0"/>
          </a:p>
        </p:txBody>
      </p:sp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6371321" y="1016837"/>
            <a:ext cx="1058122" cy="323931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0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 t="10625" r="53676" b="59844"/>
          <a:stretch>
            <a:fillRect/>
          </a:stretch>
        </p:blipFill>
        <p:spPr bwMode="auto">
          <a:xfrm>
            <a:off x="0" y="4221088"/>
            <a:ext cx="62281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 r="52132" b="64937"/>
          <a:stretch>
            <a:fillRect/>
          </a:stretch>
        </p:blipFill>
        <p:spPr bwMode="auto">
          <a:xfrm>
            <a:off x="0" y="1628800"/>
            <a:ext cx="622818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1177" y="2579420"/>
            <a:ext cx="3057247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1600" dirty="0" smtClean="0"/>
              <a:t>不改变页码</a:t>
            </a:r>
            <a:endParaRPr lang="en-US" altLang="zh-CN" sz="1600" dirty="0" smtClean="0"/>
          </a:p>
          <a:p>
            <a:r>
              <a:rPr lang="zh-CN" altLang="en-US" sz="1600" dirty="0" smtClean="0"/>
              <a:t>仅显示首页</a:t>
            </a:r>
            <a:endParaRPr lang="en-US" altLang="zh-CN" sz="1600" dirty="0" smtClean="0"/>
          </a:p>
          <a:p>
            <a:r>
              <a:rPr lang="zh-CN" altLang="en-US" sz="1600" dirty="0" smtClean="0"/>
              <a:t>缩写尾页</a:t>
            </a:r>
            <a:endParaRPr lang="en-US" altLang="zh-CN" sz="1600" dirty="0" smtClean="0"/>
          </a:p>
          <a:p>
            <a:r>
              <a:rPr lang="zh-CN" altLang="en-US" sz="1600" dirty="0" smtClean="0"/>
              <a:t>缩写尾页，但保留两位数字</a:t>
            </a:r>
            <a:endParaRPr lang="en-US" altLang="zh-CN" sz="1600" dirty="0" smtClean="0"/>
          </a:p>
          <a:p>
            <a:r>
              <a:rPr lang="zh-CN" altLang="en-US" sz="1600" dirty="0" smtClean="0"/>
              <a:t>显示全部页码</a:t>
            </a:r>
            <a:endParaRPr lang="en-US" altLang="zh-CN" sz="1600" dirty="0" smtClean="0"/>
          </a:p>
          <a:p>
            <a:r>
              <a:rPr lang="zh-CN" altLang="en-US" sz="1600" dirty="0" smtClean="0"/>
              <a:t>对期刊仅显示首页，其它全显示</a:t>
            </a:r>
            <a:endParaRPr lang="zh-CN" altLang="en-US" sz="1600" dirty="0"/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4. 4 </a:t>
            </a:r>
            <a:r>
              <a:rPr lang="zh-CN" altLang="en-US" kern="0" dirty="0" smtClean="0"/>
              <a:t>写作</a:t>
            </a:r>
            <a:r>
              <a:rPr lang="en-US" altLang="zh-CN" sz="2400" kern="0" dirty="0" smtClean="0"/>
              <a:t>——</a:t>
            </a:r>
            <a:r>
              <a:rPr lang="zh-CN" altLang="en-US" sz="2400" kern="0" dirty="0" smtClean="0"/>
              <a:t>制作</a:t>
            </a:r>
            <a:r>
              <a:rPr lang="en-US" altLang="zh-CN" sz="2400" kern="0" dirty="0" smtClean="0"/>
              <a:t>style</a:t>
            </a:r>
            <a:r>
              <a:rPr lang="zh-CN" altLang="en-US" sz="2400" kern="0" dirty="0" smtClean="0"/>
              <a:t>方法</a:t>
            </a:r>
            <a:endParaRPr lang="en-US" altLang="zh-CN" sz="2400" kern="0" dirty="0" smtClean="0"/>
          </a:p>
          <a:p>
            <a:r>
              <a:rPr lang="zh-CN" altLang="en-US" sz="2400" dirty="0" smtClean="0"/>
              <a:t>页码</a:t>
            </a:r>
            <a:r>
              <a:rPr lang="zh-CN" altLang="en-US" sz="2400" dirty="0"/>
              <a:t>和期刊名称设置</a:t>
            </a:r>
            <a:endParaRPr lang="zh-CN" alt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24678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4. 4 </a:t>
            </a:r>
            <a:r>
              <a:rPr lang="zh-CN" altLang="en-US" kern="0" dirty="0" smtClean="0"/>
              <a:t>写作</a:t>
            </a:r>
            <a:r>
              <a:rPr lang="en-US" altLang="zh-CN" sz="2400" kern="0" dirty="0" smtClean="0"/>
              <a:t>——</a:t>
            </a:r>
            <a:r>
              <a:rPr lang="zh-CN" altLang="en-US" sz="2400" kern="0" dirty="0" smtClean="0"/>
              <a:t>制作</a:t>
            </a:r>
            <a:r>
              <a:rPr lang="en-US" altLang="zh-CN" sz="2400" kern="0" dirty="0" smtClean="0"/>
              <a:t>style</a:t>
            </a:r>
            <a:r>
              <a:rPr lang="zh-CN" altLang="en-US" sz="2400" kern="0" dirty="0" smtClean="0"/>
              <a:t>方法</a:t>
            </a:r>
            <a:endParaRPr lang="en-US" altLang="zh-CN" sz="2400" kern="0" dirty="0" smtClean="0"/>
          </a:p>
          <a:p>
            <a:r>
              <a:rPr lang="en-US" altLang="zh-CN" sz="2400" dirty="0"/>
              <a:t>Style Templates</a:t>
            </a:r>
            <a:r>
              <a:rPr lang="zh-CN" altLang="en-US" sz="2400" dirty="0"/>
              <a:t>四大运作规则</a:t>
            </a:r>
            <a:endParaRPr lang="zh-CN" altLang="en-US" sz="2400" kern="0" dirty="0" smtClean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383521"/>
              </p:ext>
            </p:extLst>
          </p:nvPr>
        </p:nvGraphicFramePr>
        <p:xfrm>
          <a:off x="914400" y="1651635"/>
          <a:ext cx="7462044" cy="4631944"/>
        </p:xfrm>
        <a:graphic>
          <a:graphicData uri="http://schemas.openxmlformats.org/drawingml/2006/table">
            <a:tbl>
              <a:tblPr firstRow="1" firstCol="1" bandRow="1" bandCol="1">
                <a:tableStyleId>{B301B821-A1FF-4177-AEE7-76D212191A09}</a:tableStyleId>
              </a:tblPr>
              <a:tblGrid>
                <a:gridCol w="1578883"/>
                <a:gridCol w="2946243"/>
                <a:gridCol w="293691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规  则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说  明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例  子</a:t>
                      </a:r>
                      <a:endParaRPr lang="zh-CN" altLang="en-US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邻近依附</a:t>
                      </a:r>
                      <a:endParaRPr kumimoji="0" lang="en-US" altLang="zh-CN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任何与栏位名称间没有空格的文字与符号，将依附于该栏位。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Volume·(Issue) 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 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括号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()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依附于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Issue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，当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Issue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有内容时括号才出现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Wingdings" pitchFamily="2" charset="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前栏位优先权</a:t>
                      </a:r>
                      <a:endParaRPr kumimoji="0" lang="en-US" altLang="zh-CN" sz="1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两个栏位间穿插符号，且其间没有空格时，该符号依附于前方栏位。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Volume(Issue) 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 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前括号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(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依附于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Volume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，当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Volume</a:t>
                      </a:r>
                      <a:r>
                        <a:rPr kumimoji="0" lang="zh-CN" altLang="en-US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为空时显示为</a:t>
                      </a:r>
                      <a:r>
                        <a:rPr kumimoji="0" lang="en-US" altLang="zh-CN" sz="18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Wingdings" pitchFamily="2" charset="2"/>
                        </a:rPr>
                        <a:t>Issue)</a:t>
                      </a:r>
                      <a:endParaRPr kumimoji="0" lang="en-US" altLang="zh-CN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Wingdings" pitchFamily="2" charset="2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0" dirty="0" smtClean="0"/>
                        <a:t>空格依附</a:t>
                      </a:r>
                      <a:endParaRPr lang="en-US" altLang="zh-CN" sz="1800" b="1" kern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0" dirty="0" smtClean="0"/>
                        <a:t>栏位后的第一个空格依附于该栏位，第二个以上的接续空格则独立</a:t>
                      </a:r>
                      <a:r>
                        <a:rPr lang="zh-CN" altLang="en-US" dirty="0" smtClean="0"/>
                        <a:t>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 eaLnBrk="0" hangingPunct="0">
                        <a:lnSpc>
                          <a:spcPct val="130000"/>
                        </a:lnSpc>
                        <a:spcBef>
                          <a:spcPts val="0"/>
                        </a:spcBef>
                        <a:buSzPct val="60000"/>
                      </a:pPr>
                      <a:r>
                        <a:rPr lang="en-US" altLang="zh-CN" sz="1800" kern="0" dirty="0" err="1" smtClean="0"/>
                        <a:t>Author.·Title</a:t>
                      </a:r>
                      <a:r>
                        <a:rPr lang="en-US" altLang="zh-CN" sz="1800" kern="0" dirty="0" smtClean="0"/>
                        <a:t> 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 </a:t>
                      </a: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若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Author</a:t>
                      </a: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空，显示为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Title     Author.··Title </a:t>
                      </a: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若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Author</a:t>
                      </a: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空，显示为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·Title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文字依附</a:t>
                      </a:r>
                      <a:endParaRPr lang="en-US" altLang="zh-CN" sz="1800" b="1" kern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sym typeface="Wingdings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0" dirty="0" smtClean="0"/>
                        <a:t>与前后栏位间均穿插空格的文字，不依附于任何栏位，必会出现</a:t>
                      </a:r>
                      <a:endParaRPr lang="en-US" altLang="zh-CN" sz="1800" kern="0" dirty="0" smtClean="0">
                        <a:latin typeface="+mn-lt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kern="0" dirty="0" err="1" smtClean="0"/>
                        <a:t>Edition·ed</a:t>
                      </a:r>
                      <a:r>
                        <a:rPr lang="en-US" altLang="zh-CN" sz="1800" kern="0" dirty="0" smtClean="0"/>
                        <a:t>.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 </a:t>
                      </a: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无论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Edition</a:t>
                      </a: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有无内容，</a:t>
                      </a:r>
                      <a:r>
                        <a:rPr lang="en-US" altLang="zh-CN" sz="1800" kern="0" dirty="0" smtClean="0">
                          <a:sym typeface="Wingdings" pitchFamily="2" charset="2"/>
                        </a:rPr>
                        <a:t>ed.</a:t>
                      </a:r>
                      <a:r>
                        <a:rPr lang="zh-CN" altLang="en-US" sz="1800" kern="0" dirty="0" smtClean="0">
                          <a:sym typeface="Wingdings" pitchFamily="2" charset="2"/>
                        </a:rPr>
                        <a:t>都会出现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9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539552" y="5517232"/>
            <a:ext cx="842493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39552" y="1700808"/>
            <a:ext cx="842493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内容占位符 2"/>
          <p:cNvSpPr txBox="1">
            <a:spLocks/>
          </p:cNvSpPr>
          <p:nvPr/>
        </p:nvSpPr>
        <p:spPr bwMode="auto">
          <a:xfrm>
            <a:off x="539552" y="1600200"/>
            <a:ext cx="8928992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Forced Separation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（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</a:t>
            </a:r>
            <a:r>
              <a:rPr kumimoji="0" lang="zh-CN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）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分隔符号与栏位，使其失去依附关系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例：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《</a:t>
            </a: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计算机学报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》——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作者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题目</a:t>
            </a: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：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副标题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如果有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刊名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卷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期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</a:t>
            </a: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·</a:t>
            </a:r>
            <a:r>
              <a:rPr kumimoji="0" lang="zh-CN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页码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Style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设置：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错误：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修改</a:t>
            </a: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Style</a:t>
            </a: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设置：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正确：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l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 Adjacent Text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将符号与栏位连接在一起，使其产生依附关系</a:t>
            </a: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None/>
              <a:tabLst/>
              <a:defRPr/>
            </a:pP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图片 6" descr="QQ图片20130628144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6787" y="3356992"/>
            <a:ext cx="5059509" cy="360040"/>
          </a:xfrm>
          <a:prstGeom prst="rect">
            <a:avLst/>
          </a:prstGeom>
        </p:spPr>
      </p:pic>
      <p:pic>
        <p:nvPicPr>
          <p:cNvPr id="17" name="图片 16" descr="QQ图片20130628150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789039"/>
            <a:ext cx="7740352" cy="512331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7020272" y="4005064"/>
            <a:ext cx="1512168" cy="43204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QQ图片20130628151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4941167"/>
            <a:ext cx="7740352" cy="547021"/>
          </a:xfrm>
          <a:prstGeom prst="rect">
            <a:avLst/>
          </a:prstGeom>
        </p:spPr>
      </p:pic>
      <p:pic>
        <p:nvPicPr>
          <p:cNvPr id="22" name="图片 21" descr="QQ图片201306281517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1" y="4437113"/>
            <a:ext cx="5400599" cy="426363"/>
          </a:xfrm>
          <a:prstGeom prst="rect">
            <a:avLst/>
          </a:prstGeom>
        </p:spPr>
      </p:pic>
      <p:sp>
        <p:nvSpPr>
          <p:cNvPr id="11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4. 4 </a:t>
            </a:r>
            <a:r>
              <a:rPr lang="zh-CN" altLang="en-US" kern="0" dirty="0" smtClean="0"/>
              <a:t>写作</a:t>
            </a:r>
            <a:r>
              <a:rPr lang="en-US" altLang="zh-CN" sz="2400" kern="0" dirty="0" smtClean="0"/>
              <a:t>——</a:t>
            </a:r>
            <a:r>
              <a:rPr lang="zh-CN" altLang="en-US" sz="2400" kern="0" dirty="0" smtClean="0"/>
              <a:t>制作</a:t>
            </a:r>
            <a:r>
              <a:rPr lang="en-US" altLang="zh-CN" sz="2400" kern="0" dirty="0" smtClean="0"/>
              <a:t>style</a:t>
            </a:r>
            <a:r>
              <a:rPr lang="zh-CN" altLang="en-US" sz="2400" kern="0" dirty="0" smtClean="0"/>
              <a:t>方法</a:t>
            </a:r>
            <a:endParaRPr lang="en-US" altLang="zh-CN" sz="2400" kern="0" dirty="0" smtClean="0"/>
          </a:p>
          <a:p>
            <a:r>
              <a:rPr lang="en-US" altLang="zh-CN" sz="2400" dirty="0"/>
              <a:t>Style </a:t>
            </a:r>
            <a:r>
              <a:rPr lang="en-US" altLang="zh-CN" sz="2400" dirty="0" smtClean="0"/>
              <a:t>Templates</a:t>
            </a:r>
            <a:r>
              <a:rPr lang="zh-CN" altLang="en-US" sz="2400" dirty="0" smtClean="0"/>
              <a:t>连接符</a:t>
            </a:r>
            <a:endParaRPr lang="en-US" altLang="zh-CN" sz="2400" kern="0" dirty="0"/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30555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493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 smtClean="0">
                <a:solidFill>
                  <a:schemeClr val="accent1">
                    <a:lumMod val="50000"/>
                  </a:schemeClr>
                </a:solidFill>
              </a:rPr>
              <a:t>作者</a:t>
            </a:r>
            <a:r>
              <a:rPr lang="en-US" altLang="zh-CN" dirty="0" smtClean="0"/>
              <a:t>(</a:t>
            </a:r>
            <a:r>
              <a:rPr lang="zh-CN" altLang="zh-CN" dirty="0" smtClean="0"/>
              <a:t>外国人姓在前，名在后可缩写</a:t>
            </a:r>
            <a:r>
              <a:rPr lang="zh-CN" altLang="en-US" dirty="0" smtClean="0"/>
              <a:t>，</a:t>
            </a:r>
            <a:r>
              <a:rPr lang="zh-CN" altLang="zh-CN" dirty="0" smtClean="0"/>
              <a:t>后同</a:t>
            </a:r>
            <a:r>
              <a:rPr lang="en-US" altLang="zh-CN" dirty="0" smtClean="0"/>
              <a:t>). </a:t>
            </a:r>
          </a:p>
          <a:p>
            <a:endParaRPr lang="zh-CN" altLang="en-US" sz="2400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9469" r="58773" b="32454"/>
          <a:stretch>
            <a:fillRect/>
          </a:stretch>
        </p:blipFill>
        <p:spPr bwMode="auto">
          <a:xfrm>
            <a:off x="0" y="2276872"/>
            <a:ext cx="53640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 t="9469" r="62094" b="32454"/>
          <a:stretch>
            <a:fillRect/>
          </a:stretch>
        </p:blipFill>
        <p:spPr bwMode="auto">
          <a:xfrm>
            <a:off x="4176464" y="2276872"/>
            <a:ext cx="49320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4. 4 </a:t>
            </a:r>
            <a:r>
              <a:rPr lang="zh-CN" altLang="en-US" kern="0" dirty="0" smtClean="0"/>
              <a:t>写作</a:t>
            </a:r>
            <a:r>
              <a:rPr lang="en-US" altLang="zh-CN" sz="2400" kern="0" dirty="0" smtClean="0"/>
              <a:t>——</a:t>
            </a:r>
            <a:r>
              <a:rPr lang="zh-CN" altLang="en-US" sz="2400" kern="0" dirty="0" smtClean="0"/>
              <a:t>制作</a:t>
            </a:r>
            <a:r>
              <a:rPr lang="en-US" altLang="zh-CN" sz="2400" kern="0" dirty="0" smtClean="0"/>
              <a:t>style</a:t>
            </a:r>
            <a:r>
              <a:rPr lang="zh-CN" altLang="en-US" sz="2400" kern="0" dirty="0" smtClean="0"/>
              <a:t>方法</a:t>
            </a:r>
            <a:endParaRPr lang="en-US" altLang="zh-CN" sz="2400" kern="0" dirty="0" smtClean="0"/>
          </a:p>
          <a:p>
            <a:r>
              <a:rPr lang="zh-CN" altLang="en-US" sz="2400" dirty="0"/>
              <a:t>其它显示方式设置</a:t>
            </a:r>
            <a:endParaRPr lang="zh-CN" alt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36501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 smtClean="0">
                <a:solidFill>
                  <a:schemeClr val="accent1">
                    <a:lumMod val="50000"/>
                  </a:schemeClr>
                </a:solidFill>
              </a:rPr>
              <a:t>题目</a:t>
            </a:r>
            <a:r>
              <a:rPr lang="en-US" altLang="zh-CN" dirty="0" smtClean="0"/>
              <a:t>(</a:t>
            </a:r>
            <a:r>
              <a:rPr lang="zh-CN" altLang="zh-CN" dirty="0" smtClean="0"/>
              <a:t>英文题目第一字母大写，其它均小写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t="9844" r="29721" b="32453"/>
          <a:stretch>
            <a:fillRect/>
          </a:stretch>
        </p:blipFill>
        <p:spPr bwMode="auto">
          <a:xfrm>
            <a:off x="0" y="2348880"/>
            <a:ext cx="914400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4. 4 </a:t>
            </a:r>
            <a:r>
              <a:rPr lang="zh-CN" altLang="en-US" kern="0" dirty="0" smtClean="0"/>
              <a:t>写作</a:t>
            </a:r>
            <a:r>
              <a:rPr lang="en-US" altLang="zh-CN" sz="2400" kern="0" dirty="0" smtClean="0"/>
              <a:t>——</a:t>
            </a:r>
            <a:r>
              <a:rPr lang="zh-CN" altLang="en-US" sz="2400" kern="0" dirty="0" smtClean="0"/>
              <a:t>制作</a:t>
            </a:r>
            <a:r>
              <a:rPr lang="en-US" altLang="zh-CN" sz="2400" kern="0" dirty="0" smtClean="0"/>
              <a:t>style</a:t>
            </a:r>
            <a:r>
              <a:rPr lang="zh-CN" altLang="en-US" sz="2400" kern="0" dirty="0" smtClean="0"/>
              <a:t>方法</a:t>
            </a:r>
            <a:endParaRPr lang="en-US" altLang="zh-CN" sz="2400" kern="0" dirty="0" smtClean="0"/>
          </a:p>
          <a:p>
            <a:r>
              <a:rPr lang="zh-CN" altLang="en-US" sz="2400" dirty="0"/>
              <a:t>其它显示方式设置</a:t>
            </a:r>
            <a:endParaRPr lang="zh-CN" alt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10028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4.5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删除参考文献</a:t>
            </a:r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250825" y="1557338"/>
            <a:ext cx="9217025" cy="4525962"/>
          </a:xfrm>
        </p:spPr>
        <p:txBody>
          <a:bodyPr/>
          <a:lstStyle/>
          <a:p>
            <a:r>
              <a:rPr lang="en-US" altLang="zh-CN" sz="2400" dirty="0" smtClean="0"/>
              <a:t>Edit &amp; Manage Citation(s)</a:t>
            </a:r>
            <a:r>
              <a:rPr lang="en-US" altLang="zh-CN" sz="2400" dirty="0" smtClean="0">
                <a:sym typeface="Wingdings" panose="05000000000000000000" pitchFamily="2" charset="2"/>
              </a:rPr>
              <a:t> Edit </a:t>
            </a:r>
            <a:r>
              <a:rPr lang="en-US" altLang="zh-CN" sz="2400" dirty="0" err="1" smtClean="0">
                <a:sym typeface="Wingdings" panose="05000000000000000000" pitchFamily="2" charset="2"/>
              </a:rPr>
              <a:t>ReferenceRemove</a:t>
            </a:r>
            <a:r>
              <a:rPr lang="en-US" altLang="zh-CN" sz="2400" dirty="0" smtClean="0">
                <a:sym typeface="Wingdings" panose="05000000000000000000" pitchFamily="2" charset="2"/>
              </a:rPr>
              <a:t> Citation</a:t>
            </a:r>
          </a:p>
          <a:p>
            <a:r>
              <a:rPr lang="zh-CN" altLang="en-US" sz="2400" u="sng" dirty="0" smtClean="0">
                <a:sym typeface="Wingdings" panose="05000000000000000000" pitchFamily="2" charset="2"/>
              </a:rPr>
              <a:t>参考文献编号会自动改变</a:t>
            </a:r>
            <a:endParaRPr lang="zh-CN" altLang="en-US" sz="2400" u="sng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15" b="63579"/>
          <a:stretch>
            <a:fillRect/>
          </a:stretch>
        </p:blipFill>
        <p:spPr bwMode="auto">
          <a:xfrm>
            <a:off x="250825" y="2754313"/>
            <a:ext cx="51387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10625" r="23988" b="10626"/>
          <a:stretch>
            <a:fillRect/>
          </a:stretch>
        </p:blipFill>
        <p:spPr bwMode="auto">
          <a:xfrm>
            <a:off x="3289301" y="2584450"/>
            <a:ext cx="4862512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607218" y="3388241"/>
            <a:ext cx="2135981" cy="439221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43230" y="5512633"/>
            <a:ext cx="4738370" cy="7103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/>
              <a:t>1</a:t>
            </a:r>
            <a:r>
              <a:rPr lang="zh-CN" altLang="en-US" dirty="0" smtClean="0"/>
              <a:t>、不要</a:t>
            </a:r>
            <a:r>
              <a:rPr lang="zh-CN" altLang="en-US" dirty="0" smtClean="0">
                <a:sym typeface="Wingdings" panose="05000000000000000000" pitchFamily="2" charset="2"/>
              </a:rPr>
              <a:t>直接</a:t>
            </a:r>
            <a:r>
              <a:rPr lang="zh-CN" altLang="en-US" dirty="0">
                <a:sym typeface="Wingdings" panose="05000000000000000000" pitchFamily="2" charset="2"/>
              </a:rPr>
              <a:t>在</a:t>
            </a:r>
            <a:r>
              <a:rPr lang="en-US" altLang="zh-CN" dirty="0">
                <a:sym typeface="Wingdings" panose="05000000000000000000" pitchFamily="2" charset="2"/>
              </a:rPr>
              <a:t>Word</a:t>
            </a:r>
            <a:r>
              <a:rPr lang="zh-CN" altLang="en-US" dirty="0">
                <a:sym typeface="Wingdings" panose="05000000000000000000" pitchFamily="2" charset="2"/>
              </a:rPr>
              <a:t>中选中引文信息</a:t>
            </a:r>
            <a:r>
              <a:rPr lang="zh-CN" altLang="en-US" dirty="0" smtClean="0">
                <a:sym typeface="Wingdings" panose="05000000000000000000" pitchFamily="2" charset="2"/>
              </a:rPr>
              <a:t>删除</a:t>
            </a:r>
            <a:endParaRPr lang="en-US" altLang="zh-CN" dirty="0">
              <a:sym typeface="Wingdings" panose="05000000000000000000" pitchFamily="2" charset="2"/>
            </a:endParaRPr>
          </a:p>
        </p:txBody>
      </p:sp>
      <p:sp>
        <p:nvSpPr>
          <p:cNvPr id="2" name="爆炸形 1 1"/>
          <p:cNvSpPr/>
          <p:nvPr/>
        </p:nvSpPr>
        <p:spPr bwMode="auto">
          <a:xfrm>
            <a:off x="4246563" y="1910557"/>
            <a:ext cx="2057400" cy="1122362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rPr>
              <a:t>神奇所在</a:t>
            </a:r>
          </a:p>
        </p:txBody>
      </p:sp>
    </p:spTree>
    <p:extLst>
      <p:ext uri="{BB962C8B-B14F-4D97-AF65-F5344CB8AC3E}">
        <p14:creationId xmlns:p14="http://schemas.microsoft.com/office/powerpoint/2010/main" val="331564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4.6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移除代码投稿</a:t>
            </a:r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dirty="0" smtClean="0">
                <a:latin typeface="+mn-ea"/>
              </a:rPr>
              <a:t>撰写的论文在投稿前，需要用该命令移除</a:t>
            </a:r>
            <a:r>
              <a:rPr lang="en-US" altLang="zh-CN" sz="2400" dirty="0" smtClean="0">
                <a:latin typeface="+mn-ea"/>
              </a:rPr>
              <a:t>Endnote</a:t>
            </a:r>
            <a:r>
              <a:rPr lang="zh-CN" altLang="en-US" sz="2400" dirty="0" smtClean="0">
                <a:latin typeface="+mn-ea"/>
              </a:rPr>
              <a:t>代码</a:t>
            </a:r>
            <a:endParaRPr lang="en-US" altLang="zh-CN" sz="2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 smtClean="0">
                <a:latin typeface="+mn-ea"/>
              </a:rPr>
              <a:t>移除代码后自动产生一篇新的文章</a:t>
            </a:r>
            <a:endParaRPr lang="en-US" altLang="zh-CN" sz="2400" dirty="0" smtClean="0">
              <a:latin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3" b="63783"/>
          <a:stretch>
            <a:fillRect/>
          </a:stretch>
        </p:blipFill>
        <p:spPr bwMode="auto">
          <a:xfrm>
            <a:off x="237172" y="2840831"/>
            <a:ext cx="8891588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19200" y="5398533"/>
            <a:ext cx="5410200" cy="1082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/>
              <a:t>1</a:t>
            </a:r>
            <a:r>
              <a:rPr lang="zh-CN" altLang="en-US" dirty="0"/>
              <a:t>、移除代码后不能利用</a:t>
            </a:r>
            <a:r>
              <a:rPr lang="en-US" altLang="zh-CN" dirty="0"/>
              <a:t>Endnote</a:t>
            </a:r>
            <a:r>
              <a:rPr lang="zh-CN" altLang="en-US" dirty="0"/>
              <a:t>编辑参考文献格式</a:t>
            </a:r>
          </a:p>
          <a:p>
            <a:pPr algn="l"/>
            <a:r>
              <a:rPr lang="en-US" altLang="zh-CN" dirty="0"/>
              <a:t>2</a:t>
            </a:r>
            <a:r>
              <a:rPr lang="zh-CN" altLang="en-US" dirty="0" smtClean="0"/>
              <a:t>、将原来</a:t>
            </a:r>
            <a:r>
              <a:rPr lang="zh-CN" altLang="en-US" dirty="0"/>
              <a:t>含有</a:t>
            </a:r>
            <a:r>
              <a:rPr lang="en-US" altLang="zh-CN" dirty="0"/>
              <a:t>endnote</a:t>
            </a:r>
            <a:r>
              <a:rPr lang="zh-CN" altLang="en-US" dirty="0"/>
              <a:t>代码文档</a:t>
            </a:r>
            <a:r>
              <a:rPr lang="zh-CN" altLang="en-US" dirty="0" smtClean="0"/>
              <a:t>备份，以方便修改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60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4.7 </a:t>
            </a:r>
            <a:r>
              <a:rPr lang="zh-CN" altLang="en-US" dirty="0" smtClean="0">
                <a:solidFill>
                  <a:srgbClr val="000000"/>
                </a:solidFill>
              </a:rPr>
              <a:t>写作</a:t>
            </a:r>
            <a:r>
              <a:rPr lang="en-US" altLang="zh-CN" sz="2400" dirty="0" smtClean="0">
                <a:solidFill>
                  <a:srgbClr val="000000"/>
                </a:solidFill>
              </a:rPr>
              <a:t>——</a:t>
            </a:r>
            <a:r>
              <a:rPr lang="zh-CN" altLang="en-US" sz="2400" dirty="0" smtClean="0">
                <a:solidFill>
                  <a:srgbClr val="000000"/>
                </a:solidFill>
              </a:rPr>
              <a:t>压缩备份</a:t>
            </a:r>
            <a:endParaRPr lang="zh-CN" altLang="en-US" dirty="0" smtClean="0"/>
          </a:p>
        </p:txBody>
      </p:sp>
      <p:sp>
        <p:nvSpPr>
          <p:cNvPr id="460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3" b="24203"/>
          <a:stretch>
            <a:fillRect/>
          </a:stretch>
        </p:blipFill>
        <p:spPr bwMode="auto">
          <a:xfrm>
            <a:off x="0" y="1268413"/>
            <a:ext cx="91440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250825" y="4365625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44039" name="Picture 7" descr="C:\Users\hewei\AppData\Roaming\Tencent\Users\306711232\QQ\WinTemp\RichOle\1OO(4DFR%~F$ORUJASJ(1W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46101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5724525" y="2781300"/>
            <a:ext cx="2232025" cy="6477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24525" y="2276475"/>
            <a:ext cx="2339975" cy="431800"/>
          </a:xfrm>
          <a:prstGeom prst="rect">
            <a:avLst/>
          </a:prstGeom>
          <a:solidFill>
            <a:schemeClr val="accent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可选择是否备份附件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3563938" y="3500438"/>
            <a:ext cx="4679950" cy="108108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851275" y="4652963"/>
            <a:ext cx="2520950" cy="431800"/>
          </a:xfrm>
          <a:prstGeom prst="rect">
            <a:avLst/>
          </a:prstGeom>
          <a:solidFill>
            <a:schemeClr val="accent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/>
              <a:t>可选择备份文件的范围</a:t>
            </a:r>
          </a:p>
        </p:txBody>
      </p:sp>
    </p:spTree>
    <p:extLst>
      <p:ext uri="{BB962C8B-B14F-4D97-AF65-F5344CB8AC3E}">
        <p14:creationId xmlns:p14="http://schemas.microsoft.com/office/powerpoint/2010/main" val="3897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/>
              <a:t>Endnote</a:t>
            </a:r>
            <a:r>
              <a:rPr lang="zh-CN" altLang="en-US" dirty="0" smtClean="0"/>
              <a:t>下载与安装</a:t>
            </a:r>
          </a:p>
        </p:txBody>
      </p:sp>
      <p:pic>
        <p:nvPicPr>
          <p:cNvPr id="2050" name="Picture 2" descr="C:\Program Files\desktoolv25\Clipboard\PrtSrc-2013-09-09_17-17-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026335"/>
            <a:ext cx="3886201" cy="39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图示 2"/>
          <p:cNvGraphicFramePr/>
          <p:nvPr/>
        </p:nvGraphicFramePr>
        <p:xfrm>
          <a:off x="4070349" y="1877116"/>
          <a:ext cx="46736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313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04800"/>
            <a:ext cx="71342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 bwMode="auto">
          <a:xfrm>
            <a:off x="1371600" y="1057272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1447797"/>
            <a:ext cx="87249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椭圆 6"/>
          <p:cNvSpPr/>
          <p:nvPr/>
        </p:nvSpPr>
        <p:spPr bwMode="auto">
          <a:xfrm>
            <a:off x="438150" y="4219575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4191000" y="2309812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438272"/>
            <a:ext cx="7029450" cy="539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椭圆 10"/>
          <p:cNvSpPr/>
          <p:nvPr/>
        </p:nvSpPr>
        <p:spPr bwMode="auto">
          <a:xfrm>
            <a:off x="2057400" y="3944989"/>
            <a:ext cx="42672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2" y="3211563"/>
            <a:ext cx="41814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2716262"/>
            <a:ext cx="8567738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060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20713" y="1134611"/>
            <a:ext cx="8255001" cy="3396242"/>
            <a:chOff x="685800" y="2969129"/>
            <a:chExt cx="8255001" cy="3396242"/>
          </a:xfrm>
        </p:grpSpPr>
        <p:grpSp>
          <p:nvGrpSpPr>
            <p:cNvPr id="13" name="组合 12"/>
            <p:cNvGrpSpPr/>
            <p:nvPr/>
          </p:nvGrpSpPr>
          <p:grpSpPr>
            <a:xfrm>
              <a:off x="685800" y="2969129"/>
              <a:ext cx="8255001" cy="3396242"/>
              <a:chOff x="1752600" y="1038225"/>
              <a:chExt cx="7797801" cy="292417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/>
              <a:srcRect l="1162" r="10563" b="30417"/>
              <a:stretch/>
            </p:blipFill>
            <p:spPr>
              <a:xfrm>
                <a:off x="1752600" y="1038225"/>
                <a:ext cx="7797801" cy="2924175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16" name="圆角矩形 15"/>
              <p:cNvSpPr/>
              <p:nvPr/>
            </p:nvSpPr>
            <p:spPr bwMode="auto">
              <a:xfrm>
                <a:off x="2672556" y="2026335"/>
                <a:ext cx="1905000" cy="33586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 bwMode="auto">
              <a:xfrm>
                <a:off x="4724400" y="1752600"/>
                <a:ext cx="737771" cy="273734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 bwMode="auto">
              <a:xfrm>
                <a:off x="7391400" y="3519775"/>
                <a:ext cx="1463040" cy="29022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697465" y="4103869"/>
              <a:ext cx="5764677" cy="185159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chemeClr val="accent2"/>
                  </a:solidFill>
                </a:rPr>
                <a:t>www.las.ac.cn</a:t>
              </a:r>
              <a:endParaRPr lang="zh-CN" altLang="en-US" sz="66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0" name="Picture 2" descr="C:\Program Files\desktoolv25\Clipboard\PrtSrc-2013-09-09_17-15-46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40"/>
          <a:stretch/>
        </p:blipFill>
        <p:spPr bwMode="auto">
          <a:xfrm>
            <a:off x="591825" y="3779390"/>
            <a:ext cx="5583874" cy="284122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1594607" y="5382566"/>
            <a:ext cx="2597366" cy="1041758"/>
            <a:chOff x="-943981" y="2811593"/>
            <a:chExt cx="4253377" cy="3370279"/>
          </a:xfrm>
        </p:grpSpPr>
        <p:sp>
          <p:nvSpPr>
            <p:cNvPr id="22" name="文本框 21"/>
            <p:cNvSpPr txBox="1"/>
            <p:nvPr/>
          </p:nvSpPr>
          <p:spPr>
            <a:xfrm>
              <a:off x="-943979" y="2811593"/>
              <a:ext cx="4253375" cy="159110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rgbClr val="FF0000"/>
                  </a:solidFill>
                </a:rPr>
                <a:t>注册：中科院邮箱</a:t>
              </a:r>
              <a:endParaRPr lang="en-US" altLang="zh-CN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-943981" y="4438033"/>
              <a:ext cx="4253376" cy="174383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0" b="1">
                <a:solidFill>
                  <a:schemeClr val="accent2"/>
                </a:solidFill>
              </a:endParaRPr>
            </a:p>
          </p:txBody>
        </p:sp>
      </p:grpSp>
      <p:sp>
        <p:nvSpPr>
          <p:cNvPr id="2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Endnote</a:t>
            </a:r>
            <a:r>
              <a:rPr lang="zh-CN" altLang="en-US" dirty="0" smtClean="0"/>
              <a:t>下载与安装</a:t>
            </a:r>
          </a:p>
        </p:txBody>
      </p:sp>
      <p:sp>
        <p:nvSpPr>
          <p:cNvPr id="1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128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Endnote</a:t>
            </a:r>
            <a:r>
              <a:rPr lang="zh-CN" altLang="en-US" dirty="0" smtClean="0"/>
              <a:t>下载与安装</a:t>
            </a:r>
          </a:p>
        </p:txBody>
      </p:sp>
      <p:pic>
        <p:nvPicPr>
          <p:cNvPr id="3074" name="Picture 2" descr="C:\Program Files\desktoolv25\Clipboard\PrtSrc-2013-09-09_17-19-1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 bwMode="auto">
          <a:xfrm>
            <a:off x="196056" y="1143000"/>
            <a:ext cx="8763000" cy="335280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 bwMode="auto">
          <a:xfrm>
            <a:off x="3846035" y="4023044"/>
            <a:ext cx="762001" cy="4145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076" name="Picture 4" descr="C:\Program Files\desktoolv25\Clipboard\PrtSrc-2013-09-09_17-19-34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572735" y="4379461"/>
            <a:ext cx="6070601" cy="141833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desktoolv25\Clipboard\PrtSrc-2013-09-09_23-16-24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8" r="28270" b="17943"/>
          <a:stretch/>
        </p:blipFill>
        <p:spPr bwMode="auto">
          <a:xfrm>
            <a:off x="5638800" y="5797797"/>
            <a:ext cx="2286000" cy="77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8313" y="5534428"/>
            <a:ext cx="4297680" cy="12395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/>
            <a:r>
              <a:rPr lang="en-US" altLang="zh-CN" b="1" dirty="0" smtClean="0">
                <a:solidFill>
                  <a:schemeClr val="accent2"/>
                </a:solidFill>
              </a:rPr>
              <a:t>TIPs:</a:t>
            </a:r>
          </a:p>
          <a:p>
            <a:pPr fontAlgn="ctr"/>
            <a:r>
              <a:rPr lang="zh-CN" altLang="en-US" b="1" dirty="0" smtClean="0">
                <a:solidFill>
                  <a:schemeClr val="accent2"/>
                </a:solidFill>
              </a:rPr>
              <a:t>完全解</a:t>
            </a:r>
            <a:r>
              <a:rPr lang="zh-CN" altLang="en-US" b="1" dirty="0">
                <a:solidFill>
                  <a:schemeClr val="accent2"/>
                </a:solidFill>
              </a:rPr>
              <a:t>压到文件夹</a:t>
            </a:r>
            <a:r>
              <a:rPr lang="zh-CN" altLang="en-US" b="1" dirty="0" smtClean="0">
                <a:solidFill>
                  <a:schemeClr val="accent2"/>
                </a:solidFill>
              </a:rPr>
              <a:t>中双击</a:t>
            </a:r>
            <a:r>
              <a:rPr lang="zh-CN" altLang="en-US" b="1" dirty="0">
                <a:solidFill>
                  <a:schemeClr val="accent2"/>
                </a:solidFill>
              </a:rPr>
              <a:t>打开</a:t>
            </a:r>
            <a:r>
              <a:rPr lang="zh-CN" altLang="en-US" b="1" dirty="0" smtClean="0">
                <a:solidFill>
                  <a:schemeClr val="accent2"/>
                </a:solidFill>
              </a:rPr>
              <a:t>文件夹</a:t>
            </a:r>
            <a:endParaRPr lang="en-US" altLang="zh-CN" b="1" dirty="0" smtClean="0">
              <a:solidFill>
                <a:schemeClr val="accent2"/>
              </a:solidFill>
            </a:endParaRPr>
          </a:p>
          <a:p>
            <a:pPr fontAlgn="ctr"/>
            <a:r>
              <a:rPr lang="zh-CN" altLang="en-US" b="1" dirty="0" smtClean="0">
                <a:solidFill>
                  <a:schemeClr val="accent2"/>
                </a:solidFill>
              </a:rPr>
              <a:t>点击</a:t>
            </a:r>
            <a:r>
              <a:rPr lang="zh-CN" altLang="en-US" b="1" dirty="0">
                <a:solidFill>
                  <a:schemeClr val="accent2"/>
                </a:solidFill>
              </a:rPr>
              <a:t>执行</a:t>
            </a:r>
            <a:r>
              <a:rPr lang="en-US" altLang="zh-CN" b="1" dirty="0">
                <a:solidFill>
                  <a:schemeClr val="accent2"/>
                </a:solidFill>
              </a:rPr>
              <a:t>.</a:t>
            </a:r>
            <a:r>
              <a:rPr lang="en-US" altLang="zh-CN" b="1" dirty="0" err="1">
                <a:solidFill>
                  <a:schemeClr val="accent2"/>
                </a:solidFill>
              </a:rPr>
              <a:t>msi</a:t>
            </a:r>
            <a:r>
              <a:rPr lang="zh-CN" altLang="en-US" b="1" dirty="0" smtClean="0">
                <a:solidFill>
                  <a:schemeClr val="accent2"/>
                </a:solidFill>
              </a:rPr>
              <a:t>文件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3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3" y="1508918"/>
            <a:ext cx="8426791" cy="4708525"/>
          </a:xfrm>
          <a:prstGeom prst="rect">
            <a:avLst/>
          </a:prstGeom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itchFamily="18" charset="0"/>
                <a:ea typeface="黑体" pitchFamily="2" charset="-122"/>
              </a:rPr>
              <a:t>EndnoteWeb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（网络版）</a:t>
            </a:r>
            <a:endParaRPr lang="zh-CN" altLang="en-US" dirty="0">
              <a:latin typeface="Times New Roman" pitchFamily="18" charset="0"/>
              <a:ea typeface="黑体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81709" y="2438399"/>
            <a:ext cx="2328692" cy="2209801"/>
            <a:chOff x="4681709" y="2438399"/>
            <a:chExt cx="2328692" cy="2209801"/>
          </a:xfrm>
        </p:grpSpPr>
        <p:sp>
          <p:nvSpPr>
            <p:cNvPr id="6" name="矩形 5"/>
            <p:cNvSpPr/>
            <p:nvPr/>
          </p:nvSpPr>
          <p:spPr>
            <a:xfrm>
              <a:off x="4681709" y="2438399"/>
              <a:ext cx="2328692" cy="7619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ctr"/>
              <a:r>
                <a:rPr lang="zh-CN" altLang="en-US" sz="2000" b="1" dirty="0" smtClean="0">
                  <a:solidFill>
                    <a:schemeClr val="accent2"/>
                  </a:solidFill>
                </a:rPr>
                <a:t>与单机版比</a:t>
              </a:r>
              <a:endParaRPr lang="en-US" altLang="zh-CN" sz="2000" b="1" dirty="0" smtClean="0">
                <a:solidFill>
                  <a:schemeClr val="accent2"/>
                </a:solidFill>
              </a:endParaRPr>
            </a:p>
            <a:p>
              <a:pPr algn="ctr" fontAlgn="ctr"/>
              <a:r>
                <a:rPr lang="zh-CN" altLang="en-US" sz="2000" b="1" dirty="0" smtClean="0">
                  <a:solidFill>
                    <a:schemeClr val="accent2"/>
                  </a:solidFill>
                </a:rPr>
                <a:t>最有用的功能</a:t>
              </a:r>
              <a:endParaRPr lang="zh-CN" alt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4681709" y="3200398"/>
              <a:ext cx="2328692" cy="144780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ctr"/>
              <a:endParaRPr lang="zh-CN" altLang="en-US" sz="2000" b="1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114800" y="5410199"/>
            <a:ext cx="4343400" cy="12395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/>
            <a:r>
              <a:rPr lang="en-US" altLang="zh-CN" b="1" smtClean="0">
                <a:solidFill>
                  <a:schemeClr val="accent2"/>
                </a:solidFill>
              </a:rPr>
              <a:t>TIPs:</a:t>
            </a:r>
          </a:p>
          <a:p>
            <a:pPr fontAlgn="ctr"/>
            <a:r>
              <a:rPr lang="en-US" altLang="zh-CN" b="1" smtClean="0">
                <a:solidFill>
                  <a:schemeClr val="accent2"/>
                </a:solidFill>
              </a:rPr>
              <a:t>1</a:t>
            </a:r>
            <a:r>
              <a:rPr lang="zh-CN" altLang="en-US" b="1" smtClean="0">
                <a:solidFill>
                  <a:schemeClr val="accent2"/>
                </a:solidFill>
              </a:rPr>
              <a:t>，可以将单机版</a:t>
            </a:r>
            <a:r>
              <a:rPr lang="en-US" altLang="zh-CN" b="1" smtClean="0">
                <a:solidFill>
                  <a:schemeClr val="accent2"/>
                </a:solidFill>
              </a:rPr>
              <a:t>Endnote</a:t>
            </a:r>
            <a:r>
              <a:rPr lang="zh-CN" altLang="en-US" b="1" smtClean="0">
                <a:solidFill>
                  <a:schemeClr val="accent2"/>
                </a:solidFill>
              </a:rPr>
              <a:t>上文件上传至</a:t>
            </a:r>
            <a:endParaRPr lang="en-US" altLang="zh-CN" b="1" smtClean="0">
              <a:solidFill>
                <a:schemeClr val="accent2"/>
              </a:solidFill>
            </a:endParaRPr>
          </a:p>
          <a:p>
            <a:pPr fontAlgn="ctr"/>
            <a:r>
              <a:rPr lang="en-US" altLang="zh-CN" b="1" smtClean="0">
                <a:solidFill>
                  <a:schemeClr val="accent2"/>
                </a:solidFill>
              </a:rPr>
              <a:t>EndnoteWeb</a:t>
            </a:r>
            <a:r>
              <a:rPr lang="zh-CN" altLang="en-US" b="1" smtClean="0">
                <a:solidFill>
                  <a:schemeClr val="accent2"/>
                </a:solidFill>
              </a:rPr>
              <a:t>，实现共享功能</a:t>
            </a:r>
            <a:endParaRPr lang="en-US" altLang="zh-CN" b="1" dirty="0" smtClean="0">
              <a:solidFill>
                <a:schemeClr val="accent2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77000" y="1709406"/>
            <a:ext cx="2387510" cy="6377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/>
            <a:r>
              <a:rPr lang="en-US" altLang="zh-CN" b="1" dirty="0" smtClean="0">
                <a:solidFill>
                  <a:schemeClr val="accent2"/>
                </a:solidFill>
              </a:rPr>
              <a:t>TIPs:</a:t>
            </a:r>
          </a:p>
          <a:p>
            <a:pPr fontAlgn="ctr"/>
            <a:r>
              <a:rPr lang="en-US" altLang="zh-CN" b="1" dirty="0" smtClean="0">
                <a:solidFill>
                  <a:schemeClr val="accent2"/>
                </a:solidFill>
              </a:rPr>
              <a:t>2</a:t>
            </a:r>
            <a:r>
              <a:rPr lang="zh-CN" altLang="en-US" b="1" dirty="0" smtClean="0">
                <a:solidFill>
                  <a:schemeClr val="accent2"/>
                </a:solidFill>
              </a:rPr>
              <a:t>，不会了，找“帮助”</a:t>
            </a:r>
            <a:endParaRPr lang="en-US" altLang="zh-CN" b="1" dirty="0" smtClean="0">
              <a:solidFill>
                <a:schemeClr val="accent2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686800" y="1417638"/>
            <a:ext cx="304800" cy="2917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ctr"/>
            <a:endParaRPr lang="zh-CN" alt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5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itchFamily="18" charset="0"/>
                <a:ea typeface="黑体" pitchFamily="2" charset="-122"/>
              </a:rPr>
              <a:t>EndnoteWeb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（网络版）</a:t>
            </a:r>
            <a:endParaRPr lang="zh-CN" altLang="en-US" dirty="0">
              <a:latin typeface="Times New Roman" pitchFamily="18" charset="0"/>
              <a:ea typeface="黑体" pitchFamily="2" charset="-122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注册使用三种途径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：</a:t>
            </a:r>
          </a:p>
          <a:p>
            <a:pPr lvl="1">
              <a:buNone/>
            </a:pP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1 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、登陆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ISI 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Web Of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Science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网站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免费注册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--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我的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Endnote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：</a:t>
            </a:r>
            <a:endParaRPr lang="en-US" altLang="zh-CN" dirty="0" smtClean="0">
              <a:latin typeface="Times New Roman" pitchFamily="18" charset="0"/>
              <a:ea typeface="黑体" pitchFamily="2" charset="-122"/>
            </a:endParaRPr>
          </a:p>
          <a:p>
            <a:pPr lvl="1">
              <a:buFont typeface="Wingdings" pitchFamily="2" charset="2"/>
              <a:buNone/>
            </a:pP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hlinkClick r:id="rId2"/>
              </a:rPr>
              <a:t>www.webofknowledge.com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）</a:t>
            </a:r>
            <a:endParaRPr lang="en-US" altLang="zh-CN" dirty="0" smtClean="0">
              <a:latin typeface="Times New Roman" pitchFamily="18" charset="0"/>
              <a:ea typeface="黑体" pitchFamily="2" charset="-122"/>
            </a:endParaRPr>
          </a:p>
          <a:p>
            <a:pPr lvl="1">
              <a:buNone/>
            </a:pP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2 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、登陆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Endnote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官网，</a:t>
            </a:r>
            <a:r>
              <a:rPr lang="zh-CN" altLang="en-US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免费注册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黑体" pitchFamily="2" charset="-122"/>
            </a:endParaRPr>
          </a:p>
          <a:p>
            <a:pPr lvl="1">
              <a:buNone/>
            </a:pP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hlinkClick r:id="rId3"/>
              </a:rPr>
              <a:t>http</a:t>
            </a:r>
            <a:r>
              <a:rPr lang="en-US" altLang="zh-CN" dirty="0">
                <a:latin typeface="Times New Roman" pitchFamily="18" charset="0"/>
                <a:ea typeface="黑体" pitchFamily="2" charset="-122"/>
                <a:hlinkClick r:id="rId3"/>
              </a:rPr>
              <a:t>://www.endnoteweb.com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hlinkClick r:id="rId3"/>
              </a:rPr>
              <a:t>/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）</a:t>
            </a:r>
            <a:endParaRPr lang="en-US" altLang="zh-CN" dirty="0" smtClean="0">
              <a:latin typeface="Times New Roman" pitchFamily="18" charset="0"/>
              <a:ea typeface="黑体" pitchFamily="2" charset="-122"/>
            </a:endParaRPr>
          </a:p>
          <a:p>
            <a:pPr lvl="1">
              <a:buNone/>
            </a:pP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3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、安装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单机版结束时，可以按提示注册网络版</a:t>
            </a:r>
          </a:p>
          <a:p>
            <a:pPr>
              <a:buFont typeface="Wingdings" pitchFamily="2" charset="2"/>
              <a:buNone/>
            </a:pPr>
            <a:endParaRPr lang="en-US" altLang="zh-CN" dirty="0">
              <a:latin typeface="Times New Roman" pitchFamily="18" charset="0"/>
              <a:ea typeface="黑体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256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512136"/>
              </p:ext>
            </p:extLst>
          </p:nvPr>
        </p:nvGraphicFramePr>
        <p:xfrm>
          <a:off x="762000" y="1219200"/>
          <a:ext cx="77406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zh-CN" altLang="en-US" kern="0" dirty="0" smtClean="0"/>
              <a:t>储存与共享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327591" y="2916380"/>
            <a:ext cx="5616575" cy="1060450"/>
            <a:chOff x="2868613" y="3886200"/>
            <a:chExt cx="5616575" cy="1060450"/>
          </a:xfrm>
        </p:grpSpPr>
        <p:pic>
          <p:nvPicPr>
            <p:cNvPr id="6" name="Picture 4" descr="C:\Users\hewei\AppData\Roaming\Tencent\Users\306711232\QQ\WinTemp\RichOle\$A]]S2V_R{J4IK`ZE3~L~H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44"/>
            <a:stretch>
              <a:fillRect/>
            </a:stretch>
          </p:blipFill>
          <p:spPr bwMode="auto">
            <a:xfrm>
              <a:off x="2868613" y="3886200"/>
              <a:ext cx="1728787" cy="10604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xtLst/>
          </p:spPr>
        </p:pic>
        <p:sp>
          <p:nvSpPr>
            <p:cNvPr id="7" name="TextBox 12"/>
            <p:cNvSpPr txBox="1">
              <a:spLocks noChangeArrowheads="1"/>
            </p:cNvSpPr>
            <p:nvPr/>
          </p:nvSpPr>
          <p:spPr bwMode="auto">
            <a:xfrm>
              <a:off x="5029200" y="3886200"/>
              <a:ext cx="3455988" cy="10156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00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TIPs:</a:t>
              </a:r>
            </a:p>
            <a:p>
              <a:pPr eaLnBrk="1" hangingPunct="1"/>
              <a:r>
                <a:rPr lang="en-US" altLang="zh-CN" sz="2000" dirty="0" err="1" smtClean="0">
                  <a:solidFill>
                    <a:srgbClr val="FF0000"/>
                  </a:solidFill>
                  <a:ea typeface="黑体" panose="02010609060101010101" pitchFamily="49" charset="-122"/>
                </a:rPr>
                <a:t>enl</a:t>
              </a:r>
              <a:r>
                <a:rPr lang="zh-CN" altLang="en-US" sz="2000" dirty="0">
                  <a:solidFill>
                    <a:srgbClr val="FF0000"/>
                  </a:solidFill>
                  <a:ea typeface="黑体" panose="02010609060101010101" pitchFamily="49" charset="-122"/>
                </a:rPr>
                <a:t>和</a:t>
              </a:r>
              <a:r>
                <a:rPr lang="en-US" altLang="zh-CN" sz="2000" dirty="0">
                  <a:solidFill>
                    <a:srgbClr val="FF0000"/>
                  </a:solidFill>
                  <a:ea typeface="黑体" panose="02010609060101010101" pitchFamily="49" charset="-122"/>
                </a:rPr>
                <a:t>Data</a:t>
              </a:r>
              <a:r>
                <a:rPr lang="zh-CN" altLang="en-US" sz="2000" dirty="0">
                  <a:solidFill>
                    <a:srgbClr val="FF0000"/>
                  </a:solidFill>
                  <a:ea typeface="黑体" panose="02010609060101010101" pitchFamily="49" charset="-122"/>
                </a:rPr>
                <a:t>文件成对出现，必须存放在同一文件夹！</a:t>
              </a:r>
              <a:endPara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084001" y="4572000"/>
            <a:ext cx="345598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TIPs:</a:t>
            </a:r>
          </a:p>
          <a:p>
            <a:pPr eaLnBrk="1" hangingPunct="1"/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只有</a:t>
            </a:r>
            <a:r>
              <a:rPr lang="en-US" altLang="zh-CN" sz="2000" dirty="0" err="1" smtClean="0">
                <a:solidFill>
                  <a:srgbClr val="FF0000"/>
                </a:solidFill>
                <a:ea typeface="黑体" panose="02010609060101010101" pitchFamily="49" charset="-122"/>
              </a:rPr>
              <a:t>enlx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文件</a:t>
            </a:r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,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双击解压缩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3866" y="4224036"/>
            <a:ext cx="827882" cy="1055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342831" y="5081842"/>
            <a:ext cx="3455988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TIPs:</a:t>
            </a:r>
          </a:p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1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，多建立几个</a:t>
            </a:r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endnote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文件，不要只建一个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endnote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文献库</a:t>
            </a:r>
            <a:endParaRPr lang="en-US" altLang="zh-CN" sz="2000" dirty="0" smtClean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2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，压缩备份保存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00" y="2811436"/>
            <a:ext cx="3800475" cy="38195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06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0" grpId="0" animBg="1"/>
      <p:bldP spid="10" grpId="2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smtClean="0">
                <a:ea typeface="华文新魏" pitchFamily="2" charset="-122"/>
              </a:rPr>
              <a:t>总结</a:t>
            </a:r>
          </a:p>
        </p:txBody>
      </p:sp>
      <p:sp>
        <p:nvSpPr>
          <p:cNvPr id="215043" name="AutoShape 3"/>
          <p:cNvSpPr>
            <a:spLocks noChangeArrowheads="1"/>
          </p:cNvSpPr>
          <p:nvPr/>
        </p:nvSpPr>
        <p:spPr bwMode="auto">
          <a:xfrm>
            <a:off x="2678113" y="2852738"/>
            <a:ext cx="1728787" cy="1223962"/>
          </a:xfrm>
          <a:prstGeom prst="hexagon">
            <a:avLst>
              <a:gd name="adj" fmla="val 35311"/>
              <a:gd name="vf" fmla="val 11547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zh-CN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Endnote</a:t>
            </a:r>
          </a:p>
        </p:txBody>
      </p:sp>
      <p:sp>
        <p:nvSpPr>
          <p:cNvPr id="215044" name="Oval 4"/>
          <p:cNvSpPr>
            <a:spLocks noChangeArrowheads="1"/>
          </p:cNvSpPr>
          <p:nvPr/>
        </p:nvSpPr>
        <p:spPr bwMode="auto">
          <a:xfrm>
            <a:off x="290513" y="2924175"/>
            <a:ext cx="1223962" cy="10795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</a:t>
            </a:r>
          </a:p>
        </p:txBody>
      </p:sp>
      <p:sp>
        <p:nvSpPr>
          <p:cNvPr id="215045" name="AutoShape 5"/>
          <p:cNvSpPr>
            <a:spLocks noChangeArrowheads="1"/>
          </p:cNvSpPr>
          <p:nvPr/>
        </p:nvSpPr>
        <p:spPr bwMode="auto">
          <a:xfrm>
            <a:off x="1563688" y="3213100"/>
            <a:ext cx="1081087" cy="503238"/>
          </a:xfrm>
          <a:prstGeom prst="rightArrow">
            <a:avLst>
              <a:gd name="adj1" fmla="val 50000"/>
              <a:gd name="adj2" fmla="val 5370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46" name="Oval 6"/>
          <p:cNvSpPr>
            <a:spLocks noChangeArrowheads="1"/>
          </p:cNvSpPr>
          <p:nvPr/>
        </p:nvSpPr>
        <p:spPr bwMode="auto">
          <a:xfrm>
            <a:off x="1420813" y="2636838"/>
            <a:ext cx="1223962" cy="792162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导入</a:t>
            </a:r>
          </a:p>
        </p:txBody>
      </p:sp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3040063" y="4502150"/>
            <a:ext cx="1008062" cy="7207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文献管理</a:t>
            </a: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3541713" y="4076700"/>
            <a:ext cx="0" cy="360363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036888" y="1628775"/>
            <a:ext cx="1008062" cy="7207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文献分析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 flipV="1">
            <a:off x="3541713" y="2420938"/>
            <a:ext cx="0" cy="360362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1" name="AutoShape 11"/>
          <p:cNvSpPr>
            <a:spLocks noChangeArrowheads="1"/>
          </p:cNvSpPr>
          <p:nvPr/>
        </p:nvSpPr>
        <p:spPr bwMode="auto">
          <a:xfrm>
            <a:off x="4454525" y="3221038"/>
            <a:ext cx="2016125" cy="503237"/>
          </a:xfrm>
          <a:prstGeom prst="rightArrow">
            <a:avLst>
              <a:gd name="adj1" fmla="val 50000"/>
              <a:gd name="adj2" fmla="val 100158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2" name="Line 12"/>
          <p:cNvSpPr>
            <a:spLocks noChangeShapeType="1"/>
          </p:cNvSpPr>
          <p:nvPr/>
        </p:nvSpPr>
        <p:spPr bwMode="auto">
          <a:xfrm flipV="1">
            <a:off x="4157663" y="2565400"/>
            <a:ext cx="504825" cy="503238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733925" y="1916113"/>
            <a:ext cx="1462088" cy="7207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文献共享</a:t>
            </a:r>
            <a:r>
              <a:rPr lang="en-US" altLang="zh-CN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保存</a:t>
            </a:r>
          </a:p>
        </p:txBody>
      </p:sp>
      <p:sp>
        <p:nvSpPr>
          <p:cNvPr id="215054" name="Oval 14"/>
          <p:cNvSpPr>
            <a:spLocks noChangeArrowheads="1"/>
          </p:cNvSpPr>
          <p:nvPr/>
        </p:nvSpPr>
        <p:spPr bwMode="auto">
          <a:xfrm>
            <a:off x="6538913" y="2949575"/>
            <a:ext cx="1223962" cy="10795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写作</a:t>
            </a:r>
          </a:p>
        </p:txBody>
      </p:sp>
      <p:sp>
        <p:nvSpPr>
          <p:cNvPr id="215055" name="Oval 15"/>
          <p:cNvSpPr>
            <a:spLocks noChangeArrowheads="1"/>
          </p:cNvSpPr>
          <p:nvPr/>
        </p:nvSpPr>
        <p:spPr bwMode="auto">
          <a:xfrm>
            <a:off x="4670425" y="2717800"/>
            <a:ext cx="1223963" cy="792163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选定 </a:t>
            </a:r>
            <a:r>
              <a:rPr lang="en-US" altLang="zh-CN" b="1" dirty="0">
                <a:solidFill>
                  <a:srgbClr val="FF0000"/>
                </a:solidFill>
              </a:rPr>
              <a:t>Style</a:t>
            </a:r>
          </a:p>
        </p:txBody>
      </p:sp>
      <p:sp>
        <p:nvSpPr>
          <p:cNvPr id="215056" name="AutoShape 16"/>
          <p:cNvSpPr>
            <a:spLocks noChangeArrowheads="1"/>
          </p:cNvSpPr>
          <p:nvPr/>
        </p:nvSpPr>
        <p:spPr bwMode="auto">
          <a:xfrm>
            <a:off x="6316663" y="4149725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7" name="Oval 17"/>
          <p:cNvSpPr>
            <a:spLocks noChangeArrowheads="1"/>
          </p:cNvSpPr>
          <p:nvPr/>
        </p:nvSpPr>
        <p:spPr bwMode="auto">
          <a:xfrm>
            <a:off x="5907088" y="4868863"/>
            <a:ext cx="1223962" cy="720725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投稿</a:t>
            </a:r>
          </a:p>
        </p:txBody>
      </p:sp>
      <p:sp>
        <p:nvSpPr>
          <p:cNvPr id="215058" name="Oval 18"/>
          <p:cNvSpPr>
            <a:spLocks noChangeArrowheads="1"/>
          </p:cNvSpPr>
          <p:nvPr/>
        </p:nvSpPr>
        <p:spPr bwMode="auto">
          <a:xfrm>
            <a:off x="5335588" y="3998913"/>
            <a:ext cx="1223962" cy="792162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移除代码</a:t>
            </a:r>
          </a:p>
        </p:txBody>
      </p:sp>
      <p:sp>
        <p:nvSpPr>
          <p:cNvPr id="215059" name="Oval 19"/>
          <p:cNvSpPr>
            <a:spLocks noChangeArrowheads="1"/>
          </p:cNvSpPr>
          <p:nvPr/>
        </p:nvSpPr>
        <p:spPr bwMode="auto">
          <a:xfrm>
            <a:off x="7740650" y="4005263"/>
            <a:ext cx="1223963" cy="792162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文档备份</a:t>
            </a:r>
          </a:p>
        </p:txBody>
      </p:sp>
      <p:sp>
        <p:nvSpPr>
          <p:cNvPr id="215060" name="AutoShape 20"/>
          <p:cNvSpPr>
            <a:spLocks noChangeArrowheads="1"/>
          </p:cNvSpPr>
          <p:nvPr/>
        </p:nvSpPr>
        <p:spPr bwMode="auto">
          <a:xfrm>
            <a:off x="7389813" y="4143375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61" name="Oval 21"/>
          <p:cNvSpPr>
            <a:spLocks noChangeArrowheads="1"/>
          </p:cNvSpPr>
          <p:nvPr/>
        </p:nvSpPr>
        <p:spPr bwMode="auto">
          <a:xfrm>
            <a:off x="7180263" y="4821238"/>
            <a:ext cx="1223962" cy="720725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修改</a:t>
            </a:r>
          </a:p>
        </p:txBody>
      </p:sp>
      <p:sp>
        <p:nvSpPr>
          <p:cNvPr id="2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0387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animBg="1"/>
      <p:bldP spid="215044" grpId="0" animBg="1"/>
      <p:bldP spid="215045" grpId="0" animBg="1"/>
      <p:bldP spid="215046" grpId="0"/>
      <p:bldP spid="215047" grpId="0" animBg="1"/>
      <p:bldP spid="215048" grpId="0" animBg="1"/>
      <p:bldP spid="215049" grpId="0" animBg="1"/>
      <p:bldP spid="215050" grpId="0" animBg="1"/>
      <p:bldP spid="215051" grpId="0" animBg="1"/>
      <p:bldP spid="215052" grpId="0" animBg="1"/>
      <p:bldP spid="215053" grpId="0" animBg="1"/>
      <p:bldP spid="215054" grpId="0" animBg="1"/>
      <p:bldP spid="215055" grpId="0"/>
      <p:bldP spid="215056" grpId="0" animBg="1"/>
      <p:bldP spid="215057" grpId="0" animBg="1"/>
      <p:bldP spid="215058" grpId="0" animBg="1"/>
      <p:bldP spid="215059" grpId="0" animBg="1"/>
      <p:bldP spid="215060" grpId="0" animBg="1"/>
      <p:bldP spid="21506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可参考的</a:t>
            </a:r>
            <a:r>
              <a:rPr lang="en-US" altLang="zh-CN" dirty="0" smtClean="0"/>
              <a:t>Endnote</a:t>
            </a:r>
            <a:r>
              <a:rPr lang="zh-CN" altLang="en-US" dirty="0" smtClean="0"/>
              <a:t>使用资源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600200"/>
            <a:ext cx="8043862" cy="4525963"/>
          </a:xfrm>
        </p:spPr>
        <p:txBody>
          <a:bodyPr/>
          <a:lstStyle/>
          <a:p>
            <a:r>
              <a:rPr lang="zh-CN" altLang="en-US" dirty="0" smtClean="0">
                <a:latin typeface="Arial" charset="0"/>
              </a:rPr>
              <a:t>中科大生命科学实验中心论坛</a:t>
            </a:r>
            <a:r>
              <a:rPr lang="en-US" altLang="zh-CN" dirty="0">
                <a:latin typeface="Arial" charset="0"/>
                <a:hlinkClick r:id="rId3"/>
              </a:rPr>
              <a:t>http://</a:t>
            </a:r>
            <a:r>
              <a:rPr lang="en-US" altLang="zh-CN" dirty="0" smtClean="0">
                <a:latin typeface="Arial" charset="0"/>
                <a:hlinkClick r:id="rId3"/>
              </a:rPr>
              <a:t>biotech.ustc.edu.cn/forum/forum.php?mod=forumdisplay&amp;fid=8</a:t>
            </a:r>
            <a:r>
              <a:rPr lang="en-US" altLang="zh-CN" dirty="0" smtClean="0">
                <a:latin typeface="Arial" charset="0"/>
              </a:rPr>
              <a:t> </a:t>
            </a:r>
          </a:p>
          <a:p>
            <a:r>
              <a:rPr lang="zh-CN" altLang="en-US" dirty="0" smtClean="0">
                <a:latin typeface="Arial" charset="0"/>
              </a:rPr>
              <a:t>官网（技术支持、使用说明）：  </a:t>
            </a:r>
            <a:r>
              <a:rPr lang="en-US" altLang="zh-CN" b="0" dirty="0" smtClean="0">
                <a:latin typeface="Arial" charset="0"/>
                <a:hlinkClick r:id="rId4"/>
              </a:rPr>
              <a:t>www.endnote.com</a:t>
            </a:r>
            <a:endParaRPr lang="en-US" altLang="zh-CN" dirty="0" smtClean="0">
              <a:latin typeface="Arial" charset="0"/>
            </a:endParaRPr>
          </a:p>
          <a:p>
            <a:r>
              <a:rPr lang="zh-CN" altLang="en-US" dirty="0" smtClean="0"/>
              <a:t>技术支持电话：</a:t>
            </a:r>
            <a:r>
              <a:rPr lang="en-US" altLang="zh-CN" dirty="0" smtClean="0"/>
              <a:t>4008822031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12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719138" y="762000"/>
            <a:ext cx="7740650" cy="5364163"/>
          </a:xfrm>
        </p:spPr>
        <p:txBody>
          <a:bodyPr/>
          <a:lstStyle/>
          <a:p>
            <a:pPr algn="ctr">
              <a:buFontTx/>
              <a:buNone/>
            </a:pPr>
            <a:r>
              <a:rPr lang="zh-CN" altLang="en-US" sz="6000" dirty="0" smtClean="0">
                <a:latin typeface="黑体" pitchFamily="2" charset="-122"/>
                <a:ea typeface="黑体" pitchFamily="2" charset="-122"/>
              </a:rPr>
              <a:t>谢 </a:t>
            </a:r>
            <a:r>
              <a:rPr lang="zh-CN" altLang="en-US" sz="6000" dirty="0">
                <a:latin typeface="黑体" pitchFamily="2" charset="-122"/>
                <a:ea typeface="黑体" pitchFamily="2" charset="-122"/>
              </a:rPr>
              <a:t>谢</a:t>
            </a:r>
          </a:p>
          <a:p>
            <a:pPr algn="ctr">
              <a:buFontTx/>
              <a:buNone/>
            </a:pPr>
            <a:endParaRPr lang="zh-CN" altLang="en-US" sz="3200" dirty="0">
              <a:latin typeface="黑体" pitchFamily="2" charset="-122"/>
              <a:ea typeface="黑体" pitchFamily="2" charset="-122"/>
            </a:endParaRPr>
          </a:p>
          <a:p>
            <a:endParaRPr lang="en-US" altLang="zh-CN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39925"/>
            <a:ext cx="66294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3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2000" y="1447800"/>
            <a:ext cx="7239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/>
              <a:t>联系方式</a:t>
            </a:r>
            <a:endParaRPr lang="en-US" altLang="zh-CN" sz="4000" b="1" dirty="0" smtClean="0"/>
          </a:p>
          <a:p>
            <a:pPr algn="ctr"/>
            <a:endParaRPr lang="en-US" altLang="zh-CN" sz="4000" b="1" dirty="0" smtClean="0"/>
          </a:p>
          <a:p>
            <a:pPr algn="ctr"/>
            <a:r>
              <a:rPr lang="zh-CN" altLang="en-US" sz="3200" dirty="0" smtClean="0"/>
              <a:t>学科馆员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赵慧敏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电话：</a:t>
            </a:r>
            <a:r>
              <a:rPr lang="en-US" altLang="zh-CN" sz="3200" dirty="0" smtClean="0"/>
              <a:t>010-82626611-6152</a:t>
            </a:r>
          </a:p>
          <a:p>
            <a:pPr algn="ctr"/>
            <a:r>
              <a:rPr lang="en-US" altLang="zh-CN" sz="3200" dirty="0" smtClean="0"/>
              <a:t>QQ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2226881981</a:t>
            </a:r>
          </a:p>
          <a:p>
            <a:pPr algn="ctr"/>
            <a:r>
              <a:rPr lang="en-US" altLang="zh-CN" sz="3200" dirty="0" smtClean="0"/>
              <a:t>Email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zhaohuimin@mail.las.ac.cn</a:t>
            </a:r>
          </a:p>
        </p:txBody>
      </p:sp>
    </p:spTree>
    <p:extLst>
      <p:ext uri="{BB962C8B-B14F-4D97-AF65-F5344CB8AC3E}">
        <p14:creationId xmlns:p14="http://schemas.microsoft.com/office/powerpoint/2010/main" val="21017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内容占位符 4"/>
          <p:cNvSpPr>
            <a:spLocks noGrp="1"/>
          </p:cNvSpPr>
          <p:nvPr>
            <p:ph idx="1"/>
          </p:nvPr>
        </p:nvSpPr>
        <p:spPr>
          <a:xfrm>
            <a:off x="2195513" y="1989138"/>
            <a:ext cx="6696075" cy="2692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2800" smtClean="0">
                <a:solidFill>
                  <a:srgbClr val="660033"/>
                </a:solidFill>
              </a:rPr>
              <a:t>EndNote</a:t>
            </a:r>
            <a:r>
              <a:rPr lang="zh-CN" altLang="en-US" sz="2800" smtClean="0">
                <a:solidFill>
                  <a:srgbClr val="660033"/>
                </a:solidFill>
              </a:rPr>
              <a:t>演示表明它的特点</a:t>
            </a:r>
            <a:r>
              <a:rPr lang="en-US" altLang="zh-CN" sz="2800" smtClean="0">
                <a:solidFill>
                  <a:srgbClr val="660033"/>
                </a:solidFill>
              </a:rPr>
              <a:t>——</a:t>
            </a:r>
          </a:p>
          <a:p>
            <a:r>
              <a:rPr lang="zh-CN" altLang="en-US" sz="2400" smtClean="0"/>
              <a:t>中英文皆可</a:t>
            </a:r>
          </a:p>
          <a:p>
            <a:r>
              <a:rPr lang="zh-CN" altLang="en-US" sz="2400" smtClean="0"/>
              <a:t>文献导入方便</a:t>
            </a:r>
          </a:p>
          <a:p>
            <a:r>
              <a:rPr lang="zh-CN" altLang="en-US" sz="2400" smtClean="0"/>
              <a:t>文献方便管理</a:t>
            </a:r>
          </a:p>
          <a:p>
            <a:r>
              <a:rPr lang="zh-CN" altLang="en-US" sz="2400" smtClean="0"/>
              <a:t>参考文献编号方便，格式修改方便</a:t>
            </a:r>
          </a:p>
          <a:p>
            <a:endParaRPr lang="zh-CN" altLang="en-US" sz="2000" smtClean="0"/>
          </a:p>
          <a:p>
            <a:pPr>
              <a:buFont typeface="Wingdings" pitchFamily="2" charset="2"/>
              <a:buNone/>
            </a:pPr>
            <a:endParaRPr lang="zh-CN" altLang="en-US" sz="2000" smtClean="0">
              <a:solidFill>
                <a:srgbClr val="660033"/>
              </a:solidFill>
            </a:endParaRPr>
          </a:p>
          <a:p>
            <a:pPr>
              <a:buFont typeface="Wingdings" pitchFamily="2" charset="2"/>
              <a:buNone/>
            </a:pPr>
            <a:endParaRPr lang="zh-CN" altLang="en-US" sz="2000" smtClean="0"/>
          </a:p>
        </p:txBody>
      </p:sp>
      <p:sp>
        <p:nvSpPr>
          <p:cNvPr id="19459" name="文本占位符 5"/>
          <p:cNvSpPr>
            <a:spLocks noGrp="1"/>
          </p:cNvSpPr>
          <p:nvPr>
            <p:ph type="body" sz="half" idx="2"/>
          </p:nvPr>
        </p:nvSpPr>
        <p:spPr>
          <a:xfrm>
            <a:off x="1331913" y="1412875"/>
            <a:ext cx="719137" cy="3887788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smtClean="0"/>
          </a:p>
          <a:p>
            <a:pPr algn="ctr"/>
            <a:r>
              <a:rPr lang="zh-CN" altLang="en-US" sz="240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576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170113"/>
            <a:ext cx="3168650" cy="245586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11188" y="2889250"/>
            <a:ext cx="43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Arial" charset="0"/>
              </a:rPr>
              <a:t>文献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835150" y="1952625"/>
            <a:ext cx="863600" cy="2808288"/>
          </a:xfrm>
          <a:prstGeom prst="flowChartMagneticDrum">
            <a:avLst/>
          </a:prstGeom>
          <a:solidFill>
            <a:srgbClr val="C0C0C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851025" y="2457450"/>
            <a:ext cx="4889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chemeClr val="hlink"/>
                </a:solidFill>
                <a:latin typeface="Arial" charset="0"/>
              </a:rPr>
              <a:t>Filter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 rot="5400000">
            <a:off x="4427537" y="3068638"/>
            <a:ext cx="3744913" cy="433388"/>
          </a:xfrm>
          <a:custGeom>
            <a:avLst/>
            <a:gdLst>
              <a:gd name="T0" fmla="*/ 604187966 w 21600"/>
              <a:gd name="T1" fmla="*/ 4347805 h 21600"/>
              <a:gd name="T2" fmla="*/ 324638359 w 21600"/>
              <a:gd name="T3" fmla="*/ 8695609 h 21600"/>
              <a:gd name="T4" fmla="*/ 45088579 w 21600"/>
              <a:gd name="T5" fmla="*/ 4347805 h 21600"/>
              <a:gd name="T6" fmla="*/ 32463835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00 w 21600"/>
              <a:gd name="T13" fmla="*/ 3300 h 21600"/>
              <a:gd name="T14" fmla="*/ 18300 w 21600"/>
              <a:gd name="T15" fmla="*/ 183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999" y="21600"/>
                </a:lnTo>
                <a:lnTo>
                  <a:pt x="1860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zh-CN" alt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53138" y="2528888"/>
            <a:ext cx="458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chemeClr val="hlink"/>
                </a:solidFill>
                <a:latin typeface="Arial" charset="0"/>
              </a:rPr>
              <a:t>Output Style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019925" y="2097088"/>
            <a:ext cx="5048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zh-CN" sz="1600" b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b="1">
                <a:latin typeface="Arial" charset="0"/>
              </a:rPr>
              <a:t>期刊的文献格式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8027988" y="2960688"/>
            <a:ext cx="43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Arial" charset="0"/>
              </a:rPr>
              <a:t>投稿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1114425" y="3105150"/>
            <a:ext cx="649288" cy="215900"/>
          </a:xfrm>
          <a:prstGeom prst="rightArrow">
            <a:avLst>
              <a:gd name="adj1" fmla="val 50000"/>
              <a:gd name="adj2" fmla="val 75184"/>
            </a:avLst>
          </a:prstGeom>
          <a:solidFill>
            <a:srgbClr val="C0C0C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6516688" y="3178175"/>
            <a:ext cx="576262" cy="217488"/>
          </a:xfrm>
          <a:prstGeom prst="rightArrow">
            <a:avLst>
              <a:gd name="adj1" fmla="val 50000"/>
              <a:gd name="adj2" fmla="val 66241"/>
            </a:avLst>
          </a:prstGeom>
          <a:solidFill>
            <a:srgbClr val="4DD6D3">
              <a:alpha val="9882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7451725" y="3178175"/>
            <a:ext cx="611188" cy="179388"/>
          </a:xfrm>
          <a:prstGeom prst="rightArrow">
            <a:avLst>
              <a:gd name="adj1" fmla="val 50000"/>
              <a:gd name="adj2" fmla="val 85177"/>
            </a:avLst>
          </a:prstGeom>
          <a:solidFill>
            <a:srgbClr val="D5D5D5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/>
          </a:p>
        </p:txBody>
      </p:sp>
      <p:pic>
        <p:nvPicPr>
          <p:cNvPr id="8205" name="Picture 13" descr="左脚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152">
            <a:off x="3492500" y="4546600"/>
            <a:ext cx="403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右脚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416">
            <a:off x="4787900" y="4546600"/>
            <a:ext cx="425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43213" y="5481638"/>
            <a:ext cx="1225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latin typeface="Arial" charset="0"/>
              </a:rPr>
              <a:t>文献</a:t>
            </a:r>
            <a:r>
              <a:rPr lang="zh-CN" altLang="en-US" b="1" dirty="0" smtClean="0">
                <a:latin typeface="Arial" charset="0"/>
              </a:rPr>
              <a:t>管理、阅读</a:t>
            </a:r>
            <a:endParaRPr lang="zh-CN" altLang="en-US" b="1" dirty="0">
              <a:latin typeface="Arial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787900" y="5481638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latin typeface="Arial" charset="0"/>
              </a:rPr>
              <a:t>文献分析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2771775" y="1954213"/>
            <a:ext cx="3238500" cy="215900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latin typeface="Arial" charset="0"/>
            </a:endParaRP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2771775" y="2170113"/>
            <a:ext cx="3240088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843213" y="2132013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chemeClr val="hlink"/>
                </a:solidFill>
                <a:latin typeface="Arial" charset="0"/>
              </a:rPr>
              <a:t>Library</a:t>
            </a:r>
          </a:p>
        </p:txBody>
      </p:sp>
      <p:sp>
        <p:nvSpPr>
          <p:cNvPr id="21524" name="Oval 20" descr="2"/>
          <p:cNvSpPr>
            <a:spLocks noChangeArrowheads="1"/>
          </p:cNvSpPr>
          <p:nvPr/>
        </p:nvSpPr>
        <p:spPr bwMode="gray">
          <a:xfrm>
            <a:off x="2628900" y="5381625"/>
            <a:ext cx="1727200" cy="7191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525" name="Oval 21" descr="2"/>
          <p:cNvSpPr>
            <a:spLocks noChangeArrowheads="1"/>
          </p:cNvSpPr>
          <p:nvPr/>
        </p:nvSpPr>
        <p:spPr bwMode="gray">
          <a:xfrm>
            <a:off x="4500563" y="5362575"/>
            <a:ext cx="1727200" cy="7191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526" name="Oval 22" descr="2"/>
          <p:cNvSpPr>
            <a:spLocks noChangeArrowheads="1"/>
          </p:cNvSpPr>
          <p:nvPr/>
        </p:nvSpPr>
        <p:spPr bwMode="gray">
          <a:xfrm rot="5400000">
            <a:off x="5976937" y="3219451"/>
            <a:ext cx="2519363" cy="5762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zh-CN" altLang="zh-CN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15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smtClean="0"/>
              <a:t>Endnote </a:t>
            </a:r>
            <a:r>
              <a:rPr lang="zh-CN" altLang="en-US" b="0" smtClean="0"/>
              <a:t>的工作流程</a:t>
            </a:r>
          </a:p>
        </p:txBody>
      </p:sp>
      <p:sp>
        <p:nvSpPr>
          <p:cNvPr id="2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8740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4" grpId="0" animBg="1"/>
      <p:bldP spid="21525" grpId="0" animBg="1"/>
      <p:bldP spid="215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508078"/>
              </p:ext>
            </p:extLst>
          </p:nvPr>
        </p:nvGraphicFramePr>
        <p:xfrm>
          <a:off x="2915816" y="1916832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1403350" y="1125538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smtClean="0"/>
          </a:p>
          <a:p>
            <a:pPr algn="ctr"/>
            <a:endParaRPr lang="en-US" altLang="zh-CN" sz="240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555875" y="1052513"/>
            <a:ext cx="6192838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+mn-lt"/>
                <a:ea typeface="+mn-ea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+mn-lt"/>
                <a:ea typeface="+mn-ea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+mn-lt"/>
                <a:ea typeface="+mn-ea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+mn-lt"/>
                <a:ea typeface="+mn-ea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latin typeface="+mn-lt"/>
              <a:ea typeface="+mn-ea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37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彩虹蓝色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699"/>
      </a:accent1>
      <a:accent2>
        <a:srgbClr val="9966FF"/>
      </a:accent2>
      <a:accent3>
        <a:srgbClr val="FFFFFF"/>
      </a:accent3>
      <a:accent4>
        <a:srgbClr val="000000"/>
      </a:accent4>
      <a:accent5>
        <a:srgbClr val="ADB8CA"/>
      </a:accent5>
      <a:accent6>
        <a:srgbClr val="8A5CE7"/>
      </a:accent6>
      <a:hlink>
        <a:srgbClr val="008000"/>
      </a:hlink>
      <a:folHlink>
        <a:srgbClr val="CC9900"/>
      </a:folHlink>
    </a:clrScheme>
    <a:fontScheme name="彩虹蓝色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彩虹蓝色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14">
        <a:dk1>
          <a:srgbClr val="000000"/>
        </a:dk1>
        <a:lt1>
          <a:srgbClr val="FFFFFF"/>
        </a:lt1>
        <a:dk2>
          <a:srgbClr val="000000"/>
        </a:dk2>
        <a:lt2>
          <a:srgbClr val="0066CC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16">
        <a:dk1>
          <a:srgbClr val="000000"/>
        </a:dk1>
        <a:lt1>
          <a:srgbClr val="FFFFFF"/>
        </a:lt1>
        <a:dk2>
          <a:srgbClr val="0099FF"/>
        </a:dk2>
        <a:lt2>
          <a:srgbClr val="808080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彩虹绛色模板">
  <a:themeElements>
    <a:clrScheme name="彩虹绛色模板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FF3300"/>
      </a:accent2>
      <a:accent3>
        <a:srgbClr val="FFFFFF"/>
      </a:accent3>
      <a:accent4>
        <a:srgbClr val="000000"/>
      </a:accent4>
      <a:accent5>
        <a:srgbClr val="CAE2FF"/>
      </a:accent5>
      <a:accent6>
        <a:srgbClr val="E72D00"/>
      </a:accent6>
      <a:hlink>
        <a:srgbClr val="3333CC"/>
      </a:hlink>
      <a:folHlink>
        <a:srgbClr val="009900"/>
      </a:folHlink>
    </a:clrScheme>
    <a:fontScheme name="彩虹绛色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彩虹绛色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E72D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E72D00"/>
        </a:accent6>
        <a:hlink>
          <a:srgbClr val="3333CC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彩虹蓝色模板</Template>
  <TotalTime>6927</TotalTime>
  <Words>2090</Words>
  <Application>Microsoft Office PowerPoint</Application>
  <PresentationFormat>全屏显示(4:3)</PresentationFormat>
  <Paragraphs>433</Paragraphs>
  <Slides>68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68</vt:i4>
      </vt:variant>
    </vt:vector>
  </HeadingPairs>
  <TitlesOfParts>
    <vt:vector size="78" baseType="lpstr">
      <vt:lpstr>黑体</vt:lpstr>
      <vt:lpstr>华文仿宋</vt:lpstr>
      <vt:lpstr>华文新魏</vt:lpstr>
      <vt:lpstr>宋体</vt:lpstr>
      <vt:lpstr>Arial</vt:lpstr>
      <vt:lpstr>Calibri</vt:lpstr>
      <vt:lpstr>Times New Roman</vt:lpstr>
      <vt:lpstr>Wingdings</vt:lpstr>
      <vt:lpstr>彩虹蓝色模板</vt:lpstr>
      <vt:lpstr>彩虹绛色模板</vt:lpstr>
      <vt:lpstr>          Endnote助您写作 期刊论文和毕业论文 ——高级功能教学</vt:lpstr>
      <vt:lpstr>文献管理的重要性</vt:lpstr>
      <vt:lpstr>先看看EndNote的工作界面</vt:lpstr>
      <vt:lpstr>PowerPoint 演示文稿</vt:lpstr>
      <vt:lpstr>操作演示</vt:lpstr>
      <vt:lpstr>PowerPoint 演示文稿</vt:lpstr>
      <vt:lpstr>PowerPoint 演示文稿</vt:lpstr>
      <vt:lpstr>Endnote 的工作流程</vt:lpstr>
      <vt:lpstr>PowerPoint 演示文稿</vt:lpstr>
      <vt:lpstr>1、建立个人文献库</vt:lpstr>
      <vt:lpstr>PowerPoint 演示文稿</vt:lpstr>
      <vt:lpstr>PowerPoint 演示文稿</vt:lpstr>
      <vt:lpstr>2.1  本地PDF导入——单篇</vt:lpstr>
      <vt:lpstr>2.1  本地PDF导入——文件夹</vt:lpstr>
      <vt:lpstr>2.1  本地PDF导入——自动导入</vt:lpstr>
      <vt:lpstr>2.1  本地PDF导入——手工更改或添加字段</vt:lpstr>
      <vt:lpstr>2.1  本地PDF导入</vt:lpstr>
      <vt:lpstr>2.2  在线检索</vt:lpstr>
      <vt:lpstr>PowerPoint 演示文稿</vt:lpstr>
      <vt:lpstr>2.3  Google scholar导入</vt:lpstr>
      <vt:lpstr>2.4  数据库检索导入</vt:lpstr>
      <vt:lpstr>2.4  数据库检索导入 ——Web of Science(SCI)数据库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2.5  手工导入</vt:lpstr>
      <vt:lpstr>PowerPoint 演示文稿</vt:lpstr>
      <vt:lpstr>PowerPoint 演示文稿</vt:lpstr>
      <vt:lpstr>PowerPoint 演示文稿</vt:lpstr>
      <vt:lpstr>3.1 文献去重</vt:lpstr>
      <vt:lpstr>3.2 文献分组</vt:lpstr>
      <vt:lpstr>3.3 文献查询</vt:lpstr>
      <vt:lpstr>3.4 文献分析</vt:lpstr>
      <vt:lpstr>3.5 标记文献已读和未读</vt:lpstr>
      <vt:lpstr>3.5 标记文献已读和未读</vt:lpstr>
      <vt:lpstr>3.6 文献评级</vt:lpstr>
      <vt:lpstr>PowerPoint 演示文稿</vt:lpstr>
      <vt:lpstr>4.1 写作——选择论文模板</vt:lpstr>
      <vt:lpstr>4.2 写作——插入参考文献</vt:lpstr>
      <vt:lpstr>4.3 写作——更改期刊Style</vt:lpstr>
      <vt:lpstr>PowerPoint 演示文稿</vt:lpstr>
      <vt:lpstr>4. 4 写作——制作style方法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4.5 写作——删除参考文献</vt:lpstr>
      <vt:lpstr>4.6 写作——移除代码投稿</vt:lpstr>
      <vt:lpstr>4.7 写作——压缩备份</vt:lpstr>
      <vt:lpstr>Endnote下载与安装</vt:lpstr>
      <vt:lpstr>Endnote下载与安装</vt:lpstr>
      <vt:lpstr>Endnote下载与安装</vt:lpstr>
      <vt:lpstr>EndnoteWeb（网络版）</vt:lpstr>
      <vt:lpstr>EndnoteWeb（网络版）</vt:lpstr>
      <vt:lpstr>PowerPoint 演示文稿</vt:lpstr>
      <vt:lpstr>总结</vt:lpstr>
      <vt:lpstr>可参考的Endnote使用资源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</dc:creator>
  <cp:lastModifiedBy>user</cp:lastModifiedBy>
  <cp:revision>1772</cp:revision>
  <cp:lastPrinted>1601-01-01T00:00:00Z</cp:lastPrinted>
  <dcterms:created xsi:type="dcterms:W3CDTF">2009-11-26T02:42:54Z</dcterms:created>
  <dcterms:modified xsi:type="dcterms:W3CDTF">2015-04-09T05:24:10Z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