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9" r:id="rId2"/>
  </p:sldMasterIdLst>
  <p:notesMasterIdLst>
    <p:notesMasterId r:id="rId64"/>
  </p:notesMasterIdLst>
  <p:sldIdLst>
    <p:sldId id="256" r:id="rId3"/>
    <p:sldId id="706" r:id="rId4"/>
    <p:sldId id="707" r:id="rId5"/>
    <p:sldId id="708" r:id="rId6"/>
    <p:sldId id="709" r:id="rId7"/>
    <p:sldId id="711" r:id="rId8"/>
    <p:sldId id="712" r:id="rId9"/>
    <p:sldId id="713" r:id="rId10"/>
    <p:sldId id="714" r:id="rId11"/>
    <p:sldId id="715" r:id="rId12"/>
    <p:sldId id="716" r:id="rId13"/>
    <p:sldId id="717" r:id="rId14"/>
    <p:sldId id="718" r:id="rId15"/>
    <p:sldId id="719" r:id="rId16"/>
    <p:sldId id="720" r:id="rId17"/>
    <p:sldId id="721" r:id="rId18"/>
    <p:sldId id="722" r:id="rId19"/>
    <p:sldId id="723" r:id="rId20"/>
    <p:sldId id="724" r:id="rId21"/>
    <p:sldId id="725" r:id="rId22"/>
    <p:sldId id="726" r:id="rId23"/>
    <p:sldId id="727" r:id="rId24"/>
    <p:sldId id="728" r:id="rId25"/>
    <p:sldId id="729" r:id="rId26"/>
    <p:sldId id="730" r:id="rId27"/>
    <p:sldId id="731" r:id="rId28"/>
    <p:sldId id="732" r:id="rId29"/>
    <p:sldId id="733" r:id="rId30"/>
    <p:sldId id="734" r:id="rId31"/>
    <p:sldId id="735" r:id="rId32"/>
    <p:sldId id="736" r:id="rId33"/>
    <p:sldId id="737" r:id="rId34"/>
    <p:sldId id="738" r:id="rId35"/>
    <p:sldId id="739" r:id="rId36"/>
    <p:sldId id="740" r:id="rId37"/>
    <p:sldId id="741" r:id="rId38"/>
    <p:sldId id="742" r:id="rId39"/>
    <p:sldId id="743" r:id="rId40"/>
    <p:sldId id="744" r:id="rId41"/>
    <p:sldId id="745" r:id="rId42"/>
    <p:sldId id="746" r:id="rId43"/>
    <p:sldId id="747" r:id="rId44"/>
    <p:sldId id="748" r:id="rId45"/>
    <p:sldId id="749" r:id="rId46"/>
    <p:sldId id="750" r:id="rId47"/>
    <p:sldId id="751" r:id="rId48"/>
    <p:sldId id="752" r:id="rId49"/>
    <p:sldId id="753" r:id="rId50"/>
    <p:sldId id="760" r:id="rId51"/>
    <p:sldId id="761" r:id="rId52"/>
    <p:sldId id="762" r:id="rId53"/>
    <p:sldId id="763" r:id="rId54"/>
    <p:sldId id="764" r:id="rId55"/>
    <p:sldId id="765" r:id="rId56"/>
    <p:sldId id="766" r:id="rId57"/>
    <p:sldId id="767" r:id="rId58"/>
    <p:sldId id="768" r:id="rId59"/>
    <p:sldId id="769" r:id="rId60"/>
    <p:sldId id="770" r:id="rId61"/>
    <p:sldId id="359" r:id="rId62"/>
    <p:sldId id="619" r:id="rId6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默认节" id="{D0B869EB-DA1F-40DF-A54F-3CF473A68CFB}">
          <p14:sldIdLst>
            <p14:sldId id="256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718"/>
            <p14:sldId id="719"/>
            <p14:sldId id="720"/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8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</p14:sldIdLst>
        </p14:section>
        <p14:section name="无标题节" id="{FA6532CB-AB9A-401B-AF4F-615BDE874C86}">
          <p14:sldIdLst>
            <p14:sldId id="359"/>
            <p14:sldId id="61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00"/>
    <a:srgbClr val="660066"/>
    <a:srgbClr val="008080"/>
    <a:srgbClr val="0000CC"/>
    <a:srgbClr val="0033CC"/>
    <a:srgbClr val="C0C0C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971" autoAdjust="0"/>
    <p:restoredTop sz="93409" autoAdjust="0"/>
  </p:normalViewPr>
  <p:slideViewPr>
    <p:cSldViewPr>
      <p:cViewPr varScale="1">
        <p:scale>
          <a:sx n="88" d="100"/>
          <a:sy n="88" d="100"/>
        </p:scale>
        <p:origin x="-5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6" y="585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dnote.com/" TargetMode="External"/><Relationship Id="rId1" Type="http://schemas.openxmlformats.org/officeDocument/2006/relationships/hyperlink" Target="http://www.las.ac.cn/endnote/endnote.jsp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ndnote.com/" TargetMode="External"/><Relationship Id="rId1" Type="http://schemas.openxmlformats.org/officeDocument/2006/relationships/hyperlink" Target="http://www.las.ac.cn/endnote/endnote.jsp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DB67C43-676F-492B-A3C9-A853F04B04DE}" type="presOf" srcId="{1574F25D-13E0-4585-858B-8B1A19F1E059}" destId="{72FAECC5-4646-4B26-B7D7-B918AED005A6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D3017335-C8E6-4B1B-A817-A46F50EF8D88}" type="presOf" srcId="{17E31E0D-8A2D-421A-8F04-07908BC00EA0}" destId="{C2E6F23C-E2F0-4F56-9946-C271068627CF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918B6154-4DEA-4F93-B7D1-8D7185A47682}" type="presOf" srcId="{53327209-6F39-41A0-BF77-F20B6368A6DC}" destId="{9EDEC231-4585-4F6C-A3F1-19D875FFE775}" srcOrd="0" destOrd="0" presId="urn:microsoft.com/office/officeart/2005/8/layout/chevron2"/>
    <dgm:cxn modelId="{30CF2214-1EE0-4C8C-BA6F-CD036595ADED}" type="presOf" srcId="{10C49490-12FF-4BD2-A39A-CD8ED80E3D73}" destId="{86F2C49F-DE53-45C6-8CC6-AD1B66F579BF}" srcOrd="0" destOrd="0" presId="urn:microsoft.com/office/officeart/2005/8/layout/chevron2"/>
    <dgm:cxn modelId="{97F53C5E-B774-42A9-8A75-7E58322EC83D}" type="presOf" srcId="{DD42E012-F95E-4946-8ECC-E178791A51AA}" destId="{10A2CE09-0BE3-4C43-AF04-E9FC2660A45B}" srcOrd="0" destOrd="0" presId="urn:microsoft.com/office/officeart/2005/8/layout/chevron2"/>
    <dgm:cxn modelId="{CB2196FB-64F3-44E3-956A-11C36AAAF904}" type="presOf" srcId="{45A84E54-B6D4-4048-AAC4-FA11530B0BA9}" destId="{274857CE-B30C-450E-ACB6-CBF7AE79887F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13E92058-FCCE-4119-8E9B-A3173C4B9834}" type="presOf" srcId="{C8A2D565-C7FD-4608-8C37-C039634C7831}" destId="{3DA556D4-7282-4D7A-98B9-1E6BB9CC9323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A36F7620-0557-454D-BB3D-43B59E599233}" type="presOf" srcId="{007AEAD3-4D31-4614-994B-316BB12E4FB4}" destId="{ACBA2B3E-E672-4B5D-A395-9C753E380A32}" srcOrd="0" destOrd="0" presId="urn:microsoft.com/office/officeart/2005/8/layout/chevron2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BA15B40B-3A1C-4832-B001-D785AC2DC13B}" type="presOf" srcId="{00A0EB32-9E5A-4D36-BA20-674506B4F925}" destId="{15623D23-1999-4FF8-A0D7-943E86F51F62}" srcOrd="0" destOrd="0" presId="urn:microsoft.com/office/officeart/2005/8/layout/chevron2"/>
    <dgm:cxn modelId="{78F08B13-A481-4A96-9D07-845E146499F4}" type="presParOf" srcId="{15623D23-1999-4FF8-A0D7-943E86F51F62}" destId="{847F8897-515F-4F81-81EE-164E8E76B757}" srcOrd="0" destOrd="0" presId="urn:microsoft.com/office/officeart/2005/8/layout/chevron2"/>
    <dgm:cxn modelId="{5F156671-0D60-4C92-B867-CF147BF8F728}" type="presParOf" srcId="{847F8897-515F-4F81-81EE-164E8E76B757}" destId="{10A2CE09-0BE3-4C43-AF04-E9FC2660A45B}" srcOrd="0" destOrd="0" presId="urn:microsoft.com/office/officeart/2005/8/layout/chevron2"/>
    <dgm:cxn modelId="{8E1AF13C-76CD-49BE-AEB2-63B8B4E355B0}" type="presParOf" srcId="{847F8897-515F-4F81-81EE-164E8E76B757}" destId="{C2E6F23C-E2F0-4F56-9946-C271068627CF}" srcOrd="1" destOrd="0" presId="urn:microsoft.com/office/officeart/2005/8/layout/chevron2"/>
    <dgm:cxn modelId="{7E921946-C718-4800-9C60-72F0309DC6DB}" type="presParOf" srcId="{15623D23-1999-4FF8-A0D7-943E86F51F62}" destId="{F9288898-111C-4277-85F0-C037BD5DB32A}" srcOrd="1" destOrd="0" presId="urn:microsoft.com/office/officeart/2005/8/layout/chevron2"/>
    <dgm:cxn modelId="{503F1427-2AC4-432C-B502-8EE40D820764}" type="presParOf" srcId="{15623D23-1999-4FF8-A0D7-943E86F51F62}" destId="{8BE3C84A-22AE-48DD-B75F-73EA8CD76919}" srcOrd="2" destOrd="0" presId="urn:microsoft.com/office/officeart/2005/8/layout/chevron2"/>
    <dgm:cxn modelId="{54C3CAF1-BC67-49D2-867D-619A53EA5F34}" type="presParOf" srcId="{8BE3C84A-22AE-48DD-B75F-73EA8CD76919}" destId="{72FAECC5-4646-4B26-B7D7-B918AED005A6}" srcOrd="0" destOrd="0" presId="urn:microsoft.com/office/officeart/2005/8/layout/chevron2"/>
    <dgm:cxn modelId="{097FA91A-FB01-490B-A77F-0B3DFA949D6B}" type="presParOf" srcId="{8BE3C84A-22AE-48DD-B75F-73EA8CD76919}" destId="{9EDEC231-4585-4F6C-A3F1-19D875FFE775}" srcOrd="1" destOrd="0" presId="urn:microsoft.com/office/officeart/2005/8/layout/chevron2"/>
    <dgm:cxn modelId="{B6A67045-E1FF-4A7B-AC87-DA1F0D220FCA}" type="presParOf" srcId="{15623D23-1999-4FF8-A0D7-943E86F51F62}" destId="{F047FF18-47C6-46A1-ADD7-AA226D9AFA92}" srcOrd="3" destOrd="0" presId="urn:microsoft.com/office/officeart/2005/8/layout/chevron2"/>
    <dgm:cxn modelId="{BB5764E7-2612-4429-926E-43190968D7DA}" type="presParOf" srcId="{15623D23-1999-4FF8-A0D7-943E86F51F62}" destId="{D682AF5E-6E4B-41A6-9455-D2115816F07C}" srcOrd="4" destOrd="0" presId="urn:microsoft.com/office/officeart/2005/8/layout/chevron2"/>
    <dgm:cxn modelId="{696D95E4-D6F4-4DEC-8696-9784916DF641}" type="presParOf" srcId="{D682AF5E-6E4B-41A6-9455-D2115816F07C}" destId="{86F2C49F-DE53-45C6-8CC6-AD1B66F579BF}" srcOrd="0" destOrd="0" presId="urn:microsoft.com/office/officeart/2005/8/layout/chevron2"/>
    <dgm:cxn modelId="{6347CC13-76F2-4E68-AB9E-57DC4C514C30}" type="presParOf" srcId="{D682AF5E-6E4B-41A6-9455-D2115816F07C}" destId="{274857CE-B30C-450E-ACB6-CBF7AE79887F}" srcOrd="1" destOrd="0" presId="urn:microsoft.com/office/officeart/2005/8/layout/chevron2"/>
    <dgm:cxn modelId="{253AA8F6-FF97-4944-87D9-5709E818E416}" type="presParOf" srcId="{15623D23-1999-4FF8-A0D7-943E86F51F62}" destId="{93DBB5DB-4342-4C43-8D09-242B56EAAEA5}" srcOrd="5" destOrd="0" presId="urn:microsoft.com/office/officeart/2005/8/layout/chevron2"/>
    <dgm:cxn modelId="{317534F7-8208-401E-A82F-A9B3DDFB4AAC}" type="presParOf" srcId="{15623D23-1999-4FF8-A0D7-943E86F51F62}" destId="{EDD30538-3215-479A-90FB-609DDA0C1F27}" srcOrd="6" destOrd="0" presId="urn:microsoft.com/office/officeart/2005/8/layout/chevron2"/>
    <dgm:cxn modelId="{FCFF2AF4-E511-4EE5-B0E6-9CD51B0FB25F}" type="presParOf" srcId="{EDD30538-3215-479A-90FB-609DDA0C1F27}" destId="{ACBA2B3E-E672-4B5D-A395-9C753E380A32}" srcOrd="0" destOrd="0" presId="urn:microsoft.com/office/officeart/2005/8/layout/chevron2"/>
    <dgm:cxn modelId="{CFB02D98-34BE-458B-8D16-C28E9929E9EE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2" qsCatId="simple" csTypeId="urn:microsoft.com/office/officeart/2005/8/colors/accent2_3" csCatId="accent2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7E653A6-00B9-46B8-87DA-F37E52C63384}" type="presOf" srcId="{007AEAD3-4D31-4614-994B-316BB12E4FB4}" destId="{ACBA2B3E-E672-4B5D-A395-9C753E380A32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A0858CD3-18F6-4D8F-A73B-43136BC854C9}" type="presOf" srcId="{00A0EB32-9E5A-4D36-BA20-674506B4F925}" destId="{15623D23-1999-4FF8-A0D7-943E86F51F62}" srcOrd="0" destOrd="0" presId="urn:microsoft.com/office/officeart/2005/8/layout/chevron2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9D0EC19F-4CDB-4B32-B88A-27CB96DB4FE2}" type="presOf" srcId="{DD42E012-F95E-4946-8ECC-E178791A51AA}" destId="{10A2CE09-0BE3-4C43-AF04-E9FC2660A45B}" srcOrd="0" destOrd="0" presId="urn:microsoft.com/office/officeart/2005/8/layout/chevron2"/>
    <dgm:cxn modelId="{60D68D19-52A7-4CC6-B776-2B569023E7CE}" type="presOf" srcId="{53327209-6F39-41A0-BF77-F20B6368A6DC}" destId="{9EDEC231-4585-4F6C-A3F1-19D875FFE775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FCD5C28F-4BE1-4D55-92BC-8831C752D955}" type="presOf" srcId="{17E31E0D-8A2D-421A-8F04-07908BC00EA0}" destId="{C2E6F23C-E2F0-4F56-9946-C271068627CF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5C455EBF-C7D1-47C1-A41B-13787F101DCA}" type="presOf" srcId="{10C49490-12FF-4BD2-A39A-CD8ED80E3D73}" destId="{86F2C49F-DE53-45C6-8CC6-AD1B66F579BF}" srcOrd="0" destOrd="0" presId="urn:microsoft.com/office/officeart/2005/8/layout/chevron2"/>
    <dgm:cxn modelId="{946F8E45-789F-416A-9440-D8D60EE69A05}" type="presOf" srcId="{45A84E54-B6D4-4048-AAC4-FA11530B0BA9}" destId="{274857CE-B30C-450E-ACB6-CBF7AE79887F}" srcOrd="0" destOrd="0" presId="urn:microsoft.com/office/officeart/2005/8/layout/chevron2"/>
    <dgm:cxn modelId="{869948F1-48C6-4B6D-B12D-67EBFB9B8A2A}" type="presOf" srcId="{C8A2D565-C7FD-4608-8C37-C039634C7831}" destId="{3DA556D4-7282-4D7A-98B9-1E6BB9CC9323}" srcOrd="0" destOrd="0" presId="urn:microsoft.com/office/officeart/2005/8/layout/chevron2"/>
    <dgm:cxn modelId="{92068AE8-74BD-4082-8527-6F8F10CA647A}" type="presOf" srcId="{1574F25D-13E0-4585-858B-8B1A19F1E059}" destId="{72FAECC5-4646-4B26-B7D7-B918AED005A6}" srcOrd="0" destOrd="0" presId="urn:microsoft.com/office/officeart/2005/8/layout/chevron2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8CC38202-B56F-4BB9-9334-52D78CD5DE91}" type="presParOf" srcId="{15623D23-1999-4FF8-A0D7-943E86F51F62}" destId="{847F8897-515F-4F81-81EE-164E8E76B757}" srcOrd="0" destOrd="0" presId="urn:microsoft.com/office/officeart/2005/8/layout/chevron2"/>
    <dgm:cxn modelId="{7BF8624F-4A75-4EFB-A7C7-D150B94186EC}" type="presParOf" srcId="{847F8897-515F-4F81-81EE-164E8E76B757}" destId="{10A2CE09-0BE3-4C43-AF04-E9FC2660A45B}" srcOrd="0" destOrd="0" presId="urn:microsoft.com/office/officeart/2005/8/layout/chevron2"/>
    <dgm:cxn modelId="{BFDCD016-5655-4457-A1B1-1EE372DE0B38}" type="presParOf" srcId="{847F8897-515F-4F81-81EE-164E8E76B757}" destId="{C2E6F23C-E2F0-4F56-9946-C271068627CF}" srcOrd="1" destOrd="0" presId="urn:microsoft.com/office/officeart/2005/8/layout/chevron2"/>
    <dgm:cxn modelId="{03305EDD-F272-48AA-A820-3AA89F1E2E32}" type="presParOf" srcId="{15623D23-1999-4FF8-A0D7-943E86F51F62}" destId="{F9288898-111C-4277-85F0-C037BD5DB32A}" srcOrd="1" destOrd="0" presId="urn:microsoft.com/office/officeart/2005/8/layout/chevron2"/>
    <dgm:cxn modelId="{731AEE39-D8AD-4DFB-9109-7453958BAC9C}" type="presParOf" srcId="{15623D23-1999-4FF8-A0D7-943E86F51F62}" destId="{8BE3C84A-22AE-48DD-B75F-73EA8CD76919}" srcOrd="2" destOrd="0" presId="urn:microsoft.com/office/officeart/2005/8/layout/chevron2"/>
    <dgm:cxn modelId="{85EF66B2-88C5-4019-9517-3BC98EC4EDC4}" type="presParOf" srcId="{8BE3C84A-22AE-48DD-B75F-73EA8CD76919}" destId="{72FAECC5-4646-4B26-B7D7-B918AED005A6}" srcOrd="0" destOrd="0" presId="urn:microsoft.com/office/officeart/2005/8/layout/chevron2"/>
    <dgm:cxn modelId="{827FD490-B46F-4499-9F10-37AE66953239}" type="presParOf" srcId="{8BE3C84A-22AE-48DD-B75F-73EA8CD76919}" destId="{9EDEC231-4585-4F6C-A3F1-19D875FFE775}" srcOrd="1" destOrd="0" presId="urn:microsoft.com/office/officeart/2005/8/layout/chevron2"/>
    <dgm:cxn modelId="{2D3E7CF7-1A71-4D3C-B2CB-DC7B2A76AD37}" type="presParOf" srcId="{15623D23-1999-4FF8-A0D7-943E86F51F62}" destId="{F047FF18-47C6-46A1-ADD7-AA226D9AFA92}" srcOrd="3" destOrd="0" presId="urn:microsoft.com/office/officeart/2005/8/layout/chevron2"/>
    <dgm:cxn modelId="{4660422B-A322-46B2-B765-914FDD6E23E4}" type="presParOf" srcId="{15623D23-1999-4FF8-A0D7-943E86F51F62}" destId="{D682AF5E-6E4B-41A6-9455-D2115816F07C}" srcOrd="4" destOrd="0" presId="urn:microsoft.com/office/officeart/2005/8/layout/chevron2"/>
    <dgm:cxn modelId="{3EB9C21C-DBE9-4A7E-9BF7-EC19E6CE0C75}" type="presParOf" srcId="{D682AF5E-6E4B-41A6-9455-D2115816F07C}" destId="{86F2C49F-DE53-45C6-8CC6-AD1B66F579BF}" srcOrd="0" destOrd="0" presId="urn:microsoft.com/office/officeart/2005/8/layout/chevron2"/>
    <dgm:cxn modelId="{A6337482-8793-451B-9928-813753F6C325}" type="presParOf" srcId="{D682AF5E-6E4B-41A6-9455-D2115816F07C}" destId="{274857CE-B30C-450E-ACB6-CBF7AE79887F}" srcOrd="1" destOrd="0" presId="urn:microsoft.com/office/officeart/2005/8/layout/chevron2"/>
    <dgm:cxn modelId="{BB2A6838-8C70-469D-B7C0-CFF65700DB88}" type="presParOf" srcId="{15623D23-1999-4FF8-A0D7-943E86F51F62}" destId="{93DBB5DB-4342-4C43-8D09-242B56EAAEA5}" srcOrd="5" destOrd="0" presId="urn:microsoft.com/office/officeart/2005/8/layout/chevron2"/>
    <dgm:cxn modelId="{2EA88006-179E-44C2-BA00-D19146DDF52F}" type="presParOf" srcId="{15623D23-1999-4FF8-A0D7-943E86F51F62}" destId="{EDD30538-3215-479A-90FB-609DDA0C1F27}" srcOrd="6" destOrd="0" presId="urn:microsoft.com/office/officeart/2005/8/layout/chevron2"/>
    <dgm:cxn modelId="{3CBEAD57-89AE-4D98-851F-1806FA442517}" type="presParOf" srcId="{EDD30538-3215-479A-90FB-609DDA0C1F27}" destId="{ACBA2B3E-E672-4B5D-A395-9C753E380A32}" srcOrd="0" destOrd="0" presId="urn:microsoft.com/office/officeart/2005/8/layout/chevron2"/>
    <dgm:cxn modelId="{5A664EB4-8B3F-4132-8C4C-5FC48E7B0956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364F3FD2-A859-443D-9A3C-79EA6DA4ECF4}" type="presOf" srcId="{53327209-6F39-41A0-BF77-F20B6368A6DC}" destId="{9EDEC231-4585-4F6C-A3F1-19D875FFE775}" srcOrd="0" destOrd="0" presId="urn:microsoft.com/office/officeart/2005/8/layout/chevron2"/>
    <dgm:cxn modelId="{2D4FDF19-2263-42C1-8704-3358467952F4}" type="presOf" srcId="{1574F25D-13E0-4585-858B-8B1A19F1E059}" destId="{72FAECC5-4646-4B26-B7D7-B918AED005A6}" srcOrd="0" destOrd="0" presId="urn:microsoft.com/office/officeart/2005/8/layout/chevron2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29D8A934-12D1-4AD3-A7A4-3DF15CF693FC}" type="presOf" srcId="{007AEAD3-4D31-4614-994B-316BB12E4FB4}" destId="{ACBA2B3E-E672-4B5D-A395-9C753E380A32}" srcOrd="0" destOrd="0" presId="urn:microsoft.com/office/officeart/2005/8/layout/chevron2"/>
    <dgm:cxn modelId="{1839E5FD-B204-4449-AC02-2C2B612BF6E5}" type="presOf" srcId="{00A0EB32-9E5A-4D36-BA20-674506B4F925}" destId="{15623D23-1999-4FF8-A0D7-943E86F51F62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DF660233-EE6B-478A-80D7-08062ED97084}" type="presOf" srcId="{DD42E012-F95E-4946-8ECC-E178791A51AA}" destId="{10A2CE09-0BE3-4C43-AF04-E9FC2660A45B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8B5E951F-A72D-47C1-8C3C-C1E811811603}" type="presOf" srcId="{17E31E0D-8A2D-421A-8F04-07908BC00EA0}" destId="{C2E6F23C-E2F0-4F56-9946-C271068627CF}" srcOrd="0" destOrd="0" presId="urn:microsoft.com/office/officeart/2005/8/layout/chevron2"/>
    <dgm:cxn modelId="{F1BC1431-0495-4773-9011-1C4AD9F2D658}" type="presOf" srcId="{10C49490-12FF-4BD2-A39A-CD8ED80E3D73}" destId="{86F2C49F-DE53-45C6-8CC6-AD1B66F579BF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9B2C245D-E414-4F1A-AE43-84BE96B0F5C2}" type="presOf" srcId="{45A84E54-B6D4-4048-AAC4-FA11530B0BA9}" destId="{274857CE-B30C-450E-ACB6-CBF7AE79887F}" srcOrd="0" destOrd="0" presId="urn:microsoft.com/office/officeart/2005/8/layout/chevron2"/>
    <dgm:cxn modelId="{66E70207-AF1F-4046-9046-963A36034FE6}" type="presOf" srcId="{C8A2D565-C7FD-4608-8C37-C039634C7831}" destId="{3DA556D4-7282-4D7A-98B9-1E6BB9CC9323}" srcOrd="0" destOrd="0" presId="urn:microsoft.com/office/officeart/2005/8/layout/chevron2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5E300D8A-27AC-46F7-A4EC-E808E655F301}" type="presParOf" srcId="{15623D23-1999-4FF8-A0D7-943E86F51F62}" destId="{847F8897-515F-4F81-81EE-164E8E76B757}" srcOrd="0" destOrd="0" presId="urn:microsoft.com/office/officeart/2005/8/layout/chevron2"/>
    <dgm:cxn modelId="{D07F5FAB-4181-4D16-AFE7-D8B65494B0BE}" type="presParOf" srcId="{847F8897-515F-4F81-81EE-164E8E76B757}" destId="{10A2CE09-0BE3-4C43-AF04-E9FC2660A45B}" srcOrd="0" destOrd="0" presId="urn:microsoft.com/office/officeart/2005/8/layout/chevron2"/>
    <dgm:cxn modelId="{A6A0DFE4-2873-4BF4-AB32-BDC3CA210C9E}" type="presParOf" srcId="{847F8897-515F-4F81-81EE-164E8E76B757}" destId="{C2E6F23C-E2F0-4F56-9946-C271068627CF}" srcOrd="1" destOrd="0" presId="urn:microsoft.com/office/officeart/2005/8/layout/chevron2"/>
    <dgm:cxn modelId="{1A2568D6-05F5-4283-AE92-A24050DA2F5B}" type="presParOf" srcId="{15623D23-1999-4FF8-A0D7-943E86F51F62}" destId="{F9288898-111C-4277-85F0-C037BD5DB32A}" srcOrd="1" destOrd="0" presId="urn:microsoft.com/office/officeart/2005/8/layout/chevron2"/>
    <dgm:cxn modelId="{A3CE45F5-3FD3-4A25-9071-03038F29D10A}" type="presParOf" srcId="{15623D23-1999-4FF8-A0D7-943E86F51F62}" destId="{8BE3C84A-22AE-48DD-B75F-73EA8CD76919}" srcOrd="2" destOrd="0" presId="urn:microsoft.com/office/officeart/2005/8/layout/chevron2"/>
    <dgm:cxn modelId="{2B11FEAB-5423-4C4A-8844-1FFAA9233300}" type="presParOf" srcId="{8BE3C84A-22AE-48DD-B75F-73EA8CD76919}" destId="{72FAECC5-4646-4B26-B7D7-B918AED005A6}" srcOrd="0" destOrd="0" presId="urn:microsoft.com/office/officeart/2005/8/layout/chevron2"/>
    <dgm:cxn modelId="{5D9A284C-05BD-4A13-8CAF-D34FD96EA855}" type="presParOf" srcId="{8BE3C84A-22AE-48DD-B75F-73EA8CD76919}" destId="{9EDEC231-4585-4F6C-A3F1-19D875FFE775}" srcOrd="1" destOrd="0" presId="urn:microsoft.com/office/officeart/2005/8/layout/chevron2"/>
    <dgm:cxn modelId="{CC2F2580-6505-4688-B8C7-C816D9B7C14B}" type="presParOf" srcId="{15623D23-1999-4FF8-A0D7-943E86F51F62}" destId="{F047FF18-47C6-46A1-ADD7-AA226D9AFA92}" srcOrd="3" destOrd="0" presId="urn:microsoft.com/office/officeart/2005/8/layout/chevron2"/>
    <dgm:cxn modelId="{F6A8BE23-FF33-4C41-B90F-3FC26FF06923}" type="presParOf" srcId="{15623D23-1999-4FF8-A0D7-943E86F51F62}" destId="{D682AF5E-6E4B-41A6-9455-D2115816F07C}" srcOrd="4" destOrd="0" presId="urn:microsoft.com/office/officeart/2005/8/layout/chevron2"/>
    <dgm:cxn modelId="{4FE3A17B-304F-40A6-B1C2-8A5D27B0A14A}" type="presParOf" srcId="{D682AF5E-6E4B-41A6-9455-D2115816F07C}" destId="{86F2C49F-DE53-45C6-8CC6-AD1B66F579BF}" srcOrd="0" destOrd="0" presId="urn:microsoft.com/office/officeart/2005/8/layout/chevron2"/>
    <dgm:cxn modelId="{85386472-8696-4143-B784-896ACDE0028A}" type="presParOf" srcId="{D682AF5E-6E4B-41A6-9455-D2115816F07C}" destId="{274857CE-B30C-450E-ACB6-CBF7AE79887F}" srcOrd="1" destOrd="0" presId="urn:microsoft.com/office/officeart/2005/8/layout/chevron2"/>
    <dgm:cxn modelId="{D6F6C5B6-5E6E-49AA-87C2-72D6058DF3CB}" type="presParOf" srcId="{15623D23-1999-4FF8-A0D7-943E86F51F62}" destId="{93DBB5DB-4342-4C43-8D09-242B56EAAEA5}" srcOrd="5" destOrd="0" presId="urn:microsoft.com/office/officeart/2005/8/layout/chevron2"/>
    <dgm:cxn modelId="{7A0215ED-60D4-494F-8E1A-2D70BD048B26}" type="presParOf" srcId="{15623D23-1999-4FF8-A0D7-943E86F51F62}" destId="{EDD30538-3215-479A-90FB-609DDA0C1F27}" srcOrd="6" destOrd="0" presId="urn:microsoft.com/office/officeart/2005/8/layout/chevron2"/>
    <dgm:cxn modelId="{681C86A2-D503-442C-BD58-69F9E068E455}" type="presParOf" srcId="{EDD30538-3215-479A-90FB-609DDA0C1F27}" destId="{ACBA2B3E-E672-4B5D-A395-9C753E380A32}" srcOrd="0" destOrd="0" presId="urn:microsoft.com/office/officeart/2005/8/layout/chevron2"/>
    <dgm:cxn modelId="{EDA708C7-97FC-4554-B6AD-D22374B4286A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A0EB32-9E5A-4D36-BA20-674506B4F925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zh-CN" altLang="en-US"/>
        </a:p>
      </dgm:t>
    </dgm:pt>
    <dgm:pt modelId="{DD42E012-F95E-4946-8ECC-E178791A51AA}">
      <dgm:prSet phldrT="[文本]"/>
      <dgm:spPr/>
      <dgm:t>
        <a:bodyPr/>
        <a:lstStyle/>
        <a:p>
          <a:r>
            <a:rPr lang="en-US" altLang="zh-CN" dirty="0" smtClean="0"/>
            <a:t>1</a:t>
          </a:r>
          <a:endParaRPr lang="zh-CN" altLang="en-US" dirty="0"/>
        </a:p>
      </dgm:t>
    </dgm:pt>
    <dgm:pt modelId="{239FE198-3B3B-4505-A723-84F5CA084740}" type="par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5A9B300A-FEE7-4517-B13B-2E62DDF000B0}" type="sibTrans" cxnId="{F18D8889-F6B9-41FB-8FC6-A98FB3CC8F43}">
      <dgm:prSet/>
      <dgm:spPr/>
      <dgm:t>
        <a:bodyPr/>
        <a:lstStyle/>
        <a:p>
          <a:endParaRPr lang="zh-CN" altLang="en-US"/>
        </a:p>
      </dgm:t>
    </dgm:pt>
    <dgm:pt modelId="{17E31E0D-8A2D-421A-8F04-07908BC00EA0}">
      <dgm:prSet phldrT="[文本]" custT="1"/>
      <dgm:spPr/>
      <dgm:t>
        <a:bodyPr/>
        <a:lstStyle/>
        <a:p>
          <a:r>
            <a:rPr lang="zh-CN" altLang="en-US" sz="2400" dirty="0" smtClean="0"/>
            <a:t>建立个人文献库</a:t>
          </a:r>
          <a:endParaRPr lang="zh-CN" altLang="en-US" sz="2400" dirty="0"/>
        </a:p>
      </dgm:t>
    </dgm:pt>
    <dgm:pt modelId="{B7DBD1C9-D4FB-4DE0-A65B-D33A3F9E60E4}" type="par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FC0E4121-2586-4C33-8F8F-2E7A90F854DB}" type="sibTrans" cxnId="{F7D92CDC-9BC8-492C-9B17-7D478AE30DF2}">
      <dgm:prSet/>
      <dgm:spPr/>
      <dgm:t>
        <a:bodyPr/>
        <a:lstStyle/>
        <a:p>
          <a:endParaRPr lang="zh-CN" altLang="en-US"/>
        </a:p>
      </dgm:t>
    </dgm:pt>
    <dgm:pt modelId="{1574F25D-13E0-4585-858B-8B1A19F1E059}">
      <dgm:prSet phldrT="[文本]"/>
      <dgm:spPr/>
      <dgm:t>
        <a:bodyPr/>
        <a:lstStyle/>
        <a:p>
          <a:r>
            <a:rPr lang="en-US" altLang="zh-CN" dirty="0" smtClean="0"/>
            <a:t>2</a:t>
          </a:r>
          <a:endParaRPr lang="zh-CN" altLang="en-US" dirty="0"/>
        </a:p>
      </dgm:t>
    </dgm:pt>
    <dgm:pt modelId="{7E0962DE-13DF-4B76-9EFD-95459DBCC0F2}" type="par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8CCE1CE2-5EB6-4050-ABC7-7C382B170A4F}" type="sibTrans" cxnId="{654EF43A-2509-4EC5-8F4B-0207AD391EE9}">
      <dgm:prSet/>
      <dgm:spPr/>
      <dgm:t>
        <a:bodyPr/>
        <a:lstStyle/>
        <a:p>
          <a:endParaRPr lang="zh-CN" altLang="en-US"/>
        </a:p>
      </dgm:t>
    </dgm:pt>
    <dgm:pt modelId="{53327209-6F39-41A0-BF77-F20B6368A6DC}">
      <dgm:prSet phldrT="[文本]" custT="1"/>
      <dgm:spPr/>
      <dgm:t>
        <a:bodyPr/>
        <a:lstStyle/>
        <a:p>
          <a:r>
            <a:rPr lang="zh-CN" altLang="en-US" sz="2400" dirty="0" smtClean="0"/>
            <a:t>文献导入</a:t>
          </a:r>
          <a:endParaRPr lang="zh-CN" altLang="en-US" sz="2400" dirty="0"/>
        </a:p>
      </dgm:t>
    </dgm:pt>
    <dgm:pt modelId="{333CF6C9-6841-4516-917C-FAA59D79B88B}" type="par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B38CFBE-F0F9-4FCF-B708-873345A48747}" type="sibTrans" cxnId="{09E5D930-EA85-4484-A351-E6AEA7988C10}">
      <dgm:prSet/>
      <dgm:spPr/>
      <dgm:t>
        <a:bodyPr/>
        <a:lstStyle/>
        <a:p>
          <a:endParaRPr lang="zh-CN" altLang="en-US"/>
        </a:p>
      </dgm:t>
    </dgm:pt>
    <dgm:pt modelId="{10C49490-12FF-4BD2-A39A-CD8ED80E3D73}">
      <dgm:prSet phldrT="[文本]"/>
      <dgm:spPr/>
      <dgm:t>
        <a:bodyPr/>
        <a:lstStyle/>
        <a:p>
          <a:r>
            <a:rPr lang="en-US" altLang="zh-CN" dirty="0" smtClean="0"/>
            <a:t>3</a:t>
          </a:r>
          <a:endParaRPr lang="zh-CN" altLang="en-US" dirty="0"/>
        </a:p>
      </dgm:t>
    </dgm:pt>
    <dgm:pt modelId="{301BDCB1-450F-42E9-B7CC-364E4B509712}" type="par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9C2ED959-9D07-47AB-BC7A-8805B5BB4DA9}" type="sibTrans" cxnId="{B6E5F59B-724D-4721-833B-1D4C0F35BDDC}">
      <dgm:prSet/>
      <dgm:spPr/>
      <dgm:t>
        <a:bodyPr/>
        <a:lstStyle/>
        <a:p>
          <a:endParaRPr lang="zh-CN" altLang="en-US"/>
        </a:p>
      </dgm:t>
    </dgm:pt>
    <dgm:pt modelId="{C8A2D565-C7FD-4608-8C37-C039634C7831}">
      <dgm:prSet phldrT="[文本]" custT="1"/>
      <dgm:spPr/>
      <dgm:t>
        <a:bodyPr/>
        <a:lstStyle/>
        <a:p>
          <a:r>
            <a:rPr lang="zh-CN" altLang="en-US" sz="2400" dirty="0" smtClean="0"/>
            <a:t>写作</a:t>
          </a:r>
          <a:endParaRPr lang="zh-CN" altLang="en-US" sz="2400" dirty="0"/>
        </a:p>
      </dgm:t>
    </dgm:pt>
    <dgm:pt modelId="{276DBA82-C4AF-4497-9A4F-CDA1C4DF7F73}" type="par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56DB94EE-FB5C-43B0-AD43-D9D753A5A1C9}" type="sibTrans" cxnId="{C9007B3E-BF82-4B24-B0B2-D217147B48A7}">
      <dgm:prSet/>
      <dgm:spPr/>
      <dgm:t>
        <a:bodyPr/>
        <a:lstStyle/>
        <a:p>
          <a:endParaRPr lang="zh-CN" altLang="en-US"/>
        </a:p>
      </dgm:t>
    </dgm:pt>
    <dgm:pt modelId="{45A84E54-B6D4-4048-AAC4-FA11530B0BA9}">
      <dgm:prSet phldrT="[文本]" custT="1"/>
      <dgm:spPr/>
      <dgm:t>
        <a:bodyPr/>
        <a:lstStyle/>
        <a:p>
          <a:r>
            <a:rPr lang="zh-CN" altLang="en-US" sz="2400" dirty="0" smtClean="0"/>
            <a:t>文献管理</a:t>
          </a:r>
          <a:endParaRPr lang="zh-CN" altLang="en-US" sz="2400" dirty="0"/>
        </a:p>
      </dgm:t>
    </dgm:pt>
    <dgm:pt modelId="{344ECA85-7B18-4F08-9D63-35B3FCDF55CE}" type="par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FBEA7A25-DBC1-491E-949E-F2C2DF88D9A1}" type="sibTrans" cxnId="{065E311E-9975-4731-B4BD-55E4418B6565}">
      <dgm:prSet/>
      <dgm:spPr/>
      <dgm:t>
        <a:bodyPr/>
        <a:lstStyle/>
        <a:p>
          <a:endParaRPr lang="zh-CN" altLang="en-US"/>
        </a:p>
      </dgm:t>
    </dgm:pt>
    <dgm:pt modelId="{007AEAD3-4D31-4614-994B-316BB12E4FB4}">
      <dgm:prSet phldrT="[文本]"/>
      <dgm:spPr/>
      <dgm:t>
        <a:bodyPr/>
        <a:lstStyle/>
        <a:p>
          <a:r>
            <a:rPr lang="en-US" altLang="zh-CN" dirty="0" smtClean="0"/>
            <a:t>4</a:t>
          </a:r>
          <a:endParaRPr lang="zh-CN" altLang="en-US" dirty="0"/>
        </a:p>
      </dgm:t>
    </dgm:pt>
    <dgm:pt modelId="{A763E93F-4E09-44B3-ABDE-F702BA513CE6}" type="par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9172ACCB-176E-41B6-8055-DD489F90171B}" type="sibTrans" cxnId="{AA9D1E3E-01DD-4479-872B-2EBC1491C464}">
      <dgm:prSet/>
      <dgm:spPr/>
      <dgm:t>
        <a:bodyPr/>
        <a:lstStyle/>
        <a:p>
          <a:endParaRPr lang="zh-CN" altLang="en-US"/>
        </a:p>
      </dgm:t>
    </dgm:pt>
    <dgm:pt modelId="{15623D23-1999-4FF8-A0D7-943E86F51F62}" type="pres">
      <dgm:prSet presAssocID="{00A0EB32-9E5A-4D36-BA20-674506B4F92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47F8897-515F-4F81-81EE-164E8E76B757}" type="pres">
      <dgm:prSet presAssocID="{DD42E012-F95E-4946-8ECC-E178791A51AA}" presName="composite" presStyleCnt="0"/>
      <dgm:spPr/>
      <dgm:t>
        <a:bodyPr/>
        <a:lstStyle/>
        <a:p>
          <a:endParaRPr lang="zh-CN" altLang="en-US"/>
        </a:p>
      </dgm:t>
    </dgm:pt>
    <dgm:pt modelId="{10A2CE09-0BE3-4C43-AF04-E9FC2660A45B}" type="pres">
      <dgm:prSet presAssocID="{DD42E012-F95E-4946-8ECC-E178791A51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2E6F23C-E2F0-4F56-9946-C271068627CF}" type="pres">
      <dgm:prSet presAssocID="{DD42E012-F95E-4946-8ECC-E178791A51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288898-111C-4277-85F0-C037BD5DB32A}" type="pres">
      <dgm:prSet presAssocID="{5A9B300A-FEE7-4517-B13B-2E62DDF000B0}" presName="sp" presStyleCnt="0"/>
      <dgm:spPr/>
      <dgm:t>
        <a:bodyPr/>
        <a:lstStyle/>
        <a:p>
          <a:endParaRPr lang="zh-CN" altLang="en-US"/>
        </a:p>
      </dgm:t>
    </dgm:pt>
    <dgm:pt modelId="{8BE3C84A-22AE-48DD-B75F-73EA8CD76919}" type="pres">
      <dgm:prSet presAssocID="{1574F25D-13E0-4585-858B-8B1A19F1E059}" presName="composite" presStyleCnt="0"/>
      <dgm:spPr/>
      <dgm:t>
        <a:bodyPr/>
        <a:lstStyle/>
        <a:p>
          <a:endParaRPr lang="zh-CN" altLang="en-US"/>
        </a:p>
      </dgm:t>
    </dgm:pt>
    <dgm:pt modelId="{72FAECC5-4646-4B26-B7D7-B918AED005A6}" type="pres">
      <dgm:prSet presAssocID="{1574F25D-13E0-4585-858B-8B1A19F1E059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EDEC231-4585-4F6C-A3F1-19D875FFE775}" type="pres">
      <dgm:prSet presAssocID="{1574F25D-13E0-4585-858B-8B1A19F1E059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047FF18-47C6-46A1-ADD7-AA226D9AFA92}" type="pres">
      <dgm:prSet presAssocID="{8CCE1CE2-5EB6-4050-ABC7-7C382B170A4F}" presName="sp" presStyleCnt="0"/>
      <dgm:spPr/>
      <dgm:t>
        <a:bodyPr/>
        <a:lstStyle/>
        <a:p>
          <a:endParaRPr lang="zh-CN" altLang="en-US"/>
        </a:p>
      </dgm:t>
    </dgm:pt>
    <dgm:pt modelId="{D682AF5E-6E4B-41A6-9455-D2115816F07C}" type="pres">
      <dgm:prSet presAssocID="{10C49490-12FF-4BD2-A39A-CD8ED80E3D73}" presName="composite" presStyleCnt="0"/>
      <dgm:spPr/>
      <dgm:t>
        <a:bodyPr/>
        <a:lstStyle/>
        <a:p>
          <a:endParaRPr lang="zh-CN" altLang="en-US"/>
        </a:p>
      </dgm:t>
    </dgm:pt>
    <dgm:pt modelId="{86F2C49F-DE53-45C6-8CC6-AD1B66F579BF}" type="pres">
      <dgm:prSet presAssocID="{10C49490-12FF-4BD2-A39A-CD8ED80E3D7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4857CE-B30C-450E-ACB6-CBF7AE79887F}" type="pres">
      <dgm:prSet presAssocID="{10C49490-12FF-4BD2-A39A-CD8ED80E3D7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BB5DB-4342-4C43-8D09-242B56EAAEA5}" type="pres">
      <dgm:prSet presAssocID="{9C2ED959-9D07-47AB-BC7A-8805B5BB4DA9}" presName="sp" presStyleCnt="0"/>
      <dgm:spPr/>
      <dgm:t>
        <a:bodyPr/>
        <a:lstStyle/>
        <a:p>
          <a:endParaRPr lang="zh-CN" altLang="en-US"/>
        </a:p>
      </dgm:t>
    </dgm:pt>
    <dgm:pt modelId="{EDD30538-3215-479A-90FB-609DDA0C1F27}" type="pres">
      <dgm:prSet presAssocID="{007AEAD3-4D31-4614-994B-316BB12E4FB4}" presName="composite" presStyleCnt="0"/>
      <dgm:spPr/>
      <dgm:t>
        <a:bodyPr/>
        <a:lstStyle/>
        <a:p>
          <a:endParaRPr lang="zh-CN" altLang="en-US"/>
        </a:p>
      </dgm:t>
    </dgm:pt>
    <dgm:pt modelId="{ACBA2B3E-E672-4B5D-A395-9C753E380A32}" type="pres">
      <dgm:prSet presAssocID="{007AEAD3-4D31-4614-994B-316BB12E4FB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A556D4-7282-4D7A-98B9-1E6BB9CC9323}" type="pres">
      <dgm:prSet presAssocID="{007AEAD3-4D31-4614-994B-316BB12E4FB4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349C320-5DFD-474D-8C91-3ECC7DBB4045}" type="presOf" srcId="{007AEAD3-4D31-4614-994B-316BB12E4FB4}" destId="{ACBA2B3E-E672-4B5D-A395-9C753E380A32}" srcOrd="0" destOrd="0" presId="urn:microsoft.com/office/officeart/2005/8/layout/chevron2"/>
    <dgm:cxn modelId="{0E3281A9-107B-4381-BF3C-E4A08763058C}" type="presOf" srcId="{1574F25D-13E0-4585-858B-8B1A19F1E059}" destId="{72FAECC5-4646-4B26-B7D7-B918AED005A6}" srcOrd="0" destOrd="0" presId="urn:microsoft.com/office/officeart/2005/8/layout/chevron2"/>
    <dgm:cxn modelId="{AA9D1E3E-01DD-4479-872B-2EBC1491C464}" srcId="{00A0EB32-9E5A-4D36-BA20-674506B4F925}" destId="{007AEAD3-4D31-4614-994B-316BB12E4FB4}" srcOrd="3" destOrd="0" parTransId="{A763E93F-4E09-44B3-ABDE-F702BA513CE6}" sibTransId="{9172ACCB-176E-41B6-8055-DD489F90171B}"/>
    <dgm:cxn modelId="{B6E5F59B-724D-4721-833B-1D4C0F35BDDC}" srcId="{00A0EB32-9E5A-4D36-BA20-674506B4F925}" destId="{10C49490-12FF-4BD2-A39A-CD8ED80E3D73}" srcOrd="2" destOrd="0" parTransId="{301BDCB1-450F-42E9-B7CC-364E4B509712}" sibTransId="{9C2ED959-9D07-47AB-BC7A-8805B5BB4DA9}"/>
    <dgm:cxn modelId="{09E5D930-EA85-4484-A351-E6AEA7988C10}" srcId="{1574F25D-13E0-4585-858B-8B1A19F1E059}" destId="{53327209-6F39-41A0-BF77-F20B6368A6DC}" srcOrd="0" destOrd="0" parTransId="{333CF6C9-6841-4516-917C-FAA59D79B88B}" sibTransId="{1B38CFBE-F0F9-4FCF-B708-873345A48747}"/>
    <dgm:cxn modelId="{3FC3DC38-50D3-4CB1-A526-A3BAA914E811}" type="presOf" srcId="{C8A2D565-C7FD-4608-8C37-C039634C7831}" destId="{3DA556D4-7282-4D7A-98B9-1E6BB9CC9323}" srcOrd="0" destOrd="0" presId="urn:microsoft.com/office/officeart/2005/8/layout/chevron2"/>
    <dgm:cxn modelId="{4F8BA981-5999-4BCB-B818-FA55C7488693}" type="presOf" srcId="{00A0EB32-9E5A-4D36-BA20-674506B4F925}" destId="{15623D23-1999-4FF8-A0D7-943E86F51F62}" srcOrd="0" destOrd="0" presId="urn:microsoft.com/office/officeart/2005/8/layout/chevron2"/>
    <dgm:cxn modelId="{065E311E-9975-4731-B4BD-55E4418B6565}" srcId="{10C49490-12FF-4BD2-A39A-CD8ED80E3D73}" destId="{45A84E54-B6D4-4048-AAC4-FA11530B0BA9}" srcOrd="0" destOrd="0" parTransId="{344ECA85-7B18-4F08-9D63-35B3FCDF55CE}" sibTransId="{FBEA7A25-DBC1-491E-949E-F2C2DF88D9A1}"/>
    <dgm:cxn modelId="{B6CDD445-3FB6-4309-B11C-36FCA8515EEC}" type="presOf" srcId="{DD42E012-F95E-4946-8ECC-E178791A51AA}" destId="{10A2CE09-0BE3-4C43-AF04-E9FC2660A45B}" srcOrd="0" destOrd="0" presId="urn:microsoft.com/office/officeart/2005/8/layout/chevron2"/>
    <dgm:cxn modelId="{F18D8889-F6B9-41FB-8FC6-A98FB3CC8F43}" srcId="{00A0EB32-9E5A-4D36-BA20-674506B4F925}" destId="{DD42E012-F95E-4946-8ECC-E178791A51AA}" srcOrd="0" destOrd="0" parTransId="{239FE198-3B3B-4505-A723-84F5CA084740}" sibTransId="{5A9B300A-FEE7-4517-B13B-2E62DDF000B0}"/>
    <dgm:cxn modelId="{A3CF27BA-C4C1-4F5B-A9D9-83EE93508AD8}" type="presOf" srcId="{53327209-6F39-41A0-BF77-F20B6368A6DC}" destId="{9EDEC231-4585-4F6C-A3F1-19D875FFE775}" srcOrd="0" destOrd="0" presId="urn:microsoft.com/office/officeart/2005/8/layout/chevron2"/>
    <dgm:cxn modelId="{69749938-3714-4129-BFCD-DA8402B6DE5E}" type="presOf" srcId="{10C49490-12FF-4BD2-A39A-CD8ED80E3D73}" destId="{86F2C49F-DE53-45C6-8CC6-AD1B66F579BF}" srcOrd="0" destOrd="0" presId="urn:microsoft.com/office/officeart/2005/8/layout/chevron2"/>
    <dgm:cxn modelId="{654EF43A-2509-4EC5-8F4B-0207AD391EE9}" srcId="{00A0EB32-9E5A-4D36-BA20-674506B4F925}" destId="{1574F25D-13E0-4585-858B-8B1A19F1E059}" srcOrd="1" destOrd="0" parTransId="{7E0962DE-13DF-4B76-9EFD-95459DBCC0F2}" sibTransId="{8CCE1CE2-5EB6-4050-ABC7-7C382B170A4F}"/>
    <dgm:cxn modelId="{55E017B9-7035-4DD9-9654-A151F225C0B9}" type="presOf" srcId="{45A84E54-B6D4-4048-AAC4-FA11530B0BA9}" destId="{274857CE-B30C-450E-ACB6-CBF7AE79887F}" srcOrd="0" destOrd="0" presId="urn:microsoft.com/office/officeart/2005/8/layout/chevron2"/>
    <dgm:cxn modelId="{8CAA1C92-B135-48D6-B571-980C66C1D944}" type="presOf" srcId="{17E31E0D-8A2D-421A-8F04-07908BC00EA0}" destId="{C2E6F23C-E2F0-4F56-9946-C271068627CF}" srcOrd="0" destOrd="0" presId="urn:microsoft.com/office/officeart/2005/8/layout/chevron2"/>
    <dgm:cxn modelId="{F7D92CDC-9BC8-492C-9B17-7D478AE30DF2}" srcId="{DD42E012-F95E-4946-8ECC-E178791A51AA}" destId="{17E31E0D-8A2D-421A-8F04-07908BC00EA0}" srcOrd="0" destOrd="0" parTransId="{B7DBD1C9-D4FB-4DE0-A65B-D33A3F9E60E4}" sibTransId="{FC0E4121-2586-4C33-8F8F-2E7A90F854DB}"/>
    <dgm:cxn modelId="{C9007B3E-BF82-4B24-B0B2-D217147B48A7}" srcId="{007AEAD3-4D31-4614-994B-316BB12E4FB4}" destId="{C8A2D565-C7FD-4608-8C37-C039634C7831}" srcOrd="0" destOrd="0" parTransId="{276DBA82-C4AF-4497-9A4F-CDA1C4DF7F73}" sibTransId="{56DB94EE-FB5C-43B0-AD43-D9D753A5A1C9}"/>
    <dgm:cxn modelId="{8DF6118F-39DA-4F02-ACD4-B91FA8693D06}" type="presParOf" srcId="{15623D23-1999-4FF8-A0D7-943E86F51F62}" destId="{847F8897-515F-4F81-81EE-164E8E76B757}" srcOrd="0" destOrd="0" presId="urn:microsoft.com/office/officeart/2005/8/layout/chevron2"/>
    <dgm:cxn modelId="{570AA7BC-A896-4E89-BB9E-B2435F236BE6}" type="presParOf" srcId="{847F8897-515F-4F81-81EE-164E8E76B757}" destId="{10A2CE09-0BE3-4C43-AF04-E9FC2660A45B}" srcOrd="0" destOrd="0" presId="urn:microsoft.com/office/officeart/2005/8/layout/chevron2"/>
    <dgm:cxn modelId="{EB78F62E-3158-4F52-A299-2E214AA22616}" type="presParOf" srcId="{847F8897-515F-4F81-81EE-164E8E76B757}" destId="{C2E6F23C-E2F0-4F56-9946-C271068627CF}" srcOrd="1" destOrd="0" presId="urn:microsoft.com/office/officeart/2005/8/layout/chevron2"/>
    <dgm:cxn modelId="{53D01D09-E6F8-45D7-BA26-B0CB250EA3F1}" type="presParOf" srcId="{15623D23-1999-4FF8-A0D7-943E86F51F62}" destId="{F9288898-111C-4277-85F0-C037BD5DB32A}" srcOrd="1" destOrd="0" presId="urn:microsoft.com/office/officeart/2005/8/layout/chevron2"/>
    <dgm:cxn modelId="{C236F42D-8021-410B-9602-8C06574BA498}" type="presParOf" srcId="{15623D23-1999-4FF8-A0D7-943E86F51F62}" destId="{8BE3C84A-22AE-48DD-B75F-73EA8CD76919}" srcOrd="2" destOrd="0" presId="urn:microsoft.com/office/officeart/2005/8/layout/chevron2"/>
    <dgm:cxn modelId="{5FDF75E8-9435-492F-91D9-A874E231688E}" type="presParOf" srcId="{8BE3C84A-22AE-48DD-B75F-73EA8CD76919}" destId="{72FAECC5-4646-4B26-B7D7-B918AED005A6}" srcOrd="0" destOrd="0" presId="urn:microsoft.com/office/officeart/2005/8/layout/chevron2"/>
    <dgm:cxn modelId="{FD461B93-6839-4EE7-AE38-37F6FDEB8FB8}" type="presParOf" srcId="{8BE3C84A-22AE-48DD-B75F-73EA8CD76919}" destId="{9EDEC231-4585-4F6C-A3F1-19D875FFE775}" srcOrd="1" destOrd="0" presId="urn:microsoft.com/office/officeart/2005/8/layout/chevron2"/>
    <dgm:cxn modelId="{29A70B49-082B-4871-B899-4266158C98FD}" type="presParOf" srcId="{15623D23-1999-4FF8-A0D7-943E86F51F62}" destId="{F047FF18-47C6-46A1-ADD7-AA226D9AFA92}" srcOrd="3" destOrd="0" presId="urn:microsoft.com/office/officeart/2005/8/layout/chevron2"/>
    <dgm:cxn modelId="{B857F2D7-AAA9-4B34-98D6-836D4D94C89E}" type="presParOf" srcId="{15623D23-1999-4FF8-A0D7-943E86F51F62}" destId="{D682AF5E-6E4B-41A6-9455-D2115816F07C}" srcOrd="4" destOrd="0" presId="urn:microsoft.com/office/officeart/2005/8/layout/chevron2"/>
    <dgm:cxn modelId="{AAC85101-D23C-4B07-BAA8-9606C0E6C6FA}" type="presParOf" srcId="{D682AF5E-6E4B-41A6-9455-D2115816F07C}" destId="{86F2C49F-DE53-45C6-8CC6-AD1B66F579BF}" srcOrd="0" destOrd="0" presId="urn:microsoft.com/office/officeart/2005/8/layout/chevron2"/>
    <dgm:cxn modelId="{0FEA99CB-215A-433F-AB6C-CC622959A41D}" type="presParOf" srcId="{D682AF5E-6E4B-41A6-9455-D2115816F07C}" destId="{274857CE-B30C-450E-ACB6-CBF7AE79887F}" srcOrd="1" destOrd="0" presId="urn:microsoft.com/office/officeart/2005/8/layout/chevron2"/>
    <dgm:cxn modelId="{242FFF14-31B9-4128-A6B0-7507A6FB84B5}" type="presParOf" srcId="{15623D23-1999-4FF8-A0D7-943E86F51F62}" destId="{93DBB5DB-4342-4C43-8D09-242B56EAAEA5}" srcOrd="5" destOrd="0" presId="urn:microsoft.com/office/officeart/2005/8/layout/chevron2"/>
    <dgm:cxn modelId="{BE9406C2-65B2-4921-9DAB-D2337201796B}" type="presParOf" srcId="{15623D23-1999-4FF8-A0D7-943E86F51F62}" destId="{EDD30538-3215-479A-90FB-609DDA0C1F27}" srcOrd="6" destOrd="0" presId="urn:microsoft.com/office/officeart/2005/8/layout/chevron2"/>
    <dgm:cxn modelId="{BB9A9273-5E99-4CAE-9BEC-FBE409C902B4}" type="presParOf" srcId="{EDD30538-3215-479A-90FB-609DDA0C1F27}" destId="{ACBA2B3E-E672-4B5D-A395-9C753E380A32}" srcOrd="0" destOrd="0" presId="urn:microsoft.com/office/officeart/2005/8/layout/chevron2"/>
    <dgm:cxn modelId="{5E73FA99-26C0-4DA4-8F3B-9554B2864EA8}" type="presParOf" srcId="{EDD30538-3215-479A-90FB-609DDA0C1F27}" destId="{3DA556D4-7282-4D7A-98B9-1E6BB9CC932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FBBF42-DA30-4DFD-A6D5-609C3839F7DE}" type="doc">
      <dgm:prSet loTypeId="urn:microsoft.com/office/officeart/2005/8/layout/process2" loCatId="process" qsTypeId="urn:microsoft.com/office/officeart/2005/8/quickstyle/simple3" qsCatId="simple" csTypeId="urn:microsoft.com/office/officeart/2005/8/colors/accent6_5" csCatId="accent6" phldr="1"/>
      <dgm:spPr/>
    </dgm:pt>
    <dgm:pt modelId="{57D9C1BB-F51B-41FE-BBB5-80C789128321}">
      <dgm:prSet phldrT="[文本]"/>
      <dgm:spPr/>
      <dgm:t>
        <a:bodyPr/>
        <a:lstStyle/>
        <a:p>
          <a:r>
            <a:rPr lang="zh-CN" altLang="en-US" dirty="0" smtClean="0">
              <a:latin typeface="Arial" charset="0"/>
            </a:rPr>
            <a:t>下载地址：</a:t>
          </a:r>
          <a:r>
            <a:rPr lang="en-US" altLang="zh-CN" dirty="0" smtClean="0">
              <a:latin typeface="Arial" charset="0"/>
              <a:hlinkClick xmlns:r="http://schemas.openxmlformats.org/officeDocument/2006/relationships" r:id="rId1"/>
            </a:rPr>
            <a:t>http://www.las.ac.cn/endnote/endnote.jsp</a:t>
          </a:r>
          <a:endParaRPr lang="en-US" altLang="zh-CN" dirty="0" smtClean="0">
            <a:latin typeface="Arial" charset="0"/>
          </a:endParaRPr>
        </a:p>
        <a:p>
          <a:r>
            <a:rPr lang="zh-CN" altLang="en-US" b="1" dirty="0" smtClean="0"/>
            <a:t>注册后，下载安装</a:t>
          </a:r>
          <a:endParaRPr lang="zh-CN" altLang="en-US" dirty="0"/>
        </a:p>
      </dgm:t>
    </dgm:pt>
    <dgm:pt modelId="{FBA6C496-1DA9-4326-A630-1B3409D814E7}" type="parTrans" cxnId="{AFC092AE-D935-48FE-9D8E-8772751CE92E}">
      <dgm:prSet/>
      <dgm:spPr/>
      <dgm:t>
        <a:bodyPr/>
        <a:lstStyle/>
        <a:p>
          <a:endParaRPr lang="zh-CN" altLang="en-US"/>
        </a:p>
      </dgm:t>
    </dgm:pt>
    <dgm:pt modelId="{16118F1A-0AAD-4A67-B404-5F0EF5B5CAE1}" type="sibTrans" cxnId="{AFC092AE-D935-48FE-9D8E-8772751CE92E}">
      <dgm:prSet/>
      <dgm:spPr/>
      <dgm:t>
        <a:bodyPr/>
        <a:lstStyle/>
        <a:p>
          <a:endParaRPr lang="zh-CN" altLang="en-US"/>
        </a:p>
      </dgm:t>
    </dgm:pt>
    <dgm:pt modelId="{125DB5B8-5095-4BAB-B0D3-F73892F3A483}">
      <dgm:prSet phldrT="[文本]" custT="1"/>
      <dgm:spPr/>
      <dgm:t>
        <a:bodyPr/>
        <a:lstStyle/>
        <a:p>
          <a:pPr algn="ctr"/>
          <a:r>
            <a:rPr lang="zh-CN" altLang="en-US" sz="1600" dirty="0" smtClean="0">
              <a:latin typeface="Arial" charset="0"/>
            </a:rPr>
            <a:t>安装注意：</a:t>
          </a:r>
          <a:br>
            <a:rPr lang="zh-CN" altLang="en-US" sz="1600" dirty="0" smtClean="0">
              <a:latin typeface="Arial" charset="0"/>
            </a:rPr>
          </a:br>
          <a:r>
            <a:rPr lang="zh-CN" altLang="en-US" sz="1600" dirty="0" smtClean="0">
              <a:latin typeface="Arial" charset="0"/>
            </a:rPr>
            <a:t>下载后请务必</a:t>
          </a:r>
          <a:r>
            <a:rPr lang="zh-CN" altLang="en-US" b="1" dirty="0" smtClean="0">
              <a:solidFill>
                <a:schemeClr val="tx1"/>
              </a:solidFill>
            </a:rPr>
            <a:t>完全解压到文件夹中</a:t>
          </a:r>
          <a:endParaRPr lang="en-US" altLang="zh-CN" sz="1600" dirty="0" smtClean="0">
            <a:latin typeface="Arial" charset="0"/>
          </a:endParaRPr>
        </a:p>
        <a:p>
          <a:pPr algn="ctr"/>
          <a:r>
            <a:rPr lang="zh-CN" altLang="en-US" sz="1600" dirty="0" smtClean="0">
              <a:latin typeface="Arial" charset="0"/>
            </a:rPr>
            <a:t>双击打开文件夹，点击执行</a:t>
          </a:r>
          <a:r>
            <a:rPr lang="en-US" altLang="zh-CN" b="1" dirty="0" smtClean="0"/>
            <a:t>.</a:t>
          </a:r>
          <a:r>
            <a:rPr lang="en-US" altLang="zh-CN" b="1" dirty="0" err="1" smtClean="0"/>
            <a:t>msi</a:t>
          </a:r>
          <a:r>
            <a:rPr lang="zh-CN" altLang="en-US" sz="1600" dirty="0" smtClean="0">
              <a:latin typeface="Arial" charset="0"/>
            </a:rPr>
            <a:t>文件</a:t>
          </a:r>
          <a:endParaRPr lang="zh-CN" altLang="en-US" sz="1600" dirty="0"/>
        </a:p>
      </dgm:t>
    </dgm:pt>
    <dgm:pt modelId="{3379DA62-7E20-411C-838F-69C52BA99EC7}" type="parTrans" cxnId="{B5B20566-2FAC-4367-9358-11D2A1D667E8}">
      <dgm:prSet/>
      <dgm:spPr/>
      <dgm:t>
        <a:bodyPr/>
        <a:lstStyle/>
        <a:p>
          <a:endParaRPr lang="zh-CN" altLang="en-US"/>
        </a:p>
      </dgm:t>
    </dgm:pt>
    <dgm:pt modelId="{DE72359C-7FD5-4D38-B501-5D5FB7D2E748}" type="sibTrans" cxnId="{B5B20566-2FAC-4367-9358-11D2A1D667E8}">
      <dgm:prSet/>
      <dgm:spPr/>
      <dgm:t>
        <a:bodyPr/>
        <a:lstStyle/>
        <a:p>
          <a:endParaRPr lang="zh-CN" altLang="en-US"/>
        </a:p>
      </dgm:t>
    </dgm:pt>
    <dgm:pt modelId="{5703DB2F-D18C-4233-A58E-DBE5CE8A6CA9}">
      <dgm:prSet phldrT="[文本]"/>
      <dgm:spPr/>
      <dgm:t>
        <a:bodyPr/>
        <a:lstStyle/>
        <a:p>
          <a:r>
            <a:rPr lang="zh-CN" altLang="en-US" smtClean="0">
              <a:latin typeface="Arial" charset="0"/>
            </a:rPr>
            <a:t>软件相关信息，关注“</a:t>
          </a:r>
          <a:r>
            <a:rPr lang="en-US" altLang="zh-CN" smtClean="0">
              <a:latin typeface="Arial" charset="0"/>
            </a:rPr>
            <a:t>Endnote  </a:t>
          </a:r>
          <a:r>
            <a:rPr lang="zh-CN" altLang="en-US" smtClean="0">
              <a:latin typeface="Arial" charset="0"/>
            </a:rPr>
            <a:t>官网”：</a:t>
          </a:r>
          <a:br>
            <a:rPr lang="zh-CN" altLang="en-US" smtClean="0">
              <a:latin typeface="Arial" charset="0"/>
            </a:rPr>
          </a:br>
          <a:r>
            <a:rPr lang="en-US" altLang="zh-CN" smtClean="0">
              <a:latin typeface="Arial" charset="0"/>
              <a:hlinkClick xmlns:r="http://schemas.openxmlformats.org/officeDocument/2006/relationships" r:id="rId2"/>
            </a:rPr>
            <a:t>http://www.endnote.com/</a:t>
          </a:r>
          <a:endParaRPr lang="zh-CN" altLang="en-US" dirty="0"/>
        </a:p>
      </dgm:t>
    </dgm:pt>
    <dgm:pt modelId="{CBCCB441-487F-48F2-B87A-6B77BDE8DCB3}" type="parTrans" cxnId="{2B725E10-031E-40FB-83FA-E08F715BCE6A}">
      <dgm:prSet/>
      <dgm:spPr/>
      <dgm:t>
        <a:bodyPr/>
        <a:lstStyle/>
        <a:p>
          <a:endParaRPr lang="zh-CN" altLang="en-US"/>
        </a:p>
      </dgm:t>
    </dgm:pt>
    <dgm:pt modelId="{29FF0AA1-1105-441A-A60A-F39D77C65FC9}" type="sibTrans" cxnId="{2B725E10-031E-40FB-83FA-E08F715BCE6A}">
      <dgm:prSet/>
      <dgm:spPr/>
      <dgm:t>
        <a:bodyPr/>
        <a:lstStyle/>
        <a:p>
          <a:endParaRPr lang="zh-CN" altLang="en-US"/>
        </a:p>
      </dgm:t>
    </dgm:pt>
    <dgm:pt modelId="{0CA7294F-3D23-4E2E-B469-055801C3B764}" type="pres">
      <dgm:prSet presAssocID="{62FBBF42-DA30-4DFD-A6D5-609C3839F7DE}" presName="linearFlow" presStyleCnt="0">
        <dgm:presLayoutVars>
          <dgm:resizeHandles val="exact"/>
        </dgm:presLayoutVars>
      </dgm:prSet>
      <dgm:spPr/>
    </dgm:pt>
    <dgm:pt modelId="{A5544CE0-B052-4142-BE75-D96BE75463E5}" type="pres">
      <dgm:prSet presAssocID="{57D9C1BB-F51B-41FE-BBB5-80C789128321}" presName="node" presStyleLbl="node1" presStyleIdx="0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694399-468F-4FD0-A367-C6CAD30C209F}" type="pres">
      <dgm:prSet presAssocID="{16118F1A-0AAD-4A67-B404-5F0EF5B5CAE1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7011B65C-D844-4B72-A2AF-EDFF4972D04E}" type="pres">
      <dgm:prSet presAssocID="{16118F1A-0AAD-4A67-B404-5F0EF5B5CAE1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823E343B-8705-4B29-8AFD-7A1ADB0B3F86}" type="pres">
      <dgm:prSet presAssocID="{125DB5B8-5095-4BAB-B0D3-F73892F3A483}" presName="node" presStyleLbl="node1" presStyleIdx="1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0FAECDE-D3D7-4858-905B-C4E3B3A9C466}" type="pres">
      <dgm:prSet presAssocID="{DE72359C-7FD5-4D38-B501-5D5FB7D2E748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9F22F6A4-76B2-4C63-ADE5-F2F9D7B802CB}" type="pres">
      <dgm:prSet presAssocID="{DE72359C-7FD5-4D38-B501-5D5FB7D2E748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A568EAF0-5AC1-4845-AFAD-7341BB6404AE}" type="pres">
      <dgm:prSet presAssocID="{5703DB2F-D18C-4233-A58E-DBE5CE8A6CA9}" presName="node" presStyleLbl="node1" presStyleIdx="2" presStyleCnt="3" custScaleX="23031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B725E10-031E-40FB-83FA-E08F715BCE6A}" srcId="{62FBBF42-DA30-4DFD-A6D5-609C3839F7DE}" destId="{5703DB2F-D18C-4233-A58E-DBE5CE8A6CA9}" srcOrd="2" destOrd="0" parTransId="{CBCCB441-487F-48F2-B87A-6B77BDE8DCB3}" sibTransId="{29FF0AA1-1105-441A-A60A-F39D77C65FC9}"/>
    <dgm:cxn modelId="{6E66BC80-470A-4490-8E8A-64098AA42A4C}" type="presOf" srcId="{16118F1A-0AAD-4A67-B404-5F0EF5B5CAE1}" destId="{BF694399-468F-4FD0-A367-C6CAD30C209F}" srcOrd="0" destOrd="0" presId="urn:microsoft.com/office/officeart/2005/8/layout/process2"/>
    <dgm:cxn modelId="{AFC092AE-D935-48FE-9D8E-8772751CE92E}" srcId="{62FBBF42-DA30-4DFD-A6D5-609C3839F7DE}" destId="{57D9C1BB-F51B-41FE-BBB5-80C789128321}" srcOrd="0" destOrd="0" parTransId="{FBA6C496-1DA9-4326-A630-1B3409D814E7}" sibTransId="{16118F1A-0AAD-4A67-B404-5F0EF5B5CAE1}"/>
    <dgm:cxn modelId="{B2A33215-4956-400C-948D-75A870402BF9}" type="presOf" srcId="{57D9C1BB-F51B-41FE-BBB5-80C789128321}" destId="{A5544CE0-B052-4142-BE75-D96BE75463E5}" srcOrd="0" destOrd="0" presId="urn:microsoft.com/office/officeart/2005/8/layout/process2"/>
    <dgm:cxn modelId="{B5B20566-2FAC-4367-9358-11D2A1D667E8}" srcId="{62FBBF42-DA30-4DFD-A6D5-609C3839F7DE}" destId="{125DB5B8-5095-4BAB-B0D3-F73892F3A483}" srcOrd="1" destOrd="0" parTransId="{3379DA62-7E20-411C-838F-69C52BA99EC7}" sibTransId="{DE72359C-7FD5-4D38-B501-5D5FB7D2E748}"/>
    <dgm:cxn modelId="{F8E27FBA-071A-4B0A-B57F-E0252AE6A11C}" type="presOf" srcId="{125DB5B8-5095-4BAB-B0D3-F73892F3A483}" destId="{823E343B-8705-4B29-8AFD-7A1ADB0B3F86}" srcOrd="0" destOrd="0" presId="urn:microsoft.com/office/officeart/2005/8/layout/process2"/>
    <dgm:cxn modelId="{7B6A0066-853D-40D6-8E6C-71127D2F70FD}" type="presOf" srcId="{5703DB2F-D18C-4233-A58E-DBE5CE8A6CA9}" destId="{A568EAF0-5AC1-4845-AFAD-7341BB6404AE}" srcOrd="0" destOrd="0" presId="urn:microsoft.com/office/officeart/2005/8/layout/process2"/>
    <dgm:cxn modelId="{DD40614B-2B8E-4B09-8BCA-8D1E81A8E8E9}" type="presOf" srcId="{DE72359C-7FD5-4D38-B501-5D5FB7D2E748}" destId="{60FAECDE-D3D7-4858-905B-C4E3B3A9C466}" srcOrd="0" destOrd="0" presId="urn:microsoft.com/office/officeart/2005/8/layout/process2"/>
    <dgm:cxn modelId="{1441E2FD-4AD4-4341-B3EE-DB5C5449BC7D}" type="presOf" srcId="{62FBBF42-DA30-4DFD-A6D5-609C3839F7DE}" destId="{0CA7294F-3D23-4E2E-B469-055801C3B764}" srcOrd="0" destOrd="0" presId="urn:microsoft.com/office/officeart/2005/8/layout/process2"/>
    <dgm:cxn modelId="{CA6354B4-33B8-4E82-8DF4-B574EABC200B}" type="presOf" srcId="{DE72359C-7FD5-4D38-B501-5D5FB7D2E748}" destId="{9F22F6A4-76B2-4C63-ADE5-F2F9D7B802CB}" srcOrd="1" destOrd="0" presId="urn:microsoft.com/office/officeart/2005/8/layout/process2"/>
    <dgm:cxn modelId="{0EA6ACE4-6ACD-4802-A012-47554333ABD4}" type="presOf" srcId="{16118F1A-0AAD-4A67-B404-5F0EF5B5CAE1}" destId="{7011B65C-D844-4B72-A2AF-EDFF4972D04E}" srcOrd="1" destOrd="0" presId="urn:microsoft.com/office/officeart/2005/8/layout/process2"/>
    <dgm:cxn modelId="{C467CCB1-A309-43DA-BA0E-5BCC5128E247}" type="presParOf" srcId="{0CA7294F-3D23-4E2E-B469-055801C3B764}" destId="{A5544CE0-B052-4142-BE75-D96BE75463E5}" srcOrd="0" destOrd="0" presId="urn:microsoft.com/office/officeart/2005/8/layout/process2"/>
    <dgm:cxn modelId="{C88358E7-BC30-40B4-ABD0-CFD25A5D5ED5}" type="presParOf" srcId="{0CA7294F-3D23-4E2E-B469-055801C3B764}" destId="{BF694399-468F-4FD0-A367-C6CAD30C209F}" srcOrd="1" destOrd="0" presId="urn:microsoft.com/office/officeart/2005/8/layout/process2"/>
    <dgm:cxn modelId="{BF53CA25-435B-4EFE-8E5B-B9C672861021}" type="presParOf" srcId="{BF694399-468F-4FD0-A367-C6CAD30C209F}" destId="{7011B65C-D844-4B72-A2AF-EDFF4972D04E}" srcOrd="0" destOrd="0" presId="urn:microsoft.com/office/officeart/2005/8/layout/process2"/>
    <dgm:cxn modelId="{2E44C6B1-7004-4A04-90EC-E9B4E5747A45}" type="presParOf" srcId="{0CA7294F-3D23-4E2E-B469-055801C3B764}" destId="{823E343B-8705-4B29-8AFD-7A1ADB0B3F86}" srcOrd="2" destOrd="0" presId="urn:microsoft.com/office/officeart/2005/8/layout/process2"/>
    <dgm:cxn modelId="{C71BC60A-39DF-4FD8-8AA4-35B84E81A0C8}" type="presParOf" srcId="{0CA7294F-3D23-4E2E-B469-055801C3B764}" destId="{60FAECDE-D3D7-4858-905B-C4E3B3A9C466}" srcOrd="3" destOrd="0" presId="urn:microsoft.com/office/officeart/2005/8/layout/process2"/>
    <dgm:cxn modelId="{1B5D4E28-06CC-4207-972E-22DABE2C8839}" type="presParOf" srcId="{60FAECDE-D3D7-4858-905B-C4E3B3A9C466}" destId="{9F22F6A4-76B2-4C63-ADE5-F2F9D7B802CB}" srcOrd="0" destOrd="0" presId="urn:microsoft.com/office/officeart/2005/8/layout/process2"/>
    <dgm:cxn modelId="{AD901A70-0C58-4DE4-A146-530B47901D81}" type="presParOf" srcId="{0CA7294F-3D23-4E2E-B469-055801C3B764}" destId="{A568EAF0-5AC1-4845-AFAD-7341BB6404A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5BAF70-5E94-442D-AAB5-7AC094171C0E}" type="doc">
      <dgm:prSet loTypeId="urn:microsoft.com/office/officeart/2005/8/layout/process3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zh-CN" altLang="en-US"/>
        </a:p>
      </dgm:t>
    </dgm:pt>
    <dgm:pt modelId="{96DCC91B-4346-46A4-9AA3-7A03B906A0A2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存储</a:t>
          </a:r>
          <a:endParaRPr lang="zh-CN" altLang="en-US" b="1" dirty="0">
            <a:solidFill>
              <a:schemeClr val="tx1"/>
            </a:solidFill>
          </a:endParaRPr>
        </a:p>
      </dgm:t>
    </dgm:pt>
    <dgm:pt modelId="{B3F58763-212D-4C8C-A4E6-8E8EE2E514E6}" type="parTrans" cxnId="{EBF4C7F1-6817-4A52-A13F-2DDC528DD415}">
      <dgm:prSet/>
      <dgm:spPr/>
      <dgm:t>
        <a:bodyPr/>
        <a:lstStyle/>
        <a:p>
          <a:endParaRPr lang="zh-CN" altLang="en-US"/>
        </a:p>
      </dgm:t>
    </dgm:pt>
    <dgm:pt modelId="{FB40C5CB-61E6-430C-A9CD-66B58A0F992A}" type="sibTrans" cxnId="{EBF4C7F1-6817-4A52-A13F-2DDC528DD415}">
      <dgm:prSet/>
      <dgm:spPr/>
      <dgm:t>
        <a:bodyPr/>
        <a:lstStyle/>
        <a:p>
          <a:endParaRPr lang="zh-CN" altLang="en-US"/>
        </a:p>
      </dgm:t>
    </dgm:pt>
    <dgm:pt modelId="{FC6A8BBE-6603-4179-8814-9E2F6561C958}">
      <dgm:prSet phldrT="[文本]" custT="1"/>
      <dgm:spPr/>
      <dgm:t>
        <a:bodyPr/>
        <a:lstStyle/>
        <a:p>
          <a:r>
            <a:rPr lang="zh-CN" altLang="en-US" sz="2400" dirty="0" smtClean="0"/>
            <a:t>简单保存</a:t>
          </a:r>
          <a:endParaRPr lang="zh-CN" altLang="en-US" sz="2400" dirty="0"/>
        </a:p>
      </dgm:t>
    </dgm:pt>
    <dgm:pt modelId="{2A42813C-B23B-4333-993B-4757DFEB0DEF}" type="parTrans" cxnId="{CB2940D8-7964-4ADE-A952-0574DA435481}">
      <dgm:prSet/>
      <dgm:spPr/>
      <dgm:t>
        <a:bodyPr/>
        <a:lstStyle/>
        <a:p>
          <a:endParaRPr lang="zh-CN" altLang="en-US"/>
        </a:p>
      </dgm:t>
    </dgm:pt>
    <dgm:pt modelId="{D6E7884F-351A-4572-BDA5-3FA5AE32344A}" type="sibTrans" cxnId="{CB2940D8-7964-4ADE-A952-0574DA435481}">
      <dgm:prSet/>
      <dgm:spPr/>
      <dgm:t>
        <a:bodyPr/>
        <a:lstStyle/>
        <a:p>
          <a:endParaRPr lang="zh-CN" altLang="en-US"/>
        </a:p>
      </dgm:t>
    </dgm:pt>
    <dgm:pt modelId="{64ADEA4C-3AA1-48F2-AC1B-6CC9C47EB307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共享</a:t>
          </a:r>
          <a:endParaRPr lang="zh-CN" altLang="en-US" b="1" dirty="0">
            <a:solidFill>
              <a:schemeClr val="tx1"/>
            </a:solidFill>
          </a:endParaRPr>
        </a:p>
      </dgm:t>
    </dgm:pt>
    <dgm:pt modelId="{9FB32CB3-AA5A-43EA-BC03-E14F2FFE5ED9}" type="parTrans" cxnId="{F7640C01-097F-49A1-AD4F-9DFEE55A3293}">
      <dgm:prSet/>
      <dgm:spPr/>
      <dgm:t>
        <a:bodyPr/>
        <a:lstStyle/>
        <a:p>
          <a:endParaRPr lang="zh-CN" altLang="en-US"/>
        </a:p>
      </dgm:t>
    </dgm:pt>
    <dgm:pt modelId="{B930EC45-17E8-486F-A18D-EFC68F857D90}" type="sibTrans" cxnId="{F7640C01-097F-49A1-AD4F-9DFEE55A3293}">
      <dgm:prSet/>
      <dgm:spPr/>
      <dgm:t>
        <a:bodyPr/>
        <a:lstStyle/>
        <a:p>
          <a:endParaRPr lang="zh-CN" altLang="en-US"/>
        </a:p>
      </dgm:t>
    </dgm:pt>
    <dgm:pt modelId="{DB332D92-71A3-4B59-B0C1-CBBFAA172B00}">
      <dgm:prSet phldrT="[文本]" custT="1"/>
      <dgm:spPr/>
      <dgm:t>
        <a:bodyPr/>
        <a:lstStyle/>
        <a:p>
          <a:r>
            <a:rPr lang="zh-CN" altLang="en-US" sz="2400" dirty="0" smtClean="0"/>
            <a:t>复制</a:t>
          </a:r>
          <a:r>
            <a:rPr lang="en-US" altLang="zh-CN" sz="2400" dirty="0" smtClean="0"/>
            <a:t>.</a:t>
          </a:r>
          <a:r>
            <a:rPr lang="en-US" altLang="zh-CN" sz="2400" dirty="0" err="1" smtClean="0"/>
            <a:t>enl</a:t>
          </a:r>
          <a:r>
            <a:rPr lang="en-US" altLang="zh-CN" sz="2400" dirty="0" smtClean="0"/>
            <a:t> </a:t>
          </a:r>
          <a:r>
            <a:rPr lang="zh-CN" altLang="en-US" sz="2400" dirty="0" smtClean="0"/>
            <a:t>和</a:t>
          </a:r>
          <a:r>
            <a:rPr lang="en-US" altLang="zh-CN" sz="2400" dirty="0" smtClean="0"/>
            <a:t>Data</a:t>
          </a:r>
          <a:endParaRPr lang="zh-CN" altLang="en-US" sz="2400" dirty="0"/>
        </a:p>
      </dgm:t>
    </dgm:pt>
    <dgm:pt modelId="{45DD05C3-B1C0-41DC-A7CD-AA7A2FBB88FE}" type="parTrans" cxnId="{BB800EF6-D9BB-439C-94BA-6C5DF458719B}">
      <dgm:prSet/>
      <dgm:spPr/>
      <dgm:t>
        <a:bodyPr/>
        <a:lstStyle/>
        <a:p>
          <a:endParaRPr lang="zh-CN" altLang="en-US"/>
        </a:p>
      </dgm:t>
    </dgm:pt>
    <dgm:pt modelId="{CD472FE8-0FDF-415A-843B-23276DF50D4D}" type="sibTrans" cxnId="{BB800EF6-D9BB-439C-94BA-6C5DF458719B}">
      <dgm:prSet/>
      <dgm:spPr/>
      <dgm:t>
        <a:bodyPr/>
        <a:lstStyle/>
        <a:p>
          <a:endParaRPr lang="zh-CN" altLang="en-US"/>
        </a:p>
      </dgm:t>
    </dgm:pt>
    <dgm:pt modelId="{8EFA3577-0138-4951-8D01-4F02ECBA74B4}">
      <dgm:prSet phldrT="[文本]" custT="1"/>
      <dgm:spPr/>
      <dgm:t>
        <a:bodyPr/>
        <a:lstStyle/>
        <a:p>
          <a:r>
            <a:rPr lang="zh-CN" altLang="en-US" sz="2400" dirty="0" smtClean="0"/>
            <a:t>压缩文件</a:t>
          </a:r>
          <a:endParaRPr lang="zh-CN" altLang="en-US" sz="2400" dirty="0"/>
        </a:p>
      </dgm:t>
    </dgm:pt>
    <dgm:pt modelId="{9F96988F-1338-4ED5-8FB8-143D2DBE1C96}" type="parTrans" cxnId="{977D8013-CFE2-4BB7-85BF-02C6211625EB}">
      <dgm:prSet/>
      <dgm:spPr/>
      <dgm:t>
        <a:bodyPr/>
        <a:lstStyle/>
        <a:p>
          <a:endParaRPr lang="zh-CN" altLang="en-US"/>
        </a:p>
      </dgm:t>
    </dgm:pt>
    <dgm:pt modelId="{8B8F2653-C3D7-4A21-84F0-64D2E35FF37C}" type="sibTrans" cxnId="{977D8013-CFE2-4BB7-85BF-02C6211625EB}">
      <dgm:prSet/>
      <dgm:spPr/>
      <dgm:t>
        <a:bodyPr/>
        <a:lstStyle/>
        <a:p>
          <a:endParaRPr lang="zh-CN" altLang="en-US"/>
        </a:p>
      </dgm:t>
    </dgm:pt>
    <dgm:pt modelId="{879BB364-6180-4CD4-B3CD-364F40A8B121}">
      <dgm:prSet phldrT="[文本]" custT="1"/>
      <dgm:spPr/>
      <dgm:t>
        <a:bodyPr/>
        <a:lstStyle/>
        <a:p>
          <a:r>
            <a:rPr lang="zh-CN" altLang="en-US" sz="2400" dirty="0" smtClean="0"/>
            <a:t>复制压缩文件</a:t>
          </a:r>
          <a:endParaRPr lang="zh-CN" altLang="en-US" sz="2400" dirty="0"/>
        </a:p>
      </dgm:t>
    </dgm:pt>
    <dgm:pt modelId="{05AD0731-C573-4B1D-ACA6-306D7C7DE8B7}" type="parTrans" cxnId="{9CAB7A42-E2CE-4E08-A899-28E961502339}">
      <dgm:prSet/>
      <dgm:spPr/>
      <dgm:t>
        <a:bodyPr/>
        <a:lstStyle/>
        <a:p>
          <a:endParaRPr lang="zh-CN" altLang="en-US"/>
        </a:p>
      </dgm:t>
    </dgm:pt>
    <dgm:pt modelId="{0F71B610-8547-402E-ADF1-B72C9E00FD63}" type="sibTrans" cxnId="{9CAB7A42-E2CE-4E08-A899-28E961502339}">
      <dgm:prSet/>
      <dgm:spPr/>
      <dgm:t>
        <a:bodyPr/>
        <a:lstStyle/>
        <a:p>
          <a:endParaRPr lang="zh-CN" altLang="en-US"/>
        </a:p>
      </dgm:t>
    </dgm:pt>
    <dgm:pt modelId="{69C9A7FD-F69C-459A-BDDF-1A9A587B17FE}">
      <dgm:prSet phldrT="[文本]" custT="1"/>
      <dgm:spPr/>
      <dgm:t>
        <a:bodyPr/>
        <a:lstStyle/>
        <a:p>
          <a:r>
            <a:rPr lang="zh-CN" altLang="en-US" sz="2400" dirty="0" smtClean="0"/>
            <a:t>上传至</a:t>
          </a:r>
          <a:r>
            <a:rPr lang="en-US" altLang="zh-CN" sz="2400" dirty="0" err="1" smtClean="0"/>
            <a:t>EndnoteWeb</a:t>
          </a:r>
          <a:endParaRPr lang="zh-CN" altLang="en-US" sz="2400" dirty="0"/>
        </a:p>
      </dgm:t>
    </dgm:pt>
    <dgm:pt modelId="{235B167A-8B96-43F8-8A43-E86F02BF3128}" type="parTrans" cxnId="{8B032D6D-9227-4865-A638-D31065BC1346}">
      <dgm:prSet/>
      <dgm:spPr/>
      <dgm:t>
        <a:bodyPr/>
        <a:lstStyle/>
        <a:p>
          <a:endParaRPr lang="zh-CN" altLang="en-US"/>
        </a:p>
      </dgm:t>
    </dgm:pt>
    <dgm:pt modelId="{BF49FA78-8401-4D25-8C5C-B249D04EB121}" type="sibTrans" cxnId="{8B032D6D-9227-4865-A638-D31065BC1346}">
      <dgm:prSet/>
      <dgm:spPr/>
      <dgm:t>
        <a:bodyPr/>
        <a:lstStyle/>
        <a:p>
          <a:endParaRPr lang="zh-CN" altLang="en-US"/>
        </a:p>
      </dgm:t>
    </dgm:pt>
    <dgm:pt modelId="{2B2D6E0A-48C1-41BE-9401-21A8D9FEF7AD}">
      <dgm:prSet phldrT="[文本]" custT="1"/>
      <dgm:spPr/>
      <dgm:t>
        <a:bodyPr/>
        <a:lstStyle/>
        <a:p>
          <a:r>
            <a:rPr lang="zh-CN" altLang="en-US" sz="2400" dirty="0" smtClean="0"/>
            <a:t>通过</a:t>
          </a:r>
          <a:r>
            <a:rPr lang="en-US" altLang="zh-CN" sz="2400" dirty="0" err="1" smtClean="0"/>
            <a:t>EndnoteWeb</a:t>
          </a:r>
          <a:endParaRPr lang="zh-CN" altLang="en-US" sz="2400" dirty="0"/>
        </a:p>
      </dgm:t>
    </dgm:pt>
    <dgm:pt modelId="{5807A54F-4BA7-4112-802D-3A279FAF987B}" type="parTrans" cxnId="{7A823C40-8DF8-4B09-846B-84DC82849AE3}">
      <dgm:prSet/>
      <dgm:spPr/>
      <dgm:t>
        <a:bodyPr/>
        <a:lstStyle/>
        <a:p>
          <a:endParaRPr lang="zh-CN" altLang="en-US"/>
        </a:p>
      </dgm:t>
    </dgm:pt>
    <dgm:pt modelId="{3B4AB770-A056-471E-8797-B0E31CA6A679}" type="sibTrans" cxnId="{7A823C40-8DF8-4B09-846B-84DC82849AE3}">
      <dgm:prSet/>
      <dgm:spPr/>
      <dgm:t>
        <a:bodyPr/>
        <a:lstStyle/>
        <a:p>
          <a:endParaRPr lang="zh-CN" altLang="en-US"/>
        </a:p>
      </dgm:t>
    </dgm:pt>
    <dgm:pt modelId="{5280BAB0-B60C-444B-ABEF-09A1C3EE1289}" type="pres">
      <dgm:prSet presAssocID="{585BAF70-5E94-442D-AAB5-7AC094171C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37F40263-F5A7-483E-B391-53DE23A1652E}" type="pres">
      <dgm:prSet presAssocID="{96DCC91B-4346-46A4-9AA3-7A03B906A0A2}" presName="composite" presStyleCnt="0"/>
      <dgm:spPr/>
    </dgm:pt>
    <dgm:pt modelId="{3C458D7D-2AE7-4495-84BA-B1BF87924B42}" type="pres">
      <dgm:prSet presAssocID="{96DCC91B-4346-46A4-9AA3-7A03B906A0A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C81FFB-8613-49CB-ADA1-49ECC2B0F79C}" type="pres">
      <dgm:prSet presAssocID="{96DCC91B-4346-46A4-9AA3-7A03B906A0A2}" presName="parSh" presStyleLbl="node1" presStyleIdx="0" presStyleCnt="2"/>
      <dgm:spPr/>
      <dgm:t>
        <a:bodyPr/>
        <a:lstStyle/>
        <a:p>
          <a:endParaRPr lang="zh-CN" altLang="en-US"/>
        </a:p>
      </dgm:t>
    </dgm:pt>
    <dgm:pt modelId="{A210A60A-8302-4D98-8B69-02BF88524137}" type="pres">
      <dgm:prSet presAssocID="{96DCC91B-4346-46A4-9AA3-7A03B906A0A2}" presName="desTx" presStyleLbl="fgAcc1" presStyleIdx="0" presStyleCnt="2" custScaleY="8240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6FE5B40-4F93-4C1B-B70F-9F75CAA5A7E6}" type="pres">
      <dgm:prSet presAssocID="{FB40C5CB-61E6-430C-A9CD-66B58A0F992A}" presName="sibTrans" presStyleLbl="sibTrans2D1" presStyleIdx="0" presStyleCnt="1"/>
      <dgm:spPr/>
      <dgm:t>
        <a:bodyPr/>
        <a:lstStyle/>
        <a:p>
          <a:endParaRPr lang="zh-CN" altLang="en-US"/>
        </a:p>
      </dgm:t>
    </dgm:pt>
    <dgm:pt modelId="{81D94877-A704-4718-BBAF-43A20B0A99E0}" type="pres">
      <dgm:prSet presAssocID="{FB40C5CB-61E6-430C-A9CD-66B58A0F992A}" presName="connTx" presStyleLbl="sibTrans2D1" presStyleIdx="0" presStyleCnt="1"/>
      <dgm:spPr/>
      <dgm:t>
        <a:bodyPr/>
        <a:lstStyle/>
        <a:p>
          <a:endParaRPr lang="zh-CN" altLang="en-US"/>
        </a:p>
      </dgm:t>
    </dgm:pt>
    <dgm:pt modelId="{8CA52B90-8CEB-4AF7-AD61-DC31D1F97258}" type="pres">
      <dgm:prSet presAssocID="{64ADEA4C-3AA1-48F2-AC1B-6CC9C47EB307}" presName="composite" presStyleCnt="0"/>
      <dgm:spPr/>
    </dgm:pt>
    <dgm:pt modelId="{6B352AF2-68B4-48B8-92CE-C41CF62F446B}" type="pres">
      <dgm:prSet presAssocID="{64ADEA4C-3AA1-48F2-AC1B-6CC9C47EB307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4ACEF03-6D9C-453C-8347-64248ED812CE}" type="pres">
      <dgm:prSet presAssocID="{64ADEA4C-3AA1-48F2-AC1B-6CC9C47EB307}" presName="parSh" presStyleLbl="node1" presStyleIdx="1" presStyleCnt="2"/>
      <dgm:spPr/>
      <dgm:t>
        <a:bodyPr/>
        <a:lstStyle/>
        <a:p>
          <a:endParaRPr lang="zh-CN" altLang="en-US"/>
        </a:p>
      </dgm:t>
    </dgm:pt>
    <dgm:pt modelId="{4C0D123E-FCBA-4A58-9034-377AF7B58A3A}" type="pres">
      <dgm:prSet presAssocID="{64ADEA4C-3AA1-48F2-AC1B-6CC9C47EB307}" presName="desTx" presStyleLbl="fgAcc1" presStyleIdx="1" presStyleCnt="2" custScaleY="8240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B2940D8-7964-4ADE-A952-0574DA435481}" srcId="{96DCC91B-4346-46A4-9AA3-7A03B906A0A2}" destId="{FC6A8BBE-6603-4179-8814-9E2F6561C958}" srcOrd="0" destOrd="0" parTransId="{2A42813C-B23B-4333-993B-4757DFEB0DEF}" sibTransId="{D6E7884F-351A-4572-BDA5-3FA5AE32344A}"/>
    <dgm:cxn modelId="{D3FF9D93-024B-4364-9854-8CCD03C270FB}" type="presOf" srcId="{DB332D92-71A3-4B59-B0C1-CBBFAA172B00}" destId="{4C0D123E-FCBA-4A58-9034-377AF7B58A3A}" srcOrd="0" destOrd="0" presId="urn:microsoft.com/office/officeart/2005/8/layout/process3"/>
    <dgm:cxn modelId="{FE2F96C6-885A-4B11-A319-8D752914D67A}" type="presOf" srcId="{64ADEA4C-3AA1-48F2-AC1B-6CC9C47EB307}" destId="{54ACEF03-6D9C-453C-8347-64248ED812CE}" srcOrd="1" destOrd="0" presId="urn:microsoft.com/office/officeart/2005/8/layout/process3"/>
    <dgm:cxn modelId="{8B032D6D-9227-4865-A638-D31065BC1346}" srcId="{96DCC91B-4346-46A4-9AA3-7A03B906A0A2}" destId="{69C9A7FD-F69C-459A-BDDF-1A9A587B17FE}" srcOrd="2" destOrd="0" parTransId="{235B167A-8B96-43F8-8A43-E86F02BF3128}" sibTransId="{BF49FA78-8401-4D25-8C5C-B249D04EB121}"/>
    <dgm:cxn modelId="{A785C944-8F19-419C-A549-5BF3B7724CBB}" type="presOf" srcId="{FC6A8BBE-6603-4179-8814-9E2F6561C958}" destId="{A210A60A-8302-4D98-8B69-02BF88524137}" srcOrd="0" destOrd="0" presId="urn:microsoft.com/office/officeart/2005/8/layout/process3"/>
    <dgm:cxn modelId="{EBF4C7F1-6817-4A52-A13F-2DDC528DD415}" srcId="{585BAF70-5E94-442D-AAB5-7AC094171C0E}" destId="{96DCC91B-4346-46A4-9AA3-7A03B906A0A2}" srcOrd="0" destOrd="0" parTransId="{B3F58763-212D-4C8C-A4E6-8E8EE2E514E6}" sibTransId="{FB40C5CB-61E6-430C-A9CD-66B58A0F992A}"/>
    <dgm:cxn modelId="{F7640C01-097F-49A1-AD4F-9DFEE55A3293}" srcId="{585BAF70-5E94-442D-AAB5-7AC094171C0E}" destId="{64ADEA4C-3AA1-48F2-AC1B-6CC9C47EB307}" srcOrd="1" destOrd="0" parTransId="{9FB32CB3-AA5A-43EA-BC03-E14F2FFE5ED9}" sibTransId="{B930EC45-17E8-486F-A18D-EFC68F857D90}"/>
    <dgm:cxn modelId="{3484EC8F-3B57-4CC4-A70A-8534954A42FE}" type="presOf" srcId="{FB40C5CB-61E6-430C-A9CD-66B58A0F992A}" destId="{F6FE5B40-4F93-4C1B-B70F-9F75CAA5A7E6}" srcOrd="0" destOrd="0" presId="urn:microsoft.com/office/officeart/2005/8/layout/process3"/>
    <dgm:cxn modelId="{64B16F3E-D1E5-4039-B631-4B098708A412}" type="presOf" srcId="{879BB364-6180-4CD4-B3CD-364F40A8B121}" destId="{4C0D123E-FCBA-4A58-9034-377AF7B58A3A}" srcOrd="0" destOrd="1" presId="urn:microsoft.com/office/officeart/2005/8/layout/process3"/>
    <dgm:cxn modelId="{9CAB7A42-E2CE-4E08-A899-28E961502339}" srcId="{64ADEA4C-3AA1-48F2-AC1B-6CC9C47EB307}" destId="{879BB364-6180-4CD4-B3CD-364F40A8B121}" srcOrd="1" destOrd="0" parTransId="{05AD0731-C573-4B1D-ACA6-306D7C7DE8B7}" sibTransId="{0F71B610-8547-402E-ADF1-B72C9E00FD63}"/>
    <dgm:cxn modelId="{57987D84-5AE8-4D0A-804B-2DFB5DA5EBDF}" type="presOf" srcId="{FB40C5CB-61E6-430C-A9CD-66B58A0F992A}" destId="{81D94877-A704-4718-BBAF-43A20B0A99E0}" srcOrd="1" destOrd="0" presId="urn:microsoft.com/office/officeart/2005/8/layout/process3"/>
    <dgm:cxn modelId="{360A0BAF-1BCE-4771-B4FB-1F1431D1D01A}" type="presOf" srcId="{585BAF70-5E94-442D-AAB5-7AC094171C0E}" destId="{5280BAB0-B60C-444B-ABEF-09A1C3EE1289}" srcOrd="0" destOrd="0" presId="urn:microsoft.com/office/officeart/2005/8/layout/process3"/>
    <dgm:cxn modelId="{C4C5F547-4ADF-40BF-A075-0FD5BFFD16C0}" type="presOf" srcId="{64ADEA4C-3AA1-48F2-AC1B-6CC9C47EB307}" destId="{6B352AF2-68B4-48B8-92CE-C41CF62F446B}" srcOrd="0" destOrd="0" presId="urn:microsoft.com/office/officeart/2005/8/layout/process3"/>
    <dgm:cxn modelId="{977D8013-CFE2-4BB7-85BF-02C6211625EB}" srcId="{96DCC91B-4346-46A4-9AA3-7A03B906A0A2}" destId="{8EFA3577-0138-4951-8D01-4F02ECBA74B4}" srcOrd="1" destOrd="0" parTransId="{9F96988F-1338-4ED5-8FB8-143D2DBE1C96}" sibTransId="{8B8F2653-C3D7-4A21-84F0-64D2E35FF37C}"/>
    <dgm:cxn modelId="{018409A3-E7EB-427E-AE17-E4A938CE3E85}" type="presOf" srcId="{69C9A7FD-F69C-459A-BDDF-1A9A587B17FE}" destId="{A210A60A-8302-4D98-8B69-02BF88524137}" srcOrd="0" destOrd="2" presId="urn:microsoft.com/office/officeart/2005/8/layout/process3"/>
    <dgm:cxn modelId="{BB800EF6-D9BB-439C-94BA-6C5DF458719B}" srcId="{64ADEA4C-3AA1-48F2-AC1B-6CC9C47EB307}" destId="{DB332D92-71A3-4B59-B0C1-CBBFAA172B00}" srcOrd="0" destOrd="0" parTransId="{45DD05C3-B1C0-41DC-A7CD-AA7A2FBB88FE}" sibTransId="{CD472FE8-0FDF-415A-843B-23276DF50D4D}"/>
    <dgm:cxn modelId="{A946EE2D-33C4-4E6C-94CA-4CAA7B6D3C7A}" type="presOf" srcId="{2B2D6E0A-48C1-41BE-9401-21A8D9FEF7AD}" destId="{4C0D123E-FCBA-4A58-9034-377AF7B58A3A}" srcOrd="0" destOrd="2" presId="urn:microsoft.com/office/officeart/2005/8/layout/process3"/>
    <dgm:cxn modelId="{6E49E3B9-13B0-4BD0-938F-208AAAF3C45A}" type="presOf" srcId="{96DCC91B-4346-46A4-9AA3-7A03B906A0A2}" destId="{3C458D7D-2AE7-4495-84BA-B1BF87924B42}" srcOrd="0" destOrd="0" presId="urn:microsoft.com/office/officeart/2005/8/layout/process3"/>
    <dgm:cxn modelId="{2DBF44C8-F3B4-4DB3-849D-F6EE875FB01D}" type="presOf" srcId="{96DCC91B-4346-46A4-9AA3-7A03B906A0A2}" destId="{84C81FFB-8613-49CB-ADA1-49ECC2B0F79C}" srcOrd="1" destOrd="0" presId="urn:microsoft.com/office/officeart/2005/8/layout/process3"/>
    <dgm:cxn modelId="{7A823C40-8DF8-4B09-846B-84DC82849AE3}" srcId="{64ADEA4C-3AA1-48F2-AC1B-6CC9C47EB307}" destId="{2B2D6E0A-48C1-41BE-9401-21A8D9FEF7AD}" srcOrd="2" destOrd="0" parTransId="{5807A54F-4BA7-4112-802D-3A279FAF987B}" sibTransId="{3B4AB770-A056-471E-8797-B0E31CA6A679}"/>
    <dgm:cxn modelId="{925BAEE3-EFB7-42FF-B49A-556FE961801D}" type="presOf" srcId="{8EFA3577-0138-4951-8D01-4F02ECBA74B4}" destId="{A210A60A-8302-4D98-8B69-02BF88524137}" srcOrd="0" destOrd="1" presId="urn:microsoft.com/office/officeart/2005/8/layout/process3"/>
    <dgm:cxn modelId="{9D0D2DEA-D8BB-4A33-83B3-0AC79B520CAD}" type="presParOf" srcId="{5280BAB0-B60C-444B-ABEF-09A1C3EE1289}" destId="{37F40263-F5A7-483E-B391-53DE23A1652E}" srcOrd="0" destOrd="0" presId="urn:microsoft.com/office/officeart/2005/8/layout/process3"/>
    <dgm:cxn modelId="{5674A351-3E21-45A8-991D-D6AEB3C41466}" type="presParOf" srcId="{37F40263-F5A7-483E-B391-53DE23A1652E}" destId="{3C458D7D-2AE7-4495-84BA-B1BF87924B42}" srcOrd="0" destOrd="0" presId="urn:microsoft.com/office/officeart/2005/8/layout/process3"/>
    <dgm:cxn modelId="{17435B0A-6892-4DF7-B79F-708C6454FD28}" type="presParOf" srcId="{37F40263-F5A7-483E-B391-53DE23A1652E}" destId="{84C81FFB-8613-49CB-ADA1-49ECC2B0F79C}" srcOrd="1" destOrd="0" presId="urn:microsoft.com/office/officeart/2005/8/layout/process3"/>
    <dgm:cxn modelId="{AD561184-51BA-40E6-A0CB-8A53822A1F99}" type="presParOf" srcId="{37F40263-F5A7-483E-B391-53DE23A1652E}" destId="{A210A60A-8302-4D98-8B69-02BF88524137}" srcOrd="2" destOrd="0" presId="urn:microsoft.com/office/officeart/2005/8/layout/process3"/>
    <dgm:cxn modelId="{B5F31E39-FD97-421E-BE1E-E51851AD40D0}" type="presParOf" srcId="{5280BAB0-B60C-444B-ABEF-09A1C3EE1289}" destId="{F6FE5B40-4F93-4C1B-B70F-9F75CAA5A7E6}" srcOrd="1" destOrd="0" presId="urn:microsoft.com/office/officeart/2005/8/layout/process3"/>
    <dgm:cxn modelId="{A94ACF75-B336-4C87-9D22-58A38870AB1C}" type="presParOf" srcId="{F6FE5B40-4F93-4C1B-B70F-9F75CAA5A7E6}" destId="{81D94877-A704-4718-BBAF-43A20B0A99E0}" srcOrd="0" destOrd="0" presId="urn:microsoft.com/office/officeart/2005/8/layout/process3"/>
    <dgm:cxn modelId="{6A485677-7F39-4027-8EC2-8511A58D048D}" type="presParOf" srcId="{5280BAB0-B60C-444B-ABEF-09A1C3EE1289}" destId="{8CA52B90-8CEB-4AF7-AD61-DC31D1F97258}" srcOrd="2" destOrd="0" presId="urn:microsoft.com/office/officeart/2005/8/layout/process3"/>
    <dgm:cxn modelId="{349FBFC2-8F63-4350-BC78-3C6877BBC18D}" type="presParOf" srcId="{8CA52B90-8CEB-4AF7-AD61-DC31D1F97258}" destId="{6B352AF2-68B4-48B8-92CE-C41CF62F446B}" srcOrd="0" destOrd="0" presId="urn:microsoft.com/office/officeart/2005/8/layout/process3"/>
    <dgm:cxn modelId="{E2BA149A-CEF7-4574-BEB2-2D9F3F8D1689}" type="presParOf" srcId="{8CA52B90-8CEB-4AF7-AD61-DC31D1F97258}" destId="{54ACEF03-6D9C-453C-8347-64248ED812CE}" srcOrd="1" destOrd="0" presId="urn:microsoft.com/office/officeart/2005/8/layout/process3"/>
    <dgm:cxn modelId="{DAEEFCDB-092A-4A7C-A512-6F97A779DB79}" type="presParOf" srcId="{8CA52B90-8CEB-4AF7-AD61-DC31D1F97258}" destId="{4C0D123E-FCBA-4A58-9034-377AF7B58A3A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2">
            <a:shade val="80000"/>
            <a:hueOff val="-176815"/>
            <a:satOff val="0"/>
            <a:lumOff val="11292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2">
            <a:shade val="80000"/>
            <a:hueOff val="-353630"/>
            <a:satOff val="0"/>
            <a:lumOff val="22583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2">
            <a:shade val="80000"/>
            <a:hueOff val="-530445"/>
            <a:satOff val="0"/>
            <a:lumOff val="33875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2">
            <a:shade val="80000"/>
            <a:hueOff val="-176815"/>
            <a:satOff val="0"/>
            <a:lumOff val="11292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76815"/>
              <a:satOff val="0"/>
              <a:lumOff val="11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2">
            <a:shade val="80000"/>
            <a:hueOff val="-353630"/>
            <a:satOff val="0"/>
            <a:lumOff val="22583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3630"/>
              <a:satOff val="0"/>
              <a:lumOff val="225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2">
            <a:shade val="80000"/>
            <a:hueOff val="-530445"/>
            <a:satOff val="0"/>
            <a:lumOff val="33875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530445"/>
              <a:satOff val="0"/>
              <a:lumOff val="338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6">
            <a:shade val="80000"/>
            <a:hueOff val="-173334"/>
            <a:satOff val="-8953"/>
            <a:lumOff val="11645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6">
            <a:shade val="80000"/>
            <a:hueOff val="-346668"/>
            <a:satOff val="-17907"/>
            <a:lumOff val="2329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6">
            <a:shade val="80000"/>
            <a:hueOff val="-520002"/>
            <a:satOff val="-26860"/>
            <a:lumOff val="34935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A2CE09-0BE3-4C43-AF04-E9FC2660A45B}">
      <dsp:nvSpPr>
        <dsp:cNvPr id="0" name=""/>
        <dsp:cNvSpPr/>
      </dsp:nvSpPr>
      <dsp:spPr>
        <a:xfrm rot="5400000">
          <a:off x="-143769" y="146585"/>
          <a:ext cx="958465" cy="67092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1</a:t>
          </a:r>
          <a:endParaRPr lang="zh-CN" altLang="en-US" sz="1900" kern="1200" dirty="0"/>
        </a:p>
      </dsp:txBody>
      <dsp:txXfrm rot="-5400000">
        <a:off x="1" y="338278"/>
        <a:ext cx="670926" cy="287539"/>
      </dsp:txXfrm>
    </dsp:sp>
    <dsp:sp modelId="{C2E6F23C-E2F0-4F56-9946-C271068627CF}">
      <dsp:nvSpPr>
        <dsp:cNvPr id="0" name=""/>
        <dsp:cNvSpPr/>
      </dsp:nvSpPr>
      <dsp:spPr>
        <a:xfrm rot="5400000">
          <a:off x="2256209" y="-1582467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建立个人文献库</a:t>
          </a:r>
          <a:endParaRPr lang="zh-CN" altLang="en-US" sz="2400" kern="1200" dirty="0"/>
        </a:p>
      </dsp:txBody>
      <dsp:txXfrm rot="-5400000">
        <a:off x="670926" y="33228"/>
        <a:ext cx="3763157" cy="562178"/>
      </dsp:txXfrm>
    </dsp:sp>
    <dsp:sp modelId="{72FAECC5-4646-4B26-B7D7-B918AED005A6}">
      <dsp:nvSpPr>
        <dsp:cNvPr id="0" name=""/>
        <dsp:cNvSpPr/>
      </dsp:nvSpPr>
      <dsp:spPr>
        <a:xfrm rot="5400000">
          <a:off x="-143769" y="953345"/>
          <a:ext cx="958465" cy="670926"/>
        </a:xfrm>
        <a:prstGeom prst="chevron">
          <a:avLst/>
        </a:prstGeom>
        <a:solidFill>
          <a:schemeClr val="accent6">
            <a:shade val="80000"/>
            <a:hueOff val="-173334"/>
            <a:satOff val="-8953"/>
            <a:lumOff val="11645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2</a:t>
          </a:r>
          <a:endParaRPr lang="zh-CN" altLang="en-US" sz="1900" kern="1200" dirty="0"/>
        </a:p>
      </dsp:txBody>
      <dsp:txXfrm rot="-5400000">
        <a:off x="1" y="1145038"/>
        <a:ext cx="670926" cy="287539"/>
      </dsp:txXfrm>
    </dsp:sp>
    <dsp:sp modelId="{9EDEC231-4585-4F6C-A3F1-19D875FFE775}">
      <dsp:nvSpPr>
        <dsp:cNvPr id="0" name=""/>
        <dsp:cNvSpPr/>
      </dsp:nvSpPr>
      <dsp:spPr>
        <a:xfrm rot="5400000">
          <a:off x="2256209" y="-775708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173334"/>
              <a:satOff val="-8953"/>
              <a:lumOff val="116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文献导入</a:t>
          </a:r>
          <a:endParaRPr lang="zh-CN" altLang="en-US" sz="2400" kern="1200" dirty="0"/>
        </a:p>
      </dsp:txBody>
      <dsp:txXfrm rot="-5400000">
        <a:off x="670926" y="839987"/>
        <a:ext cx="3763157" cy="562178"/>
      </dsp:txXfrm>
    </dsp:sp>
    <dsp:sp modelId="{86F2C49F-DE53-45C6-8CC6-AD1B66F579BF}">
      <dsp:nvSpPr>
        <dsp:cNvPr id="0" name=""/>
        <dsp:cNvSpPr/>
      </dsp:nvSpPr>
      <dsp:spPr>
        <a:xfrm rot="5400000">
          <a:off x="-143769" y="1760104"/>
          <a:ext cx="958465" cy="670926"/>
        </a:xfrm>
        <a:prstGeom prst="chevron">
          <a:avLst/>
        </a:prstGeom>
        <a:solidFill>
          <a:schemeClr val="accent6">
            <a:shade val="80000"/>
            <a:hueOff val="-346668"/>
            <a:satOff val="-17907"/>
            <a:lumOff val="2329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3</a:t>
          </a:r>
          <a:endParaRPr lang="zh-CN" altLang="en-US" sz="1900" kern="1200" dirty="0"/>
        </a:p>
      </dsp:txBody>
      <dsp:txXfrm rot="-5400000">
        <a:off x="1" y="1951797"/>
        <a:ext cx="670926" cy="287539"/>
      </dsp:txXfrm>
    </dsp:sp>
    <dsp:sp modelId="{274857CE-B30C-450E-ACB6-CBF7AE79887F}">
      <dsp:nvSpPr>
        <dsp:cNvPr id="0" name=""/>
        <dsp:cNvSpPr/>
      </dsp:nvSpPr>
      <dsp:spPr>
        <a:xfrm rot="5400000">
          <a:off x="2256209" y="31051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346668"/>
              <a:satOff val="-17907"/>
              <a:lumOff val="232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文献管理</a:t>
          </a:r>
          <a:endParaRPr lang="zh-CN" altLang="en-US" sz="2400" kern="1200" dirty="0"/>
        </a:p>
      </dsp:txBody>
      <dsp:txXfrm rot="-5400000">
        <a:off x="670926" y="1646746"/>
        <a:ext cx="3763157" cy="562178"/>
      </dsp:txXfrm>
    </dsp:sp>
    <dsp:sp modelId="{ACBA2B3E-E672-4B5D-A395-9C753E380A32}">
      <dsp:nvSpPr>
        <dsp:cNvPr id="0" name=""/>
        <dsp:cNvSpPr/>
      </dsp:nvSpPr>
      <dsp:spPr>
        <a:xfrm rot="5400000">
          <a:off x="-143769" y="2566864"/>
          <a:ext cx="958465" cy="670926"/>
        </a:xfrm>
        <a:prstGeom prst="chevron">
          <a:avLst/>
        </a:prstGeom>
        <a:solidFill>
          <a:schemeClr val="accent6">
            <a:shade val="80000"/>
            <a:hueOff val="-520002"/>
            <a:satOff val="-26860"/>
            <a:lumOff val="34935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900" kern="1200" dirty="0" smtClean="0"/>
            <a:t>4</a:t>
          </a:r>
          <a:endParaRPr lang="zh-CN" altLang="en-US" sz="1900" kern="1200" dirty="0"/>
        </a:p>
      </dsp:txBody>
      <dsp:txXfrm rot="-5400000">
        <a:off x="1" y="2758557"/>
        <a:ext cx="670926" cy="287539"/>
      </dsp:txXfrm>
    </dsp:sp>
    <dsp:sp modelId="{3DA556D4-7282-4D7A-98B9-1E6BB9CC9323}">
      <dsp:nvSpPr>
        <dsp:cNvPr id="0" name=""/>
        <dsp:cNvSpPr/>
      </dsp:nvSpPr>
      <dsp:spPr>
        <a:xfrm rot="5400000">
          <a:off x="2256209" y="837810"/>
          <a:ext cx="623002" cy="379356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520002"/>
              <a:satOff val="-26860"/>
              <a:lumOff val="349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写作</a:t>
          </a:r>
          <a:endParaRPr lang="zh-CN" altLang="en-US" sz="2400" kern="1200" dirty="0"/>
        </a:p>
      </dsp:txBody>
      <dsp:txXfrm rot="-5400000">
        <a:off x="670926" y="2453505"/>
        <a:ext cx="3763157" cy="5621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44CE0-B052-4142-BE75-D96BE75463E5}">
      <dsp:nvSpPr>
        <dsp:cNvPr id="0" name=""/>
        <dsp:cNvSpPr/>
      </dsp:nvSpPr>
      <dsp:spPr>
        <a:xfrm>
          <a:off x="0" y="1984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下载地址：</a:t>
          </a:r>
          <a:r>
            <a:rPr lang="en-US" altLang="zh-CN" sz="1600" kern="1200" dirty="0" smtClean="0">
              <a:latin typeface="Arial" charset="0"/>
              <a:hlinkClick xmlns:r="http://schemas.openxmlformats.org/officeDocument/2006/relationships" r:id="rId1"/>
            </a:rPr>
            <a:t>http://www.las.ac.cn/endnote/endnote.jsp</a:t>
          </a:r>
          <a:endParaRPr lang="en-US" altLang="zh-CN" sz="1600" kern="1200" dirty="0" smtClean="0">
            <a:latin typeface="Arial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/>
            <a:t>注册后，下载安装</a:t>
          </a:r>
          <a:endParaRPr lang="zh-CN" altLang="en-US" sz="1600" kern="1200" dirty="0"/>
        </a:p>
      </dsp:txBody>
      <dsp:txXfrm>
        <a:off x="29729" y="31713"/>
        <a:ext cx="4614143" cy="955549"/>
      </dsp:txXfrm>
    </dsp:sp>
    <dsp:sp modelId="{BF694399-468F-4FD0-A367-C6CAD30C209F}">
      <dsp:nvSpPr>
        <dsp:cNvPr id="0" name=""/>
        <dsp:cNvSpPr/>
      </dsp:nvSpPr>
      <dsp:spPr>
        <a:xfrm rot="5400000">
          <a:off x="2146486" y="1042367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 rot="-5400000">
        <a:off x="2199774" y="1080430"/>
        <a:ext cx="274051" cy="266439"/>
      </dsp:txXfrm>
    </dsp:sp>
    <dsp:sp modelId="{823E343B-8705-4B29-8AFD-7A1ADB0B3F86}">
      <dsp:nvSpPr>
        <dsp:cNvPr id="0" name=""/>
        <dsp:cNvSpPr/>
      </dsp:nvSpPr>
      <dsp:spPr>
        <a:xfrm>
          <a:off x="0" y="1524496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安装注意：</a:t>
          </a:r>
          <a:br>
            <a:rPr lang="zh-CN" altLang="en-US" sz="1600" kern="1200" dirty="0" smtClean="0">
              <a:latin typeface="Arial" charset="0"/>
            </a:rPr>
          </a:br>
          <a:r>
            <a:rPr lang="zh-CN" altLang="en-US" sz="1600" kern="1200" dirty="0" smtClean="0">
              <a:latin typeface="Arial" charset="0"/>
            </a:rPr>
            <a:t>下载后请务必</a:t>
          </a:r>
          <a:r>
            <a:rPr lang="zh-CN" altLang="en-US" b="1" kern="1200" dirty="0" smtClean="0">
              <a:solidFill>
                <a:schemeClr val="tx1"/>
              </a:solidFill>
            </a:rPr>
            <a:t>完全解压到文件夹中</a:t>
          </a:r>
          <a:endParaRPr lang="en-US" altLang="zh-CN" sz="1600" kern="1200" dirty="0" smtClean="0">
            <a:latin typeface="Arial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Arial" charset="0"/>
            </a:rPr>
            <a:t>双击打开文件夹，点击执行</a:t>
          </a:r>
          <a:r>
            <a:rPr lang="en-US" altLang="zh-CN" b="1" kern="1200" dirty="0" smtClean="0"/>
            <a:t>.</a:t>
          </a:r>
          <a:r>
            <a:rPr lang="en-US" altLang="zh-CN" b="1" kern="1200" dirty="0" err="1" smtClean="0"/>
            <a:t>msi</a:t>
          </a:r>
          <a:r>
            <a:rPr lang="zh-CN" altLang="en-US" sz="1600" kern="1200" dirty="0" smtClean="0">
              <a:latin typeface="Arial" charset="0"/>
            </a:rPr>
            <a:t>文件</a:t>
          </a:r>
          <a:endParaRPr lang="zh-CN" altLang="en-US" sz="1600" kern="1200" dirty="0"/>
        </a:p>
      </dsp:txBody>
      <dsp:txXfrm>
        <a:off x="29729" y="1554225"/>
        <a:ext cx="4614143" cy="955549"/>
      </dsp:txXfrm>
    </dsp:sp>
    <dsp:sp modelId="{60FAECDE-D3D7-4858-905B-C4E3B3A9C466}">
      <dsp:nvSpPr>
        <dsp:cNvPr id="0" name=""/>
        <dsp:cNvSpPr/>
      </dsp:nvSpPr>
      <dsp:spPr>
        <a:xfrm rot="5400000">
          <a:off x="2146486" y="2564879"/>
          <a:ext cx="380627" cy="4567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-552529"/>
                <a:satOff val="-29354"/>
                <a:lumOff val="41261"/>
                <a:alphaOff val="0"/>
                <a:tint val="50000"/>
                <a:satMod val="300000"/>
              </a:schemeClr>
            </a:gs>
            <a:gs pos="35000">
              <a:schemeClr val="accent6">
                <a:shade val="90000"/>
                <a:hueOff val="-552529"/>
                <a:satOff val="-29354"/>
                <a:lumOff val="41261"/>
                <a:alphaOff val="0"/>
                <a:tint val="37000"/>
                <a:satMod val="300000"/>
              </a:schemeClr>
            </a:gs>
            <a:gs pos="100000">
              <a:schemeClr val="accent6">
                <a:shade val="90000"/>
                <a:hueOff val="-552529"/>
                <a:satOff val="-29354"/>
                <a:lumOff val="4126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300" kern="1200"/>
        </a:p>
      </dsp:txBody>
      <dsp:txXfrm rot="-5400000">
        <a:off x="2199774" y="2602942"/>
        <a:ext cx="274051" cy="266439"/>
      </dsp:txXfrm>
    </dsp:sp>
    <dsp:sp modelId="{A568EAF0-5AC1-4845-AFAD-7341BB6404AE}">
      <dsp:nvSpPr>
        <dsp:cNvPr id="0" name=""/>
        <dsp:cNvSpPr/>
      </dsp:nvSpPr>
      <dsp:spPr>
        <a:xfrm>
          <a:off x="0" y="3047007"/>
          <a:ext cx="4673601" cy="10150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smtClean="0">
              <a:latin typeface="Arial" charset="0"/>
            </a:rPr>
            <a:t>软件相关信息，关注“</a:t>
          </a:r>
          <a:r>
            <a:rPr lang="en-US" altLang="zh-CN" sz="1600" kern="1200" smtClean="0">
              <a:latin typeface="Arial" charset="0"/>
            </a:rPr>
            <a:t>Endnote  </a:t>
          </a:r>
          <a:r>
            <a:rPr lang="zh-CN" altLang="en-US" sz="1600" kern="1200" smtClean="0">
              <a:latin typeface="Arial" charset="0"/>
            </a:rPr>
            <a:t>官网”：</a:t>
          </a:r>
          <a:br>
            <a:rPr lang="zh-CN" altLang="en-US" sz="1600" kern="1200" smtClean="0">
              <a:latin typeface="Arial" charset="0"/>
            </a:rPr>
          </a:br>
          <a:r>
            <a:rPr lang="en-US" altLang="zh-CN" sz="1600" kern="1200" smtClean="0">
              <a:latin typeface="Arial" charset="0"/>
              <a:hlinkClick xmlns:r="http://schemas.openxmlformats.org/officeDocument/2006/relationships" r:id="rId2"/>
            </a:rPr>
            <a:t>http://www.endnote.com/</a:t>
          </a:r>
          <a:endParaRPr lang="zh-CN" altLang="en-US" sz="1600" kern="1200" dirty="0"/>
        </a:p>
      </dsp:txBody>
      <dsp:txXfrm>
        <a:off x="29729" y="3076736"/>
        <a:ext cx="4614143" cy="9555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81FFB-8613-49CB-ADA1-49ECC2B0F79C}">
      <dsp:nvSpPr>
        <dsp:cNvPr id="0" name=""/>
        <dsp:cNvSpPr/>
      </dsp:nvSpPr>
      <dsp:spPr>
        <a:xfrm>
          <a:off x="3204" y="609552"/>
          <a:ext cx="2751219" cy="1814400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b="1" kern="1200" dirty="0" smtClean="0">
              <a:solidFill>
                <a:schemeClr val="tx1"/>
              </a:solidFill>
            </a:rPr>
            <a:t>存储</a:t>
          </a:r>
          <a:endParaRPr lang="zh-CN" altLang="en-US" sz="4200" b="1" kern="1200" dirty="0">
            <a:solidFill>
              <a:schemeClr val="tx1"/>
            </a:solidFill>
          </a:endParaRPr>
        </a:p>
      </dsp:txBody>
      <dsp:txXfrm>
        <a:off x="3204" y="609552"/>
        <a:ext cx="2751219" cy="1100487"/>
      </dsp:txXfrm>
    </dsp:sp>
    <dsp:sp modelId="{A210A60A-8302-4D98-8B69-02BF88524137}">
      <dsp:nvSpPr>
        <dsp:cNvPr id="0" name=""/>
        <dsp:cNvSpPr/>
      </dsp:nvSpPr>
      <dsp:spPr>
        <a:xfrm>
          <a:off x="566707" y="1922868"/>
          <a:ext cx="2751219" cy="1993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简单保存</a:t>
          </a:r>
          <a:endParaRPr lang="zh-CN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压缩文件</a:t>
          </a:r>
          <a:endParaRPr lang="zh-CN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上传至</a:t>
          </a:r>
          <a:r>
            <a:rPr lang="en-US" altLang="zh-CN" sz="2400" kern="1200" dirty="0" err="1" smtClean="0"/>
            <a:t>EndnoteWeb</a:t>
          </a:r>
          <a:endParaRPr lang="zh-CN" altLang="en-US" sz="2400" kern="1200" dirty="0"/>
        </a:p>
      </dsp:txBody>
      <dsp:txXfrm>
        <a:off x="625096" y="1981257"/>
        <a:ext cx="2634441" cy="1876763"/>
      </dsp:txXfrm>
    </dsp:sp>
    <dsp:sp modelId="{F6FE5B40-4F93-4C1B-B70F-9F75CAA5A7E6}">
      <dsp:nvSpPr>
        <dsp:cNvPr id="0" name=""/>
        <dsp:cNvSpPr/>
      </dsp:nvSpPr>
      <dsp:spPr>
        <a:xfrm>
          <a:off x="3171498" y="817309"/>
          <a:ext cx="884198" cy="6849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100" kern="1200"/>
        </a:p>
      </dsp:txBody>
      <dsp:txXfrm>
        <a:off x="3171498" y="954304"/>
        <a:ext cx="678706" cy="410983"/>
      </dsp:txXfrm>
    </dsp:sp>
    <dsp:sp modelId="{54ACEF03-6D9C-453C-8347-64248ED812CE}">
      <dsp:nvSpPr>
        <dsp:cNvPr id="0" name=""/>
        <dsp:cNvSpPr/>
      </dsp:nvSpPr>
      <dsp:spPr>
        <a:xfrm>
          <a:off x="4422723" y="609552"/>
          <a:ext cx="2751219" cy="1814400"/>
        </a:xfrm>
        <a:prstGeom prst="roundRect">
          <a:avLst>
            <a:gd name="adj" fmla="val 10000"/>
          </a:avLst>
        </a:prstGeom>
        <a:solidFill>
          <a:schemeClr val="accent5">
            <a:shade val="50000"/>
            <a:hueOff val="70378"/>
            <a:satOff val="77269"/>
            <a:lumOff val="289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704" tIns="298704" rIns="298704" bIns="160020" numCol="1" spcCol="1270" anchor="t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4200" b="1" kern="1200" dirty="0" smtClean="0">
              <a:solidFill>
                <a:schemeClr val="tx1"/>
              </a:solidFill>
            </a:rPr>
            <a:t>共享</a:t>
          </a:r>
          <a:endParaRPr lang="zh-CN" altLang="en-US" sz="4200" b="1" kern="1200" dirty="0">
            <a:solidFill>
              <a:schemeClr val="tx1"/>
            </a:solidFill>
          </a:endParaRPr>
        </a:p>
      </dsp:txBody>
      <dsp:txXfrm>
        <a:off x="4422723" y="609552"/>
        <a:ext cx="2751219" cy="1100487"/>
      </dsp:txXfrm>
    </dsp:sp>
    <dsp:sp modelId="{4C0D123E-FCBA-4A58-9034-377AF7B58A3A}">
      <dsp:nvSpPr>
        <dsp:cNvPr id="0" name=""/>
        <dsp:cNvSpPr/>
      </dsp:nvSpPr>
      <dsp:spPr>
        <a:xfrm>
          <a:off x="4986226" y="1922868"/>
          <a:ext cx="2751219" cy="19935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50000"/>
              <a:hueOff val="70378"/>
              <a:satOff val="77269"/>
              <a:lumOff val="28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复制</a:t>
          </a:r>
          <a:r>
            <a:rPr lang="en-US" altLang="zh-CN" sz="2400" kern="1200" dirty="0" smtClean="0"/>
            <a:t>.</a:t>
          </a:r>
          <a:r>
            <a:rPr lang="en-US" altLang="zh-CN" sz="2400" kern="1200" dirty="0" err="1" smtClean="0"/>
            <a:t>enl</a:t>
          </a:r>
          <a:r>
            <a:rPr lang="en-US" altLang="zh-CN" sz="2400" kern="1200" dirty="0" smtClean="0"/>
            <a:t> </a:t>
          </a:r>
          <a:r>
            <a:rPr lang="zh-CN" altLang="en-US" sz="2400" kern="1200" dirty="0" smtClean="0"/>
            <a:t>和</a:t>
          </a:r>
          <a:r>
            <a:rPr lang="en-US" altLang="zh-CN" sz="2400" kern="1200" dirty="0" smtClean="0"/>
            <a:t>Data</a:t>
          </a:r>
          <a:endParaRPr lang="zh-CN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复制压缩文件</a:t>
          </a:r>
          <a:endParaRPr lang="zh-CN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kern="1200" dirty="0" smtClean="0"/>
            <a:t>通过</a:t>
          </a:r>
          <a:r>
            <a:rPr lang="en-US" altLang="zh-CN" sz="2400" kern="1200" dirty="0" err="1" smtClean="0"/>
            <a:t>EndnoteWeb</a:t>
          </a:r>
          <a:endParaRPr lang="zh-CN" altLang="en-US" sz="2400" kern="1200" dirty="0"/>
        </a:p>
      </dsp:txBody>
      <dsp:txXfrm>
        <a:off x="5044615" y="1981257"/>
        <a:ext cx="2634441" cy="1876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9ECB784-1C68-4DDD-9275-4E15EFAE335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2782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F4E6B4EA-A327-42B8-A69B-E44B21F030F6}" type="slidenum">
              <a:rPr lang="en-US" altLang="zh-CN" smtClean="0">
                <a:latin typeface="Arial" charset="0"/>
              </a:rPr>
              <a:pPr eaLnBrk="1" hangingPunct="1"/>
              <a:t>2</a:t>
            </a:fld>
            <a:endParaRPr lang="en-US" altLang="zh-CN" dirty="0" smtClean="0">
              <a:latin typeface="Arial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70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D7E8266A-8EB5-428C-BB9B-2868EC810CF0}" type="slidenum">
              <a:rPr lang="en-US" altLang="zh-CN" smtClean="0">
                <a:latin typeface="Arial" charset="0"/>
              </a:rPr>
              <a:pPr eaLnBrk="1" hangingPunct="1"/>
              <a:t>7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559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CN" altLang="en-US" smtClean="0"/>
              <a:t>数据库地址从所图网站点击进入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C06D0924-3C89-48EF-9B7C-170FD12DE22A}" type="slidenum">
              <a:rPr lang="zh-CN" altLang="en-US">
                <a:latin typeface="Calibri" panose="020F0502020204030204" pitchFamily="34" charset="0"/>
              </a:rPr>
              <a:pPr eaLnBrk="1" hangingPunct="1"/>
              <a:t>20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353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ECEE27E0-7E4E-49C1-BBB1-005842E87428}" type="slidenum">
              <a:rPr lang="en-US" altLang="zh-CN" smtClean="0">
                <a:latin typeface="Arial" charset="0"/>
              </a:rPr>
              <a:pPr eaLnBrk="1" hangingPunct="1"/>
              <a:t>30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9672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ECEE27E0-7E4E-49C1-BBB1-005842E87428}" type="slidenum">
              <a:rPr lang="en-US" altLang="zh-CN" smtClean="0">
                <a:latin typeface="Arial" charset="0"/>
              </a:rPr>
              <a:pPr eaLnBrk="1" hangingPunct="1"/>
              <a:t>33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43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ECB784-1C68-4DDD-9275-4E15EFAE335A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4224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CC8BE52E-274D-4BAC-9C17-A1DC1BC6B7E9}" type="slidenum">
              <a:rPr lang="en-US" altLang="zh-CN" smtClean="0">
                <a:latin typeface="Arial" charset="0"/>
              </a:rPr>
              <a:pPr eaLnBrk="1" hangingPunct="1"/>
              <a:t>58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87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fld id="{22F42BA4-B1E8-49ED-956C-E3A6512F37B3}" type="slidenum">
              <a:rPr lang="en-US" altLang="zh-CN" smtClean="0">
                <a:latin typeface="Arial" charset="0"/>
              </a:rPr>
              <a:pPr eaLnBrk="1" hangingPunct="1"/>
              <a:t>59</a:t>
            </a:fld>
            <a:endParaRPr lang="en-US" altLang="zh-CN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zh-CN" smtClean="0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05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400" b="1"/>
          </a:p>
        </p:txBody>
      </p:sp>
      <p:sp>
        <p:nvSpPr>
          <p:cNvPr id="5" name="Freeform 8"/>
          <p:cNvSpPr>
            <a:spLocks/>
          </p:cNvSpPr>
          <p:nvPr/>
        </p:nvSpPr>
        <p:spPr bwMode="auto">
          <a:xfrm>
            <a:off x="-50800" y="-38100"/>
            <a:ext cx="9159875" cy="2819400"/>
          </a:xfrm>
          <a:custGeom>
            <a:avLst/>
            <a:gdLst>
              <a:gd name="T0" fmla="*/ 50800 w 5770"/>
              <a:gd name="T1" fmla="*/ 0 h 1776"/>
              <a:gd name="T2" fmla="*/ 38100 w 5770"/>
              <a:gd name="T3" fmla="*/ 2298700 h 1776"/>
              <a:gd name="T4" fmla="*/ 1841500 w 5770"/>
              <a:gd name="T5" fmla="*/ 2819400 h 1776"/>
              <a:gd name="T6" fmla="*/ 9159875 w 5770"/>
              <a:gd name="T7" fmla="*/ 11113 h 1776"/>
              <a:gd name="T8" fmla="*/ 158750 w 5770"/>
              <a:gd name="T9" fmla="*/ 11113 h 1776"/>
              <a:gd name="T10" fmla="*/ 50800 w 5770"/>
              <a:gd name="T11" fmla="*/ 0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0" h="1776">
                <a:moveTo>
                  <a:pt x="32" y="0"/>
                </a:moveTo>
                <a:cubicBezTo>
                  <a:pt x="32" y="0"/>
                  <a:pt x="0" y="1080"/>
                  <a:pt x="24" y="1448"/>
                </a:cubicBezTo>
                <a:cubicBezTo>
                  <a:pt x="608" y="1504"/>
                  <a:pt x="1016" y="1672"/>
                  <a:pt x="1160" y="1776"/>
                </a:cubicBezTo>
                <a:cubicBezTo>
                  <a:pt x="2968" y="288"/>
                  <a:pt x="5770" y="7"/>
                  <a:pt x="5770" y="7"/>
                </a:cubicBezTo>
                <a:lnTo>
                  <a:pt x="100" y="7"/>
                </a:lnTo>
                <a:lnTo>
                  <a:pt x="32" y="0"/>
                </a:lnTo>
                <a:close/>
              </a:path>
            </a:pathLst>
          </a:custGeom>
          <a:solidFill>
            <a:srgbClr val="00366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0" y="2133600"/>
            <a:ext cx="1835150" cy="720725"/>
          </a:xfrm>
          <a:custGeom>
            <a:avLst/>
            <a:gdLst>
              <a:gd name="T0" fmla="*/ 0 w 1715"/>
              <a:gd name="T1" fmla="*/ 0 h 1074"/>
              <a:gd name="T2" fmla="*/ 13336137 w 1715"/>
              <a:gd name="T3" fmla="*/ 45933804 h 1074"/>
              <a:gd name="T4" fmla="*/ 1039008427 w 1715"/>
              <a:gd name="T5" fmla="*/ 237998964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  <a:effectLst>
            <a:outerShdw dist="109250" dir="3267739" algn="ctr" rotWithShape="0">
              <a:schemeClr val="bg1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>
            <a:off x="468313" y="-171450"/>
            <a:ext cx="8675687" cy="4248150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206109156 h 3220"/>
              <a:gd name="T4" fmla="*/ 0 w 5598"/>
              <a:gd name="T5" fmla="*/ 2147483647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ffectLst>
            <a:outerShdw dist="81320" dir="2319588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" name="Picture 11" descr="logo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49275"/>
            <a:ext cx="115252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logo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0080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555875" y="4005263"/>
            <a:ext cx="6053138" cy="15875"/>
          </a:xfrm>
          <a:prstGeom prst="line">
            <a:avLst/>
          </a:prstGeom>
          <a:noFill/>
          <a:ln w="38100" cmpd="dbl">
            <a:solidFill>
              <a:srgbClr val="A5942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Picture 14" descr="logo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981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68538" y="2708275"/>
            <a:ext cx="6618287" cy="1181100"/>
          </a:xfrm>
        </p:spPr>
        <p:txBody>
          <a:bodyPr/>
          <a:lstStyle>
            <a:lvl1pPr>
              <a:defRPr sz="40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2225" y="4221163"/>
            <a:ext cx="5754688" cy="7334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 rIns="91440" anchor="t"/>
          <a:lstStyle>
            <a:lvl1pPr algn="ctr">
              <a:defRPr smtClean="0"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9BC27B4-C931-49D4-9DE2-1D825DB752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72891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1296124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2575" y="333375"/>
            <a:ext cx="2054225" cy="57927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11862" cy="57927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685499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 sz="1400" b="1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-50800" y="-38100"/>
            <a:ext cx="9159875" cy="2819400"/>
          </a:xfrm>
          <a:custGeom>
            <a:avLst/>
            <a:gdLst>
              <a:gd name="T0" fmla="*/ 50800 w 5770"/>
              <a:gd name="T1" fmla="*/ 0 h 1776"/>
              <a:gd name="T2" fmla="*/ 38100 w 5770"/>
              <a:gd name="T3" fmla="*/ 2298700 h 1776"/>
              <a:gd name="T4" fmla="*/ 1841500 w 5770"/>
              <a:gd name="T5" fmla="*/ 2819400 h 1776"/>
              <a:gd name="T6" fmla="*/ 9159875 w 5770"/>
              <a:gd name="T7" fmla="*/ 11113 h 1776"/>
              <a:gd name="T8" fmla="*/ 158750 w 5770"/>
              <a:gd name="T9" fmla="*/ 11113 h 1776"/>
              <a:gd name="T10" fmla="*/ 50800 w 5770"/>
              <a:gd name="T11" fmla="*/ 0 h 1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70" h="1776">
                <a:moveTo>
                  <a:pt x="32" y="0"/>
                </a:moveTo>
                <a:cubicBezTo>
                  <a:pt x="32" y="0"/>
                  <a:pt x="0" y="1080"/>
                  <a:pt x="24" y="1448"/>
                </a:cubicBezTo>
                <a:cubicBezTo>
                  <a:pt x="608" y="1504"/>
                  <a:pt x="1016" y="1672"/>
                  <a:pt x="1160" y="1776"/>
                </a:cubicBezTo>
                <a:cubicBezTo>
                  <a:pt x="2968" y="288"/>
                  <a:pt x="5770" y="7"/>
                  <a:pt x="5770" y="7"/>
                </a:cubicBezTo>
                <a:lnTo>
                  <a:pt x="100" y="7"/>
                </a:lnTo>
                <a:lnTo>
                  <a:pt x="32" y="0"/>
                </a:lnTo>
                <a:close/>
              </a:path>
            </a:pathLst>
          </a:custGeom>
          <a:solidFill>
            <a:srgbClr val="50080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6" name="Picture 4" descr="logo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76250"/>
            <a:ext cx="13668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logo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0080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5"/>
          <p:cNvSpPr>
            <a:spLocks/>
          </p:cNvSpPr>
          <p:nvPr/>
        </p:nvSpPr>
        <p:spPr bwMode="auto">
          <a:xfrm>
            <a:off x="0" y="2133600"/>
            <a:ext cx="1835150" cy="720725"/>
          </a:xfrm>
          <a:custGeom>
            <a:avLst/>
            <a:gdLst>
              <a:gd name="T0" fmla="*/ 0 w 1715"/>
              <a:gd name="T1" fmla="*/ 0 h 1074"/>
              <a:gd name="T2" fmla="*/ 13336137 w 1715"/>
              <a:gd name="T3" fmla="*/ 45933804 h 1074"/>
              <a:gd name="T4" fmla="*/ 1039008427 w 1715"/>
              <a:gd name="T5" fmla="*/ 237998964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  <a:effectLst>
            <a:outerShdw dist="109250" dir="3267739" algn="ctr" rotWithShape="0">
              <a:schemeClr val="bg1"/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4"/>
          <p:cNvSpPr>
            <a:spLocks/>
          </p:cNvSpPr>
          <p:nvPr/>
        </p:nvSpPr>
        <p:spPr bwMode="auto">
          <a:xfrm>
            <a:off x="468313" y="-171450"/>
            <a:ext cx="8675687" cy="4248150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206109156 h 3220"/>
              <a:gd name="T4" fmla="*/ 0 w 5598"/>
              <a:gd name="T5" fmla="*/ 2147483647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ffectLst>
            <a:outerShdw dist="81320" dir="2319588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627313" y="4005263"/>
            <a:ext cx="6053137" cy="15875"/>
          </a:xfrm>
          <a:prstGeom prst="line">
            <a:avLst/>
          </a:prstGeom>
          <a:noFill/>
          <a:ln w="38100" cmpd="dbl">
            <a:solidFill>
              <a:srgbClr val="A5942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Picture 11" descr="logo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0438"/>
            <a:ext cx="398145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268538" y="2708275"/>
            <a:ext cx="6618287" cy="1181100"/>
          </a:xfrm>
        </p:spPr>
        <p:txBody>
          <a:bodyPr/>
          <a:lstStyle>
            <a:lvl1pPr>
              <a:defRPr sz="40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3369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2627313" y="4221163"/>
            <a:ext cx="5754687" cy="7334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200">
                <a:ea typeface="黑体" pitchFamily="49" charset="-122"/>
              </a:defRPr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734051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2695326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484006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338177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2606670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811599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4267870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410709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1630526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1350683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2930737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32575" y="333375"/>
            <a:ext cx="2054225" cy="57927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333375"/>
            <a:ext cx="6011862" cy="57927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722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19138" y="1600200"/>
            <a:ext cx="774065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1883968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5410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92949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9138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5663" y="1600200"/>
            <a:ext cx="37941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1761619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0310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217729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3710684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6763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  <p:extLst>
      <p:ext uri="{BB962C8B-B14F-4D97-AF65-F5344CB8AC3E}">
        <p14:creationId xmlns:p14="http://schemas.microsoft.com/office/powerpoint/2010/main" xmlns="" val="405062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77406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reeform 2"/>
          <p:cNvSpPr>
            <a:spLocks/>
          </p:cNvSpPr>
          <p:nvPr/>
        </p:nvSpPr>
        <p:spPr bwMode="auto">
          <a:xfrm>
            <a:off x="-36513" y="-80963"/>
            <a:ext cx="3381376" cy="1100138"/>
          </a:xfrm>
          <a:custGeom>
            <a:avLst/>
            <a:gdLst>
              <a:gd name="T0" fmla="*/ 0 w 2130"/>
              <a:gd name="T1" fmla="*/ 85685351 h 693"/>
              <a:gd name="T2" fmla="*/ 0 w 2130"/>
              <a:gd name="T3" fmla="*/ 1113909569 h 693"/>
              <a:gd name="T4" fmla="*/ 1711187394 w 2130"/>
              <a:gd name="T5" fmla="*/ 1746469869 h 693"/>
              <a:gd name="T6" fmla="*/ 2147483647 w 2130"/>
              <a:gd name="T7" fmla="*/ 0 h 693"/>
              <a:gd name="T8" fmla="*/ 0 w 2130"/>
              <a:gd name="T9" fmla="*/ 85685351 h 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0"/>
              <a:gd name="T16" fmla="*/ 0 h 693"/>
              <a:gd name="T17" fmla="*/ 2130 w 2130"/>
              <a:gd name="T18" fmla="*/ 693 h 6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0" h="693">
                <a:moveTo>
                  <a:pt x="0" y="34"/>
                </a:moveTo>
                <a:cubicBezTo>
                  <a:pt x="0" y="34"/>
                  <a:pt x="0" y="238"/>
                  <a:pt x="0" y="442"/>
                </a:cubicBezTo>
                <a:cubicBezTo>
                  <a:pt x="132" y="474"/>
                  <a:pt x="322" y="510"/>
                  <a:pt x="679" y="693"/>
                </a:cubicBezTo>
                <a:cubicBezTo>
                  <a:pt x="1394" y="263"/>
                  <a:pt x="2130" y="0"/>
                  <a:pt x="2130" y="0"/>
                </a:cubicBezTo>
                <a:lnTo>
                  <a:pt x="0" y="34"/>
                </a:lnTo>
                <a:close/>
              </a:path>
            </a:pathLst>
          </a:custGeom>
          <a:solidFill>
            <a:srgbClr val="00366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0" name="Freeform 4"/>
          <p:cNvSpPr>
            <a:spLocks/>
          </p:cNvSpPr>
          <p:nvPr/>
        </p:nvSpPr>
        <p:spPr bwMode="auto">
          <a:xfrm>
            <a:off x="107950" y="-242888"/>
            <a:ext cx="3887788" cy="2159001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104749096 h 3220"/>
              <a:gd name="T4" fmla="*/ 0 w 5598"/>
              <a:gd name="T5" fmla="*/ 1429621401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31" name="Freeform 5"/>
          <p:cNvSpPr>
            <a:spLocks/>
          </p:cNvSpPr>
          <p:nvPr/>
        </p:nvSpPr>
        <p:spPr bwMode="auto">
          <a:xfrm>
            <a:off x="0" y="620713"/>
            <a:ext cx="971550" cy="360362"/>
          </a:xfrm>
          <a:custGeom>
            <a:avLst/>
            <a:gdLst>
              <a:gd name="T0" fmla="*/ 0 w 1715"/>
              <a:gd name="T1" fmla="*/ 0 h 1074"/>
              <a:gd name="T2" fmla="*/ 7060308 w 1715"/>
              <a:gd name="T3" fmla="*/ 22966870 h 1074"/>
              <a:gd name="T4" fmla="*/ 550063285 w 1715"/>
              <a:gd name="T5" fmla="*/ 118999317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1032" name="Picture 8" descr="logo2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488"/>
            <a:ext cx="7921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logo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9538"/>
            <a:ext cx="6111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24625"/>
            <a:ext cx="6337300" cy="0"/>
          </a:xfrm>
          <a:prstGeom prst="line">
            <a:avLst/>
          </a:prstGeom>
          <a:noFill/>
          <a:ln w="9525">
            <a:solidFill>
              <a:srgbClr val="0547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861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黑体" pitchFamily="49" charset="-122"/>
              </a:defRPr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>
            <a:off x="-36513" y="-80963"/>
            <a:ext cx="3381376" cy="1100138"/>
          </a:xfrm>
          <a:custGeom>
            <a:avLst/>
            <a:gdLst>
              <a:gd name="T0" fmla="*/ 0 w 2130"/>
              <a:gd name="T1" fmla="*/ 85685351 h 693"/>
              <a:gd name="T2" fmla="*/ 0 w 2130"/>
              <a:gd name="T3" fmla="*/ 1113909569 h 693"/>
              <a:gd name="T4" fmla="*/ 1711187394 w 2130"/>
              <a:gd name="T5" fmla="*/ 1746469869 h 693"/>
              <a:gd name="T6" fmla="*/ 2147483647 w 2130"/>
              <a:gd name="T7" fmla="*/ 0 h 693"/>
              <a:gd name="T8" fmla="*/ 0 w 2130"/>
              <a:gd name="T9" fmla="*/ 85685351 h 6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30"/>
              <a:gd name="T16" fmla="*/ 0 h 693"/>
              <a:gd name="T17" fmla="*/ 2130 w 2130"/>
              <a:gd name="T18" fmla="*/ 693 h 6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30" h="693">
                <a:moveTo>
                  <a:pt x="0" y="34"/>
                </a:moveTo>
                <a:cubicBezTo>
                  <a:pt x="0" y="34"/>
                  <a:pt x="0" y="238"/>
                  <a:pt x="0" y="442"/>
                </a:cubicBezTo>
                <a:cubicBezTo>
                  <a:pt x="132" y="474"/>
                  <a:pt x="322" y="510"/>
                  <a:pt x="679" y="693"/>
                </a:cubicBezTo>
                <a:cubicBezTo>
                  <a:pt x="1394" y="263"/>
                  <a:pt x="2130" y="0"/>
                  <a:pt x="2130" y="0"/>
                </a:cubicBezTo>
                <a:lnTo>
                  <a:pt x="0" y="34"/>
                </a:lnTo>
                <a:close/>
              </a:path>
            </a:pathLst>
          </a:custGeom>
          <a:solidFill>
            <a:srgbClr val="50080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5003800" y="6669088"/>
            <a:ext cx="12700" cy="34925"/>
          </a:xfrm>
          <a:custGeom>
            <a:avLst/>
            <a:gdLst>
              <a:gd name="T0" fmla="*/ 0 w 8"/>
              <a:gd name="T1" fmla="*/ 55443438 h 22"/>
              <a:gd name="T2" fmla="*/ 20161250 w 8"/>
              <a:gd name="T3" fmla="*/ 0 h 22"/>
              <a:gd name="T4" fmla="*/ 0 w 8"/>
              <a:gd name="T5" fmla="*/ 55443438 h 22"/>
              <a:gd name="T6" fmla="*/ 0 60000 65536"/>
              <a:gd name="T7" fmla="*/ 0 60000 65536"/>
              <a:gd name="T8" fmla="*/ 0 60000 65536"/>
              <a:gd name="T9" fmla="*/ 0 w 8"/>
              <a:gd name="T10" fmla="*/ 0 h 22"/>
              <a:gd name="T11" fmla="*/ 8 w 8"/>
              <a:gd name="T12" fmla="*/ 22 h 2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" h="22">
                <a:moveTo>
                  <a:pt x="0" y="22"/>
                </a:moveTo>
                <a:cubicBezTo>
                  <a:pt x="3" y="15"/>
                  <a:pt x="8" y="0"/>
                  <a:pt x="8" y="0"/>
                </a:cubicBezTo>
                <a:cubicBezTo>
                  <a:pt x="8" y="0"/>
                  <a:pt x="3" y="15"/>
                  <a:pt x="0" y="2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52" name="Freeform 4"/>
          <p:cNvSpPr>
            <a:spLocks/>
          </p:cNvSpPr>
          <p:nvPr/>
        </p:nvSpPr>
        <p:spPr bwMode="auto">
          <a:xfrm>
            <a:off x="107950" y="-242888"/>
            <a:ext cx="3887788" cy="2159001"/>
          </a:xfrm>
          <a:custGeom>
            <a:avLst/>
            <a:gdLst>
              <a:gd name="T0" fmla="*/ 2147483647 w 5598"/>
              <a:gd name="T1" fmla="*/ 0 h 3220"/>
              <a:gd name="T2" fmla="*/ 2147483647 w 5598"/>
              <a:gd name="T3" fmla="*/ 104749096 h 3220"/>
              <a:gd name="T4" fmla="*/ 0 w 5598"/>
              <a:gd name="T5" fmla="*/ 1429621401 h 3220"/>
              <a:gd name="T6" fmla="*/ 2147483647 w 5598"/>
              <a:gd name="T7" fmla="*/ 0 h 3220"/>
              <a:gd name="T8" fmla="*/ 0 60000 65536"/>
              <a:gd name="T9" fmla="*/ 0 60000 65536"/>
              <a:gd name="T10" fmla="*/ 0 60000 65536"/>
              <a:gd name="T11" fmla="*/ 0 60000 65536"/>
              <a:gd name="T12" fmla="*/ 0 w 5598"/>
              <a:gd name="T13" fmla="*/ 0 h 3220"/>
              <a:gd name="T14" fmla="*/ 5598 w 5598"/>
              <a:gd name="T15" fmla="*/ 3220 h 32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8" h="3220">
                <a:moveTo>
                  <a:pt x="5598" y="0"/>
                </a:moveTo>
                <a:cubicBezTo>
                  <a:pt x="5598" y="113"/>
                  <a:pt x="5598" y="233"/>
                  <a:pt x="5598" y="233"/>
                </a:cubicBezTo>
                <a:cubicBezTo>
                  <a:pt x="1974" y="689"/>
                  <a:pt x="4" y="3220"/>
                  <a:pt x="0" y="3180"/>
                </a:cubicBezTo>
                <a:cubicBezTo>
                  <a:pt x="0" y="3141"/>
                  <a:pt x="1799" y="559"/>
                  <a:pt x="5598" y="0"/>
                </a:cubicBezTo>
                <a:close/>
              </a:path>
            </a:pathLst>
          </a:custGeom>
          <a:solidFill>
            <a:srgbClr val="B1A15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3" name="Freeform 5"/>
          <p:cNvSpPr>
            <a:spLocks/>
          </p:cNvSpPr>
          <p:nvPr/>
        </p:nvSpPr>
        <p:spPr bwMode="auto">
          <a:xfrm>
            <a:off x="0" y="620713"/>
            <a:ext cx="971550" cy="360362"/>
          </a:xfrm>
          <a:custGeom>
            <a:avLst/>
            <a:gdLst>
              <a:gd name="T0" fmla="*/ 0 w 1715"/>
              <a:gd name="T1" fmla="*/ 0 h 1074"/>
              <a:gd name="T2" fmla="*/ 7060308 w 1715"/>
              <a:gd name="T3" fmla="*/ 22966870 h 1074"/>
              <a:gd name="T4" fmla="*/ 550063285 w 1715"/>
              <a:gd name="T5" fmla="*/ 118999317 h 1074"/>
              <a:gd name="T6" fmla="*/ 0 w 1715"/>
              <a:gd name="T7" fmla="*/ 0 h 1074"/>
              <a:gd name="T8" fmla="*/ 0 60000 65536"/>
              <a:gd name="T9" fmla="*/ 0 60000 65536"/>
              <a:gd name="T10" fmla="*/ 0 60000 65536"/>
              <a:gd name="T11" fmla="*/ 0 60000 65536"/>
              <a:gd name="T12" fmla="*/ 0 w 1715"/>
              <a:gd name="T13" fmla="*/ 0 h 1074"/>
              <a:gd name="T14" fmla="*/ 1715 w 1715"/>
              <a:gd name="T15" fmla="*/ 1074 h 10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5" h="1074">
                <a:moveTo>
                  <a:pt x="0" y="0"/>
                </a:moveTo>
                <a:cubicBezTo>
                  <a:pt x="0" y="48"/>
                  <a:pt x="16" y="272"/>
                  <a:pt x="22" y="204"/>
                </a:cubicBezTo>
                <a:cubicBezTo>
                  <a:pt x="1021" y="510"/>
                  <a:pt x="1715" y="1074"/>
                  <a:pt x="1714" y="1057"/>
                </a:cubicBezTo>
                <a:cubicBezTo>
                  <a:pt x="1713" y="1040"/>
                  <a:pt x="1101" y="350"/>
                  <a:pt x="0" y="0"/>
                </a:cubicBezTo>
                <a:close/>
              </a:path>
            </a:pathLst>
          </a:custGeom>
          <a:solidFill>
            <a:srgbClr val="B6A86A"/>
          </a:solidFill>
          <a:ln w="9525">
            <a:solidFill>
              <a:srgbClr val="B1A15F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054" name="Picture 6" descr="logo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488"/>
            <a:ext cx="792162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logo2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109538"/>
            <a:ext cx="6111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Line 8"/>
          <p:cNvSpPr>
            <a:spLocks noChangeShapeType="1"/>
          </p:cNvSpPr>
          <p:nvPr/>
        </p:nvSpPr>
        <p:spPr bwMode="auto">
          <a:xfrm>
            <a:off x="0" y="6524625"/>
            <a:ext cx="6302375" cy="0"/>
          </a:xfrm>
          <a:prstGeom prst="line">
            <a:avLst/>
          </a:prstGeom>
          <a:noFill/>
          <a:ln w="9525">
            <a:solidFill>
              <a:srgbClr val="6B654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600200"/>
            <a:ext cx="77406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3358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358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5963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ea typeface="黑体" pitchFamily="49" charset="-122"/>
              </a:defRPr>
            </a:lvl1pPr>
          </a:lstStyle>
          <a:p>
            <a:pPr>
              <a:defRPr/>
            </a:pPr>
            <a:r>
              <a:rPr lang="en-US" altLang="zh-CN"/>
              <a:t>中国科学院国家科学图书馆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noteweb.com/" TargetMode="External"/><Relationship Id="rId2" Type="http://schemas.openxmlformats.org/officeDocument/2006/relationships/hyperlink" Target="http://www.webofknowledge.com/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9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diagramDrawing" Target="../diagrams/drawing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sciencenet.cn/home.php?mod=space&amp;uid=30468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ndnote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362200"/>
            <a:ext cx="8229600" cy="1600200"/>
          </a:xfrm>
        </p:spPr>
        <p:txBody>
          <a:bodyPr/>
          <a:lstStyle/>
          <a:p>
            <a:r>
              <a:rPr lang="en-US" altLang="zh-CN" dirty="0" smtClean="0"/>
              <a:t>          </a:t>
            </a:r>
            <a:r>
              <a:rPr lang="en-US" altLang="zh-CN" sz="5400" dirty="0"/>
              <a:t>EndNote</a:t>
            </a:r>
            <a:r>
              <a:rPr lang="zh-CN" altLang="zh-CN" sz="5400" dirty="0"/>
              <a:t>文献管理</a:t>
            </a:r>
            <a:r>
              <a:rPr lang="zh-CN" altLang="zh-CN" sz="5400" dirty="0" smtClean="0"/>
              <a:t>软件</a:t>
            </a:r>
            <a:r>
              <a:rPr lang="en-US" altLang="zh-CN" sz="5400" dirty="0">
                <a:solidFill>
                  <a:srgbClr val="FFC000"/>
                </a:solidFill>
              </a:rPr>
              <a:t> </a:t>
            </a:r>
            <a:r>
              <a:rPr lang="zh-CN" altLang="en-US" sz="5400" dirty="0" smtClean="0">
                <a:solidFill>
                  <a:schemeClr val="tx1"/>
                </a:solidFill>
              </a:rPr>
              <a:t>常用功能介绍</a:t>
            </a:r>
            <a:endParaRPr lang="zh-CN" altLang="zh-CN" sz="5400" dirty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4114800"/>
            <a:ext cx="5181600" cy="8001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赵慧敏</a:t>
            </a:r>
          </a:p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中国科学院文献情报中心</a:t>
            </a:r>
            <a:endParaRPr lang="en-US" altLang="zh-CN" b="0" dirty="0" smtClean="0">
              <a:latin typeface="黑体" pitchFamily="49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zh-CN" altLang="en-US" b="0" dirty="0" smtClean="0">
                <a:latin typeface="黑体" pitchFamily="49" charset="-122"/>
              </a:rPr>
              <a:t>学科咨询部</a:t>
            </a:r>
            <a:endParaRPr lang="en-US" altLang="zh-CN" b="0" dirty="0" smtClean="0">
              <a:latin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172876" y="1143000"/>
            <a:ext cx="8809360" cy="5788496"/>
            <a:chOff x="323528" y="764705"/>
            <a:chExt cx="8809360" cy="57884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l="5726"/>
            <a:stretch/>
          </p:blipFill>
          <p:spPr>
            <a:xfrm>
              <a:off x="323528" y="764705"/>
              <a:ext cx="8809360" cy="5788496"/>
            </a:xfrm>
            <a:prstGeom prst="rect">
              <a:avLst/>
            </a:prstGeom>
          </p:spPr>
        </p:pic>
        <p:sp>
          <p:nvSpPr>
            <p:cNvPr id="9221" name="圆角矩形 11"/>
            <p:cNvSpPr>
              <a:spLocks noChangeArrowheads="1"/>
            </p:cNvSpPr>
            <p:nvPr/>
          </p:nvSpPr>
          <p:spPr bwMode="auto">
            <a:xfrm>
              <a:off x="323850" y="981075"/>
              <a:ext cx="7777163" cy="43180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2" name="圆角矩形 6"/>
            <p:cNvSpPr>
              <a:spLocks noChangeArrowheads="1"/>
            </p:cNvSpPr>
            <p:nvPr/>
          </p:nvSpPr>
          <p:spPr bwMode="auto">
            <a:xfrm>
              <a:off x="323850" y="1412776"/>
              <a:ext cx="1151806" cy="4895850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3" name="圆角矩形 7"/>
            <p:cNvSpPr>
              <a:spLocks noChangeArrowheads="1"/>
            </p:cNvSpPr>
            <p:nvPr/>
          </p:nvSpPr>
          <p:spPr bwMode="auto">
            <a:xfrm>
              <a:off x="1548680" y="2060847"/>
              <a:ext cx="5039543" cy="4184377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4" name="圆角矩形 5"/>
            <p:cNvSpPr>
              <a:spLocks noChangeArrowheads="1"/>
            </p:cNvSpPr>
            <p:nvPr/>
          </p:nvSpPr>
          <p:spPr bwMode="auto">
            <a:xfrm>
              <a:off x="1475656" y="1484313"/>
              <a:ext cx="5112568" cy="57626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sp>
          <p:nvSpPr>
            <p:cNvPr id="9225" name="圆角矩形 8"/>
            <p:cNvSpPr>
              <a:spLocks noChangeArrowheads="1"/>
            </p:cNvSpPr>
            <p:nvPr/>
          </p:nvSpPr>
          <p:spPr bwMode="auto">
            <a:xfrm>
              <a:off x="6629400" y="1477193"/>
              <a:ext cx="2400300" cy="4923607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</p:grpSp>
      <p:sp>
        <p:nvSpPr>
          <p:cNvPr id="11" name="标题 5"/>
          <p:cNvSpPr txBox="1">
            <a:spLocks/>
          </p:cNvSpPr>
          <p:nvPr/>
        </p:nvSpPr>
        <p:spPr bwMode="auto">
          <a:xfrm>
            <a:off x="468313" y="3333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dirty="0"/>
              <a:t>EndNote</a:t>
            </a:r>
            <a:r>
              <a:rPr lang="zh-CN" altLang="en-US" dirty="0"/>
              <a:t>打开的界面</a:t>
            </a:r>
            <a:endParaRPr lang="zh-CN" altLang="en-US" kern="0" dirty="0" smtClean="0"/>
          </a:p>
        </p:txBody>
      </p:sp>
      <p:sp>
        <p:nvSpPr>
          <p:cNvPr id="12" name="页脚占位符 3"/>
          <p:cNvSpPr txBox="1">
            <a:spLocks/>
          </p:cNvSpPr>
          <p:nvPr/>
        </p:nvSpPr>
        <p:spPr bwMode="auto">
          <a:xfrm>
            <a:off x="5791200" y="6382384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黑体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7869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/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65362" y="642188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724400" y="1828800"/>
            <a:ext cx="3983038" cy="2796961"/>
            <a:chOff x="4876800" y="1647562"/>
            <a:chExt cx="3983038" cy="2796961"/>
          </a:xfrm>
        </p:grpSpPr>
        <p:sp>
          <p:nvSpPr>
            <p:cNvPr id="2" name="左箭头标注 1"/>
            <p:cNvSpPr/>
            <p:nvPr/>
          </p:nvSpPr>
          <p:spPr bwMode="auto">
            <a:xfrm>
              <a:off x="4876800" y="1647562"/>
              <a:ext cx="3983038" cy="2796961"/>
            </a:xfrm>
            <a:prstGeom prst="leftArrowCallout">
              <a:avLst>
                <a:gd name="adj1" fmla="val 9694"/>
                <a:gd name="adj2" fmla="val 8884"/>
                <a:gd name="adj3" fmla="val 18168"/>
                <a:gd name="adj4" fmla="val 83822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715000" y="1837705"/>
              <a:ext cx="2892138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2.1 </a:t>
              </a:r>
              <a:r>
                <a:rPr lang="zh-CN" altLang="en-US" sz="2000" dirty="0" smtClean="0"/>
                <a:t>本地</a:t>
              </a:r>
              <a:r>
                <a:rPr lang="en-US" altLang="zh-CN" sz="2000" dirty="0" smtClean="0"/>
                <a:t>PDF</a:t>
              </a:r>
              <a:r>
                <a:rPr lang="zh-CN" altLang="en-US" sz="2000" dirty="0"/>
                <a:t>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2.2 </a:t>
              </a:r>
              <a:r>
                <a:rPr lang="zh-CN" altLang="en-US" sz="2000" dirty="0"/>
                <a:t>在线检索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2.3 Google Scholar</a:t>
              </a:r>
              <a:r>
                <a:rPr lang="zh-CN" altLang="en-US" sz="2000" dirty="0"/>
                <a:t>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2.4 </a:t>
              </a:r>
              <a:r>
                <a:rPr lang="zh-CN" altLang="en-US" sz="2000" dirty="0"/>
                <a:t>数据库检索导入</a:t>
              </a:r>
              <a:endParaRPr lang="en-US" altLang="zh-CN" sz="2000" dirty="0"/>
            </a:p>
            <a:p>
              <a:pPr marL="514350" indent="-514350">
                <a:lnSpc>
                  <a:spcPct val="150000"/>
                </a:lnSpc>
                <a:buNone/>
              </a:pPr>
              <a:r>
                <a:rPr lang="en-US" altLang="zh-CN" sz="2000" dirty="0"/>
                <a:t>2.5 </a:t>
              </a:r>
              <a:r>
                <a:rPr lang="zh-CN" altLang="en-US" sz="2000" dirty="0"/>
                <a:t>手动导</a:t>
              </a:r>
              <a:r>
                <a:rPr lang="zh-CN" altLang="en-US" sz="2000" dirty="0" smtClean="0"/>
                <a:t>入</a:t>
              </a:r>
              <a:endParaRPr lang="en-US" altLang="zh-CN" sz="2000" dirty="0" smtClean="0"/>
            </a:p>
          </p:txBody>
        </p:sp>
      </p:grp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78271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b="0" dirty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sz="2400" dirty="0" smtClean="0"/>
              <a:t>——</a:t>
            </a:r>
            <a:r>
              <a:rPr lang="zh-CN" altLang="en-US" sz="2800" dirty="0" smtClean="0"/>
              <a:t>单篇</a:t>
            </a:r>
          </a:p>
        </p:txBody>
      </p:sp>
      <p:sp>
        <p:nvSpPr>
          <p:cNvPr id="29699" name="内容占位符 2"/>
          <p:cNvSpPr>
            <a:spLocks noGrp="1"/>
          </p:cNvSpPr>
          <p:nvPr>
            <p:ph idx="1"/>
          </p:nvPr>
        </p:nvSpPr>
        <p:spPr>
          <a:xfrm>
            <a:off x="539750" y="1600200"/>
            <a:ext cx="8604250" cy="4525963"/>
          </a:xfrm>
        </p:spPr>
        <p:txBody>
          <a:bodyPr/>
          <a:lstStyle/>
          <a:p>
            <a:endParaRPr lang="zh-CN" altLang="en-US" sz="2400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900" b="43282"/>
          <a:stretch>
            <a:fillRect/>
          </a:stretch>
        </p:blipFill>
        <p:spPr bwMode="auto">
          <a:xfrm>
            <a:off x="0" y="1773238"/>
            <a:ext cx="563879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C:\Users\hewei\AppData\Roaming\Tencent\Users\306711232\QQ\WinTemp\RichOle\UL{SA9M2T_E7_K9W_97@G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492375"/>
            <a:ext cx="4229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 bwMode="auto">
          <a:xfrm>
            <a:off x="2843808" y="3962400"/>
            <a:ext cx="1475680" cy="304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5954398" y="3214906"/>
            <a:ext cx="1208402" cy="353794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282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b="0" dirty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sz="2400" dirty="0" smtClean="0"/>
              <a:t>——</a:t>
            </a:r>
            <a:r>
              <a:rPr lang="zh-CN" altLang="en-US" sz="2800" dirty="0" smtClean="0"/>
              <a:t>文件夹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900" b="43282"/>
          <a:stretch>
            <a:fillRect/>
          </a:stretch>
        </p:blipFill>
        <p:spPr bwMode="auto">
          <a:xfrm>
            <a:off x="24408" y="1311573"/>
            <a:ext cx="563879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8" name="椭圆 7"/>
          <p:cNvSpPr/>
          <p:nvPr/>
        </p:nvSpPr>
        <p:spPr bwMode="auto">
          <a:xfrm>
            <a:off x="2828567" y="3664267"/>
            <a:ext cx="1475680" cy="34012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1219200"/>
            <a:ext cx="3905250" cy="22383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765483" y="3734574"/>
            <a:ext cx="3178593" cy="9233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、包括子文件夹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、建立</a:t>
            </a:r>
            <a:r>
              <a:rPr lang="en-US" altLang="zh-CN" dirty="0" smtClean="0">
                <a:sym typeface="Wingdings" panose="05000000000000000000" pitchFamily="2" charset="2"/>
              </a:rPr>
              <a:t>Group set</a:t>
            </a:r>
          </a:p>
        </p:txBody>
      </p:sp>
      <p:cxnSp>
        <p:nvCxnSpPr>
          <p:cNvPr id="4" name="直接箭头连接符 3"/>
          <p:cNvCxnSpPr/>
          <p:nvPr/>
        </p:nvCxnSpPr>
        <p:spPr bwMode="auto">
          <a:xfrm flipH="1" flipV="1">
            <a:off x="6734175" y="2348111"/>
            <a:ext cx="509588" cy="1414959"/>
          </a:xfrm>
          <a:prstGeom prst="straightConnector1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l="-224" r="40343" b="396"/>
          <a:stretch/>
        </p:blipFill>
        <p:spPr>
          <a:xfrm>
            <a:off x="4608036" y="4926291"/>
            <a:ext cx="3824287" cy="353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96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b="0" dirty="0" smtClean="0"/>
              <a:t>——</a:t>
            </a:r>
            <a:r>
              <a:rPr lang="zh-CN" altLang="en-US" sz="2800" dirty="0" smtClean="0"/>
              <a:t>自动导入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562600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2587" t="8638" r="3694"/>
          <a:stretch/>
        </p:blipFill>
        <p:spPr>
          <a:xfrm>
            <a:off x="609600" y="1485106"/>
            <a:ext cx="7391400" cy="4760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637" y="1816736"/>
            <a:ext cx="51339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>
          <a:xfrm>
            <a:off x="1143000" y="306227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  <a:r>
              <a:rPr lang="en-US" altLang="zh-CN" b="0" dirty="0" smtClean="0"/>
              <a:t>——</a:t>
            </a:r>
            <a:r>
              <a:rPr lang="zh-CN" altLang="en-US" sz="2800" dirty="0" smtClean="0"/>
              <a:t>手工更改或添加字段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609600" y="1691797"/>
            <a:ext cx="7600950" cy="4743927"/>
            <a:chOff x="777081" y="1676399"/>
            <a:chExt cx="7600950" cy="474392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t="9445"/>
            <a:stretch/>
          </p:blipFill>
          <p:spPr>
            <a:xfrm>
              <a:off x="777081" y="1676399"/>
              <a:ext cx="7600950" cy="474392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3200400" y="4876800"/>
              <a:ext cx="2667000" cy="12192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036984" y="5301734"/>
              <a:ext cx="2057154" cy="36933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CN"/>
              </a:defPPr>
              <a:lvl1pPr algn="ctr" fontAlgn="ctr">
                <a:defRPr b="1">
                  <a:solidFill>
                    <a:schemeClr val="accent2"/>
                  </a:solidFill>
                </a:defRPr>
              </a:lvl1pPr>
            </a:lstStyle>
            <a:p>
              <a:pPr algn="l"/>
              <a:r>
                <a:rPr lang="zh-CN" altLang="en-US" dirty="0" smtClean="0">
                  <a:sym typeface="Wingdings" panose="05000000000000000000" pitchFamily="2" charset="2"/>
                </a:rPr>
                <a:t>可直接点击添加</a:t>
              </a:r>
              <a:endParaRPr lang="en-US" altLang="zh-CN" dirty="0" smtClean="0">
                <a:sym typeface="Wingdings" panose="05000000000000000000" pitchFamily="2" charset="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09600" y="1307076"/>
            <a:ext cx="7239000" cy="40011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zh-CN" alt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部分</a:t>
            </a:r>
            <a:r>
              <a:rPr lang="en-US" altLang="zh-CN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PDF</a:t>
            </a:r>
            <a:r>
              <a:rPr lang="zh-CN" alt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导入信息不完整，可直接点击编辑、修改、和添加</a:t>
            </a:r>
            <a:endParaRPr lang="en-US" altLang="zh-CN" sz="2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789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  </a:t>
            </a:r>
            <a:r>
              <a:rPr lang="zh-CN" altLang="en-US" dirty="0" smtClean="0"/>
              <a:t>本地</a:t>
            </a:r>
            <a:r>
              <a:rPr lang="en-US" altLang="zh-CN" dirty="0" smtClean="0"/>
              <a:t>PDF</a:t>
            </a:r>
            <a:r>
              <a:rPr lang="zh-CN" altLang="en-US" dirty="0" smtClean="0"/>
              <a:t>导入</a:t>
            </a:r>
          </a:p>
        </p:txBody>
      </p:sp>
      <p:sp>
        <p:nvSpPr>
          <p:cNvPr id="28675" name="内容占位符 2"/>
          <p:cNvSpPr>
            <a:spLocks noGrp="1"/>
          </p:cNvSpPr>
          <p:nvPr>
            <p:ph idx="1"/>
          </p:nvPr>
        </p:nvSpPr>
        <p:spPr>
          <a:xfrm>
            <a:off x="719138" y="1600200"/>
            <a:ext cx="7885112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宋体" panose="02010600030101010101" pitchFamily="2" charset="-122"/>
              </a:rPr>
              <a:t>必须满足三个条件：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1</a:t>
            </a:r>
            <a:r>
              <a:rPr lang="zh-CN" altLang="en-US" dirty="0" smtClean="0">
                <a:latin typeface="宋体" panose="02010600030101010101" pitchFamily="2" charset="-122"/>
              </a:rPr>
              <a:t>、有</a:t>
            </a:r>
            <a:r>
              <a:rPr lang="en-US" altLang="zh-CN" dirty="0" smtClean="0">
                <a:latin typeface="宋体" panose="02010600030101010101" pitchFamily="2" charset="-122"/>
              </a:rPr>
              <a:t>Digital Object identifiers (DOI) </a:t>
            </a:r>
            <a:r>
              <a:rPr lang="zh-CN" altLang="en-US" dirty="0" smtClean="0">
                <a:latin typeface="宋体" panose="02010600030101010101" pitchFamily="2" charset="-122"/>
              </a:rPr>
              <a:t>号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2</a:t>
            </a:r>
            <a:r>
              <a:rPr lang="zh-CN" altLang="en-US" dirty="0" smtClean="0">
                <a:latin typeface="宋体" panose="02010600030101010101" pitchFamily="2" charset="-122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</a:rPr>
              <a:t>DOI</a:t>
            </a:r>
            <a:r>
              <a:rPr lang="zh-CN" altLang="en-US" dirty="0" smtClean="0">
                <a:latin typeface="宋体" panose="02010600030101010101" pitchFamily="2" charset="-122"/>
              </a:rPr>
              <a:t>号可读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zh-CN" dirty="0" smtClean="0">
                <a:latin typeface="宋体" panose="02010600030101010101" pitchFamily="2" charset="-122"/>
              </a:rPr>
              <a:t>3</a:t>
            </a:r>
            <a:r>
              <a:rPr lang="zh-CN" altLang="en-US" dirty="0" smtClean="0">
                <a:latin typeface="宋体" panose="02010600030101010101" pitchFamily="2" charset="-122"/>
              </a:rPr>
              <a:t>、网络畅通</a:t>
            </a:r>
            <a:endParaRPr lang="en-US" altLang="zh-CN" dirty="0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	</a:t>
            </a:r>
            <a:r>
              <a:rPr lang="zh-CN" altLang="en-US" sz="2000" dirty="0" smtClean="0">
                <a:solidFill>
                  <a:srgbClr val="FF0000"/>
                </a:solidFill>
                <a:latin typeface="宋体" panose="02010600030101010101" pitchFamily="2" charset="-122"/>
              </a:rPr>
              <a:t>注意：</a:t>
            </a:r>
            <a:r>
              <a:rPr lang="zh-CN" altLang="en-US" sz="2000" dirty="0" smtClean="0">
                <a:latin typeface="宋体" panose="02010600030101010101" pitchFamily="2" charset="-122"/>
              </a:rPr>
              <a:t>外文文献导入较容易，中文文献一般只能导入</a:t>
            </a:r>
            <a:r>
              <a:rPr lang="en-US" altLang="zh-CN" sz="2000" dirty="0" smtClean="0">
                <a:latin typeface="宋体" panose="02010600030101010101" pitchFamily="2" charset="-122"/>
              </a:rPr>
              <a:t>PDF</a:t>
            </a:r>
            <a:r>
              <a:rPr lang="zh-CN" altLang="en-US" sz="2000" dirty="0" smtClean="0">
                <a:latin typeface="宋体" panose="02010600030101010101" pitchFamily="2" charset="-122"/>
              </a:rPr>
              <a:t>，需手动输入或单独下载题录信息</a:t>
            </a:r>
            <a:endParaRPr lang="en-US" altLang="zh-CN" sz="2000" dirty="0" smtClean="0">
              <a:latin typeface="宋体" panose="02010600030101010101" pitchFamily="2" charset="-122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zh-CN" sz="2000" dirty="0" smtClean="0">
                <a:latin typeface="宋体" panose="02010600030101010101" pitchFamily="2" charset="-122"/>
              </a:rPr>
              <a:t>  </a:t>
            </a:r>
            <a:r>
              <a:rPr lang="zh-CN" altLang="en-US" sz="2000" dirty="0" smtClean="0">
                <a:latin typeface="宋体" panose="02010600030101010101" pitchFamily="2" charset="-122"/>
              </a:rPr>
              <a:t>（</a:t>
            </a:r>
            <a:r>
              <a:rPr lang="en-US" altLang="zh-CN" sz="2000" dirty="0" err="1" smtClean="0">
                <a:latin typeface="宋体" panose="02010600030101010101" pitchFamily="2" charset="-122"/>
              </a:rPr>
              <a:t>Author,Year,Title,Journal,Volume,Issue,Page</a:t>
            </a:r>
            <a:r>
              <a:rPr lang="zh-CN" altLang="en-US" sz="2000" dirty="0" smtClean="0">
                <a:latin typeface="宋体" panose="02010600030101010101" pitchFamily="2" charset="-122"/>
              </a:rPr>
              <a:t>）</a:t>
            </a:r>
          </a:p>
          <a:p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0818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2.2  </a:t>
            </a:r>
            <a:r>
              <a:rPr lang="zh-CN" altLang="en-US" smtClean="0"/>
              <a:t>在线检索</a:t>
            </a:r>
          </a:p>
        </p:txBody>
      </p:sp>
      <p:sp>
        <p:nvSpPr>
          <p:cNvPr id="26627" name="内容占位符 2"/>
          <p:cNvSpPr>
            <a:spLocks noGrp="1"/>
          </p:cNvSpPr>
          <p:nvPr>
            <p:ph idx="1"/>
          </p:nvPr>
        </p:nvSpPr>
        <p:spPr>
          <a:xfrm>
            <a:off x="719138" y="1279525"/>
            <a:ext cx="7740650" cy="4525963"/>
          </a:xfrm>
        </p:spPr>
        <p:txBody>
          <a:bodyPr/>
          <a:lstStyle/>
          <a:p>
            <a:r>
              <a:rPr lang="en-US" altLang="zh-CN" sz="2400" smtClean="0"/>
              <a:t>Tools</a:t>
            </a:r>
            <a:r>
              <a:rPr lang="zh-CN" altLang="en-US" sz="2400" smtClean="0"/>
              <a:t>：</a:t>
            </a:r>
            <a:r>
              <a:rPr lang="en-US" altLang="zh-CN" sz="2400" smtClean="0"/>
              <a:t>online search</a:t>
            </a:r>
            <a:r>
              <a:rPr lang="zh-CN" altLang="en-US" sz="2400" smtClean="0"/>
              <a:t>，选择检索数据库</a:t>
            </a:r>
            <a:endParaRPr lang="en-US" altLang="zh-CN" sz="2400" smtClean="0"/>
          </a:p>
          <a:p>
            <a:r>
              <a:rPr lang="zh-CN" altLang="en-US" sz="2400" smtClean="0"/>
              <a:t>支持通配符，如*</a:t>
            </a:r>
            <a:endParaRPr lang="en-US" altLang="zh-CN" sz="2400" smtClean="0"/>
          </a:p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723" b="41548"/>
          <a:stretch>
            <a:fillRect/>
          </a:stretch>
        </p:blipFill>
        <p:spPr bwMode="auto">
          <a:xfrm>
            <a:off x="0" y="2393950"/>
            <a:ext cx="9144000" cy="427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268538" y="3284538"/>
            <a:ext cx="107950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32" t="12422" r="33868" b="17688"/>
          <a:stretch>
            <a:fillRect/>
          </a:stretch>
        </p:blipFill>
        <p:spPr bwMode="auto">
          <a:xfrm>
            <a:off x="4356100" y="1744663"/>
            <a:ext cx="417671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454" b="26900"/>
          <a:stretch>
            <a:fillRect/>
          </a:stretch>
        </p:blipFill>
        <p:spPr bwMode="auto">
          <a:xfrm>
            <a:off x="0" y="2276475"/>
            <a:ext cx="91440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3380582" y="3962400"/>
            <a:ext cx="5192712" cy="9233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、主要用于查找</a:t>
            </a:r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篇或几篇文献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、如果进行大量文献查找，最好使用网络数据库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08288" y="5657671"/>
            <a:ext cx="5192712" cy="120032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、主要用于下载</a:t>
            </a:r>
            <a:r>
              <a:rPr lang="en-US" altLang="zh-CN" dirty="0" smtClean="0">
                <a:sym typeface="Wingdings" panose="05000000000000000000" pitchFamily="2" charset="2"/>
              </a:rPr>
              <a:t>1</a:t>
            </a:r>
            <a:r>
              <a:rPr lang="zh-CN" altLang="en-US" dirty="0" smtClean="0">
                <a:sym typeface="Wingdings" panose="05000000000000000000" pitchFamily="2" charset="2"/>
              </a:rPr>
              <a:t>篇或几篇文献</a:t>
            </a:r>
            <a:endParaRPr lang="en-US" altLang="zh-CN" dirty="0" smtClean="0">
              <a:sym typeface="Wingdings" panose="05000000000000000000" pitchFamily="2" charset="2"/>
            </a:endParaRPr>
          </a:p>
          <a:p>
            <a:pPr algn="l"/>
            <a:r>
              <a:rPr lang="en-US" altLang="zh-CN" dirty="0" smtClean="0">
                <a:sym typeface="Wingdings" panose="05000000000000000000" pitchFamily="2" charset="2"/>
              </a:rPr>
              <a:t>2</a:t>
            </a:r>
            <a:r>
              <a:rPr lang="zh-CN" altLang="en-US" dirty="0" smtClean="0">
                <a:sym typeface="Wingdings" panose="05000000000000000000" pitchFamily="2" charset="2"/>
              </a:rPr>
              <a:t>、切记批量下载，属于非法下载，严重时可能导致所</a:t>
            </a:r>
            <a:r>
              <a:rPr lang="en-US" altLang="zh-CN" dirty="0" smtClean="0">
                <a:sym typeface="Wingdings" panose="05000000000000000000" pitchFamily="2" charset="2"/>
              </a:rPr>
              <a:t>IP</a:t>
            </a:r>
            <a:r>
              <a:rPr lang="zh-CN" altLang="en-US" dirty="0" smtClean="0">
                <a:sym typeface="Wingdings" panose="05000000000000000000" pitchFamily="2" charset="2"/>
              </a:rPr>
              <a:t>被数据库商封掉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84649" y="5650468"/>
            <a:ext cx="1823639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zh-CN" altLang="en-US" dirty="0" smtClean="0">
                <a:sym typeface="Wingdings" panose="05000000000000000000" pitchFamily="2" charset="2"/>
              </a:rPr>
              <a:t>可直接下载全文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76200" y="5650468"/>
            <a:ext cx="914400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ctr"/>
            <a:endParaRPr lang="zh-CN" altLang="en-US" b="1">
              <a:solidFill>
                <a:schemeClr val="accent2"/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23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" y="1571625"/>
            <a:ext cx="8534400" cy="52863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1242" y="1540559"/>
            <a:ext cx="6742758" cy="53292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612" y="5553426"/>
            <a:ext cx="4191000" cy="3439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534121" y="63231"/>
            <a:ext cx="6477000" cy="147732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zh-CN" altLang="en-US" dirty="0" smtClean="0">
                <a:sym typeface="Wingdings" panose="05000000000000000000" pitchFamily="2" charset="2"/>
              </a:rPr>
              <a:t>最新版</a:t>
            </a:r>
            <a:r>
              <a:rPr lang="en-US" altLang="zh-CN" dirty="0" smtClean="0">
                <a:sym typeface="Wingdings" panose="05000000000000000000" pitchFamily="2" charset="2"/>
              </a:rPr>
              <a:t>Endnote X7.3 </a:t>
            </a:r>
            <a:r>
              <a:rPr lang="zh-CN" altLang="en-US" dirty="0" smtClean="0">
                <a:sym typeface="Wingdings" panose="05000000000000000000" pitchFamily="2" charset="2"/>
              </a:rPr>
              <a:t>默认“</a:t>
            </a:r>
            <a:r>
              <a:rPr lang="en-US" altLang="zh-CN" dirty="0" smtClean="0">
                <a:sym typeface="Wingdings" panose="05000000000000000000" pitchFamily="2" charset="2"/>
              </a:rPr>
              <a:t>online search</a:t>
            </a:r>
            <a:r>
              <a:rPr lang="zh-CN" altLang="en-US" dirty="0" smtClean="0">
                <a:sym typeface="Wingdings" panose="05000000000000000000" pitchFamily="2" charset="2"/>
              </a:rPr>
              <a:t>”后对检索结果直接下载全文“</a:t>
            </a:r>
            <a:r>
              <a:rPr lang="en-US" altLang="zh-CN" dirty="0" smtClean="0">
                <a:sym typeface="Wingdings" panose="05000000000000000000" pitchFamily="2" charset="2"/>
              </a:rPr>
              <a:t>find full text</a:t>
            </a:r>
            <a:r>
              <a:rPr lang="zh-CN" altLang="en-US" dirty="0" smtClean="0">
                <a:sym typeface="Wingdings" panose="05000000000000000000" pitchFamily="2" charset="2"/>
              </a:rPr>
              <a:t>”，需要手动更改设置</a:t>
            </a:r>
            <a:r>
              <a:rPr lang="en-US" altLang="zh-CN" dirty="0" smtClean="0">
                <a:sym typeface="Wingdings" panose="05000000000000000000" pitchFamily="2" charset="2"/>
              </a:rPr>
              <a:t>:</a:t>
            </a:r>
          </a:p>
          <a:p>
            <a:pPr algn="l"/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    Edit---Preferences---Find </a:t>
            </a:r>
            <a:r>
              <a:rPr lang="en-US" altLang="zh-CN" dirty="0" err="1" smtClean="0">
                <a:sym typeface="Wingdings" panose="05000000000000000000" pitchFamily="2" charset="2"/>
              </a:rPr>
              <a:t>Ful</a:t>
            </a:r>
            <a:r>
              <a:rPr lang="en-US" altLang="zh-CN" dirty="0" smtClean="0">
                <a:sym typeface="Wingdings" panose="05000000000000000000" pitchFamily="2" charset="2"/>
              </a:rPr>
              <a:t> Text---</a:t>
            </a:r>
            <a:r>
              <a:rPr lang="zh-CN" altLang="en-US" dirty="0" smtClean="0">
                <a:sym typeface="Wingdings" panose="05000000000000000000" pitchFamily="2" charset="2"/>
              </a:rPr>
              <a:t>取消勾选 </a:t>
            </a:r>
            <a:r>
              <a:rPr lang="en-US" altLang="zh-CN" dirty="0" err="1" smtClean="0">
                <a:sym typeface="Wingdings" panose="05000000000000000000" pitchFamily="2" charset="2"/>
              </a:rPr>
              <a:t>Automaticall</a:t>
            </a:r>
            <a:r>
              <a:rPr lang="en-US" altLang="zh-CN" dirty="0"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ym typeface="Wingdings" panose="05000000000000000000" pitchFamily="2" charset="2"/>
              </a:rPr>
              <a:t>invoke Find Full Text on newly-</a:t>
            </a:r>
            <a:r>
              <a:rPr lang="en-US" altLang="zh-CN" dirty="0" err="1" smtClean="0">
                <a:sym typeface="Wingdings" panose="05000000000000000000" pitchFamily="2" charset="2"/>
              </a:rPr>
              <a:t>importe</a:t>
            </a:r>
            <a:endParaRPr lang="en-US" altLang="zh-CN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50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" t="14391" r="28334" b="30486"/>
          <a:stretch>
            <a:fillRect/>
          </a:stretch>
        </p:blipFill>
        <p:spPr bwMode="auto">
          <a:xfrm>
            <a:off x="107950" y="2108200"/>
            <a:ext cx="8964613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标题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18487" cy="1084262"/>
          </a:xfrm>
        </p:spPr>
        <p:txBody>
          <a:bodyPr/>
          <a:lstStyle/>
          <a:p>
            <a:r>
              <a:rPr lang="en-US" altLang="zh-CN" dirty="0" smtClean="0"/>
              <a:t>2.3  Google scholar</a:t>
            </a:r>
            <a:r>
              <a:rPr lang="zh-CN" altLang="en-US" dirty="0" smtClean="0"/>
              <a:t>导入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8316913" y="2395538"/>
            <a:ext cx="755650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3" name="内容占位符 2"/>
          <p:cNvSpPr>
            <a:spLocks noGrp="1"/>
          </p:cNvSpPr>
          <p:nvPr>
            <p:ph idx="1"/>
          </p:nvPr>
        </p:nvSpPr>
        <p:spPr>
          <a:xfrm>
            <a:off x="719138" y="2143125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158721" name="Picture 1" descr="C:\Users\hewei\AppData\Roaming\Tencent\Users\306711232\QQ\WinTemp\RichOle\X(`IPW~L6G5W5BMPLO)NGW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27238"/>
            <a:ext cx="64103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2" descr="C:\Users\hewei\AppData\Roaming\Tencent\Users\306711232\QQ\WinTemp\RichOle\4J~U]XM}JNB1})YX[GEMV}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684588"/>
            <a:ext cx="7494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椭圆 6"/>
          <p:cNvSpPr/>
          <p:nvPr/>
        </p:nvSpPr>
        <p:spPr bwMode="auto">
          <a:xfrm>
            <a:off x="2051050" y="5845175"/>
            <a:ext cx="2233613" cy="719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 bwMode="auto">
          <a:xfrm>
            <a:off x="4427538" y="4835525"/>
            <a:ext cx="1081087" cy="43338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611188" y="1576388"/>
            <a:ext cx="453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>
                <a:ea typeface="华文仿宋" panose="02010600040101010101" pitchFamily="2" charset="-122"/>
              </a:rPr>
              <a:t>需要进行相关设置</a:t>
            </a: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4113213" y="4282827"/>
            <a:ext cx="4829175" cy="2619375"/>
            <a:chOff x="4113213" y="428282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213" y="4282827"/>
              <a:ext cx="4829175" cy="2619375"/>
            </a:xfrm>
            <a:prstGeom prst="rect">
              <a:avLst/>
            </a:prstGeom>
          </p:spPr>
        </p:pic>
        <p:sp>
          <p:nvSpPr>
            <p:cNvPr id="13" name="椭圆 12"/>
            <p:cNvSpPr/>
            <p:nvPr/>
          </p:nvSpPr>
          <p:spPr bwMode="auto">
            <a:xfrm>
              <a:off x="5453856" y="5073526"/>
              <a:ext cx="1729582" cy="552698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575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smtClean="0">
                <a:solidFill>
                  <a:srgbClr val="000000"/>
                </a:solidFill>
              </a:rPr>
              <a:t>文献管理的重要性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000000"/>
                </a:solidFill>
              </a:rPr>
              <a:t>文献利用的几点担忧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诸多文献从不同数据库重复下载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文献存放混乱，难以很快找到需要的文献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写论文时，文后参考文献的编写非常繁琐</a:t>
            </a:r>
          </a:p>
          <a:p>
            <a:pPr lvl="1"/>
            <a:r>
              <a:rPr lang="zh-CN" altLang="en-US" sz="2000" dirty="0">
                <a:solidFill>
                  <a:srgbClr val="CC6600"/>
                </a:solidFill>
              </a:rPr>
              <a:t>多次投稿时，要反复修改参考文献格式</a:t>
            </a:r>
          </a:p>
          <a:p>
            <a:pPr lvl="1"/>
            <a:r>
              <a:rPr lang="en-US" altLang="zh-CN" sz="2000" dirty="0">
                <a:solidFill>
                  <a:srgbClr val="CC6600"/>
                </a:solidFill>
              </a:rPr>
              <a:t>……</a:t>
            </a:r>
          </a:p>
          <a:p>
            <a:r>
              <a:rPr lang="zh-CN" altLang="en-US" dirty="0" smtClean="0">
                <a:solidFill>
                  <a:srgbClr val="000000"/>
                </a:solidFill>
              </a:rPr>
              <a:t>文献利用的矛盾所在</a:t>
            </a:r>
          </a:p>
          <a:p>
            <a:pPr lvl="1"/>
            <a:r>
              <a:rPr lang="zh-CN" altLang="en-US" dirty="0" smtClean="0">
                <a:solidFill>
                  <a:srgbClr val="CC6600"/>
                </a:solidFill>
              </a:rPr>
              <a:t>海量文献与徒手作业</a:t>
            </a:r>
          </a:p>
          <a:p>
            <a:endParaRPr lang="en-US" altLang="zh-CN" sz="2400" dirty="0" smtClean="0">
              <a:solidFill>
                <a:schemeClr val="folHlink"/>
              </a:solidFill>
            </a:endParaRPr>
          </a:p>
        </p:txBody>
      </p:sp>
      <p:pic>
        <p:nvPicPr>
          <p:cNvPr id="13316" name="Picture 4" descr="02274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285" y="50422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5"/>
          <p:cNvSpPr>
            <a:spLocks/>
          </p:cNvSpPr>
          <p:nvPr/>
        </p:nvSpPr>
        <p:spPr bwMode="auto">
          <a:xfrm>
            <a:off x="6372225" y="1844675"/>
            <a:ext cx="215900" cy="3529013"/>
          </a:xfrm>
          <a:prstGeom prst="rightBracket">
            <a:avLst>
              <a:gd name="adj" fmla="val 136213"/>
            </a:avLst>
          </a:prstGeom>
          <a:noFill/>
          <a:ln w="317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gray">
          <a:xfrm>
            <a:off x="7123208" y="2097087"/>
            <a:ext cx="1368425" cy="3024188"/>
          </a:xfrm>
          <a:prstGeom prst="verticalScroll">
            <a:avLst>
              <a:gd name="adj" fmla="val 12500"/>
            </a:avLst>
          </a:prstGeom>
          <a:gradFill rotWithShape="1">
            <a:gsLst>
              <a:gs pos="0">
                <a:schemeClr val="folHlink"/>
              </a:gs>
              <a:gs pos="50000">
                <a:schemeClr val="folHlink">
                  <a:gamma/>
                  <a:tint val="0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defRPr/>
            </a:pPr>
            <a:r>
              <a:rPr lang="zh-CN" altLang="en-US" sz="2000" b="1">
                <a:latin typeface="Arial" charset="0"/>
                <a:ea typeface="宋体" pitchFamily="2" charset="-122"/>
              </a:rPr>
              <a:t>管理才是正道</a:t>
            </a:r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78885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3317" grpId="0" animBg="1"/>
      <p:bldP spid="133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2.4  </a:t>
            </a:r>
            <a:r>
              <a:rPr lang="zh-CN" altLang="en-US" dirty="0" smtClean="0"/>
              <a:t>数据库检索导入</a:t>
            </a: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2700338" y="1412875"/>
            <a:ext cx="489585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Web of Science——SCI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n-US" altLang="zh-CN" dirty="0"/>
              <a:t>CNKI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zh-CN" altLang="en-US" dirty="0"/>
              <a:t>维普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ACM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IEEE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Elsevier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/>
              <a:t>Springer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41952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8" y="1417637"/>
            <a:ext cx="9001348" cy="4361323"/>
          </a:xfrm>
          <a:prstGeom prst="rect">
            <a:avLst/>
          </a:prstGeom>
        </p:spPr>
      </p:pic>
      <p:sp>
        <p:nvSpPr>
          <p:cNvPr id="2150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2.4  </a:t>
            </a:r>
            <a:r>
              <a:rPr lang="zh-CN" altLang="en-US" dirty="0"/>
              <a:t>数据库检索导入</a:t>
            </a:r>
            <a:br>
              <a:rPr lang="zh-CN" altLang="en-US" dirty="0"/>
            </a:br>
            <a:r>
              <a:rPr lang="en-US" altLang="zh-CN" sz="2400" dirty="0" smtClean="0">
                <a:solidFill>
                  <a:srgbClr val="000000"/>
                </a:solidFill>
              </a:rPr>
              <a:t>——Web of Science(SCI)</a:t>
            </a:r>
            <a:r>
              <a:rPr lang="zh-CN" altLang="en-US" sz="2400" dirty="0" smtClean="0">
                <a:solidFill>
                  <a:srgbClr val="000000"/>
                </a:solidFill>
              </a:rPr>
              <a:t>数据库</a:t>
            </a:r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7" name="椭圆 6"/>
          <p:cNvSpPr/>
          <p:nvPr/>
        </p:nvSpPr>
        <p:spPr bwMode="auto">
          <a:xfrm>
            <a:off x="3923928" y="3789040"/>
            <a:ext cx="936104" cy="36004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11388" y="3861048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11388" y="4763283"/>
            <a:ext cx="344388" cy="360040"/>
          </a:xfrm>
          <a:prstGeom prst="rect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555776" y="3119265"/>
            <a:ext cx="4981575" cy="3648075"/>
            <a:chOff x="1738982" y="760562"/>
            <a:chExt cx="4981575" cy="364807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8982" y="760562"/>
              <a:ext cx="4981575" cy="3648075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 bwMode="auto">
            <a:xfrm>
              <a:off x="3294272" y="3842151"/>
              <a:ext cx="1997808" cy="402823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912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97" r="29723" b="6250"/>
          <a:stretch>
            <a:fillRect/>
          </a:stretch>
        </p:blipFill>
        <p:spPr bwMode="auto">
          <a:xfrm>
            <a:off x="0" y="1439863"/>
            <a:ext cx="91440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427538" y="2997200"/>
            <a:ext cx="9366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58900" y="2359024"/>
            <a:ext cx="5257800" cy="3048000"/>
            <a:chOff x="458900" y="2359024"/>
            <a:chExt cx="5257800" cy="3048000"/>
          </a:xfrm>
        </p:grpSpPr>
        <p:pic>
          <p:nvPicPr>
            <p:cNvPr id="156675" name="Picture 3" descr="C:\Users\hewei\AppData\Roaming\Tencent\Users\306711232\QQ\WinTemp\RichOle\[@HAXQ{EJ}%A_9CGV1_~55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900" y="2359024"/>
              <a:ext cx="52578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椭圆 7"/>
            <p:cNvSpPr/>
            <p:nvPr/>
          </p:nvSpPr>
          <p:spPr bwMode="auto">
            <a:xfrm>
              <a:off x="1123474" y="385921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06999" y="2992437"/>
            <a:ext cx="4829175" cy="2619375"/>
            <a:chOff x="4106999" y="2992437"/>
            <a:chExt cx="4829175" cy="26193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6999" y="2992437"/>
              <a:ext cx="4829175" cy="2619375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 bwMode="auto">
            <a:xfrm>
              <a:off x="5573180" y="3713163"/>
              <a:ext cx="2879725" cy="720725"/>
            </a:xfrm>
            <a:prstGeom prst="ellipse">
              <a:avLst/>
            </a:prstGeom>
            <a:noFill/>
            <a:ln w="349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——EI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xmlns="" val="128933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719138" y="1995487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6405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2" t="31125" r="31100" b="6250"/>
          <a:stretch>
            <a:fillRect/>
          </a:stretch>
        </p:blipFill>
        <p:spPr bwMode="auto">
          <a:xfrm>
            <a:off x="0" y="1447800"/>
            <a:ext cx="7019925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84213" y="2671762"/>
            <a:ext cx="1079500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699" name="Picture 3" descr="C:\Users\hewei\AppData\Roaming\Tencent\Users\306711232\QQ\WinTemp\RichOle\H]E1R14~R05)_CXQ_K2`GS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3248025"/>
            <a:ext cx="709612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755650" y="3248025"/>
            <a:ext cx="107950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2" t="23250" r="13945" b="6250"/>
          <a:stretch>
            <a:fillRect/>
          </a:stretch>
        </p:blipFill>
        <p:spPr bwMode="auto">
          <a:xfrm>
            <a:off x="0" y="3549650"/>
            <a:ext cx="68754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0" y="5768975"/>
            <a:ext cx="900113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 bwMode="auto">
          <a:xfrm>
            <a:off x="3563938" y="3536950"/>
            <a:ext cx="576262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2239962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6" descr="C:\Users\hewei\AppData\Roaming\Tencent\Users\306711232\QQ\WinTemp\RichOle\(%QC4(VDX{10(GFK}%N16G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824287"/>
            <a:ext cx="42195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椭圆 14"/>
          <p:cNvSpPr/>
          <p:nvPr/>
        </p:nvSpPr>
        <p:spPr bwMode="auto">
          <a:xfrm>
            <a:off x="3924300" y="4616450"/>
            <a:ext cx="27352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——CNKI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xmlns="" val="222419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4" t="30141" r="29723" b="14735"/>
          <a:stretch>
            <a:fillRect/>
          </a:stretch>
        </p:blipFill>
        <p:spPr bwMode="auto">
          <a:xfrm>
            <a:off x="0" y="1341438"/>
            <a:ext cx="73802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11188" y="1700213"/>
            <a:ext cx="576262" cy="28892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08" t="51797" r="29723" b="16704"/>
          <a:stretch>
            <a:fillRect/>
          </a:stretch>
        </p:blipFill>
        <p:spPr bwMode="auto">
          <a:xfrm>
            <a:off x="0" y="2420938"/>
            <a:ext cx="73088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4787900" y="2708275"/>
            <a:ext cx="792163" cy="36036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39750" y="3068638"/>
            <a:ext cx="792163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52" b="37202"/>
          <a:stretch>
            <a:fillRect/>
          </a:stretch>
        </p:blipFill>
        <p:spPr bwMode="auto">
          <a:xfrm>
            <a:off x="1042988" y="1844675"/>
            <a:ext cx="82010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hewei\AppData\Roaming\Tencent\Users\306711232\QQ\WinTemp\RichOle\E@(1TXEKQ@V72J(V2}%I_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41624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椭圆 12"/>
          <p:cNvSpPr/>
          <p:nvPr/>
        </p:nvSpPr>
        <p:spPr bwMode="auto">
          <a:xfrm>
            <a:off x="4427538" y="4437063"/>
            <a:ext cx="2736850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维普数据库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xmlns="" val="35687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——ACM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2" t="8485" r="16711" b="16704"/>
          <a:stretch>
            <a:fillRect/>
          </a:stretch>
        </p:blipFill>
        <p:spPr bwMode="auto">
          <a:xfrm>
            <a:off x="107950" y="1385888"/>
            <a:ext cx="89281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6754178" y="1830387"/>
            <a:ext cx="2207656" cy="3693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ctr"/>
            <a:r>
              <a:rPr lang="en-US" altLang="zh-CN" b="1" dirty="0">
                <a:solidFill>
                  <a:schemeClr val="accent2"/>
                </a:solidFill>
              </a:rPr>
              <a:t>TIPs: </a:t>
            </a:r>
            <a:r>
              <a:rPr lang="zh-CN" altLang="en-US" b="1" dirty="0">
                <a:solidFill>
                  <a:schemeClr val="accent2"/>
                </a:solidFill>
              </a:rPr>
              <a:t>只能单篇导出</a:t>
            </a:r>
          </a:p>
        </p:txBody>
      </p:sp>
      <p:sp>
        <p:nvSpPr>
          <p:cNvPr id="7" name="椭圆 6"/>
          <p:cNvSpPr/>
          <p:nvPr/>
        </p:nvSpPr>
        <p:spPr bwMode="auto">
          <a:xfrm>
            <a:off x="7740650" y="3500438"/>
            <a:ext cx="647700" cy="2159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2" t="32109" r="23354" b="36391"/>
          <a:stretch>
            <a:fillRect/>
          </a:stretch>
        </p:blipFill>
        <p:spPr bwMode="auto">
          <a:xfrm>
            <a:off x="1043608" y="3800476"/>
            <a:ext cx="78486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7667625" y="5516563"/>
            <a:ext cx="936625" cy="360362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4305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719138" y="1752600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3976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08" t="11438" r="15051" b="13751"/>
          <a:stretch>
            <a:fillRect/>
          </a:stretch>
        </p:blipFill>
        <p:spPr bwMode="auto">
          <a:xfrm>
            <a:off x="-30480" y="1362075"/>
            <a:ext cx="9217026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812733" y="4046538"/>
            <a:ext cx="900112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19" t="58250" r="41145" b="12595"/>
          <a:stretch>
            <a:fillRect/>
          </a:stretch>
        </p:blipFill>
        <p:spPr bwMode="auto">
          <a:xfrm>
            <a:off x="3779838" y="3365500"/>
            <a:ext cx="28797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3779838" y="4086225"/>
            <a:ext cx="13684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5219700" y="4518025"/>
            <a:ext cx="1368425" cy="4318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76801" name="Picture 1" descr="C:\Users\hewei\AppData\Roaming\Tencent\Users\306711232\QQ\WinTemp\RichOle\U$M18Z])[$NT}IT2]$@M~K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6488" y="5202555"/>
            <a:ext cx="55435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——IEEE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xmlns="" val="3717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719138" y="1752600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3976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38" r="29723" b="6250"/>
          <a:stretch>
            <a:fillRect/>
          </a:stretch>
        </p:blipFill>
        <p:spPr bwMode="auto">
          <a:xfrm>
            <a:off x="0" y="1392238"/>
            <a:ext cx="8964613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859338" y="2212975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24931" name="Picture 3" descr="C:\Users\hewei\AppData\Roaming\Tencent\Users\306711232\QQ\WinTemp\RichOle\M]P2}%1UMXAP_2ISJ{X63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65500"/>
            <a:ext cx="57610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4" descr="C:\Users\hewei\AppData\Roaming\Tencent\Users\306711232\QQ\WinTemp\RichOle\Z_Y)%K{K(21}9EU`EWD7%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7658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2268538" y="4157663"/>
            <a:ext cx="3352800" cy="89535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en-US" altLang="zh-CN" sz="2400" dirty="0"/>
              <a:t>Elsevier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xmlns="" val="2182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  <a:r>
              <a:rPr lang="en-US" altLang="zh-CN" sz="2400" kern="0" dirty="0" smtClean="0">
                <a:solidFill>
                  <a:srgbClr val="000000"/>
                </a:solidFill>
              </a:rPr>
              <a:t>——</a:t>
            </a:r>
            <a:r>
              <a:rPr lang="en-US" altLang="zh-CN" sz="2400" dirty="0"/>
              <a:t>Springer</a:t>
            </a:r>
            <a:r>
              <a:rPr lang="zh-CN" altLang="en-US" sz="2400" kern="0" dirty="0" smtClean="0">
                <a:solidFill>
                  <a:srgbClr val="000000"/>
                </a:solidFill>
              </a:rPr>
              <a:t>数据库</a:t>
            </a:r>
            <a:endParaRPr lang="zh-CN" altLang="en-US" kern="0" dirty="0" smtClean="0"/>
          </a:p>
        </p:txBody>
      </p:sp>
      <p:sp>
        <p:nvSpPr>
          <p:cNvPr id="20483" name="内容占位符 2"/>
          <p:cNvSpPr>
            <a:spLocks noGrp="1"/>
          </p:cNvSpPr>
          <p:nvPr>
            <p:ph idx="1"/>
          </p:nvPr>
        </p:nvSpPr>
        <p:spPr>
          <a:xfrm>
            <a:off x="719138" y="1878012"/>
            <a:ext cx="7740650" cy="4525963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523037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2" t="13406" r="16159" b="6250"/>
          <a:stretch>
            <a:fillRect/>
          </a:stretch>
        </p:blipFill>
        <p:spPr bwMode="auto">
          <a:xfrm>
            <a:off x="142875" y="1449387"/>
            <a:ext cx="87503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300788" y="5435600"/>
            <a:ext cx="1066800" cy="3810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06285" y="2266048"/>
            <a:ext cx="1570038" cy="64633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fontAlgn="ctr">
              <a:defRPr b="1">
                <a:solidFill>
                  <a:schemeClr val="accent2"/>
                </a:solidFill>
              </a:defRPr>
            </a:lvl1pPr>
          </a:lstStyle>
          <a:p>
            <a:r>
              <a:rPr lang="en-US" altLang="zh-CN" dirty="0" smtClean="0"/>
              <a:t>TIPs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r>
              <a:rPr lang="zh-CN" altLang="en-US" dirty="0" smtClean="0"/>
              <a:t>只能</a:t>
            </a:r>
            <a:r>
              <a:rPr lang="zh-CN" altLang="en-US" dirty="0"/>
              <a:t>单篇导出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65" t="24236" r="29721" b="27531"/>
          <a:stretch>
            <a:fillRect/>
          </a:stretch>
        </p:blipFill>
        <p:spPr bwMode="auto">
          <a:xfrm>
            <a:off x="1042988" y="2986087"/>
            <a:ext cx="49688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 bwMode="auto">
          <a:xfrm>
            <a:off x="4284663" y="5219700"/>
            <a:ext cx="1295400" cy="358775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131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内容占位符 4"/>
          <p:cNvSpPr>
            <a:spLocks noGrp="1"/>
          </p:cNvSpPr>
          <p:nvPr>
            <p:ph idx="1"/>
          </p:nvPr>
        </p:nvSpPr>
        <p:spPr>
          <a:xfrm>
            <a:off x="2246471" y="1789112"/>
            <a:ext cx="6156325" cy="38163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sz="2800" dirty="0" smtClean="0">
                <a:solidFill>
                  <a:srgbClr val="660033"/>
                </a:solidFill>
              </a:rPr>
              <a:t>数据库导入到</a:t>
            </a: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案例总结</a:t>
            </a:r>
            <a:r>
              <a:rPr lang="en-US" altLang="zh-CN" sz="2800" dirty="0" smtClean="0">
                <a:solidFill>
                  <a:srgbClr val="660033"/>
                </a:solidFill>
              </a:rPr>
              <a:t>——</a:t>
            </a:r>
          </a:p>
          <a:p>
            <a:r>
              <a:rPr lang="zh-CN" altLang="en-US" sz="2400" dirty="0" smtClean="0"/>
              <a:t>事先</a:t>
            </a:r>
            <a:r>
              <a:rPr lang="en-US" altLang="zh-CN" sz="2400" dirty="0" smtClean="0"/>
              <a:t>open</a:t>
            </a:r>
            <a:r>
              <a:rPr lang="zh-CN" altLang="en-US" sz="2400" dirty="0" smtClean="0"/>
              <a:t>或者</a:t>
            </a:r>
            <a:r>
              <a:rPr lang="en-US" altLang="zh-CN" sz="2400" dirty="0" smtClean="0"/>
              <a:t>new</a:t>
            </a:r>
            <a:r>
              <a:rPr lang="zh-CN" altLang="en-US" sz="2400" dirty="0" smtClean="0"/>
              <a:t>一个</a:t>
            </a:r>
            <a:r>
              <a:rPr lang="en-US" altLang="zh-CN" sz="2400" dirty="0" smtClean="0"/>
              <a:t>library</a:t>
            </a:r>
          </a:p>
          <a:p>
            <a:r>
              <a:rPr lang="zh-CN" altLang="en-US" sz="2400" dirty="0" smtClean="0"/>
              <a:t>检索</a:t>
            </a:r>
            <a:r>
              <a:rPr lang="en-US" altLang="zh-CN" sz="2400" dirty="0" smtClean="0"/>
              <a:t>----</a:t>
            </a:r>
            <a:r>
              <a:rPr lang="zh-CN" altLang="en-US" sz="2400" dirty="0" smtClean="0"/>
              <a:t>选择</a:t>
            </a:r>
            <a:r>
              <a:rPr lang="en-US" altLang="zh-CN" sz="2400" dirty="0" smtClean="0"/>
              <a:t>-----</a:t>
            </a:r>
            <a:r>
              <a:rPr lang="zh-CN" altLang="en-US" sz="2400" dirty="0" smtClean="0"/>
              <a:t>导出：</a:t>
            </a:r>
            <a:r>
              <a:rPr lang="en-US" altLang="zh-CN" sz="2400" dirty="0" smtClean="0">
                <a:solidFill>
                  <a:schemeClr val="accent2"/>
                </a:solidFill>
              </a:rPr>
              <a:t>export</a:t>
            </a:r>
            <a:r>
              <a:rPr lang="zh-CN" altLang="en-US" sz="2400" dirty="0" smtClean="0">
                <a:solidFill>
                  <a:schemeClr val="accent2"/>
                </a:solidFill>
              </a:rPr>
              <a:t>、</a:t>
            </a:r>
            <a:r>
              <a:rPr lang="en-US" altLang="zh-CN" sz="2400" dirty="0" smtClean="0">
                <a:solidFill>
                  <a:schemeClr val="accent2"/>
                </a:solidFill>
              </a:rPr>
              <a:t>download</a:t>
            </a:r>
            <a:r>
              <a:rPr lang="zh-CN" altLang="en-US" sz="2400" dirty="0" smtClean="0">
                <a:solidFill>
                  <a:schemeClr val="accent2"/>
                </a:solidFill>
              </a:rPr>
              <a:t>、输出、导入、下载等字样</a:t>
            </a:r>
            <a:endParaRPr lang="en-US" altLang="zh-CN" sz="2400" dirty="0" smtClean="0">
              <a:solidFill>
                <a:schemeClr val="accent2"/>
              </a:solidFill>
            </a:endParaRPr>
          </a:p>
          <a:p>
            <a:r>
              <a:rPr lang="zh-CN" altLang="en-US" sz="2400" dirty="0" smtClean="0"/>
              <a:t>输出格式：</a:t>
            </a:r>
            <a:r>
              <a:rPr lang="en-US" altLang="zh-CN" sz="2400" dirty="0" smtClean="0">
                <a:solidFill>
                  <a:srgbClr val="FF0000"/>
                </a:solidFill>
              </a:rPr>
              <a:t>Endnote</a:t>
            </a:r>
            <a:r>
              <a:rPr lang="zh-CN" altLang="en-US" sz="2400" dirty="0" smtClean="0">
                <a:solidFill>
                  <a:srgbClr val="FF0000"/>
                </a:solidFill>
              </a:rPr>
              <a:t>格式</a:t>
            </a:r>
          </a:p>
          <a:p>
            <a:r>
              <a:rPr lang="zh-CN" altLang="en-US" sz="2400" dirty="0" smtClean="0"/>
              <a:t>数据库导入，只有题录信息，没有全文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直接导入</a:t>
            </a:r>
            <a:endParaRPr lang="en-US" altLang="zh-CN" sz="2000" dirty="0" smtClean="0"/>
          </a:p>
          <a:p>
            <a:pPr lvl="1"/>
            <a:r>
              <a:rPr lang="zh-CN" altLang="en-US" sz="2000" dirty="0" smtClean="0"/>
              <a:t>先下载文件、再手工导入</a:t>
            </a:r>
            <a:endParaRPr lang="en-US" altLang="zh-CN" sz="2000" dirty="0" smtClean="0"/>
          </a:p>
          <a:p>
            <a:pPr lvl="1">
              <a:buFontTx/>
              <a:buNone/>
            </a:pPr>
            <a:endParaRPr lang="zh-CN" altLang="en-US" sz="2400" dirty="0" smtClean="0"/>
          </a:p>
          <a:p>
            <a:pPr lvl="1"/>
            <a:endParaRPr lang="zh-CN" altLang="en-US" sz="2000" dirty="0" smtClean="0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7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2.4  </a:t>
            </a:r>
            <a:r>
              <a:rPr lang="zh-CN" altLang="en-US" kern="0" dirty="0" smtClean="0"/>
              <a:t>数据库检索导入</a:t>
            </a:r>
          </a:p>
        </p:txBody>
      </p:sp>
      <p:sp>
        <p:nvSpPr>
          <p:cNvPr id="8" name="文本占位符 5"/>
          <p:cNvSpPr txBox="1">
            <a:spLocks/>
          </p:cNvSpPr>
          <p:nvPr/>
        </p:nvSpPr>
        <p:spPr bwMode="auto"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None/>
              <a:defRPr sz="12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None/>
              <a:defRPr sz="10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900">
                <a:solidFill>
                  <a:schemeClr val="tx1"/>
                </a:solidFill>
                <a:latin typeface="Arial" pitchFamily="34" charset="0"/>
                <a:ea typeface="+mn-ea"/>
              </a:defRPr>
            </a:lvl9pPr>
          </a:lstStyle>
          <a:p>
            <a:pPr algn="ctr"/>
            <a:endParaRPr lang="en-US" altLang="zh-CN" sz="2400" kern="0" smtClean="0"/>
          </a:p>
          <a:p>
            <a:pPr algn="ctr"/>
            <a:endParaRPr lang="en-US" altLang="zh-CN" sz="2400" kern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kern="0" smtClean="0">
                <a:solidFill>
                  <a:schemeClr val="bg1"/>
                </a:solidFill>
              </a:rPr>
              <a:t>知识点解析</a:t>
            </a:r>
            <a:endParaRPr lang="zh-CN" altLang="en-US" sz="2400" kern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9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726"/>
          <a:stretch/>
        </p:blipFill>
        <p:spPr>
          <a:xfrm>
            <a:off x="323528" y="764705"/>
            <a:ext cx="8809360" cy="5788496"/>
          </a:xfrm>
          <a:prstGeom prst="rect">
            <a:avLst/>
          </a:prstGeom>
        </p:spPr>
      </p:pic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9219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218487" cy="981075"/>
          </a:xfrm>
        </p:spPr>
        <p:txBody>
          <a:bodyPr/>
          <a:lstStyle/>
          <a:p>
            <a:r>
              <a:rPr lang="zh-CN" altLang="en-US" dirty="0" smtClean="0"/>
              <a:t>先看看</a:t>
            </a:r>
            <a:r>
              <a:rPr lang="en-US" altLang="zh-CN" dirty="0" smtClean="0"/>
              <a:t>EndNote</a:t>
            </a:r>
            <a:r>
              <a:rPr lang="zh-CN" altLang="en-US" dirty="0" smtClean="0"/>
              <a:t>的工作界面</a:t>
            </a:r>
          </a:p>
        </p:txBody>
      </p:sp>
      <p:sp>
        <p:nvSpPr>
          <p:cNvPr id="9221" name="圆角矩形 11"/>
          <p:cNvSpPr>
            <a:spLocks noChangeArrowheads="1"/>
          </p:cNvSpPr>
          <p:nvPr/>
        </p:nvSpPr>
        <p:spPr bwMode="auto">
          <a:xfrm>
            <a:off x="323850" y="981075"/>
            <a:ext cx="7777163" cy="431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2" name="圆角矩形 6"/>
          <p:cNvSpPr>
            <a:spLocks noChangeArrowheads="1"/>
          </p:cNvSpPr>
          <p:nvPr/>
        </p:nvSpPr>
        <p:spPr bwMode="auto">
          <a:xfrm>
            <a:off x="323850" y="1412776"/>
            <a:ext cx="1151806" cy="489585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3" name="圆角矩形 7"/>
          <p:cNvSpPr>
            <a:spLocks noChangeArrowheads="1"/>
          </p:cNvSpPr>
          <p:nvPr/>
        </p:nvSpPr>
        <p:spPr bwMode="auto">
          <a:xfrm>
            <a:off x="1548680" y="2060847"/>
            <a:ext cx="5039543" cy="418437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4" name="圆角矩形 5"/>
          <p:cNvSpPr>
            <a:spLocks noChangeArrowheads="1"/>
          </p:cNvSpPr>
          <p:nvPr/>
        </p:nvSpPr>
        <p:spPr bwMode="auto">
          <a:xfrm>
            <a:off x="1475656" y="1484313"/>
            <a:ext cx="5112568" cy="5762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225" name="圆角矩形 8"/>
          <p:cNvSpPr>
            <a:spLocks noChangeArrowheads="1"/>
          </p:cNvSpPr>
          <p:nvPr/>
        </p:nvSpPr>
        <p:spPr bwMode="auto">
          <a:xfrm>
            <a:off x="6629400" y="1477193"/>
            <a:ext cx="2400300" cy="492360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112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2.5  </a:t>
            </a:r>
            <a:r>
              <a:rPr lang="zh-CN" altLang="en-US" kern="0" dirty="0" smtClean="0"/>
              <a:t>手工导入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56" y="1371600"/>
            <a:ext cx="75438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5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2.5  </a:t>
            </a:r>
            <a:r>
              <a:rPr lang="zh-CN" altLang="en-US" dirty="0" smtClean="0"/>
              <a:t>手工导入</a:t>
            </a:r>
          </a:p>
        </p:txBody>
      </p:sp>
      <p:sp>
        <p:nvSpPr>
          <p:cNvPr id="3072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725" b="8829"/>
          <a:stretch>
            <a:fillRect/>
          </a:stretch>
        </p:blipFill>
        <p:spPr bwMode="auto">
          <a:xfrm>
            <a:off x="719138" y="188913"/>
            <a:ext cx="74517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19250" y="1512093"/>
            <a:ext cx="5110956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作者：一名一行  名在前姓在后；姓前明后加逗号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525" y="227647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年份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619250" y="2670175"/>
            <a:ext cx="73453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文章标题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20838" y="3065463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期刊名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619250" y="3489325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卷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619250" y="3938588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期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619250" y="4297363"/>
            <a:ext cx="1008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页码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258888" y="1624013"/>
            <a:ext cx="18319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文献评级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425825" y="1225867"/>
            <a:ext cx="18319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51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种文献类型可供选择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1619250" y="1225867"/>
            <a:ext cx="1806575" cy="2862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741" y="1208088"/>
            <a:ext cx="2381250" cy="34480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01" y="1771650"/>
            <a:ext cx="1699194" cy="9580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1744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278" b="9813"/>
          <a:stretch>
            <a:fillRect/>
          </a:stretch>
        </p:blipFill>
        <p:spPr bwMode="auto">
          <a:xfrm>
            <a:off x="652463" y="188913"/>
            <a:ext cx="759142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31950" y="14128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关键词：一词一行</a:t>
            </a:r>
            <a:endParaRPr lang="zh-CN" altLang="en-US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250" y="18446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摘要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47813" y="2133600"/>
            <a:ext cx="6756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做文献标记，如“写作要用”，“很重要”，便于找到文献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47813" y="2565400"/>
            <a:ext cx="7108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  <a:ea typeface="黑体" panose="02010609060101010101" pitchFamily="49" charset="-122"/>
              </a:rPr>
              <a:t>做文献笔记，可以将原文经典语句，核心理论摘录于此，加以批注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47813" y="2924175"/>
            <a:ext cx="33115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文章链接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47813" y="3284538"/>
            <a:ext cx="59039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粘贴或拖拽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PDF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Word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 </a:t>
            </a:r>
            <a:r>
              <a:rPr lang="en-US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Excel</a:t>
            </a:r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等，作为附件表格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7813" y="3716338"/>
            <a:ext cx="33115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作者地址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547813" y="4005263"/>
            <a:ext cx="8353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粘贴图片或表格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b="5030"/>
          <a:stretch/>
        </p:blipFill>
        <p:spPr>
          <a:xfrm>
            <a:off x="3817681" y="720327"/>
            <a:ext cx="1978281" cy="13719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8561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525" y="1905000"/>
            <a:ext cx="8424862" cy="4525963"/>
          </a:xfrm>
        </p:spPr>
        <p:txBody>
          <a:bodyPr/>
          <a:lstStyle/>
          <a:p>
            <a:r>
              <a:rPr lang="zh-CN" altLang="en-US" dirty="0" smtClean="0"/>
              <a:t>手工添加</a:t>
            </a:r>
          </a:p>
          <a:p>
            <a:pPr lvl="1"/>
            <a:r>
              <a:rPr lang="zh-CN" altLang="en-US" b="0" dirty="0" smtClean="0"/>
              <a:t>作者栏：一</a:t>
            </a:r>
            <a:r>
              <a:rPr lang="zh-CN" altLang="en-US" b="0" dirty="0"/>
              <a:t>名</a:t>
            </a:r>
            <a:r>
              <a:rPr lang="zh-CN" altLang="en-US" b="0" dirty="0" smtClean="0"/>
              <a:t>一行；名</a:t>
            </a:r>
            <a:r>
              <a:rPr lang="zh-CN" altLang="en-US" b="0" dirty="0"/>
              <a:t>在前姓在后；姓前明后加</a:t>
            </a:r>
            <a:r>
              <a:rPr lang="zh-CN" altLang="en-US" b="0" dirty="0" smtClean="0"/>
              <a:t>逗号</a:t>
            </a:r>
            <a:endParaRPr lang="en-US" altLang="zh-CN" b="0" dirty="0" smtClean="0"/>
          </a:p>
          <a:p>
            <a:pPr lvl="1"/>
            <a:r>
              <a:rPr lang="zh-CN" altLang="en-US" b="0" dirty="0"/>
              <a:t>关键词：一词</a:t>
            </a:r>
            <a:r>
              <a:rPr lang="zh-CN" altLang="en-US" b="0" dirty="0" smtClean="0"/>
              <a:t>一行</a:t>
            </a:r>
            <a:endParaRPr lang="en-US" altLang="zh-CN" b="0" dirty="0" smtClean="0"/>
          </a:p>
          <a:p>
            <a:pPr lvl="1"/>
            <a:r>
              <a:rPr lang="en-US" altLang="zh-CN" b="0" dirty="0" smtClean="0"/>
              <a:t>Note</a:t>
            </a:r>
            <a:r>
              <a:rPr lang="zh-CN" altLang="en-US" b="0" dirty="0" smtClean="0"/>
              <a:t>、</a:t>
            </a:r>
            <a:r>
              <a:rPr lang="en-US" altLang="zh-CN" b="0" dirty="0" smtClean="0"/>
              <a:t>research note</a:t>
            </a:r>
            <a:r>
              <a:rPr lang="zh-CN" altLang="en-US" b="0" dirty="0" smtClean="0"/>
              <a:t>、</a:t>
            </a:r>
            <a:r>
              <a:rPr lang="en-US" altLang="zh-CN" b="0" dirty="0" smtClean="0"/>
              <a:t>Abstract</a:t>
            </a:r>
            <a:r>
              <a:rPr lang="zh-CN" altLang="en-US" b="0" dirty="0" smtClean="0"/>
              <a:t>共可输入</a:t>
            </a:r>
            <a:r>
              <a:rPr lang="en-US" altLang="zh-CN" b="0" dirty="0" smtClean="0"/>
              <a:t> 64,000 </a:t>
            </a:r>
            <a:r>
              <a:rPr lang="zh-CN" altLang="en-US" b="0" dirty="0" smtClean="0"/>
              <a:t>个字符</a:t>
            </a:r>
          </a:p>
          <a:p>
            <a:pPr lvl="1"/>
            <a:r>
              <a:rPr lang="zh-CN" altLang="en-US" b="0" dirty="0" smtClean="0"/>
              <a:t>文件</a:t>
            </a:r>
            <a:r>
              <a:rPr lang="en-US" altLang="zh-CN" b="0" dirty="0" smtClean="0"/>
              <a:t>PDF</a:t>
            </a:r>
            <a:r>
              <a:rPr lang="zh-CN" altLang="en-US" b="0" dirty="0" smtClean="0"/>
              <a:t>，</a:t>
            </a:r>
            <a:r>
              <a:rPr lang="en-US" altLang="zh-CN" b="0" dirty="0" smtClean="0"/>
              <a:t>excel</a:t>
            </a:r>
            <a:r>
              <a:rPr lang="zh-CN" altLang="en-US" b="0" dirty="0" smtClean="0"/>
              <a:t>，</a:t>
            </a:r>
            <a:r>
              <a:rPr lang="en-US" altLang="zh-CN" b="0" dirty="0" smtClean="0"/>
              <a:t>JPG</a:t>
            </a:r>
            <a:r>
              <a:rPr lang="zh-CN" altLang="en-US" b="0" dirty="0" smtClean="0"/>
              <a:t>等都可以添加到文献中</a:t>
            </a:r>
            <a:endParaRPr lang="en-US" altLang="zh-CN" b="0" dirty="0" smtClean="0"/>
          </a:p>
          <a:p>
            <a:pPr marL="457200" lvl="1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提示：</a:t>
            </a:r>
            <a:r>
              <a:rPr lang="zh-CN" altLang="en-US" b="0" dirty="0" smtClean="0"/>
              <a:t>如果记不住格式，可以打开已有的文献</a:t>
            </a:r>
            <a:r>
              <a:rPr lang="en-US" altLang="zh-CN" b="0" dirty="0" smtClean="0"/>
              <a:t>reference</a:t>
            </a:r>
            <a:endParaRPr lang="zh-CN" altLang="en-US" b="0" dirty="0" smtClean="0"/>
          </a:p>
          <a:p>
            <a:endParaRPr lang="en-US" altLang="zh-CN" b="0" dirty="0" smtClean="0"/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en-US" altLang="zh-CN" kern="0" dirty="0" smtClean="0"/>
              <a:t>2.5  </a:t>
            </a:r>
            <a:r>
              <a:rPr lang="zh-CN" altLang="en-US" kern="0" dirty="0" smtClean="0"/>
              <a:t>手工导入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9867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/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09800" y="627356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48200" y="2514600"/>
            <a:ext cx="3886200" cy="3015928"/>
            <a:chOff x="4572000" y="3042600"/>
            <a:chExt cx="3886200" cy="3015928"/>
          </a:xfrm>
        </p:grpSpPr>
        <p:sp>
          <p:nvSpPr>
            <p:cNvPr id="9" name="左箭头标注 8"/>
            <p:cNvSpPr/>
            <p:nvPr/>
          </p:nvSpPr>
          <p:spPr bwMode="auto">
            <a:xfrm>
              <a:off x="4572000" y="3042600"/>
              <a:ext cx="3886200" cy="3015928"/>
            </a:xfrm>
            <a:prstGeom prst="leftArrowCallout">
              <a:avLst>
                <a:gd name="adj1" fmla="val 10580"/>
                <a:gd name="adj2" fmla="val 7998"/>
                <a:gd name="adj3" fmla="val 18169"/>
                <a:gd name="adj4" fmla="val 7848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5483249" y="3144000"/>
              <a:ext cx="2919389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/>
                <a:t>3.1 </a:t>
              </a:r>
              <a:r>
                <a:rPr lang="zh-CN" altLang="en-US" sz="2000" dirty="0"/>
                <a:t>文献去重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3.2 </a:t>
              </a:r>
              <a:r>
                <a:rPr lang="zh-CN" altLang="en-US" sz="2000" dirty="0"/>
                <a:t>文献分组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3.3 </a:t>
              </a:r>
              <a:r>
                <a:rPr lang="zh-CN" altLang="en-US" sz="2000" dirty="0"/>
                <a:t>文献查询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3.4 </a:t>
              </a:r>
              <a:r>
                <a:rPr lang="zh-CN" altLang="en-US" sz="2000" dirty="0"/>
                <a:t>文献分析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3.5</a:t>
              </a:r>
              <a:r>
                <a:rPr lang="zh-CN" altLang="en-US" sz="2000" dirty="0"/>
                <a:t> 标记文献已读和未读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3.6 </a:t>
              </a:r>
              <a:r>
                <a:rPr lang="zh-CN" altLang="en-US" sz="2000" dirty="0"/>
                <a:t>文献</a:t>
              </a:r>
              <a:r>
                <a:rPr lang="zh-CN" altLang="en-US" sz="2000" dirty="0" smtClean="0"/>
                <a:t>评级</a:t>
              </a:r>
              <a:endParaRPr lang="en-US" altLang="zh-CN" sz="2000" dirty="0" smtClean="0"/>
            </a:p>
          </p:txBody>
        </p:sp>
      </p:grpSp>
      <p:sp>
        <p:nvSpPr>
          <p:cNvPr id="10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5276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3.1 </a:t>
            </a:r>
            <a:r>
              <a:rPr lang="zh-CN" altLang="en-US" smtClean="0"/>
              <a:t>文献去重</a:t>
            </a:r>
          </a:p>
        </p:txBody>
      </p:sp>
      <p:sp>
        <p:nvSpPr>
          <p:cNvPr id="3379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560" b="8656"/>
          <a:stretch>
            <a:fillRect/>
          </a:stretch>
        </p:blipFill>
        <p:spPr bwMode="auto">
          <a:xfrm>
            <a:off x="71438" y="1090613"/>
            <a:ext cx="8964612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/>
          <p:nvPr/>
        </p:nvSpPr>
        <p:spPr bwMode="auto">
          <a:xfrm>
            <a:off x="900113" y="47974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5" t="21454" r="34505" b="18500"/>
          <a:stretch>
            <a:fillRect/>
          </a:stretch>
        </p:blipFill>
        <p:spPr bwMode="auto">
          <a:xfrm>
            <a:off x="1187450" y="1844675"/>
            <a:ext cx="75612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7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3.2 </a:t>
            </a:r>
            <a:r>
              <a:rPr lang="zh-CN" altLang="en-US" smtClean="0"/>
              <a:t>文献分组</a:t>
            </a:r>
          </a:p>
        </p:txBody>
      </p:sp>
      <p:sp>
        <p:nvSpPr>
          <p:cNvPr id="3481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220" b="46234"/>
          <a:stretch>
            <a:fillRect/>
          </a:stretch>
        </p:blipFill>
        <p:spPr bwMode="auto">
          <a:xfrm>
            <a:off x="539750" y="1306513"/>
            <a:ext cx="69850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79988" y="1773238"/>
            <a:ext cx="4164012" cy="92233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   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Smart Group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智能建组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pPr>
              <a:defRPr/>
            </a:pP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 From Group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合并组</a:t>
            </a:r>
            <a:endParaRPr lang="en-US" altLang="zh-CN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55186" y="4225925"/>
            <a:ext cx="3789362" cy="369887"/>
          </a:xfrm>
          <a:prstGeom prst="rect">
            <a:avLst/>
          </a:prstGeom>
          <a:gradFill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 err="1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Creat</a:t>
            </a:r>
            <a:r>
              <a:rPr lang="en-US" altLang="zh-CN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Group Set   </a:t>
            </a:r>
            <a:r>
              <a:rPr lang="zh-CN" altLang="en-US" dirty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建立组群</a:t>
            </a:r>
          </a:p>
        </p:txBody>
      </p:sp>
    </p:spTree>
    <p:extLst>
      <p:ext uri="{BB962C8B-B14F-4D97-AF65-F5344CB8AC3E}">
        <p14:creationId xmlns:p14="http://schemas.microsoft.com/office/powerpoint/2010/main" xmlns="" val="14202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3.3 </a:t>
            </a:r>
            <a:r>
              <a:rPr lang="zh-CN" altLang="en-US" smtClean="0"/>
              <a:t>文献查询</a:t>
            </a:r>
          </a:p>
        </p:txBody>
      </p:sp>
      <p:sp>
        <p:nvSpPr>
          <p:cNvPr id="3584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25" b="38361"/>
          <a:stretch>
            <a:fillRect/>
          </a:stretch>
        </p:blipFill>
        <p:spPr bwMode="auto">
          <a:xfrm>
            <a:off x="0" y="1773238"/>
            <a:ext cx="91440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4643438" y="2565400"/>
            <a:ext cx="1008062" cy="4651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 bwMode="auto">
          <a:xfrm>
            <a:off x="3132138" y="3573463"/>
            <a:ext cx="2232025" cy="719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790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3.4 </a:t>
            </a:r>
            <a:r>
              <a:rPr lang="zh-CN" altLang="en-US" smtClean="0"/>
              <a:t>文献分析</a:t>
            </a:r>
          </a:p>
        </p:txBody>
      </p:sp>
      <p:sp>
        <p:nvSpPr>
          <p:cNvPr id="3686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008" b="15456"/>
          <a:stretch>
            <a:fillRect/>
          </a:stretch>
        </p:blipFill>
        <p:spPr bwMode="auto">
          <a:xfrm>
            <a:off x="-25400" y="1287463"/>
            <a:ext cx="91694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0" name="Picture 4" descr="C:\Users\hewei\AppData\Roaming\Tencent\Users\306711232\QQ\WinTemp\RichOle\HEUS8KCI%MBJONQF2371KO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0"/>
            <a:ext cx="393223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1835150" y="4221163"/>
            <a:ext cx="2232025" cy="46513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466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789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925" b="12766"/>
          <a:stretch>
            <a:fillRect/>
          </a:stretch>
        </p:blipFill>
        <p:spPr bwMode="auto">
          <a:xfrm>
            <a:off x="0" y="1327150"/>
            <a:ext cx="91440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AutoShape 10"/>
          <p:cNvSpPr>
            <a:spLocks noChangeArrowheads="1"/>
          </p:cNvSpPr>
          <p:nvPr/>
        </p:nvSpPr>
        <p:spPr bwMode="auto">
          <a:xfrm>
            <a:off x="2555875" y="3284538"/>
            <a:ext cx="3095625" cy="720725"/>
          </a:xfrm>
          <a:prstGeom prst="wedgeRoundRectCallout">
            <a:avLst>
              <a:gd name="adj1" fmla="val -56194"/>
              <a:gd name="adj2" fmla="val 94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已读和未读文献区分，未读文献用黑色字体标记</a:t>
            </a:r>
          </a:p>
        </p:txBody>
      </p:sp>
      <p:sp>
        <p:nvSpPr>
          <p:cNvPr id="37895" name="Oval 6"/>
          <p:cNvSpPr>
            <a:spLocks noChangeArrowheads="1"/>
          </p:cNvSpPr>
          <p:nvPr/>
        </p:nvSpPr>
        <p:spPr bwMode="auto">
          <a:xfrm>
            <a:off x="1619250" y="2997200"/>
            <a:ext cx="431800" cy="38608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006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内容占位符 4"/>
          <p:cNvSpPr>
            <a:spLocks noGrp="1"/>
          </p:cNvSpPr>
          <p:nvPr>
            <p:ph idx="1"/>
          </p:nvPr>
        </p:nvSpPr>
        <p:spPr>
          <a:xfrm>
            <a:off x="2268538" y="1844675"/>
            <a:ext cx="6335712" cy="302418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800" dirty="0" smtClean="0">
                <a:solidFill>
                  <a:srgbClr val="660033"/>
                </a:solidFill>
              </a:rPr>
              <a:t>Endnote</a:t>
            </a:r>
            <a:r>
              <a:rPr lang="zh-CN" altLang="en-US" sz="2800" dirty="0" smtClean="0">
                <a:solidFill>
                  <a:srgbClr val="660033"/>
                </a:solidFill>
              </a:rPr>
              <a:t>学习的两个关键点</a:t>
            </a:r>
            <a:endParaRPr lang="en-US" altLang="zh-CN" sz="2400" dirty="0" smtClean="0"/>
          </a:p>
          <a:p>
            <a:r>
              <a:rPr lang="zh-CN" altLang="en-US" sz="2400" dirty="0" smtClean="0"/>
              <a:t>建立文献管理库：</a:t>
            </a:r>
          </a:p>
          <a:p>
            <a:pPr lvl="1"/>
            <a:r>
              <a:rPr lang="zh-CN" altLang="en-US" sz="2000" dirty="0" smtClean="0"/>
              <a:t>把零散的文章规范的导入到个人文献管理数据库（题录信息</a:t>
            </a:r>
            <a:r>
              <a:rPr lang="en-US" altLang="zh-CN" sz="2000" dirty="0" smtClean="0"/>
              <a:t>+pdf</a:t>
            </a:r>
            <a:r>
              <a:rPr lang="zh-CN" altLang="en-US" sz="2000" dirty="0" smtClean="0"/>
              <a:t>原文</a:t>
            </a:r>
            <a:r>
              <a:rPr lang="en-US" altLang="zh-CN" sz="2000" dirty="0" smtClean="0"/>
              <a:t>+</a:t>
            </a:r>
            <a:r>
              <a:rPr lang="zh-CN" altLang="en-US" sz="2000" dirty="0" smtClean="0"/>
              <a:t>各种附件）</a:t>
            </a:r>
          </a:p>
          <a:p>
            <a:r>
              <a:rPr lang="zh-CN" altLang="en-US" sz="2400" dirty="0" smtClean="0"/>
              <a:t>参考文献引用：</a:t>
            </a:r>
          </a:p>
          <a:p>
            <a:pPr lvl="1"/>
            <a:r>
              <a:rPr lang="zh-CN" altLang="en-US" sz="2000" dirty="0" smtClean="0"/>
              <a:t>方便的在文章中插入参考文献</a:t>
            </a:r>
          </a:p>
          <a:p>
            <a:pPr>
              <a:buFont typeface="Wingdings" pitchFamily="2" charset="2"/>
              <a:buNone/>
            </a:pPr>
            <a:endParaRPr lang="zh-CN" altLang="en-US" sz="2000" dirty="0" smtClean="0">
              <a:solidFill>
                <a:srgbClr val="660033"/>
              </a:solidFill>
            </a:endParaRPr>
          </a:p>
          <a:p>
            <a:pPr>
              <a:buFont typeface="Wingdings" pitchFamily="2" charset="2"/>
              <a:buNone/>
            </a:pPr>
            <a:endParaRPr lang="zh-CN" altLang="en-US" sz="2000" dirty="0" smtClean="0"/>
          </a:p>
        </p:txBody>
      </p:sp>
      <p:sp>
        <p:nvSpPr>
          <p:cNvPr id="15363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412875"/>
            <a:ext cx="719137" cy="3887788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555875" y="5084763"/>
            <a:ext cx="5976938" cy="511175"/>
          </a:xfrm>
          <a:prstGeom prst="round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学会这两点，就掌握</a:t>
            </a:r>
            <a:r>
              <a:rPr lang="en-US" altLang="zh-CN" sz="2400" dirty="0">
                <a:solidFill>
                  <a:srgbClr val="FF0000"/>
                </a:solidFill>
                <a:latin typeface="+mn-ea"/>
                <a:ea typeface="+mn-ea"/>
              </a:rPr>
              <a:t>endnote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ea typeface="+mn-ea"/>
              </a:rPr>
              <a:t>的核心操作了</a:t>
            </a:r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88948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3.5</a:t>
            </a:r>
            <a:r>
              <a:rPr lang="zh-CN" altLang="en-US" smtClean="0"/>
              <a:t> 标记文献已读和未读</a:t>
            </a:r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73" b="11781"/>
          <a:stretch>
            <a:fillRect/>
          </a:stretch>
        </p:blipFill>
        <p:spPr bwMode="auto">
          <a:xfrm>
            <a:off x="0" y="1268413"/>
            <a:ext cx="91979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395288" y="4508500"/>
            <a:ext cx="2232025" cy="393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22" t="17345" r="41063" b="19656"/>
          <a:stretch>
            <a:fillRect/>
          </a:stretch>
        </p:blipFill>
        <p:spPr bwMode="auto">
          <a:xfrm>
            <a:off x="3059113" y="1628775"/>
            <a:ext cx="55451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AutoShape 10"/>
          <p:cNvSpPr>
            <a:spLocks noChangeArrowheads="1"/>
          </p:cNvSpPr>
          <p:nvPr/>
        </p:nvSpPr>
        <p:spPr bwMode="auto">
          <a:xfrm>
            <a:off x="4643438" y="4149725"/>
            <a:ext cx="3744912" cy="1223963"/>
          </a:xfrm>
          <a:prstGeom prst="wedgeRoundRectCallout">
            <a:avLst>
              <a:gd name="adj1" fmla="val -21176"/>
              <a:gd name="adj2" fmla="val -888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可设置何时自动标记为已读文献：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）双击打开文献编辑窗口后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）在文献预览窗口查看后</a:t>
            </a:r>
            <a:endParaRPr lang="en-US" altLang="zh-CN"/>
          </a:p>
          <a:p>
            <a:pPr eaLnBrk="1" hangingPunct="1"/>
            <a:r>
              <a:rPr lang="zh-CN" altLang="en-US"/>
              <a:t>（</a:t>
            </a:r>
            <a:r>
              <a:rPr lang="en-US" altLang="zh-CN"/>
              <a:t>3</a:t>
            </a:r>
            <a:r>
              <a:rPr lang="zh-CN" altLang="en-US"/>
              <a:t>）对文献评级后</a:t>
            </a:r>
            <a:endParaRPr lang="en-US" altLang="zh-CN"/>
          </a:p>
        </p:txBody>
      </p:sp>
      <p:sp>
        <p:nvSpPr>
          <p:cNvPr id="9" name="右箭头 8"/>
          <p:cNvSpPr/>
          <p:nvPr/>
        </p:nvSpPr>
        <p:spPr>
          <a:xfrm rot="19218511">
            <a:off x="2500313" y="4264025"/>
            <a:ext cx="64770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889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3.6 </a:t>
            </a:r>
            <a:r>
              <a:rPr lang="zh-CN" altLang="en-US" smtClean="0"/>
              <a:t>文献评级</a:t>
            </a:r>
          </a:p>
        </p:txBody>
      </p:sp>
      <p:sp>
        <p:nvSpPr>
          <p:cNvPr id="39939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454" b="6688"/>
          <a:stretch>
            <a:fillRect/>
          </a:stretch>
        </p:blipFill>
        <p:spPr bwMode="auto">
          <a:xfrm>
            <a:off x="250825" y="1268413"/>
            <a:ext cx="86883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2700338" y="4692650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9943" name="圆角矩形 8"/>
          <p:cNvSpPr>
            <a:spLocks noChangeArrowheads="1"/>
          </p:cNvSpPr>
          <p:nvPr/>
        </p:nvSpPr>
        <p:spPr bwMode="auto">
          <a:xfrm>
            <a:off x="5508625" y="2781300"/>
            <a:ext cx="719138" cy="93503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8478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</p:nvPr>
        </p:nvGraphicFramePr>
        <p:xfrm>
          <a:off x="2209800" y="2133600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914400" y="1537494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dirty="0" smtClean="0"/>
          </a:p>
          <a:p>
            <a:pPr algn="ctr"/>
            <a:endParaRPr lang="en-US" altLang="zh-CN" sz="2400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dirty="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209800" y="627356"/>
            <a:ext cx="6192838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Times New Roman"/>
                <a:ea typeface="宋体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Times New Roman"/>
                <a:ea typeface="宋体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solidFill>
                <a:srgbClr val="000000"/>
              </a:solidFill>
              <a:latin typeface="Times New Roman"/>
              <a:ea typeface="宋体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724400" y="3067200"/>
            <a:ext cx="3276600" cy="3582000"/>
            <a:chOff x="4876800" y="1647562"/>
            <a:chExt cx="3983038" cy="3581400"/>
          </a:xfrm>
        </p:grpSpPr>
        <p:sp>
          <p:nvSpPr>
            <p:cNvPr id="10" name="左箭头标注 9"/>
            <p:cNvSpPr/>
            <p:nvPr/>
          </p:nvSpPr>
          <p:spPr bwMode="auto">
            <a:xfrm>
              <a:off x="4876800" y="1647562"/>
              <a:ext cx="3983038" cy="3581400"/>
            </a:xfrm>
            <a:prstGeom prst="leftArrowCallout">
              <a:avLst>
                <a:gd name="adj1" fmla="val 10580"/>
                <a:gd name="adj2" fmla="val 7998"/>
                <a:gd name="adj3" fmla="val 18169"/>
                <a:gd name="adj4" fmla="val 78480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911151" y="1799962"/>
              <a:ext cx="2207656" cy="3264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/>
                <a:t>4.1 </a:t>
              </a:r>
              <a:r>
                <a:rPr lang="zh-CN" altLang="en-US" sz="2000" dirty="0"/>
                <a:t>选择论文模板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4.2 </a:t>
              </a:r>
              <a:r>
                <a:rPr lang="zh-CN" altLang="en-US" sz="2000" dirty="0"/>
                <a:t>插入参考文献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4.3 </a:t>
              </a:r>
              <a:r>
                <a:rPr lang="zh-CN" altLang="en-US" sz="2000" dirty="0"/>
                <a:t>更改期刊</a:t>
              </a:r>
              <a:r>
                <a:rPr lang="en-US" altLang="zh-CN" sz="2000" dirty="0"/>
                <a:t>Style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4.4 </a:t>
              </a:r>
              <a:r>
                <a:rPr lang="zh-CN" altLang="en-US" sz="2000" dirty="0"/>
                <a:t>制作</a:t>
              </a:r>
              <a:r>
                <a:rPr lang="en-US" altLang="zh-CN" sz="2000" dirty="0"/>
                <a:t>style</a:t>
              </a:r>
              <a:r>
                <a:rPr lang="zh-CN" altLang="en-US" sz="2000" dirty="0"/>
                <a:t>方法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4.5 </a:t>
              </a:r>
              <a:r>
                <a:rPr lang="zh-CN" altLang="en-US" sz="2000" dirty="0"/>
                <a:t>删除参考文献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4.6 </a:t>
              </a:r>
              <a:r>
                <a:rPr lang="zh-CN" altLang="en-US" sz="2000" dirty="0"/>
                <a:t>移除代码投稿</a:t>
              </a:r>
              <a:endParaRPr lang="en-US" altLang="zh-CN" sz="2000" dirty="0"/>
            </a:p>
            <a:p>
              <a:pPr>
                <a:lnSpc>
                  <a:spcPct val="150000"/>
                </a:lnSpc>
              </a:pPr>
              <a:r>
                <a:rPr lang="en-US" altLang="zh-CN" sz="2000" dirty="0"/>
                <a:t>4.7 </a:t>
              </a:r>
              <a:r>
                <a:rPr lang="zh-CN" altLang="en-US" sz="2000" dirty="0"/>
                <a:t>压缩备份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716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4.1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选择论文模板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096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22" b="5376"/>
          <a:stretch>
            <a:fillRect/>
          </a:stretch>
        </p:blipFill>
        <p:spPr>
          <a:xfrm>
            <a:off x="0" y="1341438"/>
            <a:ext cx="9118600" cy="4895850"/>
          </a:xfrm>
          <a:noFill/>
        </p:spPr>
      </p:pic>
      <p:sp>
        <p:nvSpPr>
          <p:cNvPr id="7" name="椭圆 6"/>
          <p:cNvSpPr/>
          <p:nvPr/>
        </p:nvSpPr>
        <p:spPr bwMode="auto">
          <a:xfrm>
            <a:off x="1476375" y="3933825"/>
            <a:ext cx="2232025" cy="287338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74083" name="Picture 3" descr="C:\Users\hewei\AppData\Roaming\Tencent\Users\306711232\QQ\WinTemp\RichOle\HJ43L2~D783~TLLI`R]NM9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9988" y="3078163"/>
            <a:ext cx="5434012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305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4.2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插入参考文献</a:t>
            </a:r>
            <a:endParaRPr lang="zh-CN" altLang="en-US" dirty="0" smtClean="0"/>
          </a:p>
        </p:txBody>
      </p:sp>
      <p:sp>
        <p:nvSpPr>
          <p:cNvPr id="38915" name="内容占位符 2"/>
          <p:cNvSpPr>
            <a:spLocks noGrp="1"/>
          </p:cNvSpPr>
          <p:nvPr>
            <p:ph idx="1"/>
          </p:nvPr>
        </p:nvSpPr>
        <p:spPr>
          <a:xfrm>
            <a:off x="785786" y="1214422"/>
            <a:ext cx="7740650" cy="4525963"/>
          </a:xfrm>
        </p:spPr>
        <p:txBody>
          <a:bodyPr/>
          <a:lstStyle/>
          <a:p>
            <a:r>
              <a:rPr lang="zh-CN" altLang="en-US" dirty="0" smtClean="0"/>
              <a:t>四种插入参考文献的方式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1) </a:t>
            </a:r>
            <a:r>
              <a:rPr lang="en-US" altLang="zh-CN" sz="2000" dirty="0" smtClean="0"/>
              <a:t>Word——Find Citation                         </a:t>
            </a:r>
            <a:r>
              <a:rPr lang="en-US" altLang="zh-CN" sz="2000" dirty="0">
                <a:solidFill>
                  <a:srgbClr val="FF0000"/>
                </a:solidFill>
              </a:rPr>
              <a:t>2</a:t>
            </a:r>
            <a:r>
              <a:rPr lang="en-US" altLang="zh-CN" sz="2000" dirty="0" smtClean="0">
                <a:solidFill>
                  <a:srgbClr val="FF0000"/>
                </a:solidFill>
              </a:rPr>
              <a:t>) </a:t>
            </a:r>
            <a:r>
              <a:rPr lang="en-US" altLang="zh-CN" sz="2000" dirty="0" smtClean="0"/>
              <a:t>Insert Selected Citation(s)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3</a:t>
            </a:r>
            <a:r>
              <a:rPr lang="en-US" altLang="zh-CN" sz="2000" dirty="0" smtClean="0">
                <a:solidFill>
                  <a:srgbClr val="FF0000"/>
                </a:solidFill>
              </a:rPr>
              <a:t>) </a:t>
            </a:r>
            <a:r>
              <a:rPr lang="en-US" altLang="zh-CN" sz="2000" dirty="0" smtClean="0"/>
              <a:t>EndNote——Insert Citation</a:t>
            </a:r>
            <a:r>
              <a:rPr lang="zh-CN" altLang="en-US" sz="2000" dirty="0" smtClean="0"/>
              <a:t>快捷键</a:t>
            </a:r>
            <a:r>
              <a:rPr lang="en-US" altLang="zh-CN" sz="2000" dirty="0" smtClean="0"/>
              <a:t> /   </a:t>
            </a:r>
            <a:r>
              <a:rPr lang="en-US" altLang="zh-CN" sz="2000" dirty="0">
                <a:solidFill>
                  <a:srgbClr val="FF0000"/>
                </a:solidFill>
              </a:rPr>
              <a:t>4) </a:t>
            </a:r>
            <a:r>
              <a:rPr lang="zh-CN" altLang="en-US" sz="2000" dirty="0" smtClean="0"/>
              <a:t>复制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粘贴</a:t>
            </a:r>
            <a:endParaRPr lang="en-US" altLang="zh-CN" sz="2000" dirty="0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250" b="61984"/>
          <a:stretch>
            <a:fillRect/>
          </a:stretch>
        </p:blipFill>
        <p:spPr bwMode="auto">
          <a:xfrm>
            <a:off x="611188" y="3357563"/>
            <a:ext cx="28654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3" descr="C:\Users\hewei\AppData\Roaming\Tencent\Users\306711232\QQ\WinTemp\RichOle\AFFKT21~F9CJCFKS1FD4%@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141663"/>
            <a:ext cx="5049838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hewei\AppData\Roaming\Tencent\Users\306711232\QQ\WinTemp\RichOle\0V0{R[HDJY9OA)]@GNZS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292600"/>
            <a:ext cx="84486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圆角矩形 9"/>
          <p:cNvSpPr>
            <a:spLocks noChangeArrowheads="1"/>
          </p:cNvSpPr>
          <p:nvPr/>
        </p:nvSpPr>
        <p:spPr bwMode="auto">
          <a:xfrm>
            <a:off x="5795963" y="4652963"/>
            <a:ext cx="360362" cy="4318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929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4.3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更改期刊</a:t>
            </a:r>
            <a:r>
              <a:rPr lang="en-US" altLang="zh-CN" sz="2400" dirty="0" smtClean="0"/>
              <a:t>Style</a:t>
            </a:r>
            <a:endParaRPr lang="zh-CN" altLang="en-US" sz="2400" dirty="0" smtClean="0"/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3013" name="Picture 1" descr="C:\Users\hewei\AppData\Roaming\Tencent\Users\306711232\QQ\WinTemp\RichOle\$%)F(@7J1Y7Y@`4V7`_UNK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0313" y="2420938"/>
            <a:ext cx="541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578" b="66907"/>
          <a:stretch>
            <a:fillRect/>
          </a:stretch>
        </p:blipFill>
        <p:spPr bwMode="auto">
          <a:xfrm>
            <a:off x="166687" y="1312863"/>
            <a:ext cx="6300788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 descr="C:\Users\hewei\AppData\Roaming\Tencent\Users\306711232\QQ\WinTemp\RichOle\J][OOA`QT@]0(IMN_4XDA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36004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4" descr="C:\Users\hewei\AppData\Roaming\Tencent\Users\306711232\QQ\WinTemp\RichOle\4XU9H3J}0D7OOB~JTJ30SY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508500"/>
            <a:ext cx="53530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下箭头 8"/>
          <p:cNvSpPr/>
          <p:nvPr/>
        </p:nvSpPr>
        <p:spPr bwMode="auto">
          <a:xfrm>
            <a:off x="5940425" y="3213100"/>
            <a:ext cx="844550" cy="11430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320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rogram Files\desktoolv25\Clipboard\PrtSrc-2013-09-09_23-53-2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884" y="0"/>
            <a:ext cx="9188691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467544" y="1283398"/>
            <a:ext cx="2138379" cy="2324100"/>
            <a:chOff x="5410639" y="1626863"/>
            <a:chExt cx="2138379" cy="2324100"/>
          </a:xfrm>
        </p:grpSpPr>
        <p:pic>
          <p:nvPicPr>
            <p:cNvPr id="1028" name="Picture 4" descr="C:\Program Files\desktoolv25\Clipboard\PrtSrc-2013-09-09_23-56-48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343" y="1626863"/>
              <a:ext cx="1971675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椭圆 14"/>
            <p:cNvSpPr/>
            <p:nvPr/>
          </p:nvSpPr>
          <p:spPr>
            <a:xfrm>
              <a:off x="5410639" y="1994339"/>
              <a:ext cx="936104" cy="28905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227" y="262613"/>
            <a:ext cx="5575919" cy="3293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131840" y="739154"/>
            <a:ext cx="5927218" cy="4202014"/>
            <a:chOff x="2580922" y="446088"/>
            <a:chExt cx="7724775" cy="5429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0922" y="446088"/>
              <a:ext cx="7724775" cy="5429250"/>
            </a:xfrm>
            <a:prstGeom prst="rect">
              <a:avLst/>
            </a:prstGeom>
          </p:spPr>
        </p:pic>
        <p:sp>
          <p:nvSpPr>
            <p:cNvPr id="11" name="椭圆 10"/>
            <p:cNvSpPr/>
            <p:nvPr/>
          </p:nvSpPr>
          <p:spPr>
            <a:xfrm>
              <a:off x="5410639" y="2747093"/>
              <a:ext cx="2065339" cy="39912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5576" y="3453779"/>
            <a:ext cx="7547396" cy="2050061"/>
            <a:chOff x="1092723" y="2746869"/>
            <a:chExt cx="7547396" cy="205006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2723" y="2746869"/>
              <a:ext cx="7547396" cy="205006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1547664" y="2852936"/>
              <a:ext cx="3888432" cy="50405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5533818" y="2852936"/>
              <a:ext cx="1261884" cy="30777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zh-CN" altLang="en-US" sz="1400" b="1" dirty="0" smtClean="0">
                  <a:solidFill>
                    <a:srgbClr val="FF0000"/>
                  </a:solidFill>
                </a:rPr>
                <a:t>文件存放位置</a:t>
              </a:r>
              <a:endParaRPr lang="zh-CN" alt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469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r>
              <a:rPr lang="en-US" altLang="zh-CN" dirty="0" smtClean="0"/>
              <a:t>4. 4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制作</a:t>
            </a:r>
            <a:r>
              <a:rPr lang="en-US" altLang="zh-CN" sz="2400" dirty="0" smtClean="0"/>
              <a:t>style</a:t>
            </a:r>
            <a:r>
              <a:rPr lang="zh-CN" altLang="en-US" sz="2400" dirty="0" smtClean="0"/>
              <a:t>方法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9500" y="1124744"/>
            <a:ext cx="8898544" cy="5733256"/>
            <a:chOff x="0" y="0"/>
            <a:chExt cx="10188624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1693" b="6250"/>
            <a:stretch>
              <a:fillRect/>
            </a:stretch>
          </p:blipFill>
          <p:spPr bwMode="auto">
            <a:xfrm>
              <a:off x="0" y="0"/>
              <a:ext cx="1018862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椭圆 8"/>
            <p:cNvSpPr/>
            <p:nvPr/>
          </p:nvSpPr>
          <p:spPr>
            <a:xfrm>
              <a:off x="755576" y="3068960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915816" y="3717032"/>
              <a:ext cx="2016224" cy="36004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71464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采用视图页脚填写课件名称</a:t>
            </a:r>
            <a:endParaRPr lang="en-US" altLang="zh-CN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r="25567" b="6250"/>
          <a:stretch>
            <a:fillRect/>
          </a:stretch>
        </p:blipFill>
        <p:spPr bwMode="auto">
          <a:xfrm>
            <a:off x="-36511" y="144016"/>
            <a:ext cx="9214806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8172400" y="4581128"/>
            <a:ext cx="971600" cy="36004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9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4.5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删除参考文献</a:t>
            </a:r>
          </a:p>
        </p:txBody>
      </p:sp>
      <p:sp>
        <p:nvSpPr>
          <p:cNvPr id="41987" name="内容占位符 2"/>
          <p:cNvSpPr>
            <a:spLocks noGrp="1"/>
          </p:cNvSpPr>
          <p:nvPr>
            <p:ph idx="1"/>
          </p:nvPr>
        </p:nvSpPr>
        <p:spPr>
          <a:xfrm>
            <a:off x="250825" y="1557338"/>
            <a:ext cx="9217025" cy="4525962"/>
          </a:xfrm>
        </p:spPr>
        <p:txBody>
          <a:bodyPr/>
          <a:lstStyle/>
          <a:p>
            <a:r>
              <a:rPr lang="en-US" altLang="zh-CN" sz="2400" dirty="0" smtClean="0"/>
              <a:t>Edit &amp; Manage Citation(s)</a:t>
            </a:r>
            <a:r>
              <a:rPr lang="en-US" altLang="zh-CN" sz="2400" dirty="0" smtClean="0">
                <a:sym typeface="Wingdings" panose="05000000000000000000" pitchFamily="2" charset="2"/>
              </a:rPr>
              <a:t> Edit </a:t>
            </a:r>
            <a:r>
              <a:rPr lang="en-US" altLang="zh-CN" sz="2400" dirty="0" err="1" smtClean="0">
                <a:sym typeface="Wingdings" panose="05000000000000000000" pitchFamily="2" charset="2"/>
              </a:rPr>
              <a:t>ReferenceRemove</a:t>
            </a:r>
            <a:r>
              <a:rPr lang="en-US" altLang="zh-CN" sz="2400" dirty="0" smtClean="0"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ym typeface="Wingdings" panose="05000000000000000000" pitchFamily="2" charset="2"/>
              </a:rPr>
              <a:t>Citation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515" b="63579"/>
          <a:stretch>
            <a:fillRect/>
          </a:stretch>
        </p:blipFill>
        <p:spPr bwMode="auto">
          <a:xfrm>
            <a:off x="250825" y="2754313"/>
            <a:ext cx="51387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48" t="10625" r="23988" b="10626"/>
          <a:stretch>
            <a:fillRect/>
          </a:stretch>
        </p:blipFill>
        <p:spPr bwMode="auto">
          <a:xfrm>
            <a:off x="3289301" y="2584450"/>
            <a:ext cx="4862512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607218" y="3388241"/>
            <a:ext cx="2135981" cy="439221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43230" y="5512633"/>
            <a:ext cx="4738370" cy="7103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/>
              <a:t>1</a:t>
            </a:r>
            <a:r>
              <a:rPr lang="zh-CN" altLang="en-US" dirty="0" smtClean="0"/>
              <a:t>、不要</a:t>
            </a:r>
            <a:r>
              <a:rPr lang="zh-CN" altLang="en-US" dirty="0" smtClean="0">
                <a:sym typeface="Wingdings" panose="05000000000000000000" pitchFamily="2" charset="2"/>
              </a:rPr>
              <a:t>直接</a:t>
            </a:r>
            <a:r>
              <a:rPr lang="zh-CN" altLang="en-US" dirty="0">
                <a:sym typeface="Wingdings" panose="05000000000000000000" pitchFamily="2" charset="2"/>
              </a:rPr>
              <a:t>在</a:t>
            </a:r>
            <a:r>
              <a:rPr lang="en-US" altLang="zh-CN" dirty="0">
                <a:sym typeface="Wingdings" panose="05000000000000000000" pitchFamily="2" charset="2"/>
              </a:rPr>
              <a:t>Word</a:t>
            </a:r>
            <a:r>
              <a:rPr lang="zh-CN" altLang="en-US" dirty="0">
                <a:sym typeface="Wingdings" panose="05000000000000000000" pitchFamily="2" charset="2"/>
              </a:rPr>
              <a:t>中选中引文信息</a:t>
            </a:r>
            <a:r>
              <a:rPr lang="zh-CN" altLang="en-US" dirty="0" smtClean="0">
                <a:sym typeface="Wingdings" panose="05000000000000000000" pitchFamily="2" charset="2"/>
              </a:rPr>
              <a:t>删除</a:t>
            </a:r>
            <a:endParaRPr lang="en-US" altLang="zh-CN" dirty="0">
              <a:sym typeface="Wingdings" panose="05000000000000000000" pitchFamily="2" charset="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910" y="2143116"/>
            <a:ext cx="785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u="sng" dirty="0" smtClean="0">
                <a:sym typeface="Wingdings" panose="05000000000000000000" pitchFamily="2" charset="2"/>
              </a:rPr>
              <a:t>如果我们在文档中删除、更改引文的顺序，后面参考文献的编号</a:t>
            </a:r>
            <a:r>
              <a:rPr lang="zh-CN" altLang="en-US" b="1" u="sng" dirty="0" smtClean="0">
                <a:sym typeface="Wingdings" panose="05000000000000000000" pitchFamily="2" charset="2"/>
              </a:rPr>
              <a:t>会自动改变</a:t>
            </a:r>
            <a:endParaRPr lang="zh-CN" altLang="en-US" b="1" u="sng" dirty="0" smtClean="0"/>
          </a:p>
        </p:txBody>
      </p:sp>
    </p:spTree>
    <p:extLst>
      <p:ext uri="{BB962C8B-B14F-4D97-AF65-F5344CB8AC3E}">
        <p14:creationId xmlns:p14="http://schemas.microsoft.com/office/powerpoint/2010/main" xmlns="" val="349922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操作演示</a:t>
            </a: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以数据库检索</a:t>
            </a:r>
            <a:r>
              <a:rPr lang="en-US" altLang="zh-CN" dirty="0" smtClean="0"/>
              <a:t> </a:t>
            </a:r>
            <a:r>
              <a:rPr lang="zh-CN" altLang="en-US" dirty="0" smtClean="0"/>
              <a:t>为例，演示从信息查找、结果筛选、导入数据库、文件关联等操作</a:t>
            </a:r>
            <a:endParaRPr lang="en-US" altLang="zh-CN" dirty="0" smtClean="0"/>
          </a:p>
          <a:p>
            <a:r>
              <a:rPr lang="zh-CN" altLang="en-US" dirty="0" smtClean="0"/>
              <a:t>写作文章的时候，引用参考文献，修改参考文献顺序，修改参考文献格式（</a:t>
            </a:r>
            <a:r>
              <a:rPr lang="en-US" altLang="zh-CN" dirty="0" smtClean="0"/>
              <a:t>style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endParaRPr lang="zh-CN" altLang="en-US" dirty="0" smtClean="0"/>
          </a:p>
        </p:txBody>
      </p:sp>
      <p:sp>
        <p:nvSpPr>
          <p:cNvPr id="16388" name="TextBox 3"/>
          <p:cNvSpPr>
            <a:spLocks noChangeArrowheads="1"/>
          </p:cNvSpPr>
          <p:nvPr/>
        </p:nvSpPr>
        <p:spPr bwMode="auto">
          <a:xfrm>
            <a:off x="2484438" y="4508500"/>
            <a:ext cx="4103687" cy="511175"/>
          </a:xfrm>
          <a:prstGeom prst="roundRect">
            <a:avLst>
              <a:gd name="adj" fmla="val 16667"/>
            </a:avLst>
          </a:prstGeom>
          <a:solidFill>
            <a:srgbClr val="6600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见证奇迹的时刻！！！</a:t>
            </a: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7467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4.6 </a:t>
            </a:r>
            <a:r>
              <a:rPr lang="zh-CN" altLang="en-US" dirty="0" smtClean="0"/>
              <a:t>写作</a:t>
            </a:r>
            <a:r>
              <a:rPr lang="en-US" altLang="zh-CN" sz="2400" dirty="0" smtClean="0"/>
              <a:t>——</a:t>
            </a:r>
            <a:r>
              <a:rPr lang="zh-CN" altLang="en-US" sz="2400" dirty="0" smtClean="0"/>
              <a:t>移除代码投稿</a:t>
            </a:r>
          </a:p>
        </p:txBody>
      </p:sp>
      <p:sp>
        <p:nvSpPr>
          <p:cNvPr id="43011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撰写的论文在投稿前，需要用该命令移除</a:t>
            </a:r>
            <a:r>
              <a:rPr lang="en-US" altLang="zh-CN" sz="2400" dirty="0" smtClean="0">
                <a:latin typeface="+mn-ea"/>
              </a:rPr>
              <a:t>Endnote</a:t>
            </a:r>
            <a:r>
              <a:rPr lang="zh-CN" altLang="en-US" sz="2400" dirty="0" smtClean="0">
                <a:latin typeface="+mn-ea"/>
              </a:rPr>
              <a:t>代码</a:t>
            </a:r>
            <a:endParaRPr lang="en-US" altLang="zh-CN" sz="2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latin typeface="+mn-ea"/>
              </a:rPr>
              <a:t>移除代码后自动产生一篇新的文章</a:t>
            </a:r>
            <a:endParaRPr lang="en-US" altLang="zh-CN" sz="2400" dirty="0" smtClean="0">
              <a:latin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723" b="63783"/>
          <a:stretch>
            <a:fillRect/>
          </a:stretch>
        </p:blipFill>
        <p:spPr bwMode="auto">
          <a:xfrm>
            <a:off x="237172" y="2840831"/>
            <a:ext cx="8891588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219200" y="5398533"/>
            <a:ext cx="5410200" cy="1082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 fontAlgn="ctr">
              <a:defRPr b="1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 altLang="zh-CN" dirty="0"/>
              <a:t>TIPs:</a:t>
            </a:r>
          </a:p>
          <a:p>
            <a:pPr algn="l"/>
            <a:r>
              <a:rPr lang="en-US" altLang="zh-CN" dirty="0"/>
              <a:t>1</a:t>
            </a:r>
            <a:r>
              <a:rPr lang="zh-CN" altLang="en-US" dirty="0"/>
              <a:t>、移除代码后不能利用</a:t>
            </a:r>
            <a:r>
              <a:rPr lang="en-US" altLang="zh-CN" dirty="0"/>
              <a:t>Endnote</a:t>
            </a:r>
            <a:r>
              <a:rPr lang="zh-CN" altLang="en-US" dirty="0"/>
              <a:t>编辑参考文献格式</a:t>
            </a:r>
          </a:p>
          <a:p>
            <a:pPr algn="l"/>
            <a:r>
              <a:rPr lang="en-US" altLang="zh-CN" dirty="0"/>
              <a:t>2</a:t>
            </a:r>
            <a:r>
              <a:rPr lang="zh-CN" altLang="en-US" dirty="0" smtClean="0"/>
              <a:t>、将原来</a:t>
            </a:r>
            <a:r>
              <a:rPr lang="zh-CN" altLang="en-US" dirty="0"/>
              <a:t>含有</a:t>
            </a:r>
            <a:r>
              <a:rPr lang="en-US" altLang="zh-CN" dirty="0"/>
              <a:t>endnote</a:t>
            </a:r>
            <a:r>
              <a:rPr lang="zh-CN" altLang="en-US" dirty="0"/>
              <a:t>代码文档</a:t>
            </a:r>
            <a:r>
              <a:rPr lang="zh-CN" altLang="en-US" dirty="0" smtClean="0"/>
              <a:t>备份，以方便修改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318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4.7 </a:t>
            </a:r>
            <a:r>
              <a:rPr lang="zh-CN" altLang="en-US" dirty="0" smtClean="0">
                <a:solidFill>
                  <a:srgbClr val="000000"/>
                </a:solidFill>
              </a:rPr>
              <a:t>写作</a:t>
            </a:r>
            <a:r>
              <a:rPr lang="en-US" altLang="zh-CN" sz="2400" dirty="0" smtClean="0">
                <a:solidFill>
                  <a:srgbClr val="000000"/>
                </a:solidFill>
              </a:rPr>
              <a:t>——</a:t>
            </a:r>
            <a:r>
              <a:rPr lang="zh-CN" altLang="en-US" sz="2400" dirty="0" smtClean="0">
                <a:solidFill>
                  <a:srgbClr val="000000"/>
                </a:solidFill>
              </a:rPr>
              <a:t>压缩备份</a:t>
            </a:r>
            <a:endParaRPr lang="zh-CN" altLang="en-US" dirty="0" smtClean="0"/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723" b="24203"/>
          <a:stretch>
            <a:fillRect/>
          </a:stretch>
        </p:blipFill>
        <p:spPr bwMode="auto">
          <a:xfrm>
            <a:off x="0" y="1268413"/>
            <a:ext cx="91440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250825" y="4365625"/>
            <a:ext cx="2232025" cy="392113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44039" name="Picture 7" descr="C:\Users\hewei\AppData\Roaming\Tencent\Users\306711232\QQ\WinTemp\RichOle\1OO(4DFR%~F$ORUJASJ(1W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46101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椭圆 7"/>
          <p:cNvSpPr/>
          <p:nvPr/>
        </p:nvSpPr>
        <p:spPr bwMode="auto">
          <a:xfrm>
            <a:off x="5724525" y="2781300"/>
            <a:ext cx="2232025" cy="647700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5724525" y="2276475"/>
            <a:ext cx="2339975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可选择是否备份附件</a:t>
            </a:r>
          </a:p>
        </p:txBody>
      </p:sp>
      <p:sp>
        <p:nvSpPr>
          <p:cNvPr id="10" name="椭圆 9"/>
          <p:cNvSpPr/>
          <p:nvPr/>
        </p:nvSpPr>
        <p:spPr bwMode="auto">
          <a:xfrm>
            <a:off x="3563938" y="3500438"/>
            <a:ext cx="4679950" cy="1081087"/>
          </a:xfrm>
          <a:prstGeom prst="ellipse">
            <a:avLst/>
          </a:prstGeom>
          <a:noFill/>
          <a:ln w="349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3851275" y="4652963"/>
            <a:ext cx="2520950" cy="431800"/>
          </a:xfrm>
          <a:prstGeom prst="rect">
            <a:avLst/>
          </a:prstGeom>
          <a:solidFill>
            <a:schemeClr val="accent1"/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/>
              <a:t>可选择备份文件的范围</a:t>
            </a:r>
          </a:p>
        </p:txBody>
      </p:sp>
    </p:spTree>
    <p:extLst>
      <p:ext uri="{BB962C8B-B14F-4D97-AF65-F5344CB8AC3E}">
        <p14:creationId xmlns:p14="http://schemas.microsoft.com/office/powerpoint/2010/main" xmlns="" val="59825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pic>
        <p:nvPicPr>
          <p:cNvPr id="2050" name="Picture 2" descr="C:\Program Files\desktoolv25\Clipboard\PrtSrc-2013-09-09_17-17-0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2026335"/>
            <a:ext cx="3886201" cy="391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图示 2"/>
          <p:cNvGraphicFramePr/>
          <p:nvPr/>
        </p:nvGraphicFramePr>
        <p:xfrm>
          <a:off x="4070349" y="1877116"/>
          <a:ext cx="46736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97610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620713" y="1134611"/>
            <a:ext cx="8255001" cy="3396242"/>
            <a:chOff x="685800" y="2969129"/>
            <a:chExt cx="8255001" cy="3396242"/>
          </a:xfrm>
        </p:grpSpPr>
        <p:grpSp>
          <p:nvGrpSpPr>
            <p:cNvPr id="13" name="组合 12"/>
            <p:cNvGrpSpPr/>
            <p:nvPr/>
          </p:nvGrpSpPr>
          <p:grpSpPr>
            <a:xfrm>
              <a:off x="685800" y="2969129"/>
              <a:ext cx="8255001" cy="3396242"/>
              <a:chOff x="1752600" y="1038225"/>
              <a:chExt cx="7797801" cy="292417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2"/>
              <a:srcRect l="1162" r="10563" b="30417"/>
              <a:stretch/>
            </p:blipFill>
            <p:spPr>
              <a:xfrm>
                <a:off x="1752600" y="1038225"/>
                <a:ext cx="7797801" cy="2924175"/>
              </a:xfrm>
              <a:prstGeom prst="rect">
                <a:avLst/>
              </a:prstGeom>
              <a:noFill/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16" name="圆角矩形 15"/>
              <p:cNvSpPr/>
              <p:nvPr/>
            </p:nvSpPr>
            <p:spPr bwMode="auto">
              <a:xfrm>
                <a:off x="2672556" y="2026335"/>
                <a:ext cx="1905000" cy="33586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 bwMode="auto">
              <a:xfrm>
                <a:off x="4724400" y="1752600"/>
                <a:ext cx="737771" cy="273734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 bwMode="auto">
              <a:xfrm>
                <a:off x="7391400" y="3519775"/>
                <a:ext cx="1463040" cy="29022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697465" y="4103869"/>
              <a:ext cx="5764677" cy="185159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</a:defRPr>
              </a:lvl1pPr>
            </a:lstStyle>
            <a:p>
              <a:pPr algn="ctr"/>
              <a:r>
                <a:rPr lang="en-US" altLang="zh-CN" sz="6600" b="1" dirty="0">
                  <a:solidFill>
                    <a:schemeClr val="accent2"/>
                  </a:solidFill>
                </a:rPr>
                <a:t>www.las.ac.cn</a:t>
              </a:r>
              <a:endParaRPr lang="zh-CN" altLang="en-US" sz="6600" b="1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20" name="Picture 2" descr="C:\Program Files\desktoolv25\Clipboard\PrtSrc-2013-09-09_17-15-46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340"/>
          <a:stretch/>
        </p:blipFill>
        <p:spPr bwMode="auto">
          <a:xfrm>
            <a:off x="591825" y="3779390"/>
            <a:ext cx="5583874" cy="2841228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1594607" y="5382566"/>
            <a:ext cx="2597366" cy="1041758"/>
            <a:chOff x="-943981" y="2811593"/>
            <a:chExt cx="4253377" cy="3370279"/>
          </a:xfrm>
        </p:grpSpPr>
        <p:sp>
          <p:nvSpPr>
            <p:cNvPr id="22" name="文本框 21"/>
            <p:cNvSpPr txBox="1"/>
            <p:nvPr/>
          </p:nvSpPr>
          <p:spPr>
            <a:xfrm>
              <a:off x="-943979" y="2811593"/>
              <a:ext cx="4253375" cy="159110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marR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</a:defRPr>
              </a:lvl1pPr>
            </a:lstStyle>
            <a:p>
              <a:pPr algn="ctr"/>
              <a:r>
                <a:rPr lang="zh-CN" altLang="en-US" b="1" dirty="0">
                  <a:solidFill>
                    <a:srgbClr val="FF0000"/>
                  </a:solidFill>
                </a:rPr>
                <a:t>注册：中科院邮箱</a:t>
              </a:r>
              <a:endParaRPr lang="en-US" altLang="zh-CN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-943981" y="4438033"/>
              <a:ext cx="4253376" cy="174383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zh-CN" altLang="en-US" sz="4000" b="1">
                <a:solidFill>
                  <a:schemeClr val="accent2"/>
                </a:solidFill>
              </a:endParaRPr>
            </a:p>
          </p:txBody>
        </p:sp>
      </p:grpSp>
      <p:sp>
        <p:nvSpPr>
          <p:cNvPr id="25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sp>
        <p:nvSpPr>
          <p:cNvPr id="1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882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18487" cy="1084263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Endnote</a:t>
            </a:r>
            <a:r>
              <a:rPr lang="zh-CN" altLang="en-US" dirty="0" smtClean="0"/>
              <a:t>下载与安装</a:t>
            </a:r>
          </a:p>
        </p:txBody>
      </p:sp>
      <p:pic>
        <p:nvPicPr>
          <p:cNvPr id="3074" name="Picture 2" descr="C:\Program Files\desktoolv25\Clipboard\PrtSrc-2013-09-09_17-19-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11"/>
          <a:stretch/>
        </p:blipFill>
        <p:spPr bwMode="auto">
          <a:xfrm>
            <a:off x="196056" y="1143000"/>
            <a:ext cx="8763000" cy="3352800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 bwMode="auto">
          <a:xfrm>
            <a:off x="3846035" y="4023044"/>
            <a:ext cx="762001" cy="4145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46452" y="4486028"/>
            <a:ext cx="5886094" cy="141833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Program Files\desktoolv25\Clipboard\PrtSrc-2013-09-09_23-16-24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98" r="28270" b="17943"/>
          <a:stretch/>
        </p:blipFill>
        <p:spPr bwMode="auto">
          <a:xfrm>
            <a:off x="5638800" y="5797797"/>
            <a:ext cx="2286000" cy="774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8313" y="5534428"/>
            <a:ext cx="4297680" cy="12395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zh-CN" altLang="en-US" b="1" dirty="0" smtClean="0">
                <a:solidFill>
                  <a:schemeClr val="accent2"/>
                </a:solidFill>
              </a:rPr>
              <a:t>完全解</a:t>
            </a:r>
            <a:r>
              <a:rPr lang="zh-CN" altLang="en-US" b="1" dirty="0">
                <a:solidFill>
                  <a:schemeClr val="accent2"/>
                </a:solidFill>
              </a:rPr>
              <a:t>压到文件夹</a:t>
            </a:r>
            <a:r>
              <a:rPr lang="zh-CN" altLang="en-US" b="1" dirty="0" smtClean="0">
                <a:solidFill>
                  <a:schemeClr val="accent2"/>
                </a:solidFill>
              </a:rPr>
              <a:t>中双击</a:t>
            </a:r>
            <a:r>
              <a:rPr lang="zh-CN" altLang="en-US" b="1" dirty="0">
                <a:solidFill>
                  <a:schemeClr val="accent2"/>
                </a:solidFill>
              </a:rPr>
              <a:t>打开</a:t>
            </a:r>
            <a:r>
              <a:rPr lang="zh-CN" altLang="en-US" b="1" dirty="0" smtClean="0">
                <a:solidFill>
                  <a:schemeClr val="accent2"/>
                </a:solidFill>
              </a:rPr>
              <a:t>文件夹</a:t>
            </a:r>
            <a:endParaRPr lang="en-US" altLang="zh-CN" b="1" dirty="0" smtClean="0">
              <a:solidFill>
                <a:schemeClr val="accent2"/>
              </a:solidFill>
            </a:endParaRPr>
          </a:p>
          <a:p>
            <a:pPr fontAlgn="ctr"/>
            <a:r>
              <a:rPr lang="zh-CN" altLang="en-US" b="1" dirty="0" smtClean="0">
                <a:solidFill>
                  <a:schemeClr val="accent2"/>
                </a:solidFill>
              </a:rPr>
              <a:t>点击</a:t>
            </a:r>
            <a:r>
              <a:rPr lang="zh-CN" altLang="en-US" b="1" dirty="0">
                <a:solidFill>
                  <a:schemeClr val="accent2"/>
                </a:solidFill>
              </a:rPr>
              <a:t>执行</a:t>
            </a:r>
            <a:r>
              <a:rPr lang="en-US" altLang="zh-CN" b="1" dirty="0">
                <a:solidFill>
                  <a:schemeClr val="accent2"/>
                </a:solidFill>
              </a:rPr>
              <a:t>.</a:t>
            </a:r>
            <a:r>
              <a:rPr lang="en-US" altLang="zh-CN" b="1" dirty="0" err="1">
                <a:solidFill>
                  <a:schemeClr val="accent2"/>
                </a:solidFill>
              </a:rPr>
              <a:t>msi</a:t>
            </a:r>
            <a:r>
              <a:rPr lang="zh-CN" altLang="en-US" b="1" dirty="0" smtClean="0">
                <a:solidFill>
                  <a:schemeClr val="accent2"/>
                </a:solidFill>
              </a:rPr>
              <a:t>文件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6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43" y="1508918"/>
            <a:ext cx="8426791" cy="4708525"/>
          </a:xfrm>
          <a:prstGeom prst="rect">
            <a:avLst/>
          </a:prstGeom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itchFamily="18" charset="0"/>
                <a:ea typeface="黑体" pitchFamily="2" charset="-122"/>
              </a:rPr>
              <a:t>EndnoteWeb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（网络版）</a:t>
            </a:r>
            <a:endParaRPr lang="zh-CN" altLang="en-US" dirty="0">
              <a:latin typeface="Times New Roman" pitchFamily="18" charset="0"/>
              <a:ea typeface="黑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681709" y="2438399"/>
            <a:ext cx="2328692" cy="2209801"/>
            <a:chOff x="4681709" y="2438399"/>
            <a:chExt cx="2328692" cy="2209801"/>
          </a:xfrm>
        </p:grpSpPr>
        <p:sp>
          <p:nvSpPr>
            <p:cNvPr id="6" name="矩形 5"/>
            <p:cNvSpPr/>
            <p:nvPr/>
          </p:nvSpPr>
          <p:spPr>
            <a:xfrm>
              <a:off x="4681709" y="2438399"/>
              <a:ext cx="2328692" cy="761999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ctr"/>
              <a:r>
                <a:rPr lang="zh-CN" altLang="en-US" sz="2000" b="1" dirty="0" smtClean="0">
                  <a:solidFill>
                    <a:schemeClr val="accent2"/>
                  </a:solidFill>
                </a:rPr>
                <a:t>与单机版比</a:t>
              </a:r>
              <a:endParaRPr lang="en-US" altLang="zh-CN" sz="2000" b="1" dirty="0" smtClean="0">
                <a:solidFill>
                  <a:schemeClr val="accent2"/>
                </a:solidFill>
              </a:endParaRPr>
            </a:p>
            <a:p>
              <a:pPr algn="ctr" fontAlgn="ctr"/>
              <a:r>
                <a:rPr lang="zh-CN" altLang="en-US" sz="2000" b="1" dirty="0" smtClean="0">
                  <a:solidFill>
                    <a:schemeClr val="accent2"/>
                  </a:solidFill>
                </a:rPr>
                <a:t>最有用的功能</a:t>
              </a:r>
              <a:endParaRPr lang="zh-CN" alt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4681709" y="3200398"/>
              <a:ext cx="2328692" cy="144780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ctr"/>
              <a:endParaRPr lang="zh-CN" altLang="en-US" sz="2000" b="1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4114800" y="5410199"/>
            <a:ext cx="4343400" cy="12395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1</a:t>
            </a:r>
            <a:r>
              <a:rPr lang="zh-CN" altLang="en-US" b="1" smtClean="0">
                <a:solidFill>
                  <a:schemeClr val="accent2"/>
                </a:solidFill>
              </a:rPr>
              <a:t>，可以将单机版</a:t>
            </a:r>
            <a:r>
              <a:rPr lang="en-US" altLang="zh-CN" b="1" smtClean="0">
                <a:solidFill>
                  <a:schemeClr val="accent2"/>
                </a:solidFill>
              </a:rPr>
              <a:t>Endnote</a:t>
            </a:r>
            <a:r>
              <a:rPr lang="zh-CN" altLang="en-US" b="1" smtClean="0">
                <a:solidFill>
                  <a:schemeClr val="accent2"/>
                </a:solidFill>
              </a:rPr>
              <a:t>上文件上传至</a:t>
            </a:r>
            <a:endParaRPr lang="en-US" altLang="zh-CN" b="1" smtClean="0">
              <a:solidFill>
                <a:schemeClr val="accent2"/>
              </a:solidFill>
            </a:endParaRPr>
          </a:p>
          <a:p>
            <a:pPr fontAlgn="ctr"/>
            <a:r>
              <a:rPr lang="en-US" altLang="zh-CN" b="1" smtClean="0">
                <a:solidFill>
                  <a:schemeClr val="accent2"/>
                </a:solidFill>
              </a:rPr>
              <a:t>EndnoteWeb</a:t>
            </a:r>
            <a:r>
              <a:rPr lang="zh-CN" altLang="en-US" b="1" smtClean="0">
                <a:solidFill>
                  <a:schemeClr val="accent2"/>
                </a:solidFill>
              </a:rPr>
              <a:t>，实现共享功能</a:t>
            </a:r>
            <a:endParaRPr lang="en-US" altLang="zh-CN" b="1" dirty="0" smtClean="0">
              <a:solidFill>
                <a:schemeClr val="accent2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77000" y="1709406"/>
            <a:ext cx="2387510" cy="6377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TIPs:</a:t>
            </a:r>
          </a:p>
          <a:p>
            <a:pPr fontAlgn="ctr"/>
            <a:r>
              <a:rPr lang="en-US" altLang="zh-CN" b="1" dirty="0" smtClean="0">
                <a:solidFill>
                  <a:schemeClr val="accent2"/>
                </a:solidFill>
              </a:rPr>
              <a:t>2</a:t>
            </a:r>
            <a:r>
              <a:rPr lang="zh-CN" altLang="en-US" b="1" dirty="0" smtClean="0">
                <a:solidFill>
                  <a:schemeClr val="accent2"/>
                </a:solidFill>
              </a:rPr>
              <a:t>，不会了，找“帮助”</a:t>
            </a:r>
            <a:endParaRPr lang="en-US" altLang="zh-CN" b="1" dirty="0" smtClean="0">
              <a:solidFill>
                <a:schemeClr val="accent2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8686800" y="1417638"/>
            <a:ext cx="304800" cy="2917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ctr"/>
            <a:endParaRPr lang="zh-CN" alt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20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itchFamily="18" charset="0"/>
                <a:ea typeface="黑体" pitchFamily="2" charset="-122"/>
              </a:rPr>
              <a:t>EndnoteWeb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（网络版）</a:t>
            </a:r>
            <a:endParaRPr lang="zh-CN" altLang="en-US" dirty="0"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注册使用三种途径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：</a:t>
            </a:r>
          </a:p>
          <a:p>
            <a:pPr lvl="1">
              <a:buNone/>
            </a:pP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1 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、登陆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ISI 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Web Of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Science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网站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免费注册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--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我的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Endnote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：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Font typeface="Wingdings" pitchFamily="2" charset="2"/>
              <a:buNone/>
            </a:pP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2"/>
              </a:rPr>
              <a:t>www.webofknowledge.com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）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2 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、登陆</a:t>
            </a:r>
            <a:r>
              <a:rPr lang="en-US" altLang="zh-CN" dirty="0">
                <a:latin typeface="Times New Roman" pitchFamily="18" charset="0"/>
                <a:ea typeface="黑体" pitchFamily="2" charset="-122"/>
              </a:rPr>
              <a:t>Endnote 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Web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官网，</a:t>
            </a:r>
            <a:r>
              <a:rPr lang="zh-CN" altLang="en-US" dirty="0" smtClean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</a:rPr>
              <a:t>免费注册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（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3"/>
              </a:rPr>
              <a:t>http</a:t>
            </a:r>
            <a:r>
              <a:rPr lang="en-US" altLang="zh-CN" dirty="0">
                <a:latin typeface="Times New Roman" pitchFamily="18" charset="0"/>
                <a:ea typeface="黑体" pitchFamily="2" charset="-122"/>
                <a:hlinkClick r:id="rId3"/>
              </a:rPr>
              <a:t>://www.endnoteweb.com</a:t>
            </a:r>
            <a:r>
              <a:rPr lang="en-US" altLang="zh-CN" dirty="0" smtClean="0">
                <a:latin typeface="Times New Roman" pitchFamily="18" charset="0"/>
                <a:ea typeface="黑体" pitchFamily="2" charset="-122"/>
                <a:hlinkClick r:id="rId3"/>
              </a:rPr>
              <a:t>/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）</a:t>
            </a:r>
            <a:endParaRPr lang="en-US" altLang="zh-CN" dirty="0" smtClean="0">
              <a:latin typeface="Times New Roman" pitchFamily="18" charset="0"/>
              <a:ea typeface="黑体" pitchFamily="2" charset="-122"/>
            </a:endParaRPr>
          </a:p>
          <a:p>
            <a:pPr lvl="1">
              <a:buNone/>
            </a:pPr>
            <a:r>
              <a:rPr lang="en-US" altLang="zh-CN" dirty="0" smtClean="0">
                <a:latin typeface="Times New Roman" pitchFamily="18" charset="0"/>
                <a:ea typeface="黑体" pitchFamily="2" charset="-122"/>
              </a:rPr>
              <a:t>3</a:t>
            </a:r>
            <a:r>
              <a:rPr lang="zh-CN" altLang="en-US" dirty="0" smtClean="0">
                <a:latin typeface="Times New Roman" pitchFamily="18" charset="0"/>
                <a:ea typeface="黑体" pitchFamily="2" charset="-122"/>
              </a:rPr>
              <a:t>、安装</a:t>
            </a:r>
            <a:r>
              <a:rPr lang="zh-CN" altLang="en-US" dirty="0">
                <a:latin typeface="Times New Roman" pitchFamily="18" charset="0"/>
                <a:ea typeface="黑体" pitchFamily="2" charset="-122"/>
              </a:rPr>
              <a:t>单机版结束时，可以按提示注册网络版</a:t>
            </a:r>
          </a:p>
          <a:p>
            <a:pPr>
              <a:buFont typeface="Wingdings" pitchFamily="2" charset="2"/>
              <a:buNone/>
            </a:pPr>
            <a:endParaRPr lang="en-US" altLang="zh-CN" dirty="0">
              <a:latin typeface="Times New Roman" pitchFamily="18" charset="0"/>
              <a:ea typeface="黑体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411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1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1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  <p:graphicFrame>
        <p:nvGraphicFramePr>
          <p:cNvPr id="2" name="内容占位符 1"/>
          <p:cNvGraphicFramePr>
            <a:graphicFrameLocks noGrp="1"/>
          </p:cNvGraphicFramePr>
          <p:nvPr>
            <p:ph idx="1"/>
            <p:extLst/>
          </p:nvPr>
        </p:nvGraphicFramePr>
        <p:xfrm>
          <a:off x="762000" y="1219200"/>
          <a:ext cx="77406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 bwMode="auto">
          <a:xfrm>
            <a:off x="620713" y="485775"/>
            <a:ext cx="8218487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r>
              <a:rPr lang="zh-CN" altLang="en-US" kern="0" dirty="0" smtClean="0"/>
              <a:t>储存与共享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327591" y="2916380"/>
            <a:ext cx="5616575" cy="1060450"/>
            <a:chOff x="2868613" y="3886200"/>
            <a:chExt cx="5616575" cy="1060450"/>
          </a:xfrm>
        </p:grpSpPr>
        <p:pic>
          <p:nvPicPr>
            <p:cNvPr id="6" name="Picture 4" descr="C:\Users\hewei\AppData\Roaming\Tencent\Users\306711232\QQ\WinTemp\RichOle\$A]]S2V_R{J4IK`ZE3~L~H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144"/>
            <a:stretch>
              <a:fillRect/>
            </a:stretch>
          </p:blipFill>
          <p:spPr bwMode="auto">
            <a:xfrm>
              <a:off x="2868613" y="3886200"/>
              <a:ext cx="1728787" cy="106045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</p:pic>
        <p:sp>
          <p:nvSpPr>
            <p:cNvPr id="7" name="TextBox 12"/>
            <p:cNvSpPr txBox="1">
              <a:spLocks noChangeArrowheads="1"/>
            </p:cNvSpPr>
            <p:nvPr/>
          </p:nvSpPr>
          <p:spPr bwMode="auto">
            <a:xfrm>
              <a:off x="5029200" y="3886200"/>
              <a:ext cx="3455988" cy="10156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dirty="0" smtClean="0">
                  <a:solidFill>
                    <a:srgbClr val="FF0000"/>
                  </a:solidFill>
                  <a:ea typeface="黑体" panose="02010609060101010101" pitchFamily="49" charset="-122"/>
                </a:rPr>
                <a:t>TIPs:</a:t>
              </a:r>
            </a:p>
            <a:p>
              <a:pPr eaLnBrk="1" hangingPunct="1"/>
              <a:r>
                <a:rPr lang="en-US" altLang="zh-CN" sz="2000" dirty="0" err="1" smtClean="0">
                  <a:solidFill>
                    <a:srgbClr val="FF0000"/>
                  </a:solidFill>
                  <a:ea typeface="黑体" panose="02010609060101010101" pitchFamily="49" charset="-122"/>
                </a:rPr>
                <a:t>enl</a:t>
              </a:r>
              <a:r>
                <a:rPr lang="zh-CN" altLang="en-US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和</a:t>
              </a:r>
              <a:r>
                <a:rPr lang="en-US" altLang="zh-CN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Data</a:t>
              </a:r>
              <a:r>
                <a:rPr lang="zh-CN" altLang="en-US" sz="2000" dirty="0">
                  <a:solidFill>
                    <a:srgbClr val="FF0000"/>
                  </a:solidFill>
                  <a:ea typeface="黑体" panose="02010609060101010101" pitchFamily="49" charset="-122"/>
                </a:rPr>
                <a:t>文件成对出现，必须存放在同一文件夹！</a:t>
              </a:r>
              <a:endPara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endParaRPr>
            </a:p>
          </p:txBody>
        </p:sp>
      </p:grp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4084001" y="4572000"/>
            <a:ext cx="345598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只有</a:t>
            </a:r>
            <a:r>
              <a:rPr lang="en-US" altLang="zh-CN" sz="2000" dirty="0" err="1" smtClean="0">
                <a:solidFill>
                  <a:srgbClr val="FF0000"/>
                </a:solidFill>
                <a:ea typeface="黑体" panose="02010609060101010101" pitchFamily="49" charset="-122"/>
              </a:rPr>
              <a:t>enlx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文件</a:t>
            </a:r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,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双击解压缩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866" y="4224036"/>
            <a:ext cx="827882" cy="10558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2342831" y="5081842"/>
            <a:ext cx="3455988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1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，多建立几个</a:t>
            </a:r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endnote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文件，不要只建一个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endnote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文献库</a:t>
            </a:r>
            <a:endParaRPr lang="en-US" altLang="zh-CN" sz="2000" dirty="0" smtClean="0">
              <a:solidFill>
                <a:srgbClr val="FF0000"/>
              </a:solidFill>
              <a:ea typeface="黑体" panose="02010609060101010101" pitchFamily="49" charset="-122"/>
            </a:endParaRPr>
          </a:p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2</a:t>
            </a:r>
            <a:r>
              <a:rPr lang="zh-CN" altLang="en-US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，压缩备份保存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2811436"/>
            <a:ext cx="3800475" cy="38195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0023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 animBg="1"/>
      <p:bldP spid="10" grpId="1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smtClean="0">
                <a:ea typeface="华文新魏" pitchFamily="2" charset="-122"/>
              </a:rPr>
              <a:t>总结</a:t>
            </a:r>
          </a:p>
        </p:txBody>
      </p:sp>
      <p:sp>
        <p:nvSpPr>
          <p:cNvPr id="215043" name="AutoShape 3"/>
          <p:cNvSpPr>
            <a:spLocks noChangeArrowheads="1"/>
          </p:cNvSpPr>
          <p:nvPr/>
        </p:nvSpPr>
        <p:spPr bwMode="auto">
          <a:xfrm>
            <a:off x="2678113" y="2852738"/>
            <a:ext cx="1728787" cy="1223962"/>
          </a:xfrm>
          <a:prstGeom prst="hexagon">
            <a:avLst>
              <a:gd name="adj" fmla="val 35311"/>
              <a:gd name="vf" fmla="val 115470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altLang="zh-CN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Endnote</a:t>
            </a:r>
          </a:p>
        </p:txBody>
      </p:sp>
      <p:sp>
        <p:nvSpPr>
          <p:cNvPr id="215044" name="Oval 4"/>
          <p:cNvSpPr>
            <a:spLocks noChangeArrowheads="1"/>
          </p:cNvSpPr>
          <p:nvPr/>
        </p:nvSpPr>
        <p:spPr bwMode="auto">
          <a:xfrm>
            <a:off x="290513" y="2924175"/>
            <a:ext cx="1223962" cy="10795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</a:t>
            </a:r>
          </a:p>
        </p:txBody>
      </p:sp>
      <p:sp>
        <p:nvSpPr>
          <p:cNvPr id="215045" name="AutoShape 5"/>
          <p:cNvSpPr>
            <a:spLocks noChangeArrowheads="1"/>
          </p:cNvSpPr>
          <p:nvPr/>
        </p:nvSpPr>
        <p:spPr bwMode="auto">
          <a:xfrm>
            <a:off x="1563688" y="3213100"/>
            <a:ext cx="1081087" cy="503238"/>
          </a:xfrm>
          <a:prstGeom prst="rightArrow">
            <a:avLst>
              <a:gd name="adj1" fmla="val 50000"/>
              <a:gd name="adj2" fmla="val 5370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46" name="Oval 6"/>
          <p:cNvSpPr>
            <a:spLocks noChangeArrowheads="1"/>
          </p:cNvSpPr>
          <p:nvPr/>
        </p:nvSpPr>
        <p:spPr bwMode="auto">
          <a:xfrm>
            <a:off x="1420813" y="2636838"/>
            <a:ext cx="1223962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导入</a:t>
            </a:r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3040063" y="4502150"/>
            <a:ext cx="1008062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文献管理</a:t>
            </a: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3541713" y="4076700"/>
            <a:ext cx="0" cy="360363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036888" y="1628775"/>
            <a:ext cx="1008062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文献分析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 flipV="1">
            <a:off x="3541713" y="2420938"/>
            <a:ext cx="0" cy="360362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1" name="AutoShape 11"/>
          <p:cNvSpPr>
            <a:spLocks noChangeArrowheads="1"/>
          </p:cNvSpPr>
          <p:nvPr/>
        </p:nvSpPr>
        <p:spPr bwMode="auto">
          <a:xfrm>
            <a:off x="4454525" y="3221038"/>
            <a:ext cx="2016125" cy="503237"/>
          </a:xfrm>
          <a:prstGeom prst="rightArrow">
            <a:avLst>
              <a:gd name="adj1" fmla="val 50000"/>
              <a:gd name="adj2" fmla="val 100158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2" name="Line 12"/>
          <p:cNvSpPr>
            <a:spLocks noChangeShapeType="1"/>
          </p:cNvSpPr>
          <p:nvPr/>
        </p:nvSpPr>
        <p:spPr bwMode="auto">
          <a:xfrm flipV="1">
            <a:off x="4157663" y="2565400"/>
            <a:ext cx="504825" cy="503238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733925" y="1916113"/>
            <a:ext cx="1462088" cy="72072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文献共享</a:t>
            </a:r>
            <a:r>
              <a:rPr lang="en-US" altLang="zh-CN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/</a:t>
            </a:r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保存</a:t>
            </a:r>
          </a:p>
        </p:txBody>
      </p:sp>
      <p:sp>
        <p:nvSpPr>
          <p:cNvPr id="215054" name="Oval 14"/>
          <p:cNvSpPr>
            <a:spLocks noChangeArrowheads="1"/>
          </p:cNvSpPr>
          <p:nvPr/>
        </p:nvSpPr>
        <p:spPr bwMode="auto">
          <a:xfrm>
            <a:off x="6538913" y="2949575"/>
            <a:ext cx="1223962" cy="1079500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写作</a:t>
            </a:r>
          </a:p>
        </p:txBody>
      </p:sp>
      <p:sp>
        <p:nvSpPr>
          <p:cNvPr id="215055" name="Oval 15"/>
          <p:cNvSpPr>
            <a:spLocks noChangeArrowheads="1"/>
          </p:cNvSpPr>
          <p:nvPr/>
        </p:nvSpPr>
        <p:spPr bwMode="auto">
          <a:xfrm>
            <a:off x="4670425" y="2717800"/>
            <a:ext cx="1223963" cy="792163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选定 </a:t>
            </a:r>
            <a:r>
              <a:rPr lang="en-US" altLang="zh-CN" b="1" dirty="0">
                <a:solidFill>
                  <a:srgbClr val="FF0000"/>
                </a:solidFill>
              </a:rPr>
              <a:t>Style</a:t>
            </a:r>
          </a:p>
        </p:txBody>
      </p:sp>
      <p:sp>
        <p:nvSpPr>
          <p:cNvPr id="215056" name="AutoShape 16"/>
          <p:cNvSpPr>
            <a:spLocks noChangeArrowheads="1"/>
          </p:cNvSpPr>
          <p:nvPr/>
        </p:nvSpPr>
        <p:spPr bwMode="auto">
          <a:xfrm>
            <a:off x="6316663" y="414972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57" name="Oval 17"/>
          <p:cNvSpPr>
            <a:spLocks noChangeArrowheads="1"/>
          </p:cNvSpPr>
          <p:nvPr/>
        </p:nvSpPr>
        <p:spPr bwMode="auto">
          <a:xfrm>
            <a:off x="5907088" y="4868863"/>
            <a:ext cx="1223962" cy="72072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投稿</a:t>
            </a:r>
          </a:p>
        </p:txBody>
      </p:sp>
      <p:sp>
        <p:nvSpPr>
          <p:cNvPr id="215058" name="Oval 18"/>
          <p:cNvSpPr>
            <a:spLocks noChangeArrowheads="1"/>
          </p:cNvSpPr>
          <p:nvPr/>
        </p:nvSpPr>
        <p:spPr bwMode="auto">
          <a:xfrm>
            <a:off x="5335588" y="3998913"/>
            <a:ext cx="1223962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移除代码</a:t>
            </a:r>
          </a:p>
        </p:txBody>
      </p:sp>
      <p:sp>
        <p:nvSpPr>
          <p:cNvPr id="215059" name="Oval 19"/>
          <p:cNvSpPr>
            <a:spLocks noChangeArrowheads="1"/>
          </p:cNvSpPr>
          <p:nvPr/>
        </p:nvSpPr>
        <p:spPr bwMode="auto">
          <a:xfrm>
            <a:off x="7740650" y="4005263"/>
            <a:ext cx="1223963" cy="792162"/>
          </a:xfrm>
          <a:prstGeom prst="ellipse">
            <a:avLst/>
          </a:prstGeom>
          <a:noFill/>
          <a:ln>
            <a:noFill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文档备份</a:t>
            </a:r>
          </a:p>
        </p:txBody>
      </p:sp>
      <p:sp>
        <p:nvSpPr>
          <p:cNvPr id="215060" name="AutoShape 20"/>
          <p:cNvSpPr>
            <a:spLocks noChangeArrowheads="1"/>
          </p:cNvSpPr>
          <p:nvPr/>
        </p:nvSpPr>
        <p:spPr bwMode="auto">
          <a:xfrm>
            <a:off x="7389813" y="4143375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anchor="ctr"/>
          <a:lstStyle/>
          <a:p>
            <a:endParaRPr lang="zh-CN" alt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5061" name="Oval 21"/>
          <p:cNvSpPr>
            <a:spLocks noChangeArrowheads="1"/>
          </p:cNvSpPr>
          <p:nvPr/>
        </p:nvSpPr>
        <p:spPr bwMode="auto">
          <a:xfrm>
            <a:off x="7180263" y="4821238"/>
            <a:ext cx="1223962" cy="720725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zh-CN" altLang="en-US" b="1">
                <a:solidFill>
                  <a:schemeClr val="bg2">
                    <a:lumMod val="50000"/>
                  </a:schemeClr>
                </a:solidFill>
                <a:latin typeface="黑体" pitchFamily="2" charset="-122"/>
                <a:ea typeface="黑体" pitchFamily="2" charset="-122"/>
              </a:rPr>
              <a:t>修改</a:t>
            </a:r>
          </a:p>
        </p:txBody>
      </p:sp>
      <p:sp>
        <p:nvSpPr>
          <p:cNvPr id="2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8321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3" grpId="0" animBg="1"/>
      <p:bldP spid="215044" grpId="0" animBg="1"/>
      <p:bldP spid="215045" grpId="0" animBg="1"/>
      <p:bldP spid="215046" grpId="0"/>
      <p:bldP spid="215047" grpId="0" animBg="1"/>
      <p:bldP spid="215048" grpId="0" animBg="1"/>
      <p:bldP spid="215049" grpId="0" animBg="1"/>
      <p:bldP spid="215050" grpId="0" animBg="1"/>
      <p:bldP spid="215051" grpId="0" animBg="1"/>
      <p:bldP spid="215052" grpId="0" animBg="1"/>
      <p:bldP spid="215053" grpId="0" animBg="1"/>
      <p:bldP spid="215054" grpId="0" animBg="1"/>
      <p:bldP spid="215055" grpId="0"/>
      <p:bldP spid="215056" grpId="0" animBg="1"/>
      <p:bldP spid="215057" grpId="0" animBg="1"/>
      <p:bldP spid="215058" grpId="0" animBg="1"/>
      <p:bldP spid="215059" grpId="0" animBg="1"/>
      <p:bldP spid="215060" grpId="0" animBg="1"/>
      <p:bldP spid="21506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可参考的</a:t>
            </a:r>
            <a:r>
              <a:rPr lang="en-US" altLang="zh-CN" dirty="0" smtClean="0"/>
              <a:t>Endnote</a:t>
            </a:r>
            <a:r>
              <a:rPr lang="zh-CN" altLang="en-US" dirty="0" smtClean="0"/>
              <a:t>使用资源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1600200"/>
            <a:ext cx="8043862" cy="4525963"/>
          </a:xfrm>
        </p:spPr>
        <p:txBody>
          <a:bodyPr/>
          <a:lstStyle/>
          <a:p>
            <a:r>
              <a:rPr lang="zh-CN" altLang="en-US" dirty="0">
                <a:latin typeface="Arial" charset="0"/>
              </a:rPr>
              <a:t>科学</a:t>
            </a:r>
            <a:r>
              <a:rPr lang="zh-CN" altLang="en-US" dirty="0" smtClean="0">
                <a:latin typeface="Arial" charset="0"/>
              </a:rPr>
              <a:t>网博客</a:t>
            </a:r>
            <a:r>
              <a:rPr lang="en-US" altLang="zh-CN" dirty="0" smtClean="0">
                <a:latin typeface="Arial" charset="0"/>
              </a:rPr>
              <a:t>——</a:t>
            </a:r>
            <a:r>
              <a:rPr lang="zh-CN" altLang="en-US" dirty="0" smtClean="0">
                <a:latin typeface="Arial" charset="0"/>
              </a:rPr>
              <a:t>中国</a:t>
            </a:r>
            <a:r>
              <a:rPr lang="zh-CN" altLang="en-US" dirty="0">
                <a:latin typeface="Arial" charset="0"/>
              </a:rPr>
              <a:t>科学技术大学 </a:t>
            </a:r>
            <a:r>
              <a:rPr lang="zh-CN" altLang="en-US" dirty="0" smtClean="0">
                <a:latin typeface="Arial" charset="0"/>
              </a:rPr>
              <a:t>  罗</a:t>
            </a:r>
            <a:r>
              <a:rPr lang="zh-CN" altLang="en-US" dirty="0">
                <a:latin typeface="Arial" charset="0"/>
              </a:rPr>
              <a:t>昭</a:t>
            </a:r>
            <a:r>
              <a:rPr lang="zh-CN" altLang="en-US" dirty="0" smtClean="0">
                <a:latin typeface="Arial" charset="0"/>
              </a:rPr>
              <a:t>锋</a:t>
            </a:r>
            <a:endParaRPr lang="en-US" altLang="zh-CN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altLang="zh-CN" b="0" dirty="0" smtClean="0">
                <a:latin typeface="Arial" charset="0"/>
                <a:hlinkClick r:id="rId3"/>
              </a:rPr>
              <a:t>http</a:t>
            </a:r>
            <a:r>
              <a:rPr lang="en-US" altLang="zh-CN" b="0" dirty="0">
                <a:latin typeface="Arial" charset="0"/>
                <a:hlinkClick r:id="rId3"/>
              </a:rPr>
              <a:t>://blog.sciencenet.cn/home.php?mod=space&amp;uid=304685</a:t>
            </a:r>
            <a:r>
              <a:rPr lang="en-US" altLang="zh-CN" b="0" dirty="0">
                <a:latin typeface="Arial" charset="0"/>
              </a:rPr>
              <a:t> </a:t>
            </a:r>
          </a:p>
          <a:p>
            <a:r>
              <a:rPr lang="zh-CN" altLang="en-US" dirty="0" smtClean="0">
                <a:latin typeface="Arial" charset="0"/>
              </a:rPr>
              <a:t>官网</a:t>
            </a:r>
            <a:r>
              <a:rPr lang="en-US" altLang="zh-CN" dirty="0" smtClean="0">
                <a:latin typeface="Arial" charset="0"/>
              </a:rPr>
              <a:t>——</a:t>
            </a:r>
            <a:r>
              <a:rPr lang="zh-CN" altLang="en-US" dirty="0">
                <a:latin typeface="Arial" charset="0"/>
              </a:rPr>
              <a:t>模板</a:t>
            </a:r>
            <a:r>
              <a:rPr lang="zh-CN" altLang="en-US" dirty="0" smtClean="0">
                <a:latin typeface="Arial" charset="0"/>
              </a:rPr>
              <a:t>下载、教程、技术支持：  </a:t>
            </a:r>
            <a:r>
              <a:rPr lang="en-US" altLang="zh-CN" b="0" dirty="0" smtClean="0">
                <a:latin typeface="Arial" charset="0"/>
                <a:hlinkClick r:id="rId4"/>
              </a:rPr>
              <a:t>www.endnote.com</a:t>
            </a:r>
            <a:endParaRPr lang="en-US" altLang="zh-CN" dirty="0" smtClean="0">
              <a:latin typeface="Arial" charset="0"/>
            </a:endParaRPr>
          </a:p>
          <a:p>
            <a:r>
              <a:rPr lang="zh-CN" altLang="en-US" dirty="0" smtClean="0"/>
              <a:t>官方技术支持电话：</a:t>
            </a:r>
            <a:r>
              <a:rPr lang="en-US" altLang="zh-CN" dirty="0" smtClean="0"/>
              <a:t>4008822031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5963" y="6245225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2846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内容占位符 4"/>
          <p:cNvSpPr>
            <a:spLocks noGrp="1"/>
          </p:cNvSpPr>
          <p:nvPr>
            <p:ph idx="1"/>
          </p:nvPr>
        </p:nvSpPr>
        <p:spPr>
          <a:xfrm>
            <a:off x="2195513" y="1989138"/>
            <a:ext cx="6696075" cy="2692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800" smtClean="0">
                <a:solidFill>
                  <a:srgbClr val="660033"/>
                </a:solidFill>
              </a:rPr>
              <a:t>EndNote</a:t>
            </a:r>
            <a:r>
              <a:rPr lang="zh-CN" altLang="en-US" sz="2800" smtClean="0">
                <a:solidFill>
                  <a:srgbClr val="660033"/>
                </a:solidFill>
              </a:rPr>
              <a:t>演示表明它的特点</a:t>
            </a:r>
            <a:r>
              <a:rPr lang="en-US" altLang="zh-CN" sz="2800" smtClean="0">
                <a:solidFill>
                  <a:srgbClr val="660033"/>
                </a:solidFill>
              </a:rPr>
              <a:t>——</a:t>
            </a:r>
          </a:p>
          <a:p>
            <a:r>
              <a:rPr lang="zh-CN" altLang="en-US" sz="2400" smtClean="0"/>
              <a:t>中英文皆可</a:t>
            </a:r>
          </a:p>
          <a:p>
            <a:r>
              <a:rPr lang="zh-CN" altLang="en-US" sz="2400" smtClean="0"/>
              <a:t>文献导入方便</a:t>
            </a:r>
          </a:p>
          <a:p>
            <a:r>
              <a:rPr lang="zh-CN" altLang="en-US" sz="2400" smtClean="0"/>
              <a:t>文献方便管理</a:t>
            </a:r>
          </a:p>
          <a:p>
            <a:r>
              <a:rPr lang="zh-CN" altLang="en-US" sz="2400" smtClean="0"/>
              <a:t>参考文献编号方便，格式修改方便</a:t>
            </a:r>
          </a:p>
          <a:p>
            <a:endParaRPr lang="zh-CN" altLang="en-US" sz="2000" smtClean="0"/>
          </a:p>
          <a:p>
            <a:pPr>
              <a:buFont typeface="Wingdings" pitchFamily="2" charset="2"/>
              <a:buNone/>
            </a:pPr>
            <a:endParaRPr lang="zh-CN" altLang="en-US" sz="2000" smtClean="0">
              <a:solidFill>
                <a:srgbClr val="660033"/>
              </a:solidFill>
            </a:endParaRPr>
          </a:p>
          <a:p>
            <a:pPr>
              <a:buFont typeface="Wingdings" pitchFamily="2" charset="2"/>
              <a:buNone/>
            </a:pPr>
            <a:endParaRPr lang="zh-CN" altLang="en-US" sz="2000" smtClean="0"/>
          </a:p>
        </p:txBody>
      </p:sp>
      <p:sp>
        <p:nvSpPr>
          <p:cNvPr id="19459" name="文本占位符 5"/>
          <p:cNvSpPr>
            <a:spLocks noGrp="1"/>
          </p:cNvSpPr>
          <p:nvPr>
            <p:ph type="body" sz="half" idx="2"/>
          </p:nvPr>
        </p:nvSpPr>
        <p:spPr>
          <a:xfrm>
            <a:off x="1331913" y="1412875"/>
            <a:ext cx="719137" cy="3887788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29485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719138" y="762000"/>
            <a:ext cx="7740650" cy="5364163"/>
          </a:xfrm>
        </p:spPr>
        <p:txBody>
          <a:bodyPr/>
          <a:lstStyle/>
          <a:p>
            <a:pPr algn="ctr">
              <a:buFontTx/>
              <a:buNone/>
            </a:pPr>
            <a:r>
              <a:rPr lang="zh-CN" altLang="en-US" sz="6000" dirty="0" smtClean="0">
                <a:latin typeface="黑体" pitchFamily="2" charset="-122"/>
                <a:ea typeface="黑体" pitchFamily="2" charset="-122"/>
              </a:rPr>
              <a:t>谢 </a:t>
            </a:r>
            <a:r>
              <a:rPr lang="zh-CN" altLang="en-US" sz="6000" dirty="0">
                <a:latin typeface="黑体" pitchFamily="2" charset="-122"/>
                <a:ea typeface="黑体" pitchFamily="2" charset="-122"/>
              </a:rPr>
              <a:t>谢</a:t>
            </a:r>
          </a:p>
          <a:p>
            <a:pPr algn="ctr">
              <a:buFontTx/>
              <a:buNone/>
            </a:pPr>
            <a:endParaRPr lang="zh-CN" altLang="en-US" sz="3200" dirty="0">
              <a:latin typeface="黑体" pitchFamily="2" charset="-122"/>
              <a:ea typeface="黑体" pitchFamily="2" charset="-122"/>
            </a:endParaRPr>
          </a:p>
          <a:p>
            <a:endParaRPr lang="en-US" altLang="zh-CN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39925"/>
            <a:ext cx="66294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251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62000" y="1447800"/>
            <a:ext cx="7239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/>
              <a:t>联系方式</a:t>
            </a:r>
            <a:endParaRPr lang="en-US" altLang="zh-CN" sz="4000" b="1" dirty="0" smtClean="0"/>
          </a:p>
          <a:p>
            <a:pPr algn="ctr"/>
            <a:endParaRPr lang="en-US" altLang="zh-CN" sz="4000" b="1" dirty="0" smtClean="0"/>
          </a:p>
          <a:p>
            <a:pPr algn="ctr"/>
            <a:r>
              <a:rPr lang="zh-CN" altLang="en-US" sz="3200" dirty="0" smtClean="0"/>
              <a:t>学科馆员</a:t>
            </a:r>
            <a:r>
              <a:rPr lang="en-US" altLang="zh-CN" sz="3200" dirty="0" smtClean="0"/>
              <a:t>:</a:t>
            </a:r>
            <a:r>
              <a:rPr lang="zh-CN" altLang="en-US" sz="3200" dirty="0" smtClean="0"/>
              <a:t>赵慧敏</a:t>
            </a:r>
            <a:endParaRPr lang="en-US" altLang="zh-CN" sz="3200" dirty="0" smtClean="0"/>
          </a:p>
          <a:p>
            <a:pPr algn="ctr"/>
            <a:r>
              <a:rPr lang="zh-CN" altLang="en-US" sz="3200" dirty="0" smtClean="0"/>
              <a:t>电话：</a:t>
            </a:r>
            <a:r>
              <a:rPr lang="en-US" altLang="zh-CN" sz="3200" dirty="0" smtClean="0"/>
              <a:t>010-82626611-6152</a:t>
            </a:r>
          </a:p>
          <a:p>
            <a:pPr algn="ctr"/>
            <a:r>
              <a:rPr lang="en-US" altLang="zh-CN" sz="3200" dirty="0" smtClean="0"/>
              <a:t>QQ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2226881981</a:t>
            </a:r>
          </a:p>
          <a:p>
            <a:pPr algn="ctr"/>
            <a:r>
              <a:rPr lang="en-US" altLang="zh-CN" sz="3200" dirty="0" smtClean="0"/>
              <a:t>Email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zhaohuimin@mail.las.ac.cn</a:t>
            </a:r>
          </a:p>
        </p:txBody>
      </p:sp>
    </p:spTree>
    <p:extLst>
      <p:ext uri="{BB962C8B-B14F-4D97-AF65-F5344CB8AC3E}">
        <p14:creationId xmlns:p14="http://schemas.microsoft.com/office/powerpoint/2010/main" xmlns="" val="210175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w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5113" y="2170113"/>
            <a:ext cx="3168650" cy="2455862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11188" y="2889250"/>
            <a:ext cx="43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Arial" charset="0"/>
              </a:rPr>
              <a:t>文献</a:t>
            </a: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835150" y="1952625"/>
            <a:ext cx="863600" cy="2808288"/>
          </a:xfrm>
          <a:prstGeom prst="flowChartMagneticDrum">
            <a:avLst/>
          </a:prstGeom>
          <a:solidFill>
            <a:srgbClr val="C0C0C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851025" y="2457450"/>
            <a:ext cx="4889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chemeClr val="hlink"/>
                </a:solidFill>
                <a:latin typeface="Arial" charset="0"/>
              </a:rPr>
              <a:t>Filter</a:t>
            </a: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 rot="5400000">
            <a:off x="4427537" y="3068638"/>
            <a:ext cx="3744913" cy="433388"/>
          </a:xfrm>
          <a:custGeom>
            <a:avLst/>
            <a:gdLst>
              <a:gd name="T0" fmla="*/ 604187966 w 21600"/>
              <a:gd name="T1" fmla="*/ 4347805 h 21600"/>
              <a:gd name="T2" fmla="*/ 324638359 w 21600"/>
              <a:gd name="T3" fmla="*/ 8695609 h 21600"/>
              <a:gd name="T4" fmla="*/ 45088579 w 21600"/>
              <a:gd name="T5" fmla="*/ 4347805 h 21600"/>
              <a:gd name="T6" fmla="*/ 32463835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00 w 21600"/>
              <a:gd name="T13" fmla="*/ 3300 h 21600"/>
              <a:gd name="T14" fmla="*/ 18300 w 21600"/>
              <a:gd name="T15" fmla="*/ 183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999" y="21600"/>
                </a:lnTo>
                <a:lnTo>
                  <a:pt x="1860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zh-CN" alt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53138" y="2528888"/>
            <a:ext cx="45878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b="1">
                <a:solidFill>
                  <a:schemeClr val="hlink"/>
                </a:solidFill>
                <a:latin typeface="Arial" charset="0"/>
              </a:rPr>
              <a:t>Output Style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019925" y="2097088"/>
            <a:ext cx="504825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zh-CN" sz="1600" b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b="1">
                <a:latin typeface="Arial" charset="0"/>
              </a:rPr>
              <a:t>期刊的文献格式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027988" y="2960688"/>
            <a:ext cx="43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>
                <a:latin typeface="Arial" charset="0"/>
              </a:rPr>
              <a:t>投稿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>
            <a:off x="1114425" y="3105150"/>
            <a:ext cx="649288" cy="215900"/>
          </a:xfrm>
          <a:prstGeom prst="rightArrow">
            <a:avLst>
              <a:gd name="adj1" fmla="val 50000"/>
              <a:gd name="adj2" fmla="val 75184"/>
            </a:avLst>
          </a:prstGeom>
          <a:solidFill>
            <a:srgbClr val="C0C0C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6516688" y="3178175"/>
            <a:ext cx="576262" cy="217488"/>
          </a:xfrm>
          <a:prstGeom prst="rightArrow">
            <a:avLst>
              <a:gd name="adj1" fmla="val 50000"/>
              <a:gd name="adj2" fmla="val 66241"/>
            </a:avLst>
          </a:prstGeom>
          <a:solidFill>
            <a:srgbClr val="4DD6D3">
              <a:alpha val="9882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451725" y="3178175"/>
            <a:ext cx="611188" cy="179388"/>
          </a:xfrm>
          <a:prstGeom prst="rightArrow">
            <a:avLst>
              <a:gd name="adj1" fmla="val 50000"/>
              <a:gd name="adj2" fmla="val 85177"/>
            </a:avLst>
          </a:prstGeom>
          <a:solidFill>
            <a:srgbClr val="D5D5D5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/>
          </a:p>
        </p:txBody>
      </p:sp>
      <p:pic>
        <p:nvPicPr>
          <p:cNvPr id="8205" name="Picture 13" descr="左脚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3152">
            <a:off x="3492500" y="4546600"/>
            <a:ext cx="4032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14" descr="右脚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19416">
            <a:off x="4787900" y="4546600"/>
            <a:ext cx="4254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843213" y="5481638"/>
            <a:ext cx="1225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 dirty="0">
                <a:latin typeface="Arial" charset="0"/>
              </a:rPr>
              <a:t>文献</a:t>
            </a:r>
            <a:r>
              <a:rPr lang="zh-CN" altLang="en-US" b="1" dirty="0" smtClean="0">
                <a:latin typeface="Arial" charset="0"/>
              </a:rPr>
              <a:t>管理、阅读</a:t>
            </a:r>
            <a:endParaRPr lang="zh-CN" altLang="en-US" b="1" dirty="0">
              <a:latin typeface="Arial" charset="0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4787900" y="5481638"/>
            <a:ext cx="1223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b="1">
                <a:latin typeface="Arial" charset="0"/>
              </a:rPr>
              <a:t>文献分析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2771775" y="1954213"/>
            <a:ext cx="3238500" cy="215900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latin typeface="Arial" charset="0"/>
            </a:endParaRP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2771775" y="2170113"/>
            <a:ext cx="3240088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843213" y="2132013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17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000" b="1">
                <a:solidFill>
                  <a:schemeClr val="hlink"/>
                </a:solidFill>
                <a:latin typeface="Arial" charset="0"/>
              </a:rPr>
              <a:t>Library</a:t>
            </a:r>
          </a:p>
        </p:txBody>
      </p:sp>
      <p:sp>
        <p:nvSpPr>
          <p:cNvPr id="21524" name="Oval 20" descr="2"/>
          <p:cNvSpPr>
            <a:spLocks noChangeArrowheads="1"/>
          </p:cNvSpPr>
          <p:nvPr/>
        </p:nvSpPr>
        <p:spPr bwMode="gray">
          <a:xfrm>
            <a:off x="2628900" y="5381625"/>
            <a:ext cx="1727200" cy="7191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25" name="Oval 21" descr="2"/>
          <p:cNvSpPr>
            <a:spLocks noChangeArrowheads="1"/>
          </p:cNvSpPr>
          <p:nvPr/>
        </p:nvSpPr>
        <p:spPr bwMode="gray">
          <a:xfrm>
            <a:off x="4500563" y="5362575"/>
            <a:ext cx="1727200" cy="7191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1526" name="Oval 22" descr="2"/>
          <p:cNvSpPr>
            <a:spLocks noChangeArrowheads="1"/>
          </p:cNvSpPr>
          <p:nvPr/>
        </p:nvSpPr>
        <p:spPr bwMode="gray">
          <a:xfrm rot="5400000">
            <a:off x="5976937" y="3219451"/>
            <a:ext cx="2519363" cy="5762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1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zh-CN" altLang="zh-CN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15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smtClean="0"/>
              <a:t>Endnote </a:t>
            </a:r>
            <a:r>
              <a:rPr lang="zh-CN" altLang="en-US" b="0" smtClean="0"/>
              <a:t>的工作流程</a:t>
            </a:r>
          </a:p>
        </p:txBody>
      </p:sp>
      <p:sp>
        <p:nvSpPr>
          <p:cNvPr id="2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24773626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4" grpId="0" animBg="1"/>
      <p:bldP spid="21525" grpId="0" animBg="1"/>
      <p:bldP spid="215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/>
          </p:nvPr>
        </p:nvGraphicFramePr>
        <p:xfrm>
          <a:off x="2915816" y="1916832"/>
          <a:ext cx="4464496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4" name="文本占位符 5"/>
          <p:cNvSpPr>
            <a:spLocks noGrp="1"/>
          </p:cNvSpPr>
          <p:nvPr>
            <p:ph type="body" sz="half" idx="2"/>
          </p:nvPr>
        </p:nvSpPr>
        <p:spPr>
          <a:xfrm>
            <a:off x="1403350" y="1125538"/>
            <a:ext cx="865188" cy="4319587"/>
          </a:xfrm>
          <a:prstGeom prst="roundRect">
            <a:avLst>
              <a:gd name="adj" fmla="val 16667"/>
            </a:avLst>
          </a:prstGeom>
          <a:solidFill>
            <a:srgbClr val="660033"/>
          </a:solidFill>
        </p:spPr>
        <p:txBody>
          <a:bodyPr/>
          <a:lstStyle/>
          <a:p>
            <a:pPr algn="ctr"/>
            <a:endParaRPr lang="en-US" altLang="zh-CN" sz="2400" smtClean="0"/>
          </a:p>
          <a:p>
            <a:pPr algn="ctr"/>
            <a:endParaRPr lang="en-US" altLang="zh-CN" sz="2400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400" smtClean="0">
                <a:solidFill>
                  <a:schemeClr val="bg1"/>
                </a:solidFill>
              </a:rPr>
              <a:t>知识点解析</a:t>
            </a:r>
          </a:p>
        </p:txBody>
      </p:sp>
      <p:sp>
        <p:nvSpPr>
          <p:cNvPr id="8" name="内容占位符 4"/>
          <p:cNvSpPr txBox="1">
            <a:spLocks/>
          </p:cNvSpPr>
          <p:nvPr/>
        </p:nvSpPr>
        <p:spPr bwMode="auto">
          <a:xfrm>
            <a:off x="2555875" y="1052513"/>
            <a:ext cx="6192838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轻松搞定</a:t>
            </a:r>
            <a:r>
              <a:rPr lang="en-US" altLang="zh-CN" sz="2800" b="1" kern="0" dirty="0" err="1">
                <a:solidFill>
                  <a:srgbClr val="660033"/>
                </a:solidFill>
                <a:latin typeface="+mn-lt"/>
                <a:ea typeface="+mn-ea"/>
              </a:rPr>
              <a:t>EndNote</a:t>
            </a:r>
            <a:r>
              <a:rPr lang="zh-CN" altLang="en-US" sz="2800" b="1" kern="0" dirty="0">
                <a:solidFill>
                  <a:srgbClr val="660033"/>
                </a:solidFill>
                <a:latin typeface="+mn-lt"/>
                <a:ea typeface="+mn-ea"/>
              </a:rPr>
              <a:t>的四步法</a:t>
            </a:r>
            <a:r>
              <a:rPr lang="en-US" altLang="zh-CN" sz="2800" b="1" kern="0" dirty="0">
                <a:solidFill>
                  <a:srgbClr val="660033"/>
                </a:solidFill>
                <a:latin typeface="+mn-lt"/>
                <a:ea typeface="+mn-ea"/>
              </a:rPr>
              <a:t>——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SzPct val="60000"/>
              <a:buFont typeface="Wingdings" pitchFamily="2" charset="2"/>
              <a:buNone/>
              <a:defRPr/>
            </a:pPr>
            <a:endParaRPr lang="zh-CN" altLang="en-US" sz="2000" b="1" kern="0" dirty="0">
              <a:latin typeface="+mn-lt"/>
              <a:ea typeface="+mn-ea"/>
            </a:endParaRPr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24488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、建立个人文献库</a:t>
            </a:r>
          </a:p>
        </p:txBody>
      </p:sp>
      <p:sp>
        <p:nvSpPr>
          <p:cNvPr id="14339" name="内容占位符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96" b="5704"/>
          <a:stretch>
            <a:fillRect/>
          </a:stretch>
        </p:blipFill>
        <p:spPr bwMode="auto">
          <a:xfrm>
            <a:off x="468313" y="1125538"/>
            <a:ext cx="809942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圆角矩形 9"/>
          <p:cNvSpPr>
            <a:spLocks noChangeArrowheads="1"/>
          </p:cNvSpPr>
          <p:nvPr/>
        </p:nvSpPr>
        <p:spPr bwMode="auto">
          <a:xfrm>
            <a:off x="539750" y="1484313"/>
            <a:ext cx="2376488" cy="2159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014" b="6250"/>
          <a:stretch>
            <a:fillRect/>
          </a:stretch>
        </p:blipFill>
        <p:spPr bwMode="auto">
          <a:xfrm>
            <a:off x="468313" y="1098550"/>
            <a:ext cx="8193087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C:\Users\hewei\AppData\Roaming\Tencent\Users\306711232\QQ\WinTemp\RichOle\$A]]S2V_R{J4IK`ZE3~L~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44"/>
          <a:stretch>
            <a:fillRect/>
          </a:stretch>
        </p:blipFill>
        <p:spPr bwMode="auto">
          <a:xfrm>
            <a:off x="2843213" y="4149725"/>
            <a:ext cx="1728787" cy="10604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03800" y="4149725"/>
            <a:ext cx="3455988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 smtClean="0">
                <a:solidFill>
                  <a:srgbClr val="FF0000"/>
                </a:solidFill>
                <a:ea typeface="黑体" panose="02010609060101010101" pitchFamily="49" charset="-122"/>
              </a:rPr>
              <a:t>TIPs:</a:t>
            </a:r>
          </a:p>
          <a:p>
            <a:pPr eaLnBrk="1" hangingPunct="1"/>
            <a:r>
              <a:rPr lang="en-US" altLang="zh-CN" sz="2000" dirty="0" err="1" smtClean="0">
                <a:solidFill>
                  <a:srgbClr val="FF0000"/>
                </a:solidFill>
                <a:ea typeface="黑体" panose="02010609060101010101" pitchFamily="49" charset="-122"/>
              </a:rPr>
              <a:t>enl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和</a:t>
            </a:r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Data</a:t>
            </a:r>
            <a:r>
              <a:rPr lang="zh-CN" altLang="en-US" sz="2000" dirty="0">
                <a:solidFill>
                  <a:srgbClr val="FF0000"/>
                </a:solidFill>
                <a:ea typeface="黑体" panose="02010609060101010101" pitchFamily="49" charset="-122"/>
              </a:rPr>
              <a:t>文件成对出现，必须存放在同一文件夹！</a:t>
            </a:r>
            <a:endParaRPr lang="en-US" altLang="zh-CN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91200" y="6382384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zh-CN" altLang="en-US" dirty="0" smtClean="0"/>
              <a:t>中国科学院文献情报中心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14404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彩虹蓝色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9966FF"/>
      </a:accent2>
      <a:accent3>
        <a:srgbClr val="FFFFFF"/>
      </a:accent3>
      <a:accent4>
        <a:srgbClr val="000000"/>
      </a:accent4>
      <a:accent5>
        <a:srgbClr val="ADB8CA"/>
      </a:accent5>
      <a:accent6>
        <a:srgbClr val="8A5CE7"/>
      </a:accent6>
      <a:hlink>
        <a:srgbClr val="008000"/>
      </a:hlink>
      <a:folHlink>
        <a:srgbClr val="CC9900"/>
      </a:folHlink>
    </a:clrScheme>
    <a:fontScheme name="彩虹蓝色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彩虹蓝色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蓝色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4">
        <a:dk1>
          <a:srgbClr val="000000"/>
        </a:dk1>
        <a:lt1>
          <a:srgbClr val="FFFFFF"/>
        </a:lt1>
        <a:dk2>
          <a:srgbClr val="000000"/>
        </a:dk2>
        <a:lt2>
          <a:srgbClr val="0066CC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蓝色模板 16">
        <a:dk1>
          <a:srgbClr val="000000"/>
        </a:dk1>
        <a:lt1>
          <a:srgbClr val="FFFFFF"/>
        </a:lt1>
        <a:dk2>
          <a:srgbClr val="0099FF"/>
        </a:dk2>
        <a:lt2>
          <a:srgbClr val="808080"/>
        </a:lt2>
        <a:accent1>
          <a:srgbClr val="0066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B9B9E7"/>
        </a:accent6>
        <a:hlink>
          <a:srgbClr val="3333CC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彩虹绛色模板">
  <a:themeElements>
    <a:clrScheme name="彩虹绛色模板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FF3300"/>
      </a:accent2>
      <a:accent3>
        <a:srgbClr val="FFFFFF"/>
      </a:accent3>
      <a:accent4>
        <a:srgbClr val="000000"/>
      </a:accent4>
      <a:accent5>
        <a:srgbClr val="CAE2FF"/>
      </a:accent5>
      <a:accent6>
        <a:srgbClr val="E72D00"/>
      </a:accent6>
      <a:hlink>
        <a:srgbClr val="3333CC"/>
      </a:hlink>
      <a:folHlink>
        <a:srgbClr val="009900"/>
      </a:folHlink>
    </a:clrScheme>
    <a:fontScheme name="彩虹绛色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彩虹绛色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彩虹绛色模板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彩虹绛色模板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FF33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E72D00"/>
        </a:accent6>
        <a:hlink>
          <a:srgbClr val="3333CC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彩虹蓝色模板</Template>
  <TotalTime>6412</TotalTime>
  <Words>1683</Words>
  <Application>Microsoft Office PowerPoint</Application>
  <PresentationFormat>全屏显示(4:3)</PresentationFormat>
  <Paragraphs>375</Paragraphs>
  <Slides>61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63" baseType="lpstr">
      <vt:lpstr>彩虹蓝色模板</vt:lpstr>
      <vt:lpstr>彩虹绛色模板</vt:lpstr>
      <vt:lpstr>          EndNote文献管理软件 常用功能介绍</vt:lpstr>
      <vt:lpstr>文献管理的重要性</vt:lpstr>
      <vt:lpstr>先看看EndNote的工作界面</vt:lpstr>
      <vt:lpstr>幻灯片 4</vt:lpstr>
      <vt:lpstr>操作演示</vt:lpstr>
      <vt:lpstr>幻灯片 6</vt:lpstr>
      <vt:lpstr>Endnote 的工作流程</vt:lpstr>
      <vt:lpstr>幻灯片 8</vt:lpstr>
      <vt:lpstr>1、建立个人文献库</vt:lpstr>
      <vt:lpstr>幻灯片 10</vt:lpstr>
      <vt:lpstr>幻灯片 11</vt:lpstr>
      <vt:lpstr>2.1  本地PDF导入——单篇</vt:lpstr>
      <vt:lpstr>2.1  本地PDF导入——文件夹</vt:lpstr>
      <vt:lpstr>2.1  本地PDF导入——自动导入</vt:lpstr>
      <vt:lpstr>2.1  本地PDF导入——手工更改或添加字段</vt:lpstr>
      <vt:lpstr>2.1  本地PDF导入</vt:lpstr>
      <vt:lpstr>2.2  在线检索</vt:lpstr>
      <vt:lpstr>幻灯片 18</vt:lpstr>
      <vt:lpstr>2.3  Google scholar导入</vt:lpstr>
      <vt:lpstr>2.4  数据库检索导入</vt:lpstr>
      <vt:lpstr>2.4  数据库检索导入 ——Web of Science(SCI)数据库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2.5  手工导入</vt:lpstr>
      <vt:lpstr>幻灯片 32</vt:lpstr>
      <vt:lpstr>幻灯片 33</vt:lpstr>
      <vt:lpstr>幻灯片 34</vt:lpstr>
      <vt:lpstr>3.1 文献去重</vt:lpstr>
      <vt:lpstr>3.2 文献分组</vt:lpstr>
      <vt:lpstr>3.3 文献查询</vt:lpstr>
      <vt:lpstr>3.4 文献分析</vt:lpstr>
      <vt:lpstr>3.5 标记文献已读和未读</vt:lpstr>
      <vt:lpstr>3.5 标记文献已读和未读</vt:lpstr>
      <vt:lpstr>3.6 文献评级</vt:lpstr>
      <vt:lpstr>幻灯片 42</vt:lpstr>
      <vt:lpstr>4.1 写作——选择论文模板</vt:lpstr>
      <vt:lpstr>4.2 写作——插入参考文献</vt:lpstr>
      <vt:lpstr>4.3 写作——更改期刊Style</vt:lpstr>
      <vt:lpstr>幻灯片 46</vt:lpstr>
      <vt:lpstr>4. 4 写作——制作style方法</vt:lpstr>
      <vt:lpstr>幻灯片 48</vt:lpstr>
      <vt:lpstr>4.5 写作——删除参考文献</vt:lpstr>
      <vt:lpstr>4.6 写作——移除代码投稿</vt:lpstr>
      <vt:lpstr>4.7 写作——压缩备份</vt:lpstr>
      <vt:lpstr>Endnote下载与安装</vt:lpstr>
      <vt:lpstr>Endnote下载与安装</vt:lpstr>
      <vt:lpstr>Endnote下载与安装</vt:lpstr>
      <vt:lpstr>EndnoteWeb（网络版）</vt:lpstr>
      <vt:lpstr>EndnoteWeb（网络版）</vt:lpstr>
      <vt:lpstr>幻灯片 57</vt:lpstr>
      <vt:lpstr>总结</vt:lpstr>
      <vt:lpstr>可参考的Endnote使用资源</vt:lpstr>
      <vt:lpstr>幻灯片 60</vt:lpstr>
      <vt:lpstr>幻灯片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</dc:creator>
  <cp:lastModifiedBy>Maris</cp:lastModifiedBy>
  <cp:revision>1751</cp:revision>
  <cp:lastPrinted>1601-01-01T00:00:00Z</cp:lastPrinted>
  <dcterms:created xsi:type="dcterms:W3CDTF">2009-11-26T02:42:54Z</dcterms:created>
  <dcterms:modified xsi:type="dcterms:W3CDTF">2015-09-16T15:55:37Z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