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4"/>
  </p:notesMasterIdLst>
  <p:handoutMasterIdLst>
    <p:handoutMasterId r:id="rId21"/>
  </p:handoutMasterIdLst>
  <p:sldIdLst>
    <p:sldId id="261" r:id="rId3"/>
    <p:sldId id="2630" r:id="rId5"/>
    <p:sldId id="2631" r:id="rId6"/>
    <p:sldId id="2700" r:id="rId7"/>
    <p:sldId id="2701" r:id="rId8"/>
    <p:sldId id="2702" r:id="rId9"/>
    <p:sldId id="2629" r:id="rId10"/>
    <p:sldId id="2635" r:id="rId11"/>
    <p:sldId id="2692" r:id="rId12"/>
    <p:sldId id="2633" r:id="rId13"/>
    <p:sldId id="2636" r:id="rId14"/>
    <p:sldId id="2638" r:id="rId15"/>
    <p:sldId id="2637" r:id="rId16"/>
    <p:sldId id="2695" r:id="rId17"/>
    <p:sldId id="2699" r:id="rId18"/>
    <p:sldId id="2698" r:id="rId19"/>
    <p:sldId id="271" r:id="rId20"/>
  </p:sldIdLst>
  <p:sldSz cx="12192000" cy="6858000"/>
  <p:notesSz cx="6858000" cy="9144000"/>
  <p:custDataLst>
    <p:tags r:id="rId26"/>
  </p:custDataLst>
  <p:defaultTextStyle>
    <a:defPPr>
      <a:defRPr lang="zh-CN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797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dministrator" initials="A" lastIdx="2" clrIdx="0"/>
  <p:cmAuthor id="1" name="g zq" initials="gz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D0730"/>
    <a:srgbClr val="F9EEED"/>
    <a:srgbClr val="FFFF99"/>
    <a:srgbClr val="2073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03" autoAdjust="0"/>
    <p:restoredTop sz="92211" autoAdjust="0"/>
  </p:normalViewPr>
  <p:slideViewPr>
    <p:cSldViewPr snapToGrid="0" snapToObjects="1" showGuides="1">
      <p:cViewPr varScale="1">
        <p:scale>
          <a:sx n="72" d="100"/>
          <a:sy n="72" d="100"/>
        </p:scale>
        <p:origin x="91" y="250"/>
      </p:cViewPr>
      <p:guideLst>
        <p:guide orient="horz" pos="2160"/>
        <p:guide pos="3797"/>
      </p:guideLst>
    </p:cSldViewPr>
  </p:slid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69" d="100"/>
          <a:sy n="69" d="100"/>
        </p:scale>
        <p:origin x="3264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6" Type="http://schemas.openxmlformats.org/officeDocument/2006/relationships/tags" Target="tags/tag81.xml"/><Relationship Id="rId25" Type="http://schemas.openxmlformats.org/officeDocument/2006/relationships/commentAuthors" Target="commentAuthors.xml"/><Relationship Id="rId24" Type="http://schemas.openxmlformats.org/officeDocument/2006/relationships/tableStyles" Target="tableStyles.xml"/><Relationship Id="rId23" Type="http://schemas.openxmlformats.org/officeDocument/2006/relationships/viewProps" Target="viewProps.xml"/><Relationship Id="rId22" Type="http://schemas.openxmlformats.org/officeDocument/2006/relationships/presProps" Target="presProps.xml"/><Relationship Id="rId21" Type="http://schemas.openxmlformats.org/officeDocument/2006/relationships/handoutMaster" Target="handoutMasters/handoutMaster1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858D25-4433-4138-8C3C-C8BCDD50EF5B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AEC6EA-BB71-448E-8C55-00F228EC3450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9CA1A8-AD9C-439B-B781-B998B00D0673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CAD20D-9969-4862-AE3B-C1D6DA780519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>
              <a:effectLst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17CA1E-3630-477C-A6DF-AB6E7A32510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CAD20D-9969-4862-AE3B-C1D6DA7805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CAD20D-9969-4862-AE3B-C1D6DA7805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CAD20D-9969-4862-AE3B-C1D6DA7805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CAD20D-9969-4862-AE3B-C1D6DA7805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CAD20D-9969-4862-AE3B-C1D6DA7805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CAD20D-9969-4862-AE3B-C1D6DA7805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CAD20D-9969-4862-AE3B-C1D6DA7805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CAD20D-9969-4862-AE3B-C1D6DA7805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CAD20D-9969-4862-AE3B-C1D6DA7805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CAD20D-9969-4862-AE3B-C1D6DA7805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9" Type="http://schemas.openxmlformats.org/officeDocument/2006/relationships/tags" Target="../tags/tag7.xml"/><Relationship Id="rId8" Type="http://schemas.openxmlformats.org/officeDocument/2006/relationships/tags" Target="../tags/tag6.xml"/><Relationship Id="rId7" Type="http://schemas.openxmlformats.org/officeDocument/2006/relationships/tags" Target="../tags/tag5.xml"/><Relationship Id="rId6" Type="http://schemas.openxmlformats.org/officeDocument/2006/relationships/tags" Target="../tags/tag4.xml"/><Relationship Id="rId5" Type="http://schemas.openxmlformats.org/officeDocument/2006/relationships/tags" Target="../tags/tag3.xml"/><Relationship Id="rId4" Type="http://schemas.openxmlformats.org/officeDocument/2006/relationships/tags" Target="../tags/tag2.xml"/><Relationship Id="rId3" Type="http://schemas.openxmlformats.org/officeDocument/2006/relationships/image" Target="../media/image1.jpeg"/><Relationship Id="rId2" Type="http://schemas.openxmlformats.org/officeDocument/2006/relationships/tags" Target="../tags/tag1.xml"/><Relationship Id="rId12" Type="http://schemas.openxmlformats.org/officeDocument/2006/relationships/tags" Target="../tags/tag10.xml"/><Relationship Id="rId11" Type="http://schemas.openxmlformats.org/officeDocument/2006/relationships/tags" Target="../tags/tag9.xml"/><Relationship Id="rId10" Type="http://schemas.openxmlformats.org/officeDocument/2006/relationships/tags" Target="../tags/tag8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60.xml"/><Relationship Id="rId4" Type="http://schemas.openxmlformats.org/officeDocument/2006/relationships/tags" Target="../tags/tag59.xml"/><Relationship Id="rId3" Type="http://schemas.openxmlformats.org/officeDocument/2006/relationships/tags" Target="../tags/tag58.xml"/><Relationship Id="rId2" Type="http://schemas.openxmlformats.org/officeDocument/2006/relationships/tags" Target="../tags/tag57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9" Type="http://schemas.openxmlformats.org/officeDocument/2006/relationships/tags" Target="../tags/tag67.xml"/><Relationship Id="rId8" Type="http://schemas.openxmlformats.org/officeDocument/2006/relationships/tags" Target="../tags/tag66.xml"/><Relationship Id="rId7" Type="http://schemas.openxmlformats.org/officeDocument/2006/relationships/tags" Target="../tags/tag65.xml"/><Relationship Id="rId6" Type="http://schemas.openxmlformats.org/officeDocument/2006/relationships/tags" Target="../tags/tag64.xml"/><Relationship Id="rId5" Type="http://schemas.openxmlformats.org/officeDocument/2006/relationships/tags" Target="../tags/tag63.xml"/><Relationship Id="rId4" Type="http://schemas.openxmlformats.org/officeDocument/2006/relationships/tags" Target="../tags/tag62.xml"/><Relationship Id="rId3" Type="http://schemas.openxmlformats.org/officeDocument/2006/relationships/image" Target="../media/image1.jpeg"/><Relationship Id="rId2" Type="http://schemas.openxmlformats.org/officeDocument/2006/relationships/tags" Target="../tags/tag61.xml"/><Relationship Id="rId12" Type="http://schemas.openxmlformats.org/officeDocument/2006/relationships/tags" Target="../tags/tag70.xml"/><Relationship Id="rId11" Type="http://schemas.openxmlformats.org/officeDocument/2006/relationships/tags" Target="../tags/tag69.xml"/><Relationship Id="rId10" Type="http://schemas.openxmlformats.org/officeDocument/2006/relationships/tags" Target="../tags/tag68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9" Type="http://schemas.openxmlformats.org/officeDocument/2006/relationships/tags" Target="../tags/tag23.xml"/><Relationship Id="rId8" Type="http://schemas.openxmlformats.org/officeDocument/2006/relationships/tags" Target="../tags/tag22.xml"/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0" Type="http://schemas.openxmlformats.org/officeDocument/2006/relationships/tags" Target="../tags/tag24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30.xml"/><Relationship Id="rId6" Type="http://schemas.openxmlformats.org/officeDocument/2006/relationships/tags" Target="../tags/tag29.xml"/><Relationship Id="rId5" Type="http://schemas.openxmlformats.org/officeDocument/2006/relationships/tags" Target="../tags/tag28.xml"/><Relationship Id="rId4" Type="http://schemas.openxmlformats.org/officeDocument/2006/relationships/tags" Target="../tags/tag27.xml"/><Relationship Id="rId3" Type="http://schemas.openxmlformats.org/officeDocument/2006/relationships/tags" Target="../tags/tag26.xml"/><Relationship Id="rId2" Type="http://schemas.openxmlformats.org/officeDocument/2006/relationships/tags" Target="../tags/tag25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38.xml"/><Relationship Id="rId8" Type="http://schemas.openxmlformats.org/officeDocument/2006/relationships/tags" Target="../tags/tag37.xml"/><Relationship Id="rId7" Type="http://schemas.openxmlformats.org/officeDocument/2006/relationships/tags" Target="../tags/tag36.xml"/><Relationship Id="rId6" Type="http://schemas.openxmlformats.org/officeDocument/2006/relationships/tags" Target="../tags/tag35.xml"/><Relationship Id="rId5" Type="http://schemas.openxmlformats.org/officeDocument/2006/relationships/tags" Target="../tags/tag34.xml"/><Relationship Id="rId4" Type="http://schemas.openxmlformats.org/officeDocument/2006/relationships/tags" Target="../tags/tag33.xml"/><Relationship Id="rId3" Type="http://schemas.openxmlformats.org/officeDocument/2006/relationships/tags" Target="../tags/tag32.xml"/><Relationship Id="rId2" Type="http://schemas.openxmlformats.org/officeDocument/2006/relationships/tags" Target="../tags/tag31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42.xml"/><Relationship Id="rId4" Type="http://schemas.openxmlformats.org/officeDocument/2006/relationships/tags" Target="../tags/tag41.xml"/><Relationship Id="rId3" Type="http://schemas.openxmlformats.org/officeDocument/2006/relationships/tags" Target="../tags/tag40.xml"/><Relationship Id="rId2" Type="http://schemas.openxmlformats.org/officeDocument/2006/relationships/tags" Target="../tags/tag39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51.xml"/><Relationship Id="rId6" Type="http://schemas.openxmlformats.org/officeDocument/2006/relationships/tags" Target="../tags/tag50.xml"/><Relationship Id="rId5" Type="http://schemas.openxmlformats.org/officeDocument/2006/relationships/tags" Target="../tags/tag49.xml"/><Relationship Id="rId4" Type="http://schemas.openxmlformats.org/officeDocument/2006/relationships/tags" Target="../tags/tag48.xml"/><Relationship Id="rId3" Type="http://schemas.openxmlformats.org/officeDocument/2006/relationships/tags" Target="../tags/tag47.xml"/><Relationship Id="rId2" Type="http://schemas.openxmlformats.org/officeDocument/2006/relationships/tags" Target="../tags/tag46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图片 12"/>
          <p:cNvPicPr>
            <a:picLocks noChangeAspect="1"/>
          </p:cNvPicPr>
          <p:nvPr>
            <p:custDataLst>
              <p:tags r:id="rId2"/>
            </p:custData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387" b="34447"/>
          <a:stretch>
            <a:fillRect/>
          </a:stretch>
        </p:blipFill>
        <p:spPr>
          <a:xfrm>
            <a:off x="1" y="-2"/>
            <a:ext cx="12191999" cy="4542287"/>
          </a:xfrm>
          <a:prstGeom prst="rect">
            <a:avLst/>
          </a:prstGeom>
        </p:spPr>
      </p:pic>
      <p:sp>
        <p:nvSpPr>
          <p:cNvPr id="5" name="矩形 4"/>
          <p:cNvSpPr/>
          <p:nvPr>
            <p:custDataLst>
              <p:tags r:id="rId4"/>
            </p:custDataLst>
          </p:nvPr>
        </p:nvSpPr>
        <p:spPr>
          <a:xfrm>
            <a:off x="0" y="5637213"/>
            <a:ext cx="12192000" cy="12207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defRPr/>
            </a:pPr>
            <a:endParaRPr lang="zh-CN" altLang="en-US" sz="2400" noProof="1">
              <a:cs typeface="+mn-ea"/>
            </a:endParaRPr>
          </a:p>
        </p:txBody>
      </p:sp>
      <p:sp>
        <p:nvSpPr>
          <p:cNvPr id="6" name="等腰三角形 5"/>
          <p:cNvSpPr/>
          <p:nvPr>
            <p:custDataLst>
              <p:tags r:id="rId5"/>
            </p:custDataLst>
          </p:nvPr>
        </p:nvSpPr>
        <p:spPr>
          <a:xfrm rot="5400000" flipV="1">
            <a:off x="4187031" y="-1146968"/>
            <a:ext cx="3817937" cy="12192000"/>
          </a:xfrm>
          <a:prstGeom prst="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defRPr/>
            </a:pPr>
            <a:endParaRPr lang="zh-CN" altLang="en-US" sz="2400" noProof="1">
              <a:cs typeface="+mn-ea"/>
            </a:endParaRPr>
          </a:p>
        </p:txBody>
      </p:sp>
      <p:sp>
        <p:nvSpPr>
          <p:cNvPr id="7" name="直角三角形 6"/>
          <p:cNvSpPr/>
          <p:nvPr>
            <p:custDataLst>
              <p:tags r:id="rId6"/>
            </p:custDataLst>
          </p:nvPr>
        </p:nvSpPr>
        <p:spPr>
          <a:xfrm>
            <a:off x="0" y="3621088"/>
            <a:ext cx="12192000" cy="3236912"/>
          </a:xfrm>
          <a:prstGeom prst="rtTriangl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defRPr/>
            </a:pPr>
            <a:endParaRPr lang="zh-CN" altLang="en-US" sz="2400" noProof="1">
              <a:cs typeface="+mn-ea"/>
            </a:endParaRPr>
          </a:p>
        </p:txBody>
      </p:sp>
      <p:sp>
        <p:nvSpPr>
          <p:cNvPr id="8" name="直角三角形 7"/>
          <p:cNvSpPr/>
          <p:nvPr>
            <p:custDataLst>
              <p:tags r:id="rId7"/>
            </p:custDataLst>
          </p:nvPr>
        </p:nvSpPr>
        <p:spPr>
          <a:xfrm flipH="1">
            <a:off x="0" y="3048000"/>
            <a:ext cx="12192000" cy="3813175"/>
          </a:xfrm>
          <a:prstGeom prst="rtTriangl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defRPr/>
            </a:pPr>
            <a:endParaRPr lang="zh-CN" altLang="en-US" sz="2400" noProof="1">
              <a:cs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8"/>
            </p:custDataLst>
          </p:nvPr>
        </p:nvSpPr>
        <p:spPr>
          <a:xfrm>
            <a:off x="6667500" y="4614350"/>
            <a:ext cx="5435600" cy="1053581"/>
          </a:xfrm>
          <a:noFill/>
        </p:spPr>
        <p:txBody>
          <a:bodyPr anchor="b">
            <a:normAutofit/>
          </a:bodyPr>
          <a:lstStyle>
            <a:lvl1pPr algn="r">
              <a:defRPr sz="4800" b="1">
                <a:solidFill>
                  <a:schemeClr val="tx1"/>
                </a:solidFill>
              </a:defRPr>
            </a:lvl1pPr>
          </a:lstStyle>
          <a:p>
            <a:r>
              <a:rPr lang="zh-CN" altLang="en-US" noProof="1"/>
              <a:t>单击此处编辑标题</a:t>
            </a:r>
            <a:endParaRPr lang="zh-CN" altLang="en-US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9"/>
            </p:custDataLst>
          </p:nvPr>
        </p:nvSpPr>
        <p:spPr>
          <a:xfrm>
            <a:off x="6667500" y="5739996"/>
            <a:ext cx="5435600" cy="504000"/>
          </a:xfrm>
          <a:noFill/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noProof="1"/>
              <a:t>单击此处编辑母版副标题样式</a:t>
            </a:r>
            <a:endParaRPr lang="zh-CN" altLang="en-US" noProof="1"/>
          </a:p>
        </p:txBody>
      </p:sp>
      <p:sp>
        <p:nvSpPr>
          <p:cNvPr id="9" name="日期占位符 3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0" name="页脚占位符 4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1" name="灯片编号占位符 5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72FFEC-5704-4A3E-837E-93B721BC27BB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2"/>
            </p:custDataLst>
          </p:nvPr>
        </p:nvSpPr>
        <p:spPr>
          <a:xfrm>
            <a:off x="669930" y="952508"/>
            <a:ext cx="10852237" cy="538890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1">
                <a:sym typeface="+mn-ea"/>
              </a:rPr>
              <a:t>单击此处</a:t>
            </a:r>
            <a:r>
              <a:rPr lang="zh-CN" altLang="en-US" noProof="1"/>
              <a:t>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4"/>
            <p:custDataLst>
              <p:tags r:id="rId3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5"/>
            <p:custDataLst>
              <p:tags r:id="rId4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6"/>
            <p:custDataLst>
              <p:tags r:id="rId5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5EBB0C-5A13-436A-8D2C-3DC1B1265DA7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图片 12"/>
          <p:cNvPicPr>
            <a:picLocks noChangeAspect="1"/>
          </p:cNvPicPr>
          <p:nvPr>
            <p:custDataLst>
              <p:tags r:id="rId2"/>
            </p:custData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387" b="34447"/>
          <a:stretch>
            <a:fillRect/>
          </a:stretch>
        </p:blipFill>
        <p:spPr>
          <a:xfrm>
            <a:off x="1" y="-2"/>
            <a:ext cx="12191999" cy="4542287"/>
          </a:xfrm>
          <a:prstGeom prst="rect">
            <a:avLst/>
          </a:prstGeom>
        </p:spPr>
      </p:pic>
      <p:sp>
        <p:nvSpPr>
          <p:cNvPr id="5" name="矩形 4"/>
          <p:cNvSpPr/>
          <p:nvPr>
            <p:custDataLst>
              <p:tags r:id="rId4"/>
            </p:custDataLst>
          </p:nvPr>
        </p:nvSpPr>
        <p:spPr>
          <a:xfrm>
            <a:off x="0" y="5637213"/>
            <a:ext cx="12192000" cy="12207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defRPr/>
            </a:pPr>
            <a:endParaRPr lang="zh-CN" altLang="en-US" sz="2400" noProof="1">
              <a:cs typeface="+mn-ea"/>
            </a:endParaRPr>
          </a:p>
        </p:txBody>
      </p:sp>
      <p:sp>
        <p:nvSpPr>
          <p:cNvPr id="6" name="等腰三角形 5"/>
          <p:cNvSpPr/>
          <p:nvPr>
            <p:custDataLst>
              <p:tags r:id="rId5"/>
            </p:custDataLst>
          </p:nvPr>
        </p:nvSpPr>
        <p:spPr>
          <a:xfrm rot="5400000" flipV="1">
            <a:off x="4187031" y="-1146968"/>
            <a:ext cx="3817937" cy="12192000"/>
          </a:xfrm>
          <a:prstGeom prst="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defRPr/>
            </a:pPr>
            <a:endParaRPr lang="zh-CN" altLang="en-US" sz="2400" noProof="1">
              <a:cs typeface="+mn-ea"/>
            </a:endParaRPr>
          </a:p>
        </p:txBody>
      </p:sp>
      <p:sp>
        <p:nvSpPr>
          <p:cNvPr id="7" name="直角三角形 6"/>
          <p:cNvSpPr/>
          <p:nvPr>
            <p:custDataLst>
              <p:tags r:id="rId6"/>
            </p:custDataLst>
          </p:nvPr>
        </p:nvSpPr>
        <p:spPr>
          <a:xfrm>
            <a:off x="0" y="3621088"/>
            <a:ext cx="12192000" cy="3236912"/>
          </a:xfrm>
          <a:prstGeom prst="rtTriangl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defRPr/>
            </a:pPr>
            <a:endParaRPr lang="zh-CN" altLang="en-US" sz="2400" noProof="1">
              <a:cs typeface="+mn-ea"/>
            </a:endParaRPr>
          </a:p>
        </p:txBody>
      </p:sp>
      <p:sp>
        <p:nvSpPr>
          <p:cNvPr id="8" name="直角三角形 7"/>
          <p:cNvSpPr/>
          <p:nvPr>
            <p:custDataLst>
              <p:tags r:id="rId7"/>
            </p:custDataLst>
          </p:nvPr>
        </p:nvSpPr>
        <p:spPr>
          <a:xfrm flipH="1">
            <a:off x="0" y="3044825"/>
            <a:ext cx="12192000" cy="3813175"/>
          </a:xfrm>
          <a:prstGeom prst="rtTriangl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defRPr/>
            </a:pPr>
            <a:endParaRPr lang="zh-CN" altLang="en-US" sz="2400" noProof="1">
              <a:cs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8"/>
            </p:custDataLst>
          </p:nvPr>
        </p:nvSpPr>
        <p:spPr>
          <a:xfrm>
            <a:off x="7429500" y="4290060"/>
            <a:ext cx="4425950" cy="1175385"/>
          </a:xfrm>
        </p:spPr>
        <p:txBody>
          <a:bodyPr rIns="25400" rtlCol="0" anchor="b">
            <a:noAutofit/>
          </a:bodyPr>
          <a:lstStyle>
            <a:lvl1pPr marL="0" marR="0" algn="r" defTabSz="914400" rtl="0" eaLnBrk="1" fontAlgn="auto" latinLnBrk="0" hangingPunct="1">
              <a:lnSpc>
                <a:spcPct val="100000"/>
              </a:lnSpc>
              <a:buNone/>
              <a:defRPr kumimoji="0" lang="zh-CN" altLang="en-US" sz="6600" b="1" i="0" u="none" strike="noStrike" kern="1200" cap="none" spc="600" normalizeH="0" baseline="0" noProof="1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lang="zh-CN" altLang="en-US" noProof="1">
                <a:sym typeface="+mn-ea"/>
              </a:rPr>
              <a:t>编辑标题</a:t>
            </a:r>
            <a:endParaRPr noProof="1">
              <a:sym typeface="+mn-ea"/>
            </a:endParaRPr>
          </a:p>
        </p:txBody>
      </p:sp>
      <p:sp>
        <p:nvSpPr>
          <p:cNvPr id="14" name="文本占位符 13"/>
          <p:cNvSpPr>
            <a:spLocks noGrp="1"/>
          </p:cNvSpPr>
          <p:nvPr>
            <p:ph type="body" sz="quarter" idx="14" hasCustomPrompt="1"/>
            <p:custDataLst>
              <p:tags r:id="rId9"/>
            </p:custDataLst>
          </p:nvPr>
        </p:nvSpPr>
        <p:spPr>
          <a:xfrm>
            <a:off x="7429499" y="5540698"/>
            <a:ext cx="4425810" cy="691347"/>
          </a:xfrm>
        </p:spPr>
        <p:txBody>
          <a:bodyPr>
            <a:normAutofit/>
          </a:bodyPr>
          <a:lstStyle>
            <a:lvl1pPr marL="0" indent="0" algn="r">
              <a:buNone/>
              <a:defRPr sz="3200"/>
            </a:lvl1pPr>
            <a:lvl2pPr marL="457200" indent="0">
              <a:buNone/>
              <a:defRPr/>
            </a:lvl2pPr>
          </a:lstStyle>
          <a:p>
            <a:pPr lvl="0"/>
            <a:r>
              <a:rPr lang="zh-CN" altLang="en-US" noProof="1"/>
              <a:t>编辑文本</a:t>
            </a:r>
            <a:endParaRPr lang="zh-CN" altLang="en-US" noProof="1"/>
          </a:p>
        </p:txBody>
      </p:sp>
      <p:sp>
        <p:nvSpPr>
          <p:cNvPr id="9" name="日期占位符 2"/>
          <p:cNvSpPr>
            <a:spLocks noGrp="1"/>
          </p:cNvSpPr>
          <p:nvPr>
            <p:ph type="dt" sz="half" idx="15"/>
            <p:custDataLst>
              <p:tags r:id="rId10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0" name="页脚占位符 3"/>
          <p:cNvSpPr>
            <a:spLocks noGrp="1"/>
          </p:cNvSpPr>
          <p:nvPr>
            <p:ph type="ftr" sz="quarter" idx="16"/>
            <p:custDataLst>
              <p:tags r:id="rId11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1" name="灯片编号占位符 4"/>
          <p:cNvSpPr>
            <a:spLocks noGrp="1"/>
          </p:cNvSpPr>
          <p:nvPr>
            <p:ph type="sldNum" sz="quarter" idx="17"/>
            <p:custDataLst>
              <p:tags r:id="rId12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C38A87-77AC-48C7-9F0B-A360E0E07000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43234"/>
            <a:ext cx="10852237" cy="441964"/>
          </a:xfrm>
        </p:spPr>
        <p:txBody>
          <a:bodyPr rtlCol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lang="zh-CN" altLang="en-US" noProof="1">
                <a:sym typeface="+mn-ea"/>
              </a:rPr>
              <a:t>单击此处编辑母版标题样式</a:t>
            </a:r>
            <a:endParaRPr noProof="1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69882" y="952508"/>
            <a:ext cx="10852237" cy="5388907"/>
          </a:xfrm>
        </p:spPr>
        <p:txBody>
          <a:bodyPr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lang="zh-CN" altLang="en-US" noProof="1">
                <a:sym typeface="+mn-ea"/>
              </a:rPr>
              <a:t>单击此处编辑母版文本样式</a:t>
            </a:r>
            <a:endParaRPr lang="zh-CN" altLang="en-US" noProof="1">
              <a:sym typeface="+mn-ea"/>
            </a:endParaRPr>
          </a:p>
          <a:p>
            <a:pPr lvl="1"/>
            <a:r>
              <a:rPr lang="zh-CN" altLang="en-US" noProof="1">
                <a:sym typeface="+mn-ea"/>
              </a:rPr>
              <a:t>第二级</a:t>
            </a:r>
            <a:endParaRPr lang="zh-CN" altLang="en-US" noProof="1">
              <a:sym typeface="+mn-ea"/>
            </a:endParaRPr>
          </a:p>
          <a:p>
            <a:pPr lvl="2"/>
            <a:r>
              <a:rPr lang="zh-CN" altLang="en-US" noProof="1">
                <a:sym typeface="+mn-ea"/>
              </a:rPr>
              <a:t>第三级</a:t>
            </a:r>
            <a:endParaRPr lang="zh-CN" altLang="en-US" noProof="1">
              <a:sym typeface="+mn-ea"/>
            </a:endParaRPr>
          </a:p>
          <a:p>
            <a:pPr lvl="3"/>
            <a:r>
              <a:rPr lang="zh-CN" altLang="en-US" noProof="1">
                <a:sym typeface="+mn-ea"/>
              </a:rPr>
              <a:t>第四级</a:t>
            </a:r>
            <a:endParaRPr lang="zh-CN" altLang="en-US" noProof="1">
              <a:sym typeface="+mn-ea"/>
            </a:endParaRPr>
          </a:p>
          <a:p>
            <a:pPr lvl="4"/>
            <a:r>
              <a:rPr lang="zh-CN" altLang="en-US" noProof="1">
                <a:sym typeface="+mn-ea"/>
              </a:rPr>
              <a:t>第五级</a:t>
            </a:r>
            <a:endParaRPr noProof="1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FEF436-D7EA-4EF9-B5EE-0F0508D00828}" type="slidenum">
              <a:rPr lang="zh-CN" altLang="en-US"/>
            </a:fld>
            <a:endParaRPr lang="zh-CN" altLang="en-US"/>
          </a:p>
        </p:txBody>
      </p:sp>
      <p:sp>
        <p:nvSpPr>
          <p:cNvPr id="16" name="椭圆 15"/>
          <p:cNvSpPr/>
          <p:nvPr userDrawn="1"/>
        </p:nvSpPr>
        <p:spPr>
          <a:xfrm>
            <a:off x="583841" y="362617"/>
            <a:ext cx="135912" cy="101934"/>
          </a:xfrm>
          <a:prstGeom prst="ellipse">
            <a:avLst/>
          </a:prstGeom>
          <a:solidFill>
            <a:srgbClr val="207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800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6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0" y="3879850"/>
            <a:ext cx="4992688" cy="2978150"/>
          </a:xfrm>
          <a:custGeom>
            <a:avLst/>
            <a:gdLst>
              <a:gd name="T0" fmla="*/ 0 w 2348"/>
              <a:gd name="T1" fmla="*/ 0 h 1407"/>
              <a:gd name="T2" fmla="*/ 2348 w 2348"/>
              <a:gd name="T3" fmla="*/ 1407 h 1407"/>
              <a:gd name="T4" fmla="*/ 0 w 2348"/>
              <a:gd name="T5" fmla="*/ 1407 h 1407"/>
              <a:gd name="T6" fmla="*/ 0 w 2348"/>
              <a:gd name="T7" fmla="*/ 0 h 14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348" h="1407">
                <a:moveTo>
                  <a:pt x="0" y="0"/>
                </a:moveTo>
                <a:lnTo>
                  <a:pt x="2348" y="1407"/>
                </a:lnTo>
                <a:lnTo>
                  <a:pt x="0" y="140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lIns="121913" tIns="60956" rIns="121913" bIns="60956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Freeform 7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2830513" y="4400550"/>
            <a:ext cx="9361487" cy="2457450"/>
          </a:xfrm>
          <a:custGeom>
            <a:avLst/>
            <a:gdLst>
              <a:gd name="T0" fmla="*/ 4403 w 4403"/>
              <a:gd name="T1" fmla="*/ 0 h 1161"/>
              <a:gd name="T2" fmla="*/ 4403 w 4403"/>
              <a:gd name="T3" fmla="*/ 1161 h 1161"/>
              <a:gd name="T4" fmla="*/ 0 w 4403"/>
              <a:gd name="T5" fmla="*/ 1161 h 1161"/>
              <a:gd name="T6" fmla="*/ 4403 w 4403"/>
              <a:gd name="T7" fmla="*/ 0 h 11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403" h="1161">
                <a:moveTo>
                  <a:pt x="4403" y="0"/>
                </a:moveTo>
                <a:lnTo>
                  <a:pt x="4403" y="1161"/>
                </a:lnTo>
                <a:lnTo>
                  <a:pt x="0" y="1161"/>
                </a:lnTo>
                <a:lnTo>
                  <a:pt x="4403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lIns="121913" tIns="60956" rIns="121913" bIns="60956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直接连接符 11"/>
          <p:cNvSpPr>
            <a:spLocks noChangeShapeType="1"/>
          </p:cNvSpPr>
          <p:nvPr>
            <p:custDataLst>
              <p:tags r:id="rId4"/>
            </p:custDataLst>
          </p:nvPr>
        </p:nvSpPr>
        <p:spPr bwMode="auto">
          <a:xfrm>
            <a:off x="1920875" y="2790825"/>
            <a:ext cx="5219700" cy="1588"/>
          </a:xfrm>
          <a:prstGeom prst="line">
            <a:avLst/>
          </a:prstGeom>
          <a:noFill/>
          <a:ln w="6350">
            <a:solidFill>
              <a:schemeClr val="accent1"/>
            </a:solidFill>
            <a:beve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>
              <a:defRPr/>
            </a:pPr>
            <a:endParaRPr lang="zh-CN" altLang="en-US" sz="1900">
              <a:solidFill>
                <a:schemeClr val="accent1"/>
              </a:solidFill>
              <a:sym typeface="Arial" panose="020B0604020202020204" pitchFamily="34" charset="0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675735" y="3503613"/>
            <a:ext cx="5464840" cy="1058408"/>
          </a:xfrm>
        </p:spPr>
        <p:txBody>
          <a:bodyPr rIns="63500">
            <a:noAutofit/>
          </a:bodyPr>
          <a:lstStyle>
            <a:lvl1pPr algn="r">
              <a:defRPr sz="4800" u="none" strike="noStrike" kern="1200" cap="none" spc="300" normalizeH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noProof="1"/>
              <a:t>单击此处编辑标题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6"/>
            </p:custDataLst>
          </p:nvPr>
        </p:nvSpPr>
        <p:spPr>
          <a:xfrm>
            <a:off x="1675735" y="2856230"/>
            <a:ext cx="5464840" cy="586804"/>
          </a:xfrm>
        </p:spPr>
        <p:txBody>
          <a:bodyPr tIns="38100" rIns="76200" bIns="38100" anchor="ctr">
            <a:noAutofit/>
          </a:bodyPr>
          <a:lstStyle>
            <a:lvl1pPr marL="0" indent="0" algn="r" eaLnBrk="1" fontAlgn="base" latinLnBrk="0" hangingPunct="1">
              <a:buNone/>
              <a:defRPr kumimoji="0" lang="zh-CN" altLang="en-US" sz="32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/>
              <a:t>编辑文本</a:t>
            </a:r>
            <a:endParaRPr lang="zh-CN" altLang="en-US" noProof="1"/>
          </a:p>
        </p:txBody>
      </p:sp>
      <p:sp>
        <p:nvSpPr>
          <p:cNvPr id="12" name="文本占位符 11"/>
          <p:cNvSpPr>
            <a:spLocks noGrp="1"/>
          </p:cNvSpPr>
          <p:nvPr>
            <p:ph type="body" sz="quarter" idx="13" hasCustomPrompt="1"/>
            <p:custDataLst>
              <p:tags r:id="rId7"/>
            </p:custDataLst>
          </p:nvPr>
        </p:nvSpPr>
        <p:spPr>
          <a:xfrm>
            <a:off x="1675775" y="2383625"/>
            <a:ext cx="5464800" cy="356400"/>
          </a:xfrm>
        </p:spPr>
        <p:txBody>
          <a:bodyPr anchor="b"/>
          <a:lstStyle>
            <a:lvl1pPr marL="0" indent="0" algn="r">
              <a:buNone/>
              <a:defRPr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zh-CN" altLang="en-US" noProof="1"/>
              <a:t>编辑文本</a:t>
            </a:r>
            <a:endParaRPr lang="zh-CN" altLang="en-US" noProof="1"/>
          </a:p>
        </p:txBody>
      </p:sp>
      <p:sp>
        <p:nvSpPr>
          <p:cNvPr id="8" name="日期占位符 3"/>
          <p:cNvSpPr>
            <a:spLocks noGrp="1"/>
          </p:cNvSpPr>
          <p:nvPr>
            <p:ph type="dt" sz="half" idx="14"/>
            <p:custDataLst>
              <p:tags r:id="rId8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页脚占位符 4"/>
          <p:cNvSpPr>
            <a:spLocks noGrp="1"/>
          </p:cNvSpPr>
          <p:nvPr>
            <p:ph type="ftr" sz="quarter" idx="15"/>
            <p:custDataLst>
              <p:tags r:id="rId9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0" name="灯片编号占位符 5"/>
          <p:cNvSpPr>
            <a:spLocks noGrp="1"/>
          </p:cNvSpPr>
          <p:nvPr>
            <p:ph type="sldNum" sz="quarter" idx="16"/>
            <p:custDataLst>
              <p:tags r:id="rId10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47DC10-9F80-47CA-9BB0-03FC4730FA4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43234"/>
            <a:ext cx="10852237" cy="441964"/>
          </a:xfrm>
        </p:spPr>
        <p:txBody>
          <a:bodyPr rtlCol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lang="zh-CN" altLang="en-US" noProof="1">
                <a:sym typeface="+mn-ea"/>
              </a:rPr>
              <a:t>单击此处编辑母版标题样式</a:t>
            </a:r>
            <a:endParaRPr noProof="1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69930" y="952508"/>
            <a:ext cx="5283242" cy="5388907"/>
          </a:xfrm>
        </p:spPr>
        <p:txBody>
          <a:bodyPr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lang="zh-CN" altLang="en-US" noProof="1">
                <a:sym typeface="+mn-ea"/>
              </a:rPr>
              <a:t>单击此处编辑母版文本样式</a:t>
            </a:r>
            <a:endParaRPr lang="zh-CN" altLang="en-US" noProof="1">
              <a:sym typeface="+mn-ea"/>
            </a:endParaRPr>
          </a:p>
          <a:p>
            <a:pPr lvl="1"/>
            <a:r>
              <a:rPr lang="zh-CN" altLang="en-US" noProof="1">
                <a:sym typeface="+mn-ea"/>
              </a:rPr>
              <a:t>第二级</a:t>
            </a:r>
            <a:endParaRPr lang="zh-CN" altLang="en-US" noProof="1">
              <a:sym typeface="+mn-ea"/>
            </a:endParaRPr>
          </a:p>
          <a:p>
            <a:pPr lvl="2"/>
            <a:r>
              <a:rPr lang="zh-CN" altLang="en-US" noProof="1">
                <a:sym typeface="+mn-ea"/>
              </a:rPr>
              <a:t>第三级</a:t>
            </a:r>
            <a:endParaRPr lang="zh-CN" altLang="en-US" noProof="1">
              <a:sym typeface="+mn-ea"/>
            </a:endParaRPr>
          </a:p>
          <a:p>
            <a:pPr lvl="3"/>
            <a:r>
              <a:rPr lang="zh-CN" altLang="en-US" noProof="1">
                <a:sym typeface="+mn-ea"/>
              </a:rPr>
              <a:t>第四级</a:t>
            </a:r>
            <a:endParaRPr lang="zh-CN" altLang="en-US" noProof="1">
              <a:sym typeface="+mn-ea"/>
            </a:endParaRPr>
          </a:p>
          <a:p>
            <a:pPr lvl="4"/>
            <a:r>
              <a:rPr lang="zh-CN" altLang="en-US" noProof="1">
                <a:sym typeface="+mn-ea"/>
              </a:rPr>
              <a:t>第五级</a:t>
            </a:r>
            <a:endParaRPr noProof="1"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238877" y="952508"/>
            <a:ext cx="5283242" cy="5388907"/>
          </a:xfrm>
        </p:spPr>
        <p:txBody>
          <a:bodyPr>
            <a:noAutofit/>
          </a:bodyPr>
          <a:lstStyle>
            <a:lvl1pPr>
              <a:defRPr sz="16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16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6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6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6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noProof="1">
                <a:sym typeface="+mn-ea"/>
              </a:rPr>
              <a:t>单击此处</a:t>
            </a:r>
            <a:r>
              <a:rPr lang="zh-CN" altLang="en-US" noProof="1"/>
              <a:t>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AEE2AC-368D-4ED2-A387-F07EC13D6107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43234"/>
            <a:ext cx="10852237" cy="441964"/>
          </a:xfrm>
        </p:spPr>
        <p:txBody>
          <a:bodyPr rtlCol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lang="zh-CN" altLang="en-US" noProof="1">
                <a:sym typeface="+mn-ea"/>
              </a:rPr>
              <a:t>单击此处编辑母版标题样式</a:t>
            </a:r>
            <a:endParaRPr noProof="1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669930" y="952508"/>
            <a:ext cx="5283242" cy="381003"/>
          </a:xfrm>
        </p:spPr>
        <p:txBody>
          <a:bodyPr tIns="38100" rIns="76200" bIns="38100">
            <a:no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0" u="none" strike="noStrike" kern="1200" cap="none" spc="200" normalizeH="0" baseline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noProof="1">
                <a:sym typeface="+mn-ea"/>
              </a:rPr>
              <a:t>单击此处</a:t>
            </a:r>
            <a:r>
              <a:rPr lang="zh-CN" altLang="en-US" noProof="1"/>
              <a:t>编辑母版文本样式</a:t>
            </a:r>
            <a:endParaRPr lang="zh-CN" altLang="en-US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69925" y="1406525"/>
            <a:ext cx="5283200" cy="4934752"/>
          </a:xfrm>
        </p:spPr>
        <p:txBody>
          <a:bodyPr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lang="zh-CN" altLang="en-US" noProof="1">
                <a:sym typeface="+mn-ea"/>
              </a:rPr>
              <a:t>单击此处编辑母版文本样式</a:t>
            </a:r>
            <a:endParaRPr lang="zh-CN" altLang="en-US" noProof="1">
              <a:sym typeface="+mn-ea"/>
            </a:endParaRPr>
          </a:p>
          <a:p>
            <a:pPr lvl="1"/>
            <a:r>
              <a:rPr lang="zh-CN" altLang="en-US" noProof="1">
                <a:sym typeface="+mn-ea"/>
              </a:rPr>
              <a:t>第二级</a:t>
            </a:r>
            <a:endParaRPr lang="zh-CN" altLang="en-US" noProof="1">
              <a:sym typeface="+mn-ea"/>
            </a:endParaRPr>
          </a:p>
          <a:p>
            <a:pPr lvl="2"/>
            <a:r>
              <a:rPr lang="zh-CN" altLang="en-US" noProof="1">
                <a:sym typeface="+mn-ea"/>
              </a:rPr>
              <a:t>第三级</a:t>
            </a:r>
            <a:endParaRPr lang="zh-CN" altLang="en-US" noProof="1">
              <a:sym typeface="+mn-ea"/>
            </a:endParaRPr>
          </a:p>
          <a:p>
            <a:pPr lvl="3"/>
            <a:r>
              <a:rPr lang="zh-CN" altLang="en-US" noProof="1">
                <a:sym typeface="+mn-ea"/>
              </a:rPr>
              <a:t>第四级</a:t>
            </a:r>
            <a:endParaRPr lang="zh-CN" altLang="en-US" noProof="1">
              <a:sym typeface="+mn-ea"/>
            </a:endParaRPr>
          </a:p>
          <a:p>
            <a:pPr lvl="4"/>
            <a:r>
              <a:rPr lang="zh-CN" altLang="en-US" noProof="1">
                <a:sym typeface="+mn-ea"/>
              </a:rPr>
              <a:t>第五级</a:t>
            </a:r>
            <a:endParaRPr noProof="1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  <p:custDataLst>
              <p:tags r:id="rId5"/>
            </p:custDataLst>
          </p:nvPr>
        </p:nvSpPr>
        <p:spPr>
          <a:xfrm>
            <a:off x="6235750" y="952508"/>
            <a:ext cx="5283242" cy="381003"/>
          </a:xfrm>
        </p:spPr>
        <p:txBody>
          <a:bodyPr tIns="38100" rIns="76200" bIns="38100" rtlCol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0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noProof="1">
                <a:sym typeface="+mn-ea"/>
              </a:rPr>
              <a:t>单击此处编辑母版文本样式</a:t>
            </a:r>
            <a:endParaRPr lang="zh-CN" altLang="en-US" noProof="1"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406525"/>
            <a:ext cx="5283242" cy="4934752"/>
          </a:xfrm>
        </p:spPr>
        <p:txBody>
          <a:bodyPr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lang="zh-CN" altLang="en-US" noProof="1">
                <a:sym typeface="+mn-ea"/>
              </a:rPr>
              <a:t>单击此处编辑母版文本样式</a:t>
            </a:r>
            <a:endParaRPr lang="zh-CN" altLang="en-US" noProof="1">
              <a:sym typeface="+mn-ea"/>
            </a:endParaRPr>
          </a:p>
          <a:p>
            <a:pPr lvl="1"/>
            <a:r>
              <a:rPr lang="zh-CN" altLang="en-US" noProof="1">
                <a:sym typeface="+mn-ea"/>
              </a:rPr>
              <a:t>第二级</a:t>
            </a:r>
            <a:endParaRPr lang="zh-CN" altLang="en-US" noProof="1">
              <a:sym typeface="+mn-ea"/>
            </a:endParaRPr>
          </a:p>
          <a:p>
            <a:pPr lvl="2"/>
            <a:r>
              <a:rPr lang="zh-CN" altLang="en-US" noProof="1">
                <a:sym typeface="+mn-ea"/>
              </a:rPr>
              <a:t>第三级</a:t>
            </a:r>
            <a:endParaRPr lang="zh-CN" altLang="en-US" noProof="1">
              <a:sym typeface="+mn-ea"/>
            </a:endParaRPr>
          </a:p>
          <a:p>
            <a:pPr lvl="3"/>
            <a:r>
              <a:rPr lang="zh-CN" altLang="en-US" noProof="1">
                <a:sym typeface="+mn-ea"/>
              </a:rPr>
              <a:t>第四级</a:t>
            </a:r>
            <a:endParaRPr lang="zh-CN" altLang="en-US" noProof="1">
              <a:sym typeface="+mn-ea"/>
            </a:endParaRPr>
          </a:p>
          <a:p>
            <a:pPr lvl="4"/>
            <a:r>
              <a:rPr lang="zh-CN" altLang="en-US" noProof="1">
                <a:sym typeface="+mn-ea"/>
              </a:rPr>
              <a:t>第五级</a:t>
            </a:r>
            <a:endParaRPr noProof="1">
              <a:sym typeface="+mn-ea"/>
            </a:endParaRPr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27451-B61D-4EBD-9E20-9C423E26C62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 rtlCol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lang="zh-CN" altLang="en-US" noProof="1">
                <a:sym typeface="+mn-ea"/>
              </a:rPr>
              <a:t>单击此处编辑母版标题样式</a:t>
            </a:r>
            <a:endParaRPr noProof="1">
              <a:sym typeface="+mn-ea"/>
            </a:endParaRPr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949C00-89D8-4D4A-9FDA-96A9C7BBE615}" type="slidenum">
              <a:rPr lang="zh-CN" altLang="en-US"/>
            </a:fld>
            <a:endParaRPr lang="zh-CN" altLang="en-US" dirty="0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C1EB70-7901-479E-AC6D-39092085774B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930" y="443234"/>
            <a:ext cx="10852237" cy="441964"/>
          </a:xfrm>
        </p:spPr>
        <p:txBody>
          <a:bodyPr rtlCol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lang="zh-CN" altLang="en-US" noProof="1">
                <a:sym typeface="+mn-ea"/>
              </a:rPr>
              <a:t>单击此处编辑母版标题样式</a:t>
            </a:r>
            <a:endParaRPr noProof="1">
              <a:sym typeface="+mn-ea"/>
            </a:endParaRP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3"/>
            </p:custDataLst>
          </p:nvPr>
        </p:nvSpPr>
        <p:spPr>
          <a:xfrm>
            <a:off x="669930" y="952508"/>
            <a:ext cx="5283242" cy="5388907"/>
          </a:xfrm>
        </p:spPr>
        <p:txBody>
          <a:bodyPr rtlCol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lang="zh-CN" altLang="en-US" noProof="1">
                <a:sym typeface="+mn-ea"/>
              </a:rPr>
              <a:t>单击图标添加图片</a:t>
            </a:r>
            <a:endParaRPr lang="zh-CN" altLang="en-US" noProof="1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4"/>
            </p:custDataLst>
          </p:nvPr>
        </p:nvSpPr>
        <p:spPr>
          <a:xfrm>
            <a:off x="6238925" y="952508"/>
            <a:ext cx="5283242" cy="5388907"/>
          </a:xfrm>
        </p:spPr>
        <p:txBody>
          <a:bodyPr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defRPr>
            </a:lvl1pPr>
          </a:lstStyle>
          <a:p>
            <a:pPr lvl="0"/>
            <a:r>
              <a:rPr lang="zh-CN" altLang="en-US" noProof="1">
                <a:sym typeface="+mn-ea"/>
              </a:rPr>
              <a:t>单击此处编辑母版文本样式</a:t>
            </a:r>
            <a:endParaRPr lang="zh-CN" altLang="en-US" noProof="1">
              <a:sym typeface="+mn-ea"/>
            </a:endParaRP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7445A4-C0BB-452B-A7F3-D7AA9591C7EA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2"/>
            </p:custDataLst>
          </p:nvPr>
        </p:nvSpPr>
        <p:spPr>
          <a:xfrm>
            <a:off x="10571135" y="952508"/>
            <a:ext cx="950984" cy="5388907"/>
          </a:xfrm>
        </p:spPr>
        <p:txBody>
          <a:bodyPr vert="eaVert" rtlCol="0" anchor="ctr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lang="zh-CN" altLang="en-US" noProof="1">
                <a:sym typeface="+mn-ea"/>
              </a:rPr>
              <a:t>单击此处编辑母版标题样式</a:t>
            </a:r>
            <a:endParaRPr noProof="1"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669925" y="952500"/>
            <a:ext cx="9828101" cy="5388907"/>
          </a:xfrm>
        </p:spPr>
        <p:txBody>
          <a:bodyPr vert="eaVert"/>
          <a:lstStyle>
            <a:lvl1pPr indent="0" eaLnBrk="1" fontAlgn="auto" latinLnBrk="0" hangingPunct="1"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indent="0" eaLnBrk="1" fontAlgn="auto" latinLnBrk="0" hangingPunct="1"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 indent="0" eaLnBrk="1" fontAlgn="auto" latinLnBrk="0" hangingPunct="1"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 indent="0" eaLnBrk="1" fontAlgn="auto" latinLnBrk="0" hangingPunct="1"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 indent="0" eaLnBrk="1" fontAlgn="auto" latinLnBrk="0" hangingPunct="1"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noProof="1">
                <a:sym typeface="+mn-ea"/>
              </a:rPr>
              <a:t>单击此处</a:t>
            </a:r>
            <a:r>
              <a:rPr lang="zh-CN" altLang="en-US" noProof="1"/>
              <a:t>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DE868F-D697-40DF-890C-3E7AE3034BAC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76.xml"/><Relationship Id="rId16" Type="http://schemas.openxmlformats.org/officeDocument/2006/relationships/tags" Target="../tags/tag75.xml"/><Relationship Id="rId15" Type="http://schemas.openxmlformats.org/officeDocument/2006/relationships/tags" Target="../tags/tag74.xml"/><Relationship Id="rId14" Type="http://schemas.openxmlformats.org/officeDocument/2006/relationships/tags" Target="../tags/tag73.xml"/><Relationship Id="rId13" Type="http://schemas.openxmlformats.org/officeDocument/2006/relationships/tags" Target="../tags/tag72.xml"/><Relationship Id="rId12" Type="http://schemas.openxmlformats.org/officeDocument/2006/relationships/tags" Target="../tags/tag7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 noChangeArrowheads="1"/>
          </p:cNvSpPr>
          <p:nvPr>
            <p:ph type="title" idx="4294967295"/>
            <p:custDataLst>
              <p:tags r:id="rId12"/>
            </p:custDataLst>
          </p:nvPr>
        </p:nvSpPr>
        <p:spPr bwMode="auto">
          <a:xfrm>
            <a:off x="669925" y="442913"/>
            <a:ext cx="10852150" cy="442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1600" tIns="38100" rIns="76200" bIns="38100" numCol="1" anchor="t" anchorCtr="0" compatLnSpc="1"/>
          <a:lstStyle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7" name="文本占位符 2"/>
          <p:cNvSpPr>
            <a:spLocks noGrp="1" noChangeArrowheads="1"/>
          </p:cNvSpPr>
          <p:nvPr>
            <p:ph type="body" idx="9"/>
            <p:custDataLst>
              <p:tags r:id="rId13"/>
            </p:custDataLst>
          </p:nvPr>
        </p:nvSpPr>
        <p:spPr bwMode="auto">
          <a:xfrm>
            <a:off x="669925" y="952500"/>
            <a:ext cx="10852150" cy="538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1600" tIns="0" rIns="82550" bIns="0" numCol="1" anchor="t" anchorCtr="0" compatLnSpc="1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879475" y="6350000"/>
            <a:ext cx="2700338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 noProof="1">
                <a:solidFill>
                  <a:schemeClr val="tx1">
                    <a:tint val="75000"/>
                  </a:schemeClr>
                </a:solidFill>
                <a:ea typeface="微软雅黑" panose="020B0503020204020204" pitchFamily="34" charset="-122"/>
              </a:defRPr>
            </a:lvl1pPr>
          </a:lstStyle>
          <a:p>
            <a:fld id="{74659181-4168-6643-BD0C-4250C62B016B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388" y="6350000"/>
            <a:ext cx="39592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 noProof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610600" y="6350000"/>
            <a:ext cx="2700338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 noProof="1">
                <a:solidFill>
                  <a:schemeClr val="tx1">
                    <a:tint val="75000"/>
                  </a:schemeClr>
                </a:solidFill>
                <a:ea typeface="微软雅黑" panose="020B0503020204020204" pitchFamily="34" charset="-122"/>
              </a:defRPr>
            </a:lvl1pPr>
          </a:lstStyle>
          <a:p>
            <a:fld id="{E1E0A30D-A330-B44A-AD77-88D263285F5E}" type="slidenum">
              <a:rPr kumimoji="1" lang="zh-CN" altLang="en-US" smtClean="0"/>
            </a:fld>
            <a:endParaRPr kumimoji="1" lang="zh-CN" altLang="en-US"/>
          </a:p>
        </p:txBody>
      </p:sp>
      <p:sp>
        <p:nvSpPr>
          <p:cNvPr id="2" name="KSO_TEMPLATE" hidden="1"/>
          <p:cNvSpPr/>
          <p:nvPr>
            <p:custDataLst>
              <p:tags r:id="rId17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 kern="1200" spc="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</a:defRPr>
      </a:lvl9pPr>
    </p:titleStyle>
    <p:bodyStyle>
      <a:lvl1pPr marL="228600" indent="-228600" algn="l" rtl="0" eaLnBrk="1" fontAlgn="base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defRPr sz="1600" kern="1200" spc="15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1pPr>
      <a:lvl2pPr marL="685800" indent="-228600" algn="l" defTabSz="0" rtl="0" eaLnBrk="1" fontAlgn="base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kern="1200" spc="15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2pPr>
      <a:lvl3pPr marL="1143000" indent="-228600" algn="l" defTabSz="0" rtl="0" eaLnBrk="1" fontAlgn="base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kern="1200" spc="15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3pPr>
      <a:lvl4pPr marL="1600200" indent="-228600" algn="l" defTabSz="0" rtl="0" eaLnBrk="1" fontAlgn="base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kern="1200" spc="15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4pPr>
      <a:lvl5pPr marL="2057400" indent="-228600" algn="l" defTabSz="0" rtl="0" eaLnBrk="1" fontAlgn="base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kern="1200" spc="15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9.x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0.png"/><Relationship Id="rId1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3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6.x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5519420" y="4702810"/>
            <a:ext cx="6562090" cy="1036955"/>
          </a:xfrm>
        </p:spPr>
        <p:txBody>
          <a:bodyPr>
            <a:noAutofit/>
          </a:bodyPr>
          <a:lstStyle/>
          <a:p>
            <a:pPr algn="ctr"/>
            <a:r>
              <a:rPr kumimoji="1" lang="zh-CN" altLang="en-US" sz="3200" b="0" dirty="0"/>
              <a:t>公共费用分摊模块使用</a:t>
            </a:r>
            <a:br>
              <a:rPr kumimoji="1" lang="zh-CN" altLang="en-US" sz="3200" b="0" dirty="0"/>
            </a:br>
            <a:r>
              <a:rPr kumimoji="1" lang="zh-CN" altLang="en-US" sz="3200" b="0" dirty="0"/>
              <a:t> </a:t>
            </a:r>
            <a:r>
              <a:rPr kumimoji="1" lang="en-US" altLang="zh-CN" sz="3200" b="0" dirty="0"/>
              <a:t>    —</a:t>
            </a:r>
            <a:r>
              <a:rPr kumimoji="1" lang="zh-CN" altLang="en-US" sz="3200" b="0" dirty="0"/>
              <a:t>以所内水电费分摊为试点</a:t>
            </a:r>
            <a:endParaRPr kumimoji="1" lang="zh-CN" altLang="en-US" sz="3200" b="0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6020435" y="5818505"/>
            <a:ext cx="5435600" cy="669925"/>
          </a:xfrm>
        </p:spPr>
        <p:txBody>
          <a:bodyPr>
            <a:noAutofit/>
          </a:bodyPr>
          <a:lstStyle/>
          <a:p>
            <a:pPr algn="r"/>
            <a:r>
              <a:rPr kumimoji="1" lang="zh-CN" altLang="en-US" sz="2000" dirty="0"/>
              <a:t>财务资产处</a:t>
            </a:r>
            <a:endParaRPr kumimoji="1" lang="zh-CN" altLang="en-US" sz="2000" dirty="0"/>
          </a:p>
          <a:p>
            <a:pPr algn="r"/>
            <a:r>
              <a:rPr kumimoji="1" lang="en-US" altLang="zh-CN" sz="2000" dirty="0"/>
              <a:t>2025.6.6</a:t>
            </a:r>
            <a:endParaRPr kumimoji="1" lang="en-US" altLang="zh-CN" sz="20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3846"/>
    </mc:Choice>
    <mc:Fallback>
      <p:transition spd="slow" advTm="13846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rgbClr val="FF0000"/>
                </a:solidFill>
              </a:rPr>
              <a:t>步骤</a:t>
            </a:r>
            <a:r>
              <a:rPr lang="en-US" altLang="zh-CN" dirty="0">
                <a:solidFill>
                  <a:srgbClr val="FF0000"/>
                </a:solidFill>
              </a:rPr>
              <a:t>2</a:t>
            </a:r>
            <a:r>
              <a:rPr lang="zh-CN" altLang="en-US" dirty="0">
                <a:solidFill>
                  <a:srgbClr val="FF0000"/>
                </a:solidFill>
              </a:rPr>
              <a:t>、</a:t>
            </a:r>
            <a:r>
              <a:rPr lang="en-US" altLang="zh-CN" dirty="0">
                <a:solidFill>
                  <a:srgbClr val="FF0000"/>
                </a:solidFill>
              </a:rPr>
              <a:t>3 </a:t>
            </a:r>
            <a:r>
              <a:rPr lang="zh-CN" altLang="en-US" dirty="0">
                <a:solidFill>
                  <a:srgbClr val="FF0000"/>
                </a:solidFill>
              </a:rPr>
              <a:t>公共费用分摊</a:t>
            </a:r>
            <a:r>
              <a:rPr lang="zh-CN" altLang="en-US" dirty="0">
                <a:solidFill>
                  <a:schemeClr val="tx1"/>
                </a:solidFill>
              </a:rPr>
              <a:t>标准操作及流程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6" name="TextBox 19"/>
          <p:cNvSpPr txBox="1"/>
          <p:nvPr/>
        </p:nvSpPr>
        <p:spPr>
          <a:xfrm>
            <a:off x="112395" y="1101090"/>
            <a:ext cx="12003405" cy="5139055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公共费用分摊填报操作说明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费用分摊处理人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收到后，在</a:t>
            </a:r>
            <a:r>
              <a:rPr lang="zh-CN" altLang="en-US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综合财务</a:t>
            </a:r>
            <a:r>
              <a:rPr lang="en-US" altLang="zh-CN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—</a:t>
            </a:r>
            <a:r>
              <a:rPr lang="zh-CN" altLang="en-US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费用分摊</a:t>
            </a:r>
            <a:r>
              <a:rPr lang="en-US" altLang="zh-CN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—</a:t>
            </a:r>
            <a:r>
              <a:rPr lang="zh-CN" altLang="en-US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我的部门费用分摊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中待分摊信息中找到该条单据，点击操作中的编辑按钮：</a:t>
            </a: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u"/>
            </a:pP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u"/>
            </a:pP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u"/>
            </a:pP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u"/>
            </a:pP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u"/>
            </a:pP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u"/>
            </a:pP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u"/>
            </a:pP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u"/>
            </a:pP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u"/>
            </a:pP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8350" y="2966943"/>
            <a:ext cx="11794100" cy="24003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rgbClr val="FF0000"/>
                </a:solidFill>
              </a:rPr>
              <a:t>公共费用分摊</a:t>
            </a:r>
            <a:r>
              <a:rPr lang="zh-CN" altLang="en-US" dirty="0">
                <a:solidFill>
                  <a:schemeClr val="tx1"/>
                </a:solidFill>
              </a:rPr>
              <a:t>标准操作及流程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12" name="内容占位符 11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6" name="TextBox 19"/>
          <p:cNvSpPr txBox="1"/>
          <p:nvPr/>
        </p:nvSpPr>
        <p:spPr>
          <a:xfrm>
            <a:off x="93980" y="955675"/>
            <a:ext cx="12003405" cy="21761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1、费用分摊处理人：核对分摊信息是否正确，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将该笔费用分摊到本课题组核算帐号，选择支出此费用的预算科目、分摊金额。如分摊到多个核算帐号点击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+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，或者批量导入。</a:t>
            </a:r>
            <a:r>
              <a:rPr lang="zh-CN" altLang="en-US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不勾选“是否有后续分摊”。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注意：添加附件</a:t>
            </a:r>
            <a:r>
              <a:rPr lang="en-US" altLang="zh-CN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、《水电费计费表</a:t>
            </a:r>
            <a:r>
              <a:rPr lang="en-US" altLang="zh-CN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zh-CN" altLang="en-US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半导体所》。</a:t>
            </a:r>
            <a:endParaRPr lang="zh-CN" altLang="en-US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l"/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2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、核算帐号负责人、部门负责人：对分摊结果进行审核。</a:t>
            </a:r>
            <a:endParaRPr lang="zh-CN" altLang="en-US" b="0" kern="12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algn="l">
              <a:lnSpc>
                <a:spcPct val="150000"/>
              </a:lnSpc>
              <a:buClrTx/>
              <a:buSzTx/>
              <a:buNone/>
            </a:pPr>
            <a:r>
              <a:rPr lang="zh-CN" altLang="en-US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综合财务—业务审核—部门费用分摊审批</a:t>
            </a:r>
            <a:endParaRPr lang="zh-CN" altLang="en-US" b="0" kern="120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>
              <a:lnSpc>
                <a:spcPct val="150000"/>
              </a:lnSpc>
            </a:pPr>
            <a:endParaRPr lang="zh-CN" altLang="en-US"/>
          </a:p>
          <a:p>
            <a:pPr>
              <a:lnSpc>
                <a:spcPct val="150000"/>
              </a:lnSpc>
            </a:pP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0" name="图片 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3980" y="3258820"/>
            <a:ext cx="12192000" cy="3287395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rgbClr val="FF0000"/>
                </a:solidFill>
              </a:rPr>
              <a:t>步骤</a:t>
            </a:r>
            <a:r>
              <a:rPr lang="en-US" altLang="zh-CN" dirty="0">
                <a:solidFill>
                  <a:srgbClr val="FF0000"/>
                </a:solidFill>
              </a:rPr>
              <a:t>4</a:t>
            </a:r>
            <a:r>
              <a:rPr lang="zh-CN" altLang="en-US" dirty="0">
                <a:solidFill>
                  <a:srgbClr val="FF0000"/>
                </a:solidFill>
              </a:rPr>
              <a:t>、公共费用分摊</a:t>
            </a:r>
            <a:r>
              <a:rPr lang="zh-CN" altLang="en-US" dirty="0">
                <a:solidFill>
                  <a:schemeClr val="tx1"/>
                </a:solidFill>
              </a:rPr>
              <a:t>标准操作及流程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13" name="内容占位符 12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6" name="TextBox 19"/>
          <p:cNvSpPr txBox="1"/>
          <p:nvPr/>
        </p:nvSpPr>
        <p:spPr>
          <a:xfrm>
            <a:off x="8258175" y="1012190"/>
            <a:ext cx="3829050" cy="492061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分摊单据打印及查询：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业务审批完成后，进行单张打印或批量打印。</a:t>
            </a:r>
            <a:r>
              <a:rPr lang="zh-CN" altLang="en-US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查询管理</a:t>
            </a:r>
            <a:r>
              <a:rPr lang="en-US" altLang="zh-CN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—</a:t>
            </a:r>
            <a:r>
              <a:rPr lang="zh-CN" altLang="en-US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部门费用分摊查询</a:t>
            </a:r>
            <a:endParaRPr lang="zh-CN" altLang="en-US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zh-CN" altLang="en-US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可查看分摊部门的</a:t>
            </a:r>
            <a:r>
              <a:rPr lang="zh-CN" altLang="en-US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分摊状态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，并可以查看清单中分摊情况（核算帐号、是否生成凭证、分摊的金额摘要以及会计科目等）</a:t>
            </a:r>
            <a:endParaRPr lang="en-US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131819"/>
            <a:ext cx="7942814" cy="3648075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1007012"/>
            <a:ext cx="8142051" cy="222885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rgbClr val="FF0000"/>
                </a:solidFill>
              </a:rPr>
              <a:t>步骤</a:t>
            </a:r>
            <a:r>
              <a:rPr lang="en-US" altLang="zh-CN" dirty="0">
                <a:solidFill>
                  <a:srgbClr val="FF0000"/>
                </a:solidFill>
              </a:rPr>
              <a:t>5</a:t>
            </a:r>
            <a:r>
              <a:rPr lang="zh-CN" altLang="en-US" dirty="0">
                <a:solidFill>
                  <a:srgbClr val="FF0000"/>
                </a:solidFill>
              </a:rPr>
              <a:t>、公共费用分摊</a:t>
            </a:r>
            <a:r>
              <a:rPr lang="zh-CN" altLang="en-US" dirty="0">
                <a:solidFill>
                  <a:schemeClr val="tx1"/>
                </a:solidFill>
              </a:rPr>
              <a:t>标准操作及流程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12" name="内容占位符 11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6" name="TextBox 19"/>
          <p:cNvSpPr txBox="1"/>
          <p:nvPr/>
        </p:nvSpPr>
        <p:spPr>
          <a:xfrm>
            <a:off x="142302" y="836872"/>
            <a:ext cx="12003650" cy="50673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财务审核：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业务审批完成后，财务在部门费用分摊财务审核中，进行审核，选择会计科目，审核通过后直接生成凭证</a:t>
            </a: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1711279"/>
            <a:ext cx="12192000" cy="4917202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rgbClr val="FF0000"/>
                </a:solidFill>
              </a:rPr>
              <a:t>公共费用分摊</a:t>
            </a:r>
            <a:r>
              <a:rPr lang="zh-CN" altLang="en-US" dirty="0">
                <a:solidFill>
                  <a:schemeClr val="tx1"/>
                </a:solidFill>
              </a:rPr>
              <a:t>标准操作及流程</a:t>
            </a:r>
            <a:endParaRPr lang="zh-CN" altLang="en-US" dirty="0">
              <a:solidFill>
                <a:schemeClr val="tx1"/>
              </a:solidFill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8590" y="1349765"/>
            <a:ext cx="12192000" cy="477291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/>
          <p:nvPr/>
        </p:nvGraphicFramePr>
        <p:xfrm>
          <a:off x="2215833" y="53022"/>
          <a:ext cx="7760335" cy="6419215"/>
        </p:xfrm>
        <a:graphic>
          <a:graphicData uri="http://schemas.openxmlformats.org/drawingml/2006/table">
            <a:tbl>
              <a:tblPr/>
              <a:tblGrid>
                <a:gridCol w="434340"/>
                <a:gridCol w="144780"/>
                <a:gridCol w="806450"/>
                <a:gridCol w="361950"/>
                <a:gridCol w="361950"/>
                <a:gridCol w="361950"/>
                <a:gridCol w="361950"/>
                <a:gridCol w="268605"/>
                <a:gridCol w="268605"/>
                <a:gridCol w="268605"/>
                <a:gridCol w="786130"/>
                <a:gridCol w="904875"/>
                <a:gridCol w="133985"/>
                <a:gridCol w="340995"/>
                <a:gridCol w="154940"/>
                <a:gridCol w="734060"/>
                <a:gridCol w="424180"/>
                <a:gridCol w="92710"/>
                <a:gridCol w="206375"/>
                <a:gridCol w="342900"/>
              </a:tblGrid>
              <a:tr h="381000">
                <a:tc>
                  <a:txBody>
                    <a:bodyPr/>
                    <a:p>
                      <a:pPr algn="ctr" fontAlgn="ctr"/>
                      <a:endParaRPr sz="16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3">
                  <a:txBody>
                    <a:bodyPr/>
                    <a:p>
                      <a:pPr algn="ctr" fontAlgn="ctr"/>
                      <a:r>
                        <a:rPr lang="zh-CN" altLang="en-US" sz="15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中国科学院半导体研究所</a:t>
                      </a:r>
                      <a:endParaRPr lang="zh-CN" altLang="en-US" sz="15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cP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cP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cP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cP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cP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cP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cP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cP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cP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cP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cP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cPr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876300">
                <a:tc rowSpan="2" gridSpan="3">
                  <a:txBody>
                    <a:bodyPr/>
                    <a:p/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rowSpan="2" hMerge="1">
                  <a:tcPr>
                    <a:lnT>
                      <a:noFill/>
                    </a:lnT>
                  </a:tcPr>
                </a:tc>
                <a:tc rowSpan="2" hMerge="1">
                  <a:tcPr>
                    <a:lnR>
                      <a:noFill/>
                    </a:lnR>
                    <a:lnT>
                      <a:noFill/>
                    </a:lnT>
                  </a:tcPr>
                </a:tc>
                <a:tc gridSpan="13">
                  <a:txBody>
                    <a:bodyPr/>
                    <a:p>
                      <a:pPr algn="ctr" fontAlgn="ctr"/>
                      <a:r>
                        <a:rPr lang="zh-CN" altLang="en-US" sz="19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公共费用分摊与成本计量清单</a:t>
                      </a:r>
                      <a:endParaRPr lang="zh-CN" altLang="en-US" sz="19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cP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cP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cP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cP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cP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cP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cP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cP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cP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cP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cP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cPr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138430">
                <a:tc vMerge="1" gridSpan="3">
                  <a:tcPr>
                    <a:lnL>
                      <a:noFill/>
                    </a:lnL>
                    <a:lnB>
                      <a:noFill/>
                    </a:lnB>
                  </a:tcPr>
                </a:tc>
                <a:tc vMerge="1" hMerge="1">
                  <a:tcPr>
                    <a:lnB>
                      <a:noFill/>
                    </a:lnB>
                  </a:tcPr>
                </a:tc>
                <a:tc vMerge="1" hMerge="1">
                  <a:tcPr>
                    <a:lnR>
                      <a:noFill/>
                    </a:lnR>
                    <a:lnB>
                      <a:noFill/>
                    </a:lnB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4">
                  <a:txBody>
                    <a:bodyPr/>
                    <a:p>
                      <a:pPr algn="r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cP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cP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cPr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4005">
                <a:tc gridSpan="6">
                  <a:txBody>
                    <a:bodyPr/>
                    <a:p>
                      <a:pPr algn="l" fontAlgn="ctr"/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ZGG2506050001</a:t>
                      </a:r>
                      <a:endParaRPr lang="en-US" altLang="zh-CN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T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>
                      <a:noFill/>
                    </a:lnR>
                    <a:lnT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p>
                      <a:pPr algn="l" fontAlgn="ctr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日期：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R>
                      <a:noFill/>
                    </a:lnR>
                    <a:lnT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p>
                      <a:pPr algn="r" fontAlgn="ctr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2025-06-05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T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>
                      <a:noFill/>
                    </a:lnR>
                    <a:lnT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r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gridSpan="4">
                  <a:txBody>
                    <a:bodyPr/>
                    <a:p>
                      <a:pPr algn="r" fontAlgn="ctr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单位：元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T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>
                      <a:noFill/>
                    </a:lnR>
                    <a:lnT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435610">
                <a:tc gridSpan="2">
                  <a:txBody>
                    <a:bodyPr/>
                    <a:p>
                      <a:pPr algn="ctr" fontAlgn="ctr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经办人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p>
                      <a:pPr algn="ctr" fontAlgn="ctr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苗壮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p>
                      <a:pPr algn="ctr" fontAlgn="ctr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员工号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p>
                      <a:pPr algn="ctr" fontAlgn="ctr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1234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p>
                      <a:pPr algn="ctr" fontAlgn="ctr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所属部门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10">
                  <a:txBody>
                    <a:bodyPr/>
                    <a:p>
                      <a:pPr algn="ctr" fontAlgn="ctr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基建园区后勤保障部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350520">
                <a:tc gridSpan="2">
                  <a:txBody>
                    <a:bodyPr/>
                    <a:p>
                      <a:pPr algn="ctr" fontAlgn="ctr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核算账号编码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p>
                      <a:pPr algn="ctr" fontAlgn="ctr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1181000021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p>
                      <a:pPr algn="ctr" fontAlgn="ctr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核算账号名称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p>
                      <a:pPr algn="ctr" fontAlgn="ctr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电费管理（慕东）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p>
                      <a:pPr algn="ctr" fontAlgn="ctr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预算科目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10">
                  <a:txBody>
                    <a:bodyPr/>
                    <a:p>
                      <a:pPr algn="ctr" fontAlgn="ctr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合计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gridSpan="20">
                  <a:txBody>
                    <a:bodyPr/>
                    <a:p>
                      <a:pPr algn="ctr" fontAlgn="ctr"/>
                      <a:endParaRPr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435610">
                <a:tc gridSpan="2">
                  <a:txBody>
                    <a:bodyPr/>
                    <a:p>
                      <a:pPr algn="ctr" fontAlgn="ctr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费用类型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p>
                      <a:pPr algn="ctr" fontAlgn="ctr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电费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p>
                      <a:pPr algn="ctr" fontAlgn="ctr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费用金额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p>
                      <a:pPr algn="r" fontAlgn="ctr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10.30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p>
                      <a:pPr algn="ctr" fontAlgn="ctr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费用说明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10">
                  <a:txBody>
                    <a:bodyPr/>
                    <a:p>
                      <a:pPr algn="ctr" fontAlgn="ctr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2025</a:t>
                      </a:r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年上半年电费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163195">
                <a:tc gridSpan="20">
                  <a:txBody>
                    <a:bodyPr/>
                    <a:p>
                      <a:pPr algn="ctr" fontAlgn="ctr"/>
                      <a:endParaRPr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435610">
                <a:tc>
                  <a:txBody>
                    <a:bodyPr/>
                    <a:p>
                      <a:pPr algn="ctr" fontAlgn="ctr"/>
                      <a:r>
                        <a:rPr lang="zh-CN" altLang="en-US" sz="9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序号</a:t>
                      </a:r>
                      <a:endParaRPr lang="zh-CN" altLang="en-US" sz="9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p>
                      <a:pPr algn="ctr" fontAlgn="ctr"/>
                      <a:r>
                        <a:rPr lang="zh-CN" altLang="en-US" sz="9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业务日期</a:t>
                      </a:r>
                      <a:endParaRPr lang="zh-CN" altLang="en-US" sz="9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p>
                      <a:pPr algn="ctr" fontAlgn="ctr"/>
                      <a:r>
                        <a:rPr lang="zh-CN" altLang="en-US" sz="9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单据编号</a:t>
                      </a:r>
                      <a:endParaRPr lang="zh-CN" altLang="en-US" sz="9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p>
                      <a:pPr algn="ctr" fontAlgn="ctr"/>
                      <a:r>
                        <a:rPr lang="zh-CN" altLang="en-US" sz="9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费用金额</a:t>
                      </a:r>
                      <a:endParaRPr lang="zh-CN" altLang="en-US" sz="9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p>
                      <a:pPr algn="ctr" fontAlgn="ctr"/>
                      <a:r>
                        <a:rPr lang="zh-CN" altLang="en-US" sz="9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费用归属部门</a:t>
                      </a:r>
                      <a:endParaRPr lang="zh-CN" altLang="en-US" sz="9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9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费用归属部门经办人</a:t>
                      </a:r>
                      <a:endParaRPr lang="zh-CN" altLang="en-US" sz="9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9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核算账号名称</a:t>
                      </a:r>
                      <a:endParaRPr lang="zh-CN" altLang="en-US" sz="9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p>
                      <a:pPr algn="ctr" fontAlgn="ctr"/>
                      <a:r>
                        <a:rPr lang="zh-CN" altLang="en-US" sz="9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预算科目</a:t>
                      </a:r>
                      <a:endParaRPr lang="zh-CN" altLang="en-US" sz="9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9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分摊金额</a:t>
                      </a:r>
                      <a:endParaRPr lang="zh-CN" altLang="en-US" sz="9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gridSpan="4">
                  <a:txBody>
                    <a:bodyPr/>
                    <a:p>
                      <a:pPr algn="ctr" fontAlgn="ctr"/>
                      <a:r>
                        <a:rPr lang="zh-CN" altLang="en-US" sz="10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摘要</a:t>
                      </a:r>
                      <a:endParaRPr lang="zh-CN" altLang="en-US" sz="10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481965">
                <a:tc>
                  <a:txBody>
                    <a:bodyPr/>
                    <a:p>
                      <a:pPr algn="ctr" fontAlgn="ctr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p>
                      <a:pPr algn="ctr" fontAlgn="ctr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2025/06/05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p>
                      <a:pPr algn="l" fontAlgn="ctr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ZGG2506050001-0001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p>
                      <a:pPr algn="r" fontAlgn="ctr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10.30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p>
                      <a:pPr algn="ctr" fontAlgn="ctr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固态光电信息技术研究室</a:t>
                      </a:r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C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张三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Y74JJ00045</a:t>
                      </a:r>
                      <a:b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</a:br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间接经费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p>
                      <a:pPr algn="ctr" fontAlgn="ctr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合计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algn="r" fontAlgn="ctr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10.30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gridSpan="4">
                  <a:txBody>
                    <a:bodyPr/>
                    <a:p>
                      <a:pPr algn="ctr" fontAlgn="ctr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2025</a:t>
                      </a:r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年上半年电费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428625">
                <a:tc gridSpan="3">
                  <a:txBody>
                    <a:bodyPr/>
                    <a:p>
                      <a:pPr algn="ctr" fontAlgn="ctr"/>
                      <a:r>
                        <a:rPr lang="zh-CN" altLang="en-US" sz="9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本次分摊合计</a:t>
                      </a:r>
                      <a:endParaRPr lang="zh-CN" altLang="en-US" sz="9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p>
                      <a:pPr algn="r" fontAlgn="ctr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10.30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p>
                      <a:pPr algn="ctr" fontAlgn="ctr"/>
                      <a:r>
                        <a:rPr lang="zh-CN" altLang="en-US" sz="9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入账金额大写</a:t>
                      </a:r>
                      <a:endParaRPr lang="zh-CN" altLang="en-US" sz="9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10">
                  <a:txBody>
                    <a:bodyPr/>
                    <a:p>
                      <a:pPr algn="l" fontAlgn="ctr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壹拾圆叁角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gridSpan="19">
                  <a:txBody>
                    <a:bodyPr/>
                    <a:p>
                      <a:pPr algn="ctr" fontAlgn="ctr"/>
                      <a:endParaRPr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2110">
                <a:tc>
                  <a:txBody>
                    <a:bodyPr/>
                    <a:p>
                      <a:pPr algn="l" fontAlgn="ctr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序号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p>
                      <a:pPr algn="ctr" fontAlgn="ctr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审批节点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p>
                      <a:pPr algn="ctr" fontAlgn="ctr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审批人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p>
                      <a:pPr algn="ctr" fontAlgn="ctr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审批时间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11">
                  <a:txBody>
                    <a:bodyPr/>
                    <a:p>
                      <a:pPr algn="ctr" fontAlgn="ctr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审批意见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372110">
                <a:tc>
                  <a:txBody>
                    <a:bodyPr/>
                    <a:p>
                      <a:pPr algn="ctr" fontAlgn="ctr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p>
                      <a:pPr algn="l" fontAlgn="ctr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财务处审核并指定会计科目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p>
                      <a:pPr algn="ctr" fontAlgn="ctr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宋玮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p>
                      <a:pPr algn="ctr" fontAlgn="ctr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2025-06-05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11">
                  <a:txBody>
                    <a:bodyPr/>
                    <a:p>
                      <a:pPr algn="ctr" fontAlgn="ctr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同意。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372110">
                <a:tc>
                  <a:txBody>
                    <a:bodyPr/>
                    <a:p>
                      <a:pPr algn="ctr" fontAlgn="ctr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p>
                      <a:pPr algn="l" fontAlgn="ctr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部门负责人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p>
                      <a:pPr algn="ctr" fontAlgn="ctr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张韵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p>
                      <a:pPr algn="ctr" fontAlgn="ctr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2025-06-05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11">
                  <a:txBody>
                    <a:bodyPr/>
                    <a:p>
                      <a:pPr algn="ctr" fontAlgn="ctr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同意。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372110">
                <a:tc>
                  <a:txBody>
                    <a:bodyPr/>
                    <a:p>
                      <a:pPr algn="ctr" fontAlgn="ctr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p>
                      <a:pPr algn="l" fontAlgn="ctr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核算账号负责人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p>
                      <a:pPr algn="ctr" fontAlgn="ctr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张韵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p>
                      <a:pPr algn="ctr" fontAlgn="ctr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2025-06-05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11">
                  <a:txBody>
                    <a:bodyPr/>
                    <a:p>
                      <a:pPr algn="ctr" fontAlgn="ctr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同意。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435610">
                <a:tc gridSpan="2">
                  <a:txBody>
                    <a:bodyPr/>
                    <a:p>
                      <a:pPr algn="l" fontAlgn="ctr"/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申请人</a:t>
                      </a:r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:</a:t>
                      </a:r>
                      <a:endParaRPr lang="en-US" altLang="zh-CN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hMerge="1">
                  <a:tcPr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p>
                      <a:pPr algn="l" fontAlgn="ctr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苗壮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hMerge="1">
                  <a:tcPr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r" fontAlgn="ctr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财务审核：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3" name="Picture_1"/>
          <p:cNvPicPr/>
          <p:nvPr/>
        </p:nvPicPr>
        <p:blipFill>
          <a:blip r:embed="rId1"/>
          <a:stretch>
            <a:fillRect/>
          </a:stretch>
        </p:blipFill>
        <p:spPr>
          <a:xfrm>
            <a:off x="2215833" y="434022"/>
            <a:ext cx="1385570" cy="101473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" name="矩形 5"/>
          <p:cNvSpPr/>
          <p:nvPr/>
        </p:nvSpPr>
        <p:spPr>
          <a:xfrm>
            <a:off x="7355205" y="2794000"/>
            <a:ext cx="1172845" cy="328930"/>
          </a:xfrm>
          <a:prstGeom prst="rect">
            <a:avLst/>
          </a:prstGeom>
          <a:noFill/>
          <a:ln w="28575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8935085" y="3888740"/>
            <a:ext cx="1041400" cy="271780"/>
          </a:xfrm>
          <a:prstGeom prst="rect">
            <a:avLst/>
          </a:prstGeom>
          <a:noFill/>
          <a:ln w="28575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注意事项：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0000" lnSpcReduction="20000"/>
          </a:bodyPr>
          <a:lstStyle/>
          <a:p>
            <a:pPr marL="0" indent="0">
              <a:buNone/>
            </a:pP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为满足课题审计的需要：</a:t>
            </a:r>
            <a:endParaRPr lang="zh-CN" altLang="en-US" sz="3200" b="1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indent="0">
              <a:buNone/>
            </a:pP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sz="32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、填写的数据要仔细核对检查后，再提交</a:t>
            </a:r>
            <a:endParaRPr lang="en-US" altLang="zh-CN" sz="3200" b="1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indent="0">
              <a:buNone/>
            </a:pP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、规范摘要和说明的格式：</a:t>
            </a: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2025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年上半年电费、</a:t>
            </a:r>
            <a:endParaRPr lang="zh-CN" altLang="en-US" sz="3200" b="1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indent="0">
              <a:buNone/>
            </a:pP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                  2025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年上半年水费</a:t>
            </a:r>
            <a:endParaRPr lang="zh-CN" altLang="en-US" sz="3200" b="1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indent="0">
              <a:buNone/>
            </a:pP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、尽量使用多个课题承担</a:t>
            </a:r>
            <a:endParaRPr lang="zh-CN" altLang="en-US" sz="3200" b="1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indent="0">
              <a:buNone/>
            </a:pP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、必须添加</a:t>
            </a:r>
            <a:endParaRPr lang="en-US" altLang="zh-CN" sz="3200" b="1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indent="0">
              <a:buNone/>
            </a:pP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附件</a:t>
            </a: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 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各科室各房间各表的查表数、计算公式、合计金额的明细表</a:t>
            </a:r>
            <a:endParaRPr lang="en-US" altLang="zh-CN" sz="3200" b="1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indent="0">
              <a:buNone/>
            </a:pP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附件</a:t>
            </a: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《水电费计费表</a:t>
            </a:r>
            <a:r>
              <a:rPr lang="en-US" altLang="zh-CN" sz="32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-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半导体所》</a:t>
            </a:r>
            <a:endParaRPr lang="zh-CN" altLang="en-US" sz="3200" b="1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2618765" y="2585098"/>
            <a:ext cx="7174591" cy="10147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zh-CN" altLang="en-US" sz="6000" b="1" kern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感谢聆听  </a:t>
            </a:r>
            <a:r>
              <a:rPr lang="en-US" altLang="zh-CN" sz="6000" b="1" kern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!</a:t>
            </a:r>
            <a:endParaRPr lang="en-US" altLang="zh-CN" sz="6000" b="1" kern="0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 </a:t>
            </a:r>
            <a:r>
              <a:rPr lang="zh-CN" altLang="en-US" dirty="0">
                <a:solidFill>
                  <a:srgbClr val="FF0000"/>
                </a:solidFill>
              </a:rPr>
              <a:t>公共费用分摊</a:t>
            </a:r>
            <a:r>
              <a:rPr lang="zh-CN" altLang="en-US" dirty="0">
                <a:solidFill>
                  <a:schemeClr val="tx1"/>
                </a:solidFill>
              </a:rPr>
              <a:t>标准流程及操作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11" name="内容占位符 10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3" name="TextBox 19"/>
          <p:cNvSpPr txBox="1"/>
          <p:nvPr/>
        </p:nvSpPr>
        <p:spPr>
          <a:xfrm>
            <a:off x="302501" y="1027030"/>
            <a:ext cx="11683249" cy="502939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公共费用分摊流程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：由</a:t>
            </a:r>
            <a:r>
              <a:rPr lang="zh-CN" altLang="en-US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费用垫付部门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发起分摊申请，</a:t>
            </a:r>
            <a:r>
              <a:rPr lang="zh-CN" altLang="en-US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费用转出部门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默认为本部门，填写费用分摊清单信息，包括转入部门及经办人信息，费用金额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，提交后需</a:t>
            </a:r>
            <a:r>
              <a:rPr lang="zh-CN" altLang="en-US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费用转入方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核算帐号负责人、部门负责人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进行审核，审核完成后分摊发起人打印分摊单，再由财务审核后生成费用划转凭证，标准审批流程如下图：</a:t>
            </a: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2280" y="2816860"/>
            <a:ext cx="10634980" cy="167068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员工</a:t>
            </a:r>
            <a:r>
              <a:rPr lang="zh-CN" altLang="en-US" dirty="0">
                <a:solidFill>
                  <a:srgbClr val="FF0000"/>
                </a:solidFill>
              </a:rPr>
              <a:t>公共费用分摊</a:t>
            </a:r>
            <a:r>
              <a:rPr lang="zh-CN" altLang="en-US" dirty="0">
                <a:solidFill>
                  <a:schemeClr val="tx1"/>
                </a:solidFill>
              </a:rPr>
              <a:t>标准流程及操作</a:t>
            </a:r>
            <a:endParaRPr lang="zh-CN" altLang="en-US" dirty="0">
              <a:solidFill>
                <a:schemeClr val="tx1"/>
              </a:solidFill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534670" y="1081405"/>
          <a:ext cx="11120755" cy="5245735"/>
        </p:xfrm>
        <a:graphic>
          <a:graphicData uri="http://schemas.openxmlformats.org/drawingml/2006/table">
            <a:tbl>
              <a:tblPr/>
              <a:tblGrid>
                <a:gridCol w="625475"/>
                <a:gridCol w="1029335"/>
                <a:gridCol w="1772920"/>
                <a:gridCol w="1675130"/>
                <a:gridCol w="6017895"/>
              </a:tblGrid>
              <a:tr h="7493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CC3300"/>
                        </a:buClr>
                        <a:buSzPct val="70000"/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Book Antiqua" panose="02040602050305030304" charset="0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Book Antiqua" panose="02040602050305030304" charset="0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4597A0"/>
                        </a:buClr>
                        <a:buSzPct val="70000"/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Book Antiqua" panose="02040602050305030304" charset="0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C00000"/>
                        </a:buClr>
                        <a:buSzPct val="50000"/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Book Antiqua" panose="02040602050305030304" charset="0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008395"/>
                        </a:buClr>
                        <a:buSzPct val="30000"/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Book Antiqua" panose="0204060205030503030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8395"/>
                        </a:buClr>
                        <a:buSzPct val="30000"/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Book Antiqua" panose="0204060205030503030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8395"/>
                        </a:buClr>
                        <a:buSzPct val="30000"/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Book Antiqua" panose="0204060205030503030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8395"/>
                        </a:buClr>
                        <a:buSzPct val="30000"/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Book Antiqua" panose="0204060205030503030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8395"/>
                        </a:buClr>
                        <a:buSzPct val="30000"/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Book Antiqua" panose="0204060205030503030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步骤</a:t>
                      </a:r>
                      <a:endParaRPr kumimoji="0" lang="zh-CN" alt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T="45699" marB="45699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岗位</a:t>
                      </a:r>
                      <a:endParaRPr kumimoji="0" lang="zh-CN" alt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T="45699" marB="456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CC3300"/>
                        </a:buClr>
                        <a:buSzPct val="70000"/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Book Antiqua" panose="02040602050305030304" charset="0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Book Antiqua" panose="02040602050305030304" charset="0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4597A0"/>
                        </a:buClr>
                        <a:buSzPct val="70000"/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Book Antiqua" panose="02040602050305030304" charset="0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C00000"/>
                        </a:buClr>
                        <a:buSzPct val="50000"/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Book Antiqua" panose="02040602050305030304" charset="0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008395"/>
                        </a:buClr>
                        <a:buSzPct val="30000"/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Book Antiqua" panose="0204060205030503030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8395"/>
                        </a:buClr>
                        <a:buSzPct val="30000"/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Book Antiqua" panose="0204060205030503030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8395"/>
                        </a:buClr>
                        <a:buSzPct val="30000"/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Book Antiqua" panose="0204060205030503030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8395"/>
                        </a:buClr>
                        <a:buSzPct val="30000"/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Book Antiqua" panose="0204060205030503030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8395"/>
                        </a:buClr>
                        <a:buSzPct val="30000"/>
                        <a:buFont typeface="Wingdings" panose="05000000000000000000" pitchFamily="2" charset="2"/>
                        <a:defRPr sz="1200">
                          <a:solidFill>
                            <a:schemeClr val="tx1"/>
                          </a:solidFill>
                          <a:latin typeface="Book Antiqua" panose="0204060205030503030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流程步骤</a:t>
                      </a:r>
                      <a:endParaRPr kumimoji="0" lang="zh-CN" alt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T="45699" marB="456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经办人</a:t>
                      </a:r>
                      <a:endParaRPr kumimoji="0" lang="zh-CN" alt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T="45699" marB="456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流程说明</a:t>
                      </a:r>
                      <a:endParaRPr kumimoji="0" lang="zh-CN" alt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T="45699" marB="456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95440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</a:t>
                      </a: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T="45699" marB="45699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zh-CN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业务人员（填报）</a:t>
                      </a:r>
                      <a:endParaRPr kumimoji="0" lang="zh-CN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T="45699" marB="456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zh-CN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新建公共费用分摊单、上传</a:t>
                      </a:r>
                      <a:r>
                        <a:rPr kumimoji="0" lang="zh-CN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附件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</a:t>
                      </a:r>
                      <a:endParaRPr kumimoji="0" lang="zh-CN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T="45699" marB="456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zh-CN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苗壮</a:t>
                      </a:r>
                      <a:endParaRPr kumimoji="0" lang="zh-CN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T="45699" marB="456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费用转出方</a:t>
                      </a:r>
                      <a:r>
                        <a:rPr kumimoji="0" lang="zh-CN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发起</a:t>
                      </a:r>
                      <a:r>
                        <a:rPr kumimoji="0" lang="zh-CN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（通常由职能部门发起），填写</a:t>
                      </a:r>
                      <a:r>
                        <a:rPr kumimoji="0" lang="zh-CN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转出费用分摊的清单</a:t>
                      </a:r>
                      <a:r>
                        <a:rPr kumimoji="0" lang="zh-CN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，包括分摊费用的部门及处理人，提交业务审批。</a:t>
                      </a:r>
                      <a:endParaRPr kumimoji="0" lang="zh-CN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1600" dirty="0">
                          <a:solidFill>
                            <a:srgbClr val="FF0000"/>
                          </a:solidFill>
                          <a:sym typeface="+mn-ea"/>
                        </a:rPr>
                        <a:t>综合财务—费用分摊—我的公共费用分摊</a:t>
                      </a:r>
                      <a:endParaRPr kumimoji="0" lang="zh-CN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T="45699" marB="456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0426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</a:t>
                      </a: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T="45699" marB="45699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zh-CN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 panose="02040602050305030304" charset="0"/>
                          <a:ea typeface="宋体" panose="02010600030101010101" pitchFamily="2" charset="-122"/>
                        </a:rPr>
                        <a:t>业务人员（分摊）</a:t>
                      </a:r>
                      <a:endParaRPr kumimoji="0" lang="zh-CN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 Antiqua" panose="02040602050305030304" charset="0"/>
                        <a:ea typeface="宋体" panose="02010600030101010101" pitchFamily="2" charset="-122"/>
                      </a:endParaRPr>
                    </a:p>
                  </a:txBody>
                  <a:tcPr marT="45699" marB="456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zh-CN" alt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 panose="02040602050305030304" charset="0"/>
                          <a:ea typeface="宋体" panose="02010600030101010101" pitchFamily="2" charset="-122"/>
                          <a:cs typeface="+mn-cs"/>
                        </a:rPr>
                        <a:t>部门费用分摊、上传</a:t>
                      </a:r>
                      <a:r>
                        <a:rPr kumimoji="0" lang="zh-CN" alt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ook Antiqua" panose="02040602050305030304" charset="0"/>
                          <a:ea typeface="宋体" panose="02010600030101010101" pitchFamily="2" charset="-122"/>
                          <a:cs typeface="+mn-cs"/>
                        </a:rPr>
                        <a:t>附件</a:t>
                      </a:r>
                      <a:r>
                        <a:rPr kumimoji="0" lang="en-US" altLang="zh-CN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ook Antiqua" panose="02040602050305030304" charset="0"/>
                          <a:ea typeface="宋体" panose="02010600030101010101" pitchFamily="2" charset="-122"/>
                          <a:cs typeface="+mn-cs"/>
                        </a:rPr>
                        <a:t>2</a:t>
                      </a:r>
                      <a:endParaRPr kumimoji="0" lang="zh-CN" altLang="en-US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Book Antiqua" panose="02040602050305030304" charset="0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T="45699" marB="456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zh-CN" alt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 panose="02040602050305030304" charset="0"/>
                          <a:ea typeface="宋体" panose="02010600030101010101" pitchFamily="2" charset="-122"/>
                          <a:cs typeface="+mn-cs"/>
                        </a:rPr>
                        <a:t>各组经办人</a:t>
                      </a:r>
                      <a:endParaRPr kumimoji="0" lang="zh-CN" altLang="en-US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 Antiqua" panose="02040602050305030304" charset="0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T="45699" marB="456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ClrTx/>
                        <a:buSzTx/>
                        <a:buFontTx/>
                      </a:pPr>
                      <a:r>
                        <a:rPr lang="zh-CN" altLang="en-US" sz="1600" b="0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+mn-cs"/>
                        </a:rPr>
                        <a:t>费用分摊部门的处理人收到后开始进行分摊，由分摊处理人将该笔费用</a:t>
                      </a:r>
                      <a:r>
                        <a:rPr lang="zh-CN" altLang="en-US" sz="1600" b="0" kern="120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+mn-cs"/>
                        </a:rPr>
                        <a:t>分摊到本部门核算帐号</a:t>
                      </a:r>
                      <a:r>
                        <a:rPr lang="zh-CN" altLang="en-US" sz="1600" b="0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+mn-cs"/>
                        </a:rPr>
                        <a:t>。</a:t>
                      </a:r>
                      <a:endParaRPr lang="zh-CN" altLang="en-US" sz="1600" b="0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+mn-cs"/>
                      </a:endParaRPr>
                    </a:p>
                    <a:p>
                      <a:pPr algn="l">
                        <a:buClrTx/>
                        <a:buSzTx/>
                        <a:buFontTx/>
                      </a:pPr>
                      <a:r>
                        <a:rPr lang="zh-CN" altLang="en-US" sz="1600" b="0" dirty="0">
                          <a:solidFill>
                            <a:srgbClr val="FF0000"/>
                          </a:solidFill>
                          <a:sym typeface="+mn-ea"/>
                        </a:rPr>
                        <a:t>综合财务—费用分摊—我的部门费用分摊</a:t>
                      </a:r>
                      <a:endParaRPr lang="zh-CN" altLang="en-US" sz="16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699" marB="456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93916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</a:t>
                      </a: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T="45699" marB="45699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zh-CN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 panose="02040602050305030304" charset="0"/>
                          <a:ea typeface="宋体" panose="02010600030101010101" pitchFamily="2" charset="-122"/>
                        </a:rPr>
                        <a:t>业务人员（审批）</a:t>
                      </a:r>
                      <a:endParaRPr kumimoji="0" lang="zh-CN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 Antiqua" panose="02040602050305030304" charset="0"/>
                        <a:ea typeface="宋体" panose="02010600030101010101" pitchFamily="2" charset="-122"/>
                      </a:endParaRPr>
                    </a:p>
                  </a:txBody>
                  <a:tcPr marT="45699" marB="456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zh-CN" alt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 panose="02040602050305030304" charset="0"/>
                          <a:ea typeface="宋体" panose="02010600030101010101" pitchFamily="2" charset="-122"/>
                          <a:cs typeface="+mn-cs"/>
                        </a:rPr>
                        <a:t>业务审批</a:t>
                      </a:r>
                      <a:endParaRPr kumimoji="0" lang="zh-CN" altLang="en-US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 Antiqua" panose="02040602050305030304" charset="0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T="45699" marB="456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0" lang="zh-CN" alt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 panose="02040602050305030304" charset="0"/>
                          <a:ea typeface="宋体" panose="02010600030101010101" pitchFamily="2" charset="-122"/>
                          <a:cs typeface="+mn-cs"/>
                        </a:rPr>
                        <a:t>核算账号负责人、</a:t>
                      </a:r>
                      <a:endParaRPr kumimoji="0" lang="zh-CN" altLang="en-US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 Antiqua" panose="02040602050305030304" charset="0"/>
                        <a:ea typeface="宋体" panose="02010600030101010101" pitchFamily="2" charset="-122"/>
                        <a:cs typeface="+mn-cs"/>
                      </a:endParaRPr>
                    </a:p>
                    <a:p>
                      <a:pPr algn="ctr">
                        <a:buNone/>
                      </a:pPr>
                      <a:r>
                        <a:rPr kumimoji="0" lang="zh-CN" alt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 panose="02040602050305030304" charset="0"/>
                          <a:ea typeface="宋体" panose="02010600030101010101" pitchFamily="2" charset="-122"/>
                          <a:cs typeface="+mn-cs"/>
                        </a:rPr>
                        <a:t>部门负责人</a:t>
                      </a:r>
                      <a:endParaRPr kumimoji="0" lang="zh-CN" altLang="en-US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 Antiqua" panose="02040602050305030304" charset="0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T="45699" marB="456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600" b="0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+mn-cs"/>
                        </a:rPr>
                        <a:t>由承担费用的核算帐号负责人及部门负责人进行</a:t>
                      </a:r>
                      <a:r>
                        <a:rPr lang="zh-CN" altLang="en-US" sz="1600" b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sym typeface="+mn-ea"/>
                        </a:rPr>
                        <a:t>审核</a:t>
                      </a:r>
                      <a:r>
                        <a:rPr lang="zh-CN" altLang="en-US" sz="1600" b="0" dirty="0">
                          <a:ln>
                            <a:noFill/>
                          </a:ln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sym typeface="+mn-ea"/>
                        </a:rPr>
                        <a:t>分摊的费用</a:t>
                      </a:r>
                      <a:r>
                        <a:rPr lang="zh-CN" altLang="en-US" sz="1600" b="0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+mn-cs"/>
                        </a:rPr>
                        <a:t>。</a:t>
                      </a:r>
                      <a:endParaRPr lang="zh-CN" altLang="en-US" sz="16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lang="zh-CN" altLang="en-US" sz="16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综合财务</a:t>
                      </a:r>
                      <a:r>
                        <a:rPr lang="en-US" altLang="zh-CN" sz="16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—</a:t>
                      </a:r>
                      <a:r>
                        <a:rPr lang="zh-CN" altLang="en-US" sz="16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业务审核</a:t>
                      </a:r>
                      <a:r>
                        <a:rPr lang="en-US" altLang="zh-CN" sz="16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—</a:t>
                      </a:r>
                      <a:r>
                        <a:rPr lang="zh-CN" altLang="en-US" sz="16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部门费用分摊审批</a:t>
                      </a:r>
                      <a:endParaRPr lang="zh-CN" altLang="en-US" sz="1600" b="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699" marB="456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7493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</a:t>
                      </a: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T="45699" marB="45699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algn="ctr" defTabSz="914400" rtl="0" latinLnBrk="0">
                        <a:lnSpc>
                          <a:spcPct val="100000"/>
                        </a:lnSpc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 panose="02040602050305030304" charset="0"/>
                          <a:ea typeface="宋体" panose="02010600030101010101" pitchFamily="2" charset="-122"/>
                        </a:rPr>
                        <a:t>业务人员（打印）</a:t>
                      </a:r>
                      <a:endParaRPr kumimoji="0" lang="zh-CN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 Antiqua" panose="02040602050305030304" charset="0"/>
                        <a:ea typeface="宋体" panose="02010600030101010101" pitchFamily="2" charset="-122"/>
                      </a:endParaRPr>
                    </a:p>
                  </a:txBody>
                  <a:tcPr marT="45699" marB="456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algn="ctr" defTabSz="914400" rtl="0" latinLnBrk="0">
                        <a:lnSpc>
                          <a:spcPct val="100000"/>
                        </a:lnSpc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 panose="02040602050305030304" charset="0"/>
                          <a:ea typeface="宋体" panose="02010600030101010101" pitchFamily="2" charset="-122"/>
                        </a:rPr>
                        <a:t>打印申请单、</a:t>
                      </a:r>
                      <a:endParaRPr kumimoji="0" lang="zh-CN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 Antiqua" panose="02040602050305030304" charset="0"/>
                        <a:ea typeface="宋体" panose="02010600030101010101" pitchFamily="2" charset="-122"/>
                      </a:endParaRPr>
                    </a:p>
                    <a:p>
                      <a:pPr marL="0" marR="0" lvl="0" algn="ctr" defTabSz="914400" rtl="0" latinLnBrk="0">
                        <a:lnSpc>
                          <a:spcPct val="100000"/>
                        </a:lnSpc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ook Antiqua" panose="02040602050305030304" charset="0"/>
                          <a:ea typeface="宋体" panose="02010600030101010101" pitchFamily="2" charset="-122"/>
                        </a:rPr>
                        <a:t>附件1、附件2</a:t>
                      </a:r>
                      <a:endParaRPr kumimoji="0" lang="zh-CN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Book Antiqua" panose="02040602050305030304" charset="0"/>
                        <a:ea typeface="宋体" panose="02010600030101010101" pitchFamily="2" charset="-122"/>
                      </a:endParaRPr>
                    </a:p>
                  </a:txBody>
                  <a:tcPr marT="45699" marB="456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algn="ctr" defTabSz="914400" rtl="0" latinLnBrk="0">
                        <a:lnSpc>
                          <a:spcPct val="100000"/>
                        </a:lnSpc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 panose="02040602050305030304" charset="0"/>
                          <a:ea typeface="宋体" panose="02010600030101010101" pitchFamily="2" charset="-122"/>
                        </a:rPr>
                        <a:t>各组经办人、</a:t>
                      </a:r>
                      <a:endParaRPr kumimoji="0" lang="zh-CN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 Antiqua" panose="02040602050305030304" charset="0"/>
                        <a:ea typeface="宋体" panose="02010600030101010101" pitchFamily="2" charset="-122"/>
                      </a:endParaRPr>
                    </a:p>
                    <a:p>
                      <a:pPr marL="0" marR="0" lvl="0" algn="ctr" defTabSz="914400" rtl="0" latinLnBrk="0">
                        <a:lnSpc>
                          <a:spcPct val="100000"/>
                        </a:lnSpc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 panose="02040602050305030304" charset="0"/>
                          <a:ea typeface="宋体" panose="02010600030101010101" pitchFamily="2" charset="-122"/>
                        </a:rPr>
                        <a:t>苗壮</a:t>
                      </a:r>
                      <a:endParaRPr kumimoji="0" lang="zh-CN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 Antiqua" panose="02040602050305030304" charset="0"/>
                        <a:ea typeface="宋体" panose="02010600030101010101" pitchFamily="2" charset="-122"/>
                      </a:endParaRPr>
                    </a:p>
                  </a:txBody>
                  <a:tcPr marT="45699" marB="456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6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业务审批完成后，填报申请业务人员</a:t>
                      </a:r>
                      <a:r>
                        <a:rPr lang="zh-CN" altLang="en-US" sz="1600" b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打印</a:t>
                      </a:r>
                      <a:r>
                        <a:rPr lang="zh-CN" altLang="en-US" sz="16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，交到苗壮老师处。</a:t>
                      </a:r>
                      <a:endParaRPr lang="zh-CN" altLang="en-US" sz="1600" b="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600" dirty="0">
                          <a:solidFill>
                            <a:srgbClr val="FF0000"/>
                          </a:solidFill>
                          <a:sym typeface="+mn-ea"/>
                        </a:rPr>
                        <a:t>综合财务—查询管理—部门费用分摊查询</a:t>
                      </a:r>
                      <a:endParaRPr lang="zh-CN" altLang="en-US" sz="1600" b="0" dirty="0">
                        <a:solidFill>
                          <a:srgbClr val="FF0000"/>
                        </a:solidFill>
                        <a:sym typeface="+mn-ea"/>
                      </a:endParaRPr>
                    </a:p>
                  </a:txBody>
                  <a:tcPr marT="45699" marB="456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7493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5</a:t>
                      </a: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T="45699" marB="45699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zh-CN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 panose="02040602050305030304" charset="0"/>
                          <a:ea typeface="宋体" panose="02010600030101010101" pitchFamily="2" charset="-122"/>
                        </a:rPr>
                        <a:t>财务人员</a:t>
                      </a:r>
                      <a:endParaRPr kumimoji="0" lang="zh-CN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 Antiqua" panose="02040602050305030304" charset="0"/>
                        <a:ea typeface="宋体" panose="02010600030101010101" pitchFamily="2" charset="-122"/>
                      </a:endParaRPr>
                    </a:p>
                  </a:txBody>
                  <a:tcPr marT="45699" marB="456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zh-CN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 panose="02040602050305030304" charset="0"/>
                          <a:ea typeface="宋体" panose="02010600030101010101" pitchFamily="2" charset="-122"/>
                        </a:rPr>
                        <a:t>财务审核</a:t>
                      </a:r>
                      <a:endParaRPr kumimoji="0" lang="zh-CN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 Antiqua" panose="02040602050305030304" charset="0"/>
                        <a:ea typeface="宋体" panose="02010600030101010101" pitchFamily="2" charset="-122"/>
                      </a:endParaRPr>
                    </a:p>
                  </a:txBody>
                  <a:tcPr marT="45699" marB="456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zh-CN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 panose="02040602050305030304" charset="0"/>
                          <a:ea typeface="宋体" panose="02010600030101010101" pitchFamily="2" charset="-122"/>
                        </a:rPr>
                        <a:t>宋玮</a:t>
                      </a:r>
                      <a:endParaRPr kumimoji="0" lang="zh-CN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 Antiqua" panose="02040602050305030304" charset="0"/>
                        <a:ea typeface="宋体" panose="02010600030101010101" pitchFamily="2" charset="-122"/>
                      </a:endParaRPr>
                    </a:p>
                  </a:txBody>
                  <a:tcPr marT="45699" marB="456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6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财务人员</a:t>
                      </a:r>
                      <a:r>
                        <a:rPr lang="zh-CN" altLang="en-US" sz="1600" b="0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+mn-cs"/>
                        </a:rPr>
                        <a:t>审核</a:t>
                      </a:r>
                      <a:r>
                        <a:rPr lang="zh-CN" altLang="en-US" sz="16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申请单和附件</a:t>
                      </a:r>
                      <a:r>
                        <a:rPr lang="en-US" altLang="zh-CN" sz="16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</a:t>
                      </a:r>
                      <a:r>
                        <a:rPr lang="zh-CN" altLang="en-US" sz="16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、附件</a:t>
                      </a:r>
                      <a:r>
                        <a:rPr lang="en-US" altLang="zh-CN" sz="16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</a:t>
                      </a:r>
                      <a:r>
                        <a:rPr lang="zh-CN" altLang="en-US" sz="16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，生成费用划转</a:t>
                      </a:r>
                      <a:r>
                        <a:rPr lang="zh-CN" altLang="en-US" sz="1600" b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会计凭证</a:t>
                      </a:r>
                      <a:r>
                        <a:rPr lang="zh-CN" altLang="en-US" sz="16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。</a:t>
                      </a:r>
                      <a:endParaRPr lang="zh-CN" altLang="en-US" sz="1600" b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600" dirty="0">
                          <a:solidFill>
                            <a:srgbClr val="FF0000"/>
                          </a:solidFill>
                          <a:sym typeface="+mn-ea"/>
                        </a:rPr>
                        <a:t>综合财务</a:t>
                      </a:r>
                      <a:r>
                        <a:rPr lang="en-US" altLang="zh-CN" sz="1600" dirty="0">
                          <a:solidFill>
                            <a:srgbClr val="FF0000"/>
                          </a:solidFill>
                          <a:sym typeface="+mn-ea"/>
                        </a:rPr>
                        <a:t>—</a:t>
                      </a:r>
                      <a:r>
                        <a:rPr lang="zh-CN" altLang="en-US" sz="1600" dirty="0">
                          <a:solidFill>
                            <a:srgbClr val="FF0000"/>
                          </a:solidFill>
                          <a:sym typeface="+mn-ea"/>
                        </a:rPr>
                        <a:t>财务审核</a:t>
                      </a:r>
                      <a:r>
                        <a:rPr lang="en-US" altLang="zh-CN" sz="1600" dirty="0">
                          <a:solidFill>
                            <a:srgbClr val="FF0000"/>
                          </a:solidFill>
                          <a:sym typeface="+mn-ea"/>
                        </a:rPr>
                        <a:t>—</a:t>
                      </a:r>
                      <a:r>
                        <a:rPr lang="zh-CN" altLang="en-US" sz="1600" dirty="0">
                          <a:solidFill>
                            <a:srgbClr val="FF0000"/>
                          </a:solidFill>
                          <a:sym typeface="+mn-ea"/>
                        </a:rPr>
                        <a:t>部门费用分摊财务审核</a:t>
                      </a:r>
                      <a:endParaRPr lang="en-US" altLang="zh-CN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T="45699" marB="4569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840740" y="401320"/>
            <a:ext cx="883412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附件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 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各科室各房间各表的查表数、计算公式、合计金额的明细表（苗壮老师上传）</a:t>
            </a:r>
            <a:endParaRPr lang="zh-CN" altLang="en-US"/>
          </a:p>
        </p:txBody>
      </p:sp>
      <p:graphicFrame>
        <p:nvGraphicFramePr>
          <p:cNvPr id="5" name="表格 4"/>
          <p:cNvGraphicFramePr/>
          <p:nvPr>
            <p:custDataLst>
              <p:tags r:id="rId1"/>
            </p:custDataLst>
          </p:nvPr>
        </p:nvGraphicFramePr>
        <p:xfrm>
          <a:off x="763905" y="755650"/>
          <a:ext cx="10427970" cy="5946140"/>
        </p:xfrm>
        <a:graphic>
          <a:graphicData uri="http://schemas.openxmlformats.org/drawingml/2006/table">
            <a:tbl>
              <a:tblPr/>
              <a:tblGrid>
                <a:gridCol w="699770"/>
                <a:gridCol w="487045"/>
                <a:gridCol w="676910"/>
                <a:gridCol w="648335"/>
                <a:gridCol w="588010"/>
                <a:gridCol w="559435"/>
                <a:gridCol w="300355"/>
                <a:gridCol w="464185"/>
                <a:gridCol w="574675"/>
                <a:gridCol w="565150"/>
                <a:gridCol w="424815"/>
                <a:gridCol w="220980"/>
                <a:gridCol w="793115"/>
                <a:gridCol w="274955"/>
                <a:gridCol w="840105"/>
                <a:gridCol w="226695"/>
                <a:gridCol w="861060"/>
                <a:gridCol w="464185"/>
                <a:gridCol w="758190"/>
              </a:tblGrid>
              <a:tr h="150495">
                <a:tc gridSpan="19">
                  <a:txBody>
                    <a:bodyPr/>
                    <a:p>
                      <a:pPr algn="ctr" fontAlgn="ctr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2024</a:t>
                      </a:r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年下半年水电费（固态光电信息技术实验室）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149860"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50495"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1465">
                <a:tc>
                  <a:txBody>
                    <a:bodyPr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房间号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电表编号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highlight>
                            <a:srgbClr val="FFFF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负责人</a:t>
                      </a:r>
                      <a:br>
                        <a:rPr lang="zh-CN" altLang="en-US" sz="900" b="0" i="0">
                          <a:solidFill>
                            <a:srgbClr val="000000"/>
                          </a:solidFill>
                          <a:highlight>
                            <a:srgbClr val="FFFF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</a:br>
                      <a:r>
                        <a:rPr lang="en-US" altLang="zh-CN" sz="900" b="0" i="0">
                          <a:solidFill>
                            <a:srgbClr val="000000"/>
                          </a:solidFill>
                          <a:highlight>
                            <a:srgbClr val="FFFF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B</a:t>
                      </a:r>
                      <a:r>
                        <a:rPr lang="zh-CN" altLang="en-US" sz="900" b="0" i="0">
                          <a:solidFill>
                            <a:srgbClr val="000000"/>
                          </a:solidFill>
                          <a:highlight>
                            <a:srgbClr val="FFFF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组李文昌</a:t>
                      </a:r>
                      <a:endParaRPr lang="zh-CN" altLang="en-US" sz="900" b="0" i="0">
                        <a:solidFill>
                          <a:srgbClr val="000000"/>
                        </a:solidFill>
                        <a:highlight>
                          <a:srgbClr val="FFFF00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上次水表底数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本次水表底数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实用量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元</a:t>
                      </a:r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/</a:t>
                      </a:r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吨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水费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上次电表底数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本次电表底数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字数 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倍率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实用量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 </a:t>
                      </a:r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电费 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照明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 </a:t>
                      </a:r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合计 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比例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应交金额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9860"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田雪薇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4228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发邮件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0495">
                <a:tc>
                  <a:txBody>
                    <a:bodyPr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highlight>
                            <a:srgbClr val="FFFF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1#-404#</a:t>
                      </a:r>
                      <a:r>
                        <a:rPr lang="zh-CN" altLang="en-US" sz="900" b="0" i="0">
                          <a:solidFill>
                            <a:srgbClr val="000000"/>
                          </a:solidFill>
                          <a:highlight>
                            <a:srgbClr val="FFFF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外</a:t>
                      </a:r>
                      <a:endParaRPr lang="zh-CN" altLang="en-US" sz="900" b="0" i="0">
                        <a:solidFill>
                          <a:srgbClr val="000000"/>
                        </a:solidFill>
                        <a:highlight>
                          <a:srgbClr val="FFFF00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highlight>
                            <a:srgbClr val="FFFF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80</a:t>
                      </a:r>
                      <a:endParaRPr lang="en-US" altLang="zh-CN" sz="900" b="0" i="0">
                        <a:solidFill>
                          <a:srgbClr val="000000"/>
                        </a:solidFill>
                        <a:highlight>
                          <a:srgbClr val="FFFF00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鉴海防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49891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53105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3214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3214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1.03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 3,310.42 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 3,310.42 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3310.42 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9860">
                <a:tc>
                  <a:txBody>
                    <a:bodyPr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highlight>
                            <a:srgbClr val="FFFF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1#603</a:t>
                      </a:r>
                      <a:endParaRPr lang="en-US" altLang="zh-CN" sz="900" b="0" i="0">
                        <a:solidFill>
                          <a:srgbClr val="000000"/>
                        </a:solidFill>
                        <a:highlight>
                          <a:srgbClr val="FFFF00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highlight>
                            <a:srgbClr val="FFFF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25</a:t>
                      </a:r>
                      <a:endParaRPr lang="en-US" altLang="zh-CN" sz="900" b="0" i="0">
                        <a:solidFill>
                          <a:srgbClr val="000000"/>
                        </a:solidFill>
                        <a:highlight>
                          <a:srgbClr val="FFFF00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鉴海防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9094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0495">
                <a:tc>
                  <a:txBody>
                    <a:bodyPr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highlight>
                            <a:srgbClr val="FFFF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1#-617</a:t>
                      </a:r>
                      <a:endParaRPr lang="en-US" altLang="zh-CN" sz="900" b="0" i="0">
                        <a:solidFill>
                          <a:srgbClr val="000000"/>
                        </a:solidFill>
                        <a:highlight>
                          <a:srgbClr val="FFFF00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highlight>
                            <a:srgbClr val="FFFF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587</a:t>
                      </a:r>
                      <a:endParaRPr lang="en-US" altLang="zh-CN" sz="900" b="0" i="0">
                        <a:solidFill>
                          <a:srgbClr val="000000"/>
                        </a:solidFill>
                        <a:highlight>
                          <a:srgbClr val="FFFF00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鉴海防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1231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7708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6477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6477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1.03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 6,671.31 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 6,671.31 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6671.31 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9860">
                <a:tc>
                  <a:txBody>
                    <a:bodyPr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highlight>
                            <a:srgbClr val="FFFF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合计</a:t>
                      </a:r>
                      <a:endParaRPr lang="zh-CN" altLang="en-US" sz="900" b="0" i="0">
                        <a:solidFill>
                          <a:srgbClr val="000000"/>
                        </a:solidFill>
                        <a:highlight>
                          <a:srgbClr val="FFFF00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highlight>
                          <a:srgbClr val="FFFF00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9981.73 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0495"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highlight>
                          <a:srgbClr val="FFFF00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highlight>
                          <a:srgbClr val="FFFF00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1465">
                <a:tc>
                  <a:txBody>
                    <a:bodyPr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highlight>
                            <a:srgbClr val="FFFF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房间号</a:t>
                      </a:r>
                      <a:endParaRPr lang="zh-CN" altLang="en-US" sz="900" b="0" i="0">
                        <a:solidFill>
                          <a:srgbClr val="000000"/>
                        </a:solidFill>
                        <a:highlight>
                          <a:srgbClr val="FFFF00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highlight>
                            <a:srgbClr val="FFFF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电表编号</a:t>
                      </a:r>
                      <a:endParaRPr lang="zh-CN" altLang="en-US" sz="900" b="0" i="0">
                        <a:solidFill>
                          <a:srgbClr val="000000"/>
                        </a:solidFill>
                        <a:highlight>
                          <a:srgbClr val="FFFF00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负责人</a:t>
                      </a:r>
                      <a:b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</a:br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B</a:t>
                      </a:r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组李文昌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上次水表底数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本次水表底数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实用量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元</a:t>
                      </a:r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/</a:t>
                      </a:r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吨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水费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上次电表底数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本次电表底数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字数 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倍率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实用量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 </a:t>
                      </a:r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电费 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照明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 </a:t>
                      </a:r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合计 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比例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应交金额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0495">
                <a:tc>
                  <a:txBody>
                    <a:bodyPr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highlight>
                            <a:srgbClr val="FFFF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1#-411#</a:t>
                      </a:r>
                      <a:endParaRPr lang="en-US" altLang="zh-CN" sz="900" b="0" i="0">
                        <a:solidFill>
                          <a:srgbClr val="000000"/>
                        </a:solidFill>
                        <a:highlight>
                          <a:srgbClr val="FFFF00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highlight>
                            <a:srgbClr val="FFFF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177</a:t>
                      </a:r>
                      <a:endParaRPr lang="en-US" altLang="zh-CN" sz="900" b="0" i="0">
                        <a:solidFill>
                          <a:srgbClr val="000000"/>
                        </a:solidFill>
                        <a:highlight>
                          <a:srgbClr val="FFFF00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李文昌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20088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22084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1996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1996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1.03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 2,055.88 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 2,055.88 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2055.88 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9860">
                <a:tc>
                  <a:txBody>
                    <a:bodyPr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highlight>
                            <a:srgbClr val="FFFF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1#-413</a:t>
                      </a:r>
                      <a:endParaRPr lang="en-US" altLang="zh-CN" sz="900" b="0" i="0">
                        <a:solidFill>
                          <a:srgbClr val="000000"/>
                        </a:solidFill>
                        <a:highlight>
                          <a:srgbClr val="FFFF00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highlight>
                            <a:srgbClr val="FFFF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181</a:t>
                      </a:r>
                      <a:endParaRPr lang="en-US" altLang="zh-CN" sz="900" b="0" i="0">
                        <a:solidFill>
                          <a:srgbClr val="000000"/>
                        </a:solidFill>
                        <a:highlight>
                          <a:srgbClr val="FFFF00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李文昌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70513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71323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810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810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1.03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 834.30 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 834.30 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834.30 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0495">
                <a:tc>
                  <a:txBody>
                    <a:bodyPr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highlight>
                            <a:srgbClr val="FFFF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1#-415#</a:t>
                      </a:r>
                      <a:r>
                        <a:rPr lang="zh-CN" altLang="en-US" sz="900" b="0" i="0">
                          <a:solidFill>
                            <a:srgbClr val="000000"/>
                          </a:solidFill>
                          <a:highlight>
                            <a:srgbClr val="FFFF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外</a:t>
                      </a:r>
                      <a:endParaRPr lang="zh-CN" altLang="en-US" sz="900" b="0" i="0">
                        <a:solidFill>
                          <a:srgbClr val="000000"/>
                        </a:solidFill>
                        <a:highlight>
                          <a:srgbClr val="FFFF00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highlight>
                            <a:srgbClr val="FFFF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540</a:t>
                      </a:r>
                      <a:endParaRPr lang="en-US" altLang="zh-CN" sz="900" b="0" i="0">
                        <a:solidFill>
                          <a:srgbClr val="000000"/>
                        </a:solidFill>
                        <a:highlight>
                          <a:srgbClr val="FFFF00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李文昌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7399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7991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592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30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17760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1.03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 18,292.80 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80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 18,372.80 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18372.80 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9860">
                <a:tc>
                  <a:txBody>
                    <a:bodyPr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highlight>
                            <a:srgbClr val="FFFF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1#-415#</a:t>
                      </a:r>
                      <a:r>
                        <a:rPr lang="zh-CN" altLang="en-US" sz="900" b="0" i="0">
                          <a:solidFill>
                            <a:srgbClr val="000000"/>
                          </a:solidFill>
                          <a:highlight>
                            <a:srgbClr val="FFFF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内</a:t>
                      </a:r>
                      <a:endParaRPr lang="zh-CN" altLang="en-US" sz="900" b="0" i="0">
                        <a:solidFill>
                          <a:srgbClr val="000000"/>
                        </a:solidFill>
                        <a:highlight>
                          <a:srgbClr val="FFFF00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highlight>
                            <a:srgbClr val="FFFF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717</a:t>
                      </a:r>
                      <a:endParaRPr lang="en-US" altLang="zh-CN" sz="900" b="0" i="0">
                        <a:solidFill>
                          <a:srgbClr val="000000"/>
                        </a:solidFill>
                        <a:highlight>
                          <a:srgbClr val="FFFF00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李文昌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115187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128608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13421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13421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1.03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 13,823.63 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80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 13,903.63 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13903.63 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0495">
                <a:tc>
                  <a:txBody>
                    <a:bodyPr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highlight>
                            <a:srgbClr val="FFFF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1#-414#</a:t>
                      </a:r>
                      <a:endParaRPr lang="en-US" altLang="zh-CN" sz="900" b="0" i="0">
                        <a:solidFill>
                          <a:srgbClr val="000000"/>
                        </a:solidFill>
                        <a:highlight>
                          <a:srgbClr val="FFFF00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highlight>
                            <a:srgbClr val="FFFF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182</a:t>
                      </a:r>
                      <a:endParaRPr lang="en-US" altLang="zh-CN" sz="900" b="0" i="0">
                        <a:solidFill>
                          <a:srgbClr val="000000"/>
                        </a:solidFill>
                        <a:highlight>
                          <a:srgbClr val="FFFF00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李文昌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14769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14953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184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184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1.03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 189.52 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 189.52 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189.52 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9860">
                <a:tc>
                  <a:txBody>
                    <a:bodyPr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highlight>
                            <a:srgbClr val="FFFF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1#-418A</a:t>
                      </a:r>
                      <a:endParaRPr lang="en-US" altLang="zh-CN" sz="900" b="0" i="0">
                        <a:solidFill>
                          <a:srgbClr val="000000"/>
                        </a:solidFill>
                        <a:highlight>
                          <a:srgbClr val="FFFF00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highlight>
                            <a:srgbClr val="FFFF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77</a:t>
                      </a:r>
                      <a:endParaRPr lang="en-US" altLang="zh-CN" sz="900" b="0" i="0">
                        <a:solidFill>
                          <a:srgbClr val="000000"/>
                        </a:solidFill>
                        <a:highlight>
                          <a:srgbClr val="FFFF00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李文昌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24908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25900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992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992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1.03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 1,021.76 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 1,021.76 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1021.76 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1465">
                <a:tc>
                  <a:txBody>
                    <a:bodyPr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highlight>
                            <a:srgbClr val="FFFF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1#8</a:t>
                      </a:r>
                      <a:r>
                        <a:rPr lang="zh-CN" altLang="en-US" sz="900" b="0" i="0">
                          <a:solidFill>
                            <a:srgbClr val="000000"/>
                          </a:solidFill>
                          <a:highlight>
                            <a:srgbClr val="FFFF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层实验室</a:t>
                      </a:r>
                      <a:endParaRPr lang="zh-CN" altLang="en-US" sz="900" b="0" i="0">
                        <a:solidFill>
                          <a:srgbClr val="000000"/>
                        </a:solidFill>
                        <a:highlight>
                          <a:srgbClr val="FFFF00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highlight>
                            <a:srgbClr val="FFFF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380</a:t>
                      </a:r>
                      <a:endParaRPr lang="en-US" altLang="zh-CN" sz="900" b="0" i="0">
                        <a:solidFill>
                          <a:srgbClr val="000000"/>
                        </a:solidFill>
                        <a:highlight>
                          <a:srgbClr val="FFFF00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李文昌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417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417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0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40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0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1.03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 -   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 -   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0.00 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2100">
                <a:tc>
                  <a:txBody>
                    <a:bodyPr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highlight>
                            <a:srgbClr val="FFFF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5#5F</a:t>
                      </a:r>
                      <a:r>
                        <a:rPr lang="zh-CN" altLang="en-US" sz="900" b="0" i="0">
                          <a:solidFill>
                            <a:srgbClr val="000000"/>
                          </a:solidFill>
                          <a:highlight>
                            <a:srgbClr val="FFFF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西 </a:t>
                      </a:r>
                      <a:r>
                        <a:rPr lang="en-US" altLang="zh-CN" sz="900" b="0" i="0">
                          <a:solidFill>
                            <a:srgbClr val="000000"/>
                          </a:solidFill>
                          <a:highlight>
                            <a:srgbClr val="FFFF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2#</a:t>
                      </a:r>
                      <a:endParaRPr lang="en-US" altLang="zh-CN" sz="900" b="0" i="0">
                        <a:solidFill>
                          <a:srgbClr val="000000"/>
                        </a:solidFill>
                        <a:highlight>
                          <a:srgbClr val="FFFF00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highlight>
                          <a:srgbClr val="FFFF00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李文昌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明细见</a:t>
                      </a:r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5#</a:t>
                      </a:r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楼栏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0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0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0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0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1.03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 -   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 -   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0.00 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1465">
                <a:tc>
                  <a:txBody>
                    <a:bodyPr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highlight>
                            <a:srgbClr val="FFFF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5#5</a:t>
                      </a:r>
                      <a:r>
                        <a:rPr lang="zh-CN" altLang="en-US" sz="900" b="0" i="0">
                          <a:solidFill>
                            <a:srgbClr val="000000"/>
                          </a:solidFill>
                          <a:highlight>
                            <a:srgbClr val="FFFF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层西 </a:t>
                      </a:r>
                      <a:r>
                        <a:rPr lang="en-US" altLang="zh-CN" sz="900" b="0" i="0">
                          <a:solidFill>
                            <a:srgbClr val="000000"/>
                          </a:solidFill>
                          <a:highlight>
                            <a:srgbClr val="FFFF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1#</a:t>
                      </a:r>
                      <a:endParaRPr lang="en-US" altLang="zh-CN" sz="900" b="0" i="0">
                        <a:solidFill>
                          <a:srgbClr val="000000"/>
                        </a:solidFill>
                        <a:highlight>
                          <a:srgbClr val="FFFF00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highlight>
                          <a:srgbClr val="FFFF00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李文昌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明细见</a:t>
                      </a:r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5#</a:t>
                      </a:r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楼表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0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0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0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0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1.03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 -   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 -   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0.00 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1465">
                <a:tc>
                  <a:txBody>
                    <a:bodyPr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highlight>
                            <a:srgbClr val="FFFF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3#-315#</a:t>
                      </a:r>
                      <a:r>
                        <a:rPr lang="zh-CN" altLang="en-US" sz="900" b="0" i="0">
                          <a:solidFill>
                            <a:srgbClr val="000000"/>
                          </a:solidFill>
                          <a:highlight>
                            <a:srgbClr val="FFFF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水房南</a:t>
                      </a:r>
                      <a:endParaRPr lang="zh-CN" altLang="en-US" sz="900" b="0" i="0">
                        <a:solidFill>
                          <a:srgbClr val="000000"/>
                        </a:solidFill>
                        <a:highlight>
                          <a:srgbClr val="FFFF00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highlight>
                            <a:srgbClr val="FFFF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509</a:t>
                      </a:r>
                      <a:endParaRPr lang="en-US" altLang="zh-CN" sz="900" b="0" i="0">
                        <a:solidFill>
                          <a:srgbClr val="000000"/>
                        </a:solidFill>
                        <a:highlight>
                          <a:srgbClr val="FFFF00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李文昌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351519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351975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456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456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1.03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 469.68 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0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 469.68 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469.68 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9860">
                <a:tc>
                  <a:txBody>
                    <a:bodyPr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合计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李文昌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36847.57 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0495"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0495"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49860"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50495"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49860"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1465">
                <a:tc>
                  <a:txBody>
                    <a:bodyPr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房间号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highlight>
                            <a:srgbClr val="FFFF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负责人</a:t>
                      </a:r>
                      <a:br>
                        <a:rPr lang="zh-CN" altLang="en-US" sz="900" b="0" i="0">
                          <a:solidFill>
                            <a:srgbClr val="000000"/>
                          </a:solidFill>
                          <a:highlight>
                            <a:srgbClr val="FFFF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</a:br>
                      <a:r>
                        <a:rPr lang="en-US" altLang="zh-CN" sz="900" b="0" i="0">
                          <a:solidFill>
                            <a:srgbClr val="000000"/>
                          </a:solidFill>
                          <a:highlight>
                            <a:srgbClr val="FFFF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C</a:t>
                      </a:r>
                      <a:r>
                        <a:rPr lang="zh-CN" altLang="en-US" sz="900" b="0" i="0">
                          <a:solidFill>
                            <a:srgbClr val="000000"/>
                          </a:solidFill>
                          <a:highlight>
                            <a:srgbClr val="FFFF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组张韵</a:t>
                      </a:r>
                      <a:endParaRPr lang="zh-CN" altLang="en-US" sz="900" b="0" i="0">
                        <a:solidFill>
                          <a:srgbClr val="000000"/>
                        </a:solidFill>
                        <a:highlight>
                          <a:srgbClr val="FFFF00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上次水表底数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本次水表底数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实用量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元</a:t>
                      </a:r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/</a:t>
                      </a:r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吨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水费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上次电表底数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本次电表底数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字数 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倍率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实用量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 </a:t>
                      </a:r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电费 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照明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 </a:t>
                      </a:r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合计 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比例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应交金额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0495">
                <a:tc>
                  <a:txBody>
                    <a:bodyPr/>
                    <a:p>
                      <a:pPr algn="ct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highlight>
                            <a:srgbClr val="FFFF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5#1AP1</a:t>
                      </a:r>
                      <a:endParaRPr lang="en-US" altLang="zh-CN" sz="900" b="0" i="0">
                        <a:solidFill>
                          <a:srgbClr val="000000"/>
                        </a:solidFill>
                        <a:highlight>
                          <a:srgbClr val="FFFF00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ctr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ctr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张韵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ctr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ctr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ctr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ctr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ctr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ct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1085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ct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1585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ct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500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ct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60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ct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30000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ct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1.03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ct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 30,900.00 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ctr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ct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 30,900.00 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ct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ct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30900.00 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9860">
                <a:tc>
                  <a:txBody>
                    <a:bodyPr/>
                    <a:p>
                      <a:pPr algn="ct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highlight>
                            <a:srgbClr val="FFFF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1#115</a:t>
                      </a:r>
                      <a:endParaRPr lang="en-US" altLang="zh-CN" sz="900" b="0" i="0">
                        <a:solidFill>
                          <a:srgbClr val="000000"/>
                        </a:solidFill>
                        <a:highlight>
                          <a:srgbClr val="FFFF00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ctr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ctr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张韵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ctr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ctr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ctr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ctr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ctr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ct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0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ct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2350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ct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2350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ct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70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ct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164500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ct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1.03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ct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 169,435.00 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ctr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ct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 169,435.00 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ct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ct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169435.00 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0495">
                <a:tc>
                  <a:txBody>
                    <a:bodyPr/>
                    <a:p>
                      <a:pPr algn="ct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highlight>
                            <a:srgbClr val="FFFF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1#119</a:t>
                      </a:r>
                      <a:endParaRPr lang="en-US" altLang="zh-CN" sz="900" b="0" i="0">
                        <a:solidFill>
                          <a:srgbClr val="000000"/>
                        </a:solidFill>
                        <a:highlight>
                          <a:srgbClr val="FFFF00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ctr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ctr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张韵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ctr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ctr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ctr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ctr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ctr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ct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0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ct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9383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ct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9383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ct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ct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9383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ct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1.03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ct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 9,664.49 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ctr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ct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 9,664.49 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ct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ct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9664.49 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9860"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l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0495">
                <a:tc>
                  <a:txBody>
                    <a:bodyPr/>
                    <a:p>
                      <a:pPr algn="ctr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合计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ctr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ctr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ctr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ctr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ctr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ctr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ctr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ctr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ctr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ctr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ctr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ctr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ctr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ctr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ctr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ctr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ctr" fontAlgn="b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ctr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209999.49 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b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附件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</a:t>
            </a:r>
            <a:r>
              <a:rPr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《水电费计费表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-</a:t>
            </a:r>
            <a:r>
              <a:rPr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半导体所》（各组经办人上传）</a:t>
            </a:r>
            <a:endParaRPr lang="zh-CN" altLang="en-US"/>
          </a:p>
        </p:txBody>
      </p:sp>
      <p:graphicFrame>
        <p:nvGraphicFramePr>
          <p:cNvPr id="4" name="表格 3"/>
          <p:cNvGraphicFramePr/>
          <p:nvPr>
            <p:custDataLst>
              <p:tags r:id="rId1"/>
            </p:custDataLst>
          </p:nvPr>
        </p:nvGraphicFramePr>
        <p:xfrm>
          <a:off x="1215390" y="1322070"/>
          <a:ext cx="8625840" cy="4805680"/>
        </p:xfrm>
        <a:graphic>
          <a:graphicData uri="http://schemas.openxmlformats.org/drawingml/2006/table">
            <a:tbl>
              <a:tblPr/>
              <a:tblGrid>
                <a:gridCol w="1840865"/>
                <a:gridCol w="770255"/>
                <a:gridCol w="751205"/>
                <a:gridCol w="983615"/>
                <a:gridCol w="1628140"/>
                <a:gridCol w="1236345"/>
                <a:gridCol w="1415415"/>
              </a:tblGrid>
              <a:tr h="532765">
                <a:tc gridSpan="7">
                  <a:txBody>
                    <a:bodyPr/>
                    <a:p>
                      <a:pPr algn="ctr" fontAlgn="ctr"/>
                      <a:r>
                        <a:rPr lang="zh-CN" altLang="en-US" sz="1300" b="1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中国科学院半导体研究所</a:t>
                      </a:r>
                      <a:r>
                        <a:rPr lang="en-US" altLang="zh-CN" sz="1300" b="1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______</a:t>
                      </a:r>
                      <a:r>
                        <a:rPr lang="zh-CN" altLang="en-US" sz="1300" b="1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年</a:t>
                      </a:r>
                      <a:r>
                        <a:rPr lang="en-US" altLang="zh-CN" sz="1300" b="1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__</a:t>
                      </a:r>
                      <a:r>
                        <a:rPr lang="zh-CN" altLang="en-US" sz="1300" b="1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月至</a:t>
                      </a:r>
                      <a:r>
                        <a:rPr lang="en-US" altLang="zh-CN" sz="1300" b="1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__</a:t>
                      </a:r>
                      <a:r>
                        <a:rPr lang="zh-CN" altLang="en-US" sz="1300" b="1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月  电费计费表</a:t>
                      </a:r>
                      <a:endParaRPr lang="zh-CN" altLang="en-US" sz="1300" b="1" i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cP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cP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cP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cP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cP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cPr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6210"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49555">
                <a:tc>
                  <a:txBody>
                    <a:bodyPr/>
                    <a:p>
                      <a:pPr algn="l" fontAlgn="ctr"/>
                      <a:r>
                        <a:rPr lang="zh-CN" altLang="en-US" sz="10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课题组：</a:t>
                      </a:r>
                      <a:endParaRPr lang="zh-CN" altLang="en-US" sz="10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0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0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0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r>
                        <a:rPr lang="zh-CN" altLang="en-US" sz="10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核算账号：</a:t>
                      </a:r>
                      <a:endParaRPr lang="zh-CN" altLang="en-US" sz="10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0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0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7190">
                <a:tc>
                  <a:txBody>
                    <a:bodyPr/>
                    <a:p>
                      <a:pPr algn="ctr" fontAlgn="ctr"/>
                      <a:r>
                        <a:rPr lang="zh-CN" altLang="en-US" sz="10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设备名称</a:t>
                      </a:r>
                      <a:endParaRPr lang="zh-CN" altLang="en-US" sz="10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0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设备数量</a:t>
                      </a:r>
                      <a:endParaRPr lang="zh-CN" altLang="en-US" sz="10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0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功率（千瓦）</a:t>
                      </a:r>
                      <a:endParaRPr lang="zh-CN" altLang="en-US" sz="10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0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工作时间（小时）</a:t>
                      </a:r>
                      <a:endParaRPr lang="zh-CN" altLang="en-US" sz="10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0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消耗量（千瓦时）</a:t>
                      </a:r>
                      <a:endParaRPr lang="zh-CN" altLang="en-US" sz="10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8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电费单价（元</a:t>
                      </a:r>
                      <a:r>
                        <a:rPr lang="en-US" altLang="zh-CN" sz="8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/</a:t>
                      </a:r>
                      <a:r>
                        <a:rPr lang="zh-CN" altLang="en-US" sz="8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度）</a:t>
                      </a:r>
                      <a:endParaRPr lang="zh-CN" altLang="en-US" sz="8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0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计费金额（元）</a:t>
                      </a:r>
                      <a:endParaRPr lang="zh-CN" altLang="en-US" sz="10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56845">
                <a:tc>
                  <a:txBody>
                    <a:bodyPr/>
                    <a:p>
                      <a:pPr algn="ctr" fontAlgn="ctr"/>
                      <a:r>
                        <a:rPr lang="en-US" altLang="zh-CN" sz="9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(1)</a:t>
                      </a:r>
                      <a:endParaRPr lang="en-US" altLang="zh-CN" sz="9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9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(2)</a:t>
                      </a:r>
                      <a:endParaRPr lang="en-US" altLang="zh-CN" sz="9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9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(3)</a:t>
                      </a:r>
                      <a:endParaRPr lang="en-US" altLang="zh-CN" sz="9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9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(4)</a:t>
                      </a:r>
                      <a:endParaRPr lang="en-US" altLang="zh-CN" sz="9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9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(5)=(2)*(3)*(4)</a:t>
                      </a:r>
                      <a:endParaRPr lang="en-US" altLang="zh-CN" sz="9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9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(6)</a:t>
                      </a:r>
                      <a:endParaRPr lang="en-US" altLang="zh-CN" sz="9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9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(7)=(5)*(6)</a:t>
                      </a:r>
                      <a:endParaRPr lang="en-US" altLang="zh-CN" sz="9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47015"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1.03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47015"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1.03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47650"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1.03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46380"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1.03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47650"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47015"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47015"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47015"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47015"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47015"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47650">
                <a:tc>
                  <a:txBody>
                    <a:bodyPr/>
                    <a:p>
                      <a:pPr algn="ctr" fontAlgn="ctr"/>
                      <a:r>
                        <a:rPr lang="zh-CN" altLang="en-US" sz="10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合计</a:t>
                      </a:r>
                      <a:endParaRPr lang="zh-CN" altLang="en-US" sz="10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09880">
                <a:tc>
                  <a:txBody>
                    <a:bodyPr/>
                    <a:p>
                      <a:pPr algn="l" fontAlgn="ctr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注：计提电费时，相关设备消耗务必与该课题研究相关。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</a:tr>
              <a:tr h="304800">
                <a:tc>
                  <a:txBody>
                    <a:bodyPr/>
                    <a:p>
                      <a:pPr algn="l" fontAlgn="ctr"/>
                      <a:endParaRPr sz="9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r>
                        <a:rPr lang="zh-CN" altLang="en-US" sz="9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经办人员签字：</a:t>
                      </a:r>
                      <a:endParaRPr lang="zh-CN" altLang="en-US" sz="9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r>
                        <a:rPr lang="zh-CN" altLang="en-US" sz="9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课题负责人</a:t>
                      </a:r>
                      <a:r>
                        <a:rPr lang="en-US" altLang="zh-CN" sz="9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/</a:t>
                      </a:r>
                      <a:r>
                        <a:rPr lang="zh-CN" altLang="en-US" sz="9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课题组长签字：</a:t>
                      </a:r>
                      <a:endParaRPr lang="zh-CN" altLang="en-US" sz="9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4" name="表格 3"/>
          <p:cNvGraphicFramePr/>
          <p:nvPr>
            <p:custDataLst>
              <p:tags r:id="rId1"/>
            </p:custDataLst>
          </p:nvPr>
        </p:nvGraphicFramePr>
        <p:xfrm>
          <a:off x="1141095" y="928370"/>
          <a:ext cx="8652510" cy="5199380"/>
        </p:xfrm>
        <a:graphic>
          <a:graphicData uri="http://schemas.openxmlformats.org/drawingml/2006/table">
            <a:tbl>
              <a:tblPr/>
              <a:tblGrid>
                <a:gridCol w="2460625"/>
                <a:gridCol w="1067435"/>
                <a:gridCol w="1210945"/>
                <a:gridCol w="1550035"/>
                <a:gridCol w="1039495"/>
                <a:gridCol w="1323975"/>
              </a:tblGrid>
              <a:tr h="591820">
                <a:tc gridSpan="6">
                  <a:txBody>
                    <a:bodyPr/>
                    <a:p>
                      <a:pPr algn="ctr" fontAlgn="ctr"/>
                      <a:r>
                        <a:rPr lang="zh-CN" altLang="en-US" sz="1400" b="1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中国科学院半导体研究所</a:t>
                      </a:r>
                      <a:r>
                        <a:rPr lang="en-US" altLang="zh-CN" sz="1400" b="1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_______</a:t>
                      </a:r>
                      <a:r>
                        <a:rPr lang="zh-CN" altLang="en-US" sz="1400" b="1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年</a:t>
                      </a:r>
                      <a:r>
                        <a:rPr lang="en-US" altLang="zh-CN" sz="1400" b="1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__</a:t>
                      </a:r>
                      <a:r>
                        <a:rPr lang="zh-CN" altLang="en-US" sz="1400" b="1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月至</a:t>
                      </a:r>
                      <a:r>
                        <a:rPr lang="en-US" altLang="zh-CN" sz="1400" b="1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__</a:t>
                      </a:r>
                      <a:r>
                        <a:rPr lang="zh-CN" altLang="en-US" sz="1400" b="1" i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月  水费计费表</a:t>
                      </a:r>
                      <a:endParaRPr lang="zh-CN" altLang="en-US" sz="1400" b="1" i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cP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cP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cP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cP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cPr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3355"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76860">
                <a:tc>
                  <a:txBody>
                    <a:bodyPr/>
                    <a:p>
                      <a:pPr algn="l" fontAlgn="ctr"/>
                      <a:r>
                        <a:rPr lang="zh-CN" altLang="en-US" sz="10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课题组：</a:t>
                      </a:r>
                      <a:endParaRPr lang="zh-CN" altLang="en-US" sz="10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0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0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r>
                        <a:rPr lang="zh-CN" altLang="en-US" sz="10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核算账号：</a:t>
                      </a:r>
                      <a:endParaRPr lang="zh-CN" altLang="en-US" sz="10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0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18465">
                <a:tc>
                  <a:txBody>
                    <a:bodyPr/>
                    <a:p>
                      <a:pPr algn="ctr" fontAlgn="ctr"/>
                      <a:r>
                        <a:rPr lang="zh-CN" altLang="en-US" sz="10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设备名称</a:t>
                      </a:r>
                      <a:endParaRPr lang="zh-CN" altLang="en-US" sz="10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0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设备数量（台）</a:t>
                      </a:r>
                      <a:endParaRPr lang="zh-CN" altLang="en-US" sz="10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0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水量（吨</a:t>
                      </a:r>
                      <a:r>
                        <a:rPr lang="en-US" altLang="zh-CN" sz="10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/</a:t>
                      </a:r>
                      <a:r>
                        <a:rPr lang="zh-CN" altLang="en-US" sz="10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台）</a:t>
                      </a:r>
                      <a:endParaRPr lang="zh-CN" altLang="en-US" sz="10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0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消耗量（吨）</a:t>
                      </a:r>
                      <a:endParaRPr lang="zh-CN" altLang="en-US" sz="10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0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水费单价（元</a:t>
                      </a:r>
                      <a:r>
                        <a:rPr lang="en-US" altLang="zh-CN" sz="10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/</a:t>
                      </a:r>
                      <a:r>
                        <a:rPr lang="zh-CN" altLang="en-US" sz="10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吨）</a:t>
                      </a:r>
                      <a:endParaRPr lang="zh-CN" altLang="en-US" sz="10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0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计费金额（元）</a:t>
                      </a:r>
                      <a:endParaRPr lang="zh-CN" altLang="en-US" sz="10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74625">
                <a:tc>
                  <a:txBody>
                    <a:bodyPr/>
                    <a:p>
                      <a:pPr algn="ctr" fontAlgn="ctr"/>
                      <a:r>
                        <a:rPr lang="en-US" altLang="zh-CN" sz="9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(1)</a:t>
                      </a:r>
                      <a:endParaRPr lang="en-US" altLang="zh-CN" sz="9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9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(2)</a:t>
                      </a:r>
                      <a:endParaRPr lang="en-US" altLang="zh-CN" sz="9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9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(3)</a:t>
                      </a:r>
                      <a:endParaRPr lang="en-US" altLang="zh-CN" sz="9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9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(4)=(2)*(3)</a:t>
                      </a:r>
                      <a:endParaRPr lang="en-US" altLang="zh-CN" sz="9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9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(5)</a:t>
                      </a:r>
                      <a:endParaRPr lang="en-US" altLang="zh-CN" sz="9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9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(6)=(4)*(5)</a:t>
                      </a:r>
                      <a:endParaRPr lang="en-US" altLang="zh-CN" sz="9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2255"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9.5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1620"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9.5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2255"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9.5</a:t>
                      </a:r>
                      <a:endParaRPr lang="en-US" altLang="zh-CN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1620"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1620"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2255"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1620"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2890"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1620"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2255"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1620">
                <a:tc>
                  <a:txBody>
                    <a:bodyPr/>
                    <a:p>
                      <a:pPr algn="ctr" fontAlgn="ctr"/>
                      <a:r>
                        <a:rPr lang="zh-CN" altLang="en-US" sz="10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合计</a:t>
                      </a:r>
                      <a:endParaRPr lang="zh-CN" altLang="en-US" sz="10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4170">
                <a:tc>
                  <a:txBody>
                    <a:bodyPr/>
                    <a:p>
                      <a:pPr algn="l" fontAlgn="ctr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注：计提水费时，相关设备消耗务必与该课题研究相关。</a:t>
                      </a:r>
                      <a:endParaRPr lang="zh-CN" altLang="en-US"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</a:tr>
              <a:tr h="338455">
                <a:tc>
                  <a:txBody>
                    <a:bodyPr/>
                    <a:p>
                      <a:pPr algn="l" fontAlgn="ctr"/>
                      <a:endParaRPr sz="9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r>
                        <a:rPr lang="zh-CN" altLang="en-US" sz="9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经办人员签字：</a:t>
                      </a:r>
                      <a:endParaRPr lang="zh-CN" altLang="en-US" sz="9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r>
                        <a:rPr lang="zh-CN" altLang="en-US" sz="9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课题负责人</a:t>
                      </a:r>
                      <a:r>
                        <a:rPr lang="en-US" altLang="zh-CN" sz="9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/</a:t>
                      </a:r>
                      <a:r>
                        <a:rPr lang="zh-CN" altLang="en-US" sz="9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课题组长签字：</a:t>
                      </a:r>
                      <a:endParaRPr lang="zh-CN" altLang="en-US" sz="9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9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842" marR="9842" marT="9842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rgbClr val="FF0000"/>
                </a:solidFill>
              </a:rPr>
              <a:t>公共费用分摊</a:t>
            </a:r>
            <a:r>
              <a:rPr lang="zh-CN" altLang="en-US" dirty="0">
                <a:solidFill>
                  <a:schemeClr val="tx1"/>
                </a:solidFill>
              </a:rPr>
              <a:t>业务场景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11" name="内容占位符 10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3" name="TextBox 19"/>
          <p:cNvSpPr txBox="1"/>
          <p:nvPr/>
        </p:nvSpPr>
        <p:spPr>
          <a:xfrm>
            <a:off x="257174" y="969879"/>
            <a:ext cx="11649076" cy="133794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公共费用分摊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r>
              <a:rPr lang="zh-CN" altLang="en-US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已发生的费用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，如所内垫支的水电费等，可通过</a:t>
            </a:r>
            <a:r>
              <a:rPr lang="zh-CN" altLang="en-US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综合财务</a:t>
            </a:r>
            <a:r>
              <a:rPr lang="en-US" altLang="zh-CN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—</a:t>
            </a:r>
            <a:r>
              <a:rPr lang="zh-CN" altLang="en-US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费用分摊</a:t>
            </a:r>
            <a:r>
              <a:rPr lang="en-US" altLang="zh-CN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—</a:t>
            </a:r>
            <a:r>
              <a:rPr lang="zh-CN" altLang="en-US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我的公共费用分摊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来将产生的费用在多部门间共同分摊，各部门收到待分摊信息后，通过</a:t>
            </a:r>
            <a:r>
              <a:rPr lang="zh-CN" altLang="en-US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综合财务</a:t>
            </a:r>
            <a:r>
              <a:rPr lang="en-US" altLang="zh-CN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—</a:t>
            </a:r>
            <a:r>
              <a:rPr lang="zh-CN" altLang="en-US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费用分摊</a:t>
            </a:r>
            <a:r>
              <a:rPr lang="en-US" altLang="zh-CN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—</a:t>
            </a:r>
            <a:r>
              <a:rPr lang="zh-CN" altLang="en-US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我的部门费用分摊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将该笔费用分摊到本部门核算帐号上 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949" y="2345508"/>
            <a:ext cx="11280609" cy="3828261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rgbClr val="FF0000"/>
                </a:solidFill>
              </a:rPr>
              <a:t>步骤</a:t>
            </a:r>
            <a:r>
              <a:rPr lang="en-US" altLang="zh-CN" dirty="0">
                <a:solidFill>
                  <a:srgbClr val="FF0000"/>
                </a:solidFill>
              </a:rPr>
              <a:t>1</a:t>
            </a:r>
            <a:r>
              <a:rPr lang="zh-CN" altLang="en-US" dirty="0">
                <a:solidFill>
                  <a:srgbClr val="FF0000"/>
                </a:solidFill>
              </a:rPr>
              <a:t>、公共费用分摊</a:t>
            </a:r>
            <a:r>
              <a:rPr lang="zh-CN" altLang="en-US" dirty="0">
                <a:solidFill>
                  <a:schemeClr val="tx1"/>
                </a:solidFill>
              </a:rPr>
              <a:t>标准操作及流程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12" name="内容占位符 11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7900" y="878068"/>
            <a:ext cx="10775980" cy="3933953"/>
          </a:xfrm>
          <a:prstGeom prst="rect">
            <a:avLst/>
          </a:prstGeom>
        </p:spPr>
      </p:pic>
      <p:sp>
        <p:nvSpPr>
          <p:cNvPr id="6" name="TextBox 19"/>
          <p:cNvSpPr txBox="1"/>
          <p:nvPr/>
        </p:nvSpPr>
        <p:spPr>
          <a:xfrm>
            <a:off x="198755" y="4522470"/>
            <a:ext cx="11793855" cy="181864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公共费用分摊填报操作说明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indent="0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en-US" altLang="zh-CN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、苗壮老师发起，填写基本信息：选择费用类型，核算帐号（水费1181000020，电费1181000021）及预算科目、费用说明，</a:t>
            </a:r>
            <a:r>
              <a:rPr lang="zh-CN" altLang="en-US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上传附件1</a:t>
            </a:r>
            <a:endParaRPr lang="zh-CN" altLang="en-US" dirty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2</a:t>
            </a:r>
            <a:r>
              <a:rPr lang="zh-CN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、填写清单信息：可以手工维护或者点击左上角批量导入，维护清单模板后进行导入，清单信息中需要维护</a:t>
            </a:r>
            <a:r>
              <a:rPr lang="zh-CN" altLang="en-US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业务日期、费用归属部门、费用归属部门处理人及摘要，</a:t>
            </a:r>
            <a:r>
              <a:rPr lang="zh-CN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填写完成后点击提交</a:t>
            </a:r>
            <a:endParaRPr lang="en-US" altLang="zh-CN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rgbClr val="FF0000"/>
                </a:solidFill>
              </a:rPr>
              <a:t>公共费用分摊</a:t>
            </a:r>
            <a:r>
              <a:rPr lang="zh-CN" altLang="en-US" dirty="0">
                <a:solidFill>
                  <a:schemeClr val="tx1"/>
                </a:solidFill>
              </a:rPr>
              <a:t>标准操作及流程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6" name="TextBox 19"/>
          <p:cNvSpPr txBox="1"/>
          <p:nvPr/>
        </p:nvSpPr>
        <p:spPr>
          <a:xfrm>
            <a:off x="95250" y="1080135"/>
            <a:ext cx="11793855" cy="1139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pPr>
              <a:lnSpc>
                <a:spcPct val="150000"/>
              </a:lnSpc>
            </a:pPr>
            <a:endParaRPr lang="en-US" altLang="zh-CN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zh-CN" altLang="en-US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zh-CN" altLang="en-US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zh-CN" altLang="en-US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zh-CN" altLang="en-US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zh-CN" altLang="en-US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zh-CN" altLang="en-US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*费用的计量单位和单价，通过费用类型设置自动带出，也可以在页面上进行修改</a:t>
            </a:r>
            <a:endParaRPr lang="en-US" altLang="zh-CN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0" name="图片 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133600"/>
            <a:ext cx="11721465" cy="3820795"/>
          </a:xfrm>
          <a:prstGeom prst="rect">
            <a:avLst/>
          </a:prstGeom>
          <a:ln>
            <a:solidFill>
              <a:srgbClr val="FF0000"/>
            </a:solidFill>
          </a:ln>
        </p:spPr>
      </p:pic>
      <p:pic>
        <p:nvPicPr>
          <p:cNvPr id="12" name="图片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776" y="1310570"/>
            <a:ext cx="3269263" cy="823031"/>
          </a:xfrm>
          <a:prstGeom prst="rect">
            <a:avLst/>
          </a:prstGeom>
        </p:spPr>
      </p:pic>
      <p:sp>
        <p:nvSpPr>
          <p:cNvPr id="3" name="矩形 2"/>
          <p:cNvSpPr/>
          <p:nvPr/>
        </p:nvSpPr>
        <p:spPr>
          <a:xfrm>
            <a:off x="7554595" y="3773805"/>
            <a:ext cx="1283970" cy="1598295"/>
          </a:xfrm>
          <a:prstGeom prst="rect">
            <a:avLst/>
          </a:prstGeom>
          <a:noFill/>
          <a:ln w="28575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TYPE" val="i"/>
  <p:tag name="KSO_WM_UNIT_INDEX" val="1"/>
  <p:tag name="KSO_WM_UNIT_ID" val="_3*i*1"/>
  <p:tag name="KSO_WM_UNIT_LAYERLEVEL" val="1"/>
  <p:tag name="KSO_WM_TAG_VERSION" val="1.0"/>
  <p:tag name="KSO_WM_BEAUTIFY_FLAG" val="#wm#"/>
  <p:tag name="KSO_WM_UNIT_DIAGRAM_ISNUMVISUAL" val="0"/>
  <p:tag name="KSO_WM_UNIT_DIAGRAM_ISREFERUNIT" val="0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ID" val="_1*i*2"/>
  <p:tag name="KSO_WM_UNIT_LAYERLEVEL" val="1"/>
  <p:tag name="KSO_WM_TAG_VERSION" val="1.0"/>
  <p:tag name="KSO_WM_BEAUTIFY_FLAG" val="#wm#"/>
  <p:tag name="KSO_WM_UNIT_TYPE" val="i"/>
  <p:tag name="KSO_WM_UNIT_INDEX" val="2"/>
  <p:tag name="KSO_WM_UNIT_DIAGRAM_ISNUMVISUAL" val="0"/>
  <p:tag name="KSO_WM_UNIT_DIAGRAM_ISREFERUNIT" val="0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ID" val="_1*i*3"/>
  <p:tag name="KSO_WM_UNIT_LAYERLEVEL" val="1"/>
  <p:tag name="KSO_WM_TAG_VERSION" val="1.0"/>
  <p:tag name="KSO_WM_BEAUTIFY_FLAG" val="#wm#"/>
  <p:tag name="KSO_WM_UNIT_TYPE" val="i"/>
  <p:tag name="KSO_WM_UNIT_INDEX" val="3"/>
  <p:tag name="KSO_WM_UNIT_DIAGRAM_ISNUMVISUAL" val="0"/>
  <p:tag name="KSO_WM_UNIT_DIAGRAM_ISREFERUNIT" val="0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ID" val="_1*i*4"/>
  <p:tag name="KSO_WM_UNIT_LAYERLEVEL" val="1"/>
  <p:tag name="KSO_WM_TAG_VERSION" val="1.0"/>
  <p:tag name="KSO_WM_BEAUTIFY_FLAG" val="#wm#"/>
  <p:tag name="KSO_WM_UNIT_TYPE" val="i"/>
  <p:tag name="KSO_WM_UNIT_INDEX" val="4"/>
  <p:tag name="KSO_WM_UNIT_DIAGRAM_ISNUMVISUAL" val="0"/>
  <p:tag name="KSO_WM_UNIT_DIAGRAM_ISREFERUNIT" val="0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ID" val="_1*i*5"/>
  <p:tag name="KSO_WM_UNIT_LAYERLEVEL" val="1"/>
  <p:tag name="KSO_WM_TAG_VERSION" val="1.0"/>
  <p:tag name="KSO_WM_BEAUTIFY_FLAG" val="#wm#"/>
  <p:tag name="KSO_WM_UNIT_TYPE" val="i"/>
  <p:tag name="KSO_WM_UNIT_INDEX" val="5"/>
  <p:tag name="KSO_WM_UNIT_DIAGRAM_ISNUMVISUAL" val="0"/>
  <p:tag name="KSO_WM_UNIT_DIAGRAM_ISREFERUNIT" val="0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UNIT_HIGHLIGHT" val="0"/>
  <p:tag name="KSO_WM_UNIT_COMPATIBLE" val="0"/>
  <p:tag name="KSO_WM_UNIT_ID" val="_11*i*2"/>
  <p:tag name="KSO_WM_UNIT_LAYERLEVEL" val="1"/>
  <p:tag name="KSO_WM_TAG_VERSION" val="1.0"/>
  <p:tag name="KSO_WM_BEAUTIFY_FLAG" val="#wm#"/>
  <p:tag name="KSO_WM_UNIT_TYPE" val="i"/>
  <p:tag name="KSO_WM_UNIT_INDEX" val="2"/>
  <p:tag name="KSO_WM_UNIT_DIAGRAM_ISNUMVISUAL" val="0"/>
  <p:tag name="KSO_WM_UNIT_DIAGRAM_ISREFERUNIT" val="0"/>
</p:tagLst>
</file>

<file path=ppt/tags/tag63.xml><?xml version="1.0" encoding="utf-8"?>
<p:tagLst xmlns:p="http://schemas.openxmlformats.org/presentationml/2006/main">
  <p:tag name="KSO_WM_UNIT_HIGHLIGHT" val="0"/>
  <p:tag name="KSO_WM_UNIT_COMPATIBLE" val="0"/>
  <p:tag name="KSO_WM_UNIT_ID" val="_11*i*3"/>
  <p:tag name="KSO_WM_UNIT_LAYERLEVEL" val="1"/>
  <p:tag name="KSO_WM_TAG_VERSION" val="1.0"/>
  <p:tag name="KSO_WM_BEAUTIFY_FLAG" val="#wm#"/>
  <p:tag name="KSO_WM_UNIT_TYPE" val="i"/>
  <p:tag name="KSO_WM_UNIT_INDEX" val="3"/>
  <p:tag name="KSO_WM_UNIT_DIAGRAM_ISNUMVISUAL" val="0"/>
  <p:tag name="KSO_WM_UNIT_DIAGRAM_ISREFERUNIT" val="0"/>
</p:tagLst>
</file>

<file path=ppt/tags/tag64.xml><?xml version="1.0" encoding="utf-8"?>
<p:tagLst xmlns:p="http://schemas.openxmlformats.org/presentationml/2006/main">
  <p:tag name="KSO_WM_UNIT_HIGHLIGHT" val="0"/>
  <p:tag name="KSO_WM_UNIT_COMPATIBLE" val="0"/>
  <p:tag name="KSO_WM_UNIT_ID" val="_11*i*4"/>
  <p:tag name="KSO_WM_UNIT_LAYERLEVEL" val="1"/>
  <p:tag name="KSO_WM_TAG_VERSION" val="1.0"/>
  <p:tag name="KSO_WM_BEAUTIFY_FLAG" val="#wm#"/>
  <p:tag name="KSO_WM_UNIT_TYPE" val="i"/>
  <p:tag name="KSO_WM_UNIT_INDEX" val="4"/>
  <p:tag name="KSO_WM_UNIT_DIAGRAM_ISNUMVISUAL" val="0"/>
  <p:tag name="KSO_WM_UNIT_DIAGRAM_ISREFERUNIT" val="0"/>
</p:tagLst>
</file>

<file path=ppt/tags/tag65.xml><?xml version="1.0" encoding="utf-8"?>
<p:tagLst xmlns:p="http://schemas.openxmlformats.org/presentationml/2006/main">
  <p:tag name="KSO_WM_UNIT_HIGHLIGHT" val="0"/>
  <p:tag name="KSO_WM_UNIT_COMPATIBLE" val="0"/>
  <p:tag name="KSO_WM_UNIT_ID" val="_11*i*5"/>
  <p:tag name="KSO_WM_UNIT_LAYERLEVEL" val="1"/>
  <p:tag name="KSO_WM_TAG_VERSION" val="1.0"/>
  <p:tag name="KSO_WM_BEAUTIFY_FLAG" val="#wm#"/>
  <p:tag name="KSO_WM_UNIT_TYPE" val="i"/>
  <p:tag name="KSO_WM_UNIT_INDEX" val="5"/>
  <p:tag name="KSO_WM_UNIT_DIAGRAM_ISNUMVISUAL" val="0"/>
  <p:tag name="KSO_WM_UNIT_DIAGRAM_ISREFERUNIT" val="0"/>
</p:tagLst>
</file>

<file path=ppt/tags/tag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1.xml><?xml version="1.0" encoding="utf-8"?>
<p:tagLst xmlns:p="http://schemas.openxmlformats.org/presentationml/2006/main">
  <p:tag name="KSO_WM_TAG_VERSION" val="1.0"/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EMPLATE_CATEGORY" val="custom"/>
  <p:tag name="KSO_WM_TEMPLATE_INDEX" val="20196575"/>
</p:tagLst>
</file>

<file path=ppt/tags/tag72.xml><?xml version="1.0" encoding="utf-8"?>
<p:tagLst xmlns:p="http://schemas.openxmlformats.org/presentationml/2006/main">
  <p:tag name="KSO_WM_TAG_VERSION" val="1.0"/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EMPLATE_CATEGORY" val="custom"/>
  <p:tag name="KSO_WM_TEMPLATE_INDEX" val="20196575"/>
</p:tagLst>
</file>

<file path=ppt/tags/tag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76.xml><?xml version="1.0" encoding="utf-8"?>
<p:tagLst xmlns:p="http://schemas.openxmlformats.org/presentationml/2006/main">
  <p:tag name="KSO_WM_TAG_VERSION" val="1.0"/>
  <p:tag name="KSO_WM_BEAUTIFY_FLAG" val="#wm#"/>
  <p:tag name="KSO_WM_COMBINE_RELATE_SLIDE_ID" val="background20180947_1"/>
  <p:tag name="KSO_WM_TEMPLATE_CATEGORY" val="custom"/>
  <p:tag name="KSO_WM_TEMPLATE_INDEX" val="20196575"/>
  <p:tag name="KSO_WM_TEMPLATE_SUBCATEGORY" val="0"/>
  <p:tag name="KSO_WM_TEMPLATE_THUMBS_INDEX" val="1"/>
</p:tagLst>
</file>

<file path=ppt/tags/tag77.xml><?xml version="1.0" encoding="utf-8"?>
<p:tagLst xmlns:p="http://schemas.openxmlformats.org/presentationml/2006/main">
  <p:tag name="TABLE_ENDDRAG_ORIGIN_RECT" val="875*422"/>
  <p:tag name="TABLE_ENDDRAG_RECT" val="42*85*875*422"/>
</p:tagLst>
</file>

<file path=ppt/tags/tag78.xml><?xml version="1.0" encoding="utf-8"?>
<p:tagLst xmlns:p="http://schemas.openxmlformats.org/presentationml/2006/main">
  <p:tag name="TABLE_ENDDRAG_ORIGIN_RECT" val="821*468"/>
  <p:tag name="TABLE_ENDDRAG_RECT" val="60*59*821*468"/>
</p:tagLst>
</file>

<file path=ppt/tags/tag79.xml><?xml version="1.0" encoding="utf-8"?>
<p:tagLst xmlns:p="http://schemas.openxmlformats.org/presentationml/2006/main">
  <p:tag name="TABLE_ENDDRAG_ORIGIN_RECT" val="679*378"/>
  <p:tag name="TABLE_ENDDRAG_RECT" val="95*104*679*378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TABLE_ENDDRAG_ORIGIN_RECT" val="681*409"/>
  <p:tag name="TABLE_ENDDRAG_RECT" val="89*73*681*409"/>
</p:tagLst>
</file>

<file path=ppt/tags/tag81.xml><?xml version="1.0" encoding="utf-8"?>
<p:tagLst xmlns:p="http://schemas.openxmlformats.org/presentationml/2006/main">
  <p:tag name="COMMONDATA" val="eyJoZGlkIjoiOTdhYzIxYzc3ZTBkMjY1YWIzZjhmYTEzMjQzYjRmNDQifQ==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1_Office 主题​​">
  <a:themeElements>
    <a:clrScheme name="自定义 2">
      <a:dk1>
        <a:srgbClr val="466424"/>
      </a:dk1>
      <a:lt1>
        <a:srgbClr val="FFFFFF"/>
      </a:lt1>
      <a:dk2>
        <a:srgbClr val="7A9858"/>
      </a:dk2>
      <a:lt2>
        <a:srgbClr val="FFFFFF"/>
      </a:lt2>
      <a:accent1>
        <a:srgbClr val="3B561D"/>
      </a:accent1>
      <a:accent2>
        <a:srgbClr val="98CC77"/>
      </a:accent2>
      <a:accent3>
        <a:srgbClr val="779989"/>
      </a:accent3>
      <a:accent4>
        <a:srgbClr val="354B1B"/>
      </a:accent4>
      <a:accent5>
        <a:srgbClr val="466424"/>
      </a:accent5>
      <a:accent6>
        <a:srgbClr val="BED7CB"/>
      </a:accent6>
      <a:hlink>
        <a:srgbClr val="98CC77"/>
      </a:hlink>
      <a:folHlink>
        <a:srgbClr val="AABBCB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5494</Words>
  <Application>WPS 演示</Application>
  <PresentationFormat>宽屏</PresentationFormat>
  <Paragraphs>1340</Paragraphs>
  <Slides>17</Slides>
  <Notes>11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26" baseType="lpstr">
      <vt:lpstr>Arial</vt:lpstr>
      <vt:lpstr>宋体</vt:lpstr>
      <vt:lpstr>Wingdings</vt:lpstr>
      <vt:lpstr>微软雅黑</vt:lpstr>
      <vt:lpstr>Book Antiqua</vt:lpstr>
      <vt:lpstr>黑体</vt:lpstr>
      <vt:lpstr>Arial Unicode MS</vt:lpstr>
      <vt:lpstr>Calibri</vt:lpstr>
      <vt:lpstr>1_Office 主题​​</vt:lpstr>
      <vt:lpstr>公共费用分摊模块使用      —以所内水电费分摊为试点</vt:lpstr>
      <vt:lpstr> 公共费用分摊标准流程及操作</vt:lpstr>
      <vt:lpstr>员工公共费用分摊标准流程及操作</vt:lpstr>
      <vt:lpstr>PowerPoint 演示文稿</vt:lpstr>
      <vt:lpstr>附件2《水电费计费表-半导体所》（各组经办人上传）</vt:lpstr>
      <vt:lpstr>PowerPoint 演示文稿</vt:lpstr>
      <vt:lpstr>公共费用分摊业务场景</vt:lpstr>
      <vt:lpstr>步骤1、公共费用分摊标准操作及流程</vt:lpstr>
      <vt:lpstr>公共费用分摊标准操作及流程</vt:lpstr>
      <vt:lpstr>步骤2、3 公共费用分摊标准操作及流程</vt:lpstr>
      <vt:lpstr>公共费用分摊标准操作及流程</vt:lpstr>
      <vt:lpstr>步骤4、公共费用分摊标准操作及流程</vt:lpstr>
      <vt:lpstr>步骤5、公共费用分摊标准操作及流程</vt:lpstr>
      <vt:lpstr>公共费用分摊标准操作及流程</vt:lpstr>
      <vt:lpstr>PowerPoint 演示文稿</vt:lpstr>
      <vt:lpstr>注意事项：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yin</dc:creator>
  <cp:lastModifiedBy>Hannah</cp:lastModifiedBy>
  <cp:revision>1327</cp:revision>
  <dcterms:created xsi:type="dcterms:W3CDTF">2015-12-28T01:18:00Z</dcterms:created>
  <dcterms:modified xsi:type="dcterms:W3CDTF">2025-06-09T03:21:04Z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2052-12.1.0.21171</vt:lpwstr>
  </property>
  <property fmtid="{D5CDD505-2E9C-101B-9397-08002B2CF9AE}" pid="3" name="ICV">
    <vt:lpwstr>70B19E85B754485FB62AF3137662AEF2</vt:lpwstr>
  </property>
</Properties>
</file>