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3" r:id="rId1"/>
  </p:sldMasterIdLst>
  <p:notesMasterIdLst>
    <p:notesMasterId r:id="rId20"/>
  </p:notesMasterIdLst>
  <p:handoutMasterIdLst>
    <p:handoutMasterId r:id="rId21"/>
  </p:handoutMasterIdLst>
  <p:sldIdLst>
    <p:sldId id="610" r:id="rId2"/>
    <p:sldId id="909" r:id="rId3"/>
    <p:sldId id="910" r:id="rId4"/>
    <p:sldId id="912" r:id="rId5"/>
    <p:sldId id="913" r:id="rId6"/>
    <p:sldId id="911" r:id="rId7"/>
    <p:sldId id="924" r:id="rId8"/>
    <p:sldId id="925" r:id="rId9"/>
    <p:sldId id="914" r:id="rId10"/>
    <p:sldId id="915" r:id="rId11"/>
    <p:sldId id="916" r:id="rId12"/>
    <p:sldId id="917" r:id="rId13"/>
    <p:sldId id="918" r:id="rId14"/>
    <p:sldId id="919" r:id="rId15"/>
    <p:sldId id="920" r:id="rId16"/>
    <p:sldId id="921" r:id="rId17"/>
    <p:sldId id="922" r:id="rId18"/>
    <p:sldId id="923" r:id="rId19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69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89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46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02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95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52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6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FF"/>
    <a:srgbClr val="FFEED5"/>
    <a:srgbClr val="0033CC"/>
    <a:srgbClr val="FFCC99"/>
    <a:srgbClr val="336699"/>
    <a:srgbClr val="009900"/>
    <a:srgbClr val="CC9900"/>
    <a:srgbClr val="000099"/>
    <a:srgbClr val="000000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910" autoAdjust="0"/>
    <p:restoredTop sz="81810" autoAdjust="0"/>
  </p:normalViewPr>
  <p:slideViewPr>
    <p:cSldViewPr showGuides="1">
      <p:cViewPr>
        <p:scale>
          <a:sx n="125" d="100"/>
          <a:sy n="125" d="100"/>
        </p:scale>
        <p:origin x="-732" y="-236"/>
      </p:cViewPr>
      <p:guideLst>
        <p:guide orient="horz" pos="16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56"/>
      </p:cViewPr>
      <p:guideLst>
        <p:guide orient="horz" pos="295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28514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7960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9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89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46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2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95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52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7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44209" y="4843149"/>
            <a:ext cx="899795" cy="273685"/>
          </a:xfrm>
          <a:prstGeom prst="rect">
            <a:avLst/>
          </a:prstGeom>
        </p:spPr>
        <p:txBody>
          <a:bodyPr vert="horz" lIns="91336" tIns="45668" rIns="91336" bIns="456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/>
              <a:t>/43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smtClean="0"/>
              <a:t>/15</a:t>
            </a:r>
            <a:endParaRPr lang="en-US" altLang="zh-CN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44209" y="4843149"/>
            <a:ext cx="899795" cy="273685"/>
          </a:xfrm>
          <a:prstGeom prst="rect">
            <a:avLst/>
          </a:prstGeom>
        </p:spPr>
        <p:txBody>
          <a:bodyPr vert="horz" lIns="91336" tIns="45668" rIns="91336" bIns="456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 smtClean="0"/>
              <a:t>/15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44209" y="4843149"/>
            <a:ext cx="899795" cy="273685"/>
          </a:xfrm>
          <a:prstGeom prst="rect">
            <a:avLst/>
          </a:prstGeom>
        </p:spPr>
        <p:txBody>
          <a:bodyPr vert="horz" lIns="91336" tIns="45668" rIns="91336" bIns="456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 smtClean="0"/>
              <a:t>/18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44209" y="4843149"/>
            <a:ext cx="899795" cy="273685"/>
          </a:xfrm>
          <a:prstGeom prst="rect">
            <a:avLst/>
          </a:prstGeom>
        </p:spPr>
        <p:txBody>
          <a:bodyPr vert="horz" lIns="91336" tIns="45668" rIns="91336" bIns="456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/>
              <a:t>/43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0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44209" y="4843149"/>
            <a:ext cx="899795" cy="273685"/>
          </a:xfrm>
          <a:prstGeom prst="rect">
            <a:avLst/>
          </a:prstGeom>
        </p:spPr>
        <p:txBody>
          <a:bodyPr vert="horz" lIns="91336" tIns="45668" rIns="91336" bIns="456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/>
              <a:t>/43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44209" y="4843149"/>
            <a:ext cx="899795" cy="273685"/>
          </a:xfrm>
          <a:prstGeom prst="rect">
            <a:avLst/>
          </a:prstGeom>
        </p:spPr>
        <p:txBody>
          <a:bodyPr vert="horz" lIns="91336" tIns="45668" rIns="91336" bIns="456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/>
              <a:t>/43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69695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025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7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69695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025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7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44209" y="4843149"/>
            <a:ext cx="899795" cy="273685"/>
          </a:xfrm>
          <a:prstGeom prst="rect">
            <a:avLst/>
          </a:prstGeom>
        </p:spPr>
        <p:txBody>
          <a:bodyPr vert="horz" lIns="91336" tIns="45668" rIns="91336" bIns="456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/>
              <a:t>/43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44209" y="4843149"/>
            <a:ext cx="899795" cy="273685"/>
          </a:xfrm>
          <a:prstGeom prst="rect">
            <a:avLst/>
          </a:prstGeom>
        </p:spPr>
        <p:txBody>
          <a:bodyPr vert="horz" lIns="91336" tIns="45668" rIns="91336" bIns="456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/>
              <a:t>/43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44209" y="4843149"/>
            <a:ext cx="899795" cy="273685"/>
          </a:xfrm>
          <a:prstGeom prst="rect">
            <a:avLst/>
          </a:prstGeom>
        </p:spPr>
        <p:txBody>
          <a:bodyPr vert="horz" lIns="91336" tIns="45668" rIns="91336" bIns="456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 smtClean="0"/>
              <a:t>/18</a:t>
            </a:r>
            <a:endParaRPr lang="en-US" altLang="zh-CN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130" indent="0">
              <a:buNone/>
              <a:defRPr sz="1000"/>
            </a:lvl3pPr>
            <a:lvl4pPr marL="1369695" indent="0">
              <a:buNone/>
              <a:defRPr sz="900"/>
            </a:lvl4pPr>
            <a:lvl5pPr marL="1826895" indent="0">
              <a:buNone/>
              <a:defRPr sz="900"/>
            </a:lvl5pPr>
            <a:lvl6pPr marL="2283460" indent="0">
              <a:buNone/>
              <a:defRPr sz="900"/>
            </a:lvl6pPr>
            <a:lvl7pPr marL="2740025" indent="0">
              <a:buNone/>
              <a:defRPr sz="900"/>
            </a:lvl7pPr>
            <a:lvl8pPr marL="3195955" indent="0">
              <a:buNone/>
              <a:defRPr sz="900"/>
            </a:lvl8pPr>
            <a:lvl9pPr marL="365252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44209" y="4843149"/>
            <a:ext cx="899795" cy="273685"/>
          </a:xfrm>
          <a:prstGeom prst="rect">
            <a:avLst/>
          </a:prstGeom>
        </p:spPr>
        <p:txBody>
          <a:bodyPr vert="horz" lIns="91336" tIns="45668" rIns="91336" bIns="456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/>
              <a:t>/43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895" indent="0">
              <a:buNone/>
              <a:defRPr sz="2000"/>
            </a:lvl5pPr>
            <a:lvl6pPr marL="2283460" indent="0">
              <a:buNone/>
              <a:defRPr sz="2000"/>
            </a:lvl6pPr>
            <a:lvl7pPr marL="2740025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5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130" indent="0">
              <a:buNone/>
              <a:defRPr sz="1000"/>
            </a:lvl3pPr>
            <a:lvl4pPr marL="1369695" indent="0">
              <a:buNone/>
              <a:defRPr sz="900"/>
            </a:lvl4pPr>
            <a:lvl5pPr marL="1826895" indent="0">
              <a:buNone/>
              <a:defRPr sz="900"/>
            </a:lvl5pPr>
            <a:lvl6pPr marL="2283460" indent="0">
              <a:buNone/>
              <a:defRPr sz="900"/>
            </a:lvl6pPr>
            <a:lvl7pPr marL="2740025" indent="0">
              <a:buNone/>
              <a:defRPr sz="900"/>
            </a:lvl7pPr>
            <a:lvl8pPr marL="3195955" indent="0">
              <a:buNone/>
              <a:defRPr sz="900"/>
            </a:lvl8pPr>
            <a:lvl9pPr marL="365252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44209" y="4843149"/>
            <a:ext cx="899795" cy="273685"/>
          </a:xfrm>
          <a:prstGeom prst="rect">
            <a:avLst/>
          </a:prstGeom>
        </p:spPr>
        <p:txBody>
          <a:bodyPr vert="horz" lIns="91336" tIns="45668" rIns="91336" bIns="456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 smtClean="0"/>
              <a:t>/15</a:t>
            </a:r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36" tIns="45668" rIns="91336" bIns="4566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36" tIns="45668" rIns="91336" bIns="4566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36" tIns="45668" rIns="91336" bIns="4566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36" tIns="45668" rIns="91336" bIns="4566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44209" y="4843149"/>
            <a:ext cx="899795" cy="273685"/>
          </a:xfrm>
          <a:prstGeom prst="rect">
            <a:avLst/>
          </a:prstGeom>
        </p:spPr>
        <p:txBody>
          <a:bodyPr vert="horz" lIns="91336" tIns="45668" rIns="91336" bIns="456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 smtClean="0"/>
              <a:t>/18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ctr" defTabSz="913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65" indent="-3422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115" algn="l" defTabSz="913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95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6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25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99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555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12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2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343584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68" rIns="91336" bIns="45668" anchor="ctr"/>
          <a:lstStyle/>
          <a:p>
            <a:pPr algn="ctr"/>
            <a:endParaRPr lang="zh-CN" altLang="en-US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>
          <a:xfrm>
            <a:off x="2168472" y="3530985"/>
            <a:ext cx="4807056" cy="826715"/>
          </a:xfrm>
          <a:prstGeom prst="rect">
            <a:avLst/>
          </a:prstGeom>
        </p:spPr>
        <p:txBody>
          <a:bodyPr vert="horz" lIns="91336" tIns="45668" rIns="91336" bIns="45668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2025 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 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 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endParaRPr lang="zh-CN" altLang="en-US" sz="20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0" y="1714494"/>
            <a:ext cx="9144000" cy="746344"/>
          </a:xfrm>
          <a:prstGeom prst="rect">
            <a:avLst/>
          </a:prstGeom>
        </p:spPr>
        <p:txBody>
          <a:bodyPr wrap="square" lIns="68493" tIns="34283" rIns="68493" bIns="34283">
            <a:spAutoFit/>
          </a:bodyPr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zh-CN" altLang="en-US" sz="44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  <a:sym typeface="华文新魏" panose="02010800040101010101" pitchFamily="2" charset="-122"/>
              </a:rPr>
              <a:t>政府采购及合同管理</a:t>
            </a:r>
            <a:endParaRPr lang="en-US" altLang="zh-CN" sz="44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823424" y="623931"/>
            <a:ext cx="8241175" cy="1675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2" name="Picture 2" descr="H:\半导体所简介、标识以及单位照片\半导体所标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" y="83875"/>
            <a:ext cx="599933" cy="60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23596" y="235587"/>
            <a:ext cx="6287770" cy="344170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进口论证</a:t>
            </a:r>
            <a:endParaRPr lang="zh-CN" altLang="en-US" b="1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224" y="1357304"/>
            <a:ext cx="7215238" cy="3367397"/>
          </a:xfrm>
          <a:prstGeom prst="rect">
            <a:avLst/>
          </a:prstGeom>
          <a:ln cap="rnd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    每年年初，院财务局会组织各领域专家进行当年各单位进口产品的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集中论证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工作，论证通过的项目会形成相应年度的进口产品列表。报财政部备案后，各单位在采购性能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等于或优于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进口产品列表的项目时，选中对应列表项，院财务局审核后可直接备案。</a:t>
            </a:r>
          </a:p>
          <a:p>
            <a:pPr lvl="0" defTabSz="914400">
              <a:lnSpc>
                <a:spcPct val="150000"/>
              </a:lnSpc>
            </a:pP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    论证不通过的项目，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专家在论证过程中会联系使用人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，使用人可向论证专家说明实际需求及采购情况；专家在正式驳回后，单位可以根据专家的论证意见，联系院财务局进行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一次申诉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。驳回的项目和申诉不通过的项目，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本年度内该项目原则上不得采购进口产品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。</a:t>
            </a:r>
            <a:endParaRPr lang="en-US" altLang="zh-CN" b="1" dirty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7224" y="714362"/>
            <a:ext cx="7215238" cy="400110"/>
          </a:xfrm>
          <a:prstGeom prst="rect">
            <a:avLst/>
          </a:prstGeom>
          <a:ln cap="rnd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kumimoji="1" lang="zh-CN" altLang="en-US" sz="2000" b="1" dirty="0" smtClean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黑体" panose="02010609060101010101" charset="-122"/>
                <a:sym typeface="+mn-ea"/>
              </a:rPr>
              <a:t>院集中论证</a:t>
            </a:r>
            <a:endParaRPr kumimoji="1" lang="en-US" altLang="zh-CN" sz="2000" b="1" dirty="0">
              <a:solidFill>
                <a:srgbClr val="10218B"/>
              </a:solidFill>
              <a:latin typeface="微软雅黑" pitchFamily="34" charset="-122"/>
              <a:ea typeface="微软雅黑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r>
              <a:rPr lang="en-US" altLang="zh-CN" smtClean="0"/>
              <a:t>/18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823424" y="623931"/>
            <a:ext cx="8241175" cy="1675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2" name="Picture 2" descr="H:\半导体所简介、标识以及单位照片\半导体所标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" y="83875"/>
            <a:ext cx="599933" cy="60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23596" y="235587"/>
            <a:ext cx="6287770" cy="344170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进口论证</a:t>
            </a:r>
            <a:endParaRPr lang="zh-CN" altLang="en-US" b="1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224" y="1357304"/>
            <a:ext cx="7215238" cy="2585323"/>
          </a:xfrm>
          <a:prstGeom prst="rect">
            <a:avLst/>
          </a:prstGeom>
          <a:ln cap="rnd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    单位邀请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5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位专家（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4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位业务专家和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1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位法律专家）开展进口论证（自行论证），并填写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《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政府采购进口产品申请表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》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、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《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政府采购进口产品专家论证意见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》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、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《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政府采购进口产品论证专家组成员名单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》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、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《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政府采购进口产品资金来源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》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、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《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选定政府采购评审专家单位内部会商意见表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》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等材料，在一体化系统中提交采购计划时，将相关材料盖章后的扫描件，一起上报院审核备案。</a:t>
            </a:r>
            <a:endParaRPr lang="en-US" altLang="zh-CN" b="1" dirty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7224" y="714362"/>
            <a:ext cx="7215238" cy="400110"/>
          </a:xfrm>
          <a:prstGeom prst="rect">
            <a:avLst/>
          </a:prstGeom>
          <a:ln cap="rnd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kumimoji="1" lang="zh-CN" altLang="en-US" sz="2000" b="1" dirty="0" smtClean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黑体" panose="02010609060101010101" charset="-122"/>
                <a:sym typeface="+mn-ea"/>
              </a:rPr>
              <a:t>单位自行论证</a:t>
            </a:r>
            <a:endParaRPr kumimoji="1" lang="en-US" altLang="zh-CN" sz="2000" b="1" dirty="0">
              <a:solidFill>
                <a:srgbClr val="10218B"/>
              </a:solidFill>
              <a:latin typeface="微软雅黑" pitchFamily="34" charset="-122"/>
              <a:ea typeface="微软雅黑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r>
              <a:rPr lang="en-US" altLang="zh-CN" smtClean="0"/>
              <a:t>/18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823424" y="623931"/>
            <a:ext cx="8241175" cy="1675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2" name="Picture 2" descr="H:\半导体所简介、标识以及单位照片\半导体所标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" y="83875"/>
            <a:ext cx="599933" cy="60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23596" y="235587"/>
            <a:ext cx="6287770" cy="344170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查重评议</a:t>
            </a:r>
            <a:endParaRPr lang="zh-CN" altLang="en-US" b="1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224" y="928676"/>
            <a:ext cx="7215238" cy="1338828"/>
          </a:xfrm>
          <a:prstGeom prst="rect">
            <a:avLst/>
          </a:prstGeom>
          <a:ln cap="rnd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200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万元及以上设备</a:t>
            </a:r>
            <a:endParaRPr lang="en-US" altLang="zh-CN" b="1" dirty="0" smtClean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  <a:p>
            <a:pPr defTabSz="91440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院统一组织</a:t>
            </a:r>
            <a:endParaRPr lang="en-US" altLang="zh-CN" b="1" dirty="0" smtClean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  <a:p>
            <a:pPr defTabSz="91440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每年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2-3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次</a:t>
            </a:r>
            <a:endParaRPr lang="en-US" altLang="zh-CN" b="1" dirty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r>
              <a:rPr lang="en-US" altLang="zh-CN" smtClean="0"/>
              <a:t>/18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823424" y="623931"/>
            <a:ext cx="8241175" cy="1675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2" name="Picture 2" descr="H:\半导体所简介、标识以及单位照片\半导体所标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" y="83875"/>
            <a:ext cx="599933" cy="60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23596" y="235587"/>
            <a:ext cx="6287770" cy="344170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合同管理</a:t>
            </a:r>
            <a:endParaRPr lang="zh-CN" altLang="en-US" b="1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224" y="990303"/>
            <a:ext cx="7215238" cy="3831818"/>
          </a:xfrm>
          <a:prstGeom prst="rect">
            <a:avLst/>
          </a:prstGeom>
          <a:ln cap="rnd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1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、合同签订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请勿依据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已废止的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《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中华人民共和国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合同法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》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，合同文本中请勿出现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《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合同法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》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相关字眼。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（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《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中华人民共和国民法典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》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已于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2021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年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1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月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1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日起施行，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《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中华人民共和国合同法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》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同时废止。）</a:t>
            </a:r>
            <a:endParaRPr lang="en-US" altLang="zh-CN" b="1" dirty="0" smtClean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  <a:p>
            <a:pPr lvl="0" defTabSz="914400">
              <a:lnSpc>
                <a:spcPct val="150000"/>
              </a:lnSpc>
            </a:pP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2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、材料采购、设备采购、科研外协类合同，合同金额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大于等于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30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万元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的，在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ARP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合同模块中提交申请时须上传已签批完成的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纸质版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采购或外协申请表扫描件。</a:t>
            </a:r>
            <a:endParaRPr lang="en-US" altLang="zh-CN" b="1" dirty="0" smtClean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  <a:p>
            <a:pPr lvl="0" defTabSz="914400">
              <a:lnSpc>
                <a:spcPct val="150000"/>
              </a:lnSpc>
            </a:pP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3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、采购配件时在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ARP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合同模块中请选择合同类型为“配件采购合同”，配件采购合同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无论金额多少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，均须在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ARP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中上传纸质版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《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科研用配件采购申请表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》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扫描件。</a:t>
            </a:r>
            <a:endParaRPr lang="en-US" altLang="zh-CN" b="1" dirty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r>
              <a:rPr lang="en-US" altLang="zh-CN" smtClean="0"/>
              <a:t>/18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823424" y="623931"/>
            <a:ext cx="8241175" cy="1675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2" name="Picture 2" descr="H:\半导体所简介、标识以及单位照片\半导体所标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" y="83875"/>
            <a:ext cx="599933" cy="60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23596" y="235587"/>
            <a:ext cx="6287770" cy="344170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合同管理</a:t>
            </a:r>
            <a:endParaRPr lang="zh-CN" altLang="en-US" b="1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224" y="990303"/>
            <a:ext cx="7215238" cy="2585323"/>
          </a:xfrm>
          <a:prstGeom prst="rect">
            <a:avLst/>
          </a:prstGeom>
          <a:ln cap="rnd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4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、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ARP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合同模块中，“基本信息”中的合同名称宜包含采购物品名称或外协内容，如“</a:t>
            </a:r>
            <a:r>
              <a:rPr lang="en-US" altLang="zh-CN" b="1" dirty="0" err="1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GaN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外延片采购合同”、“光刻版加工合同”等，以利于后续合同查找。</a:t>
            </a:r>
            <a:endParaRPr lang="en-US" altLang="zh-CN" b="1" dirty="0" smtClean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  <a:p>
            <a:pPr lvl="0" defTabSz="914400">
              <a:lnSpc>
                <a:spcPct val="150000"/>
              </a:lnSpc>
            </a:pP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5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、“扩展信息”中的“合同签订事由”，请详述采购物品或外协事项与课题的相关性、必要性等理由。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请勿只填写“采购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XXX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”等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。</a:t>
            </a:r>
            <a:endParaRPr lang="en-US" altLang="zh-CN" b="1" dirty="0" smtClean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  <a:p>
            <a:pPr lvl="0" defTabSz="914400">
              <a:lnSpc>
                <a:spcPct val="150000"/>
              </a:lnSpc>
            </a:pP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6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、“合同参与方”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甲乙双方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信息均须列明。</a:t>
            </a:r>
            <a:endParaRPr lang="en-US" altLang="zh-CN" b="1" dirty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r>
              <a:rPr lang="en-US" altLang="zh-CN" smtClean="0"/>
              <a:t>/18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823424" y="623931"/>
            <a:ext cx="8241175" cy="1675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2" name="Picture 2" descr="H:\半导体所简介、标识以及单位照片\半导体所标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" y="83875"/>
            <a:ext cx="599933" cy="60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23596" y="235587"/>
            <a:ext cx="6287770" cy="344170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合同管理</a:t>
            </a:r>
            <a:endParaRPr lang="zh-CN" altLang="en-US" b="1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224" y="990303"/>
            <a:ext cx="7215238" cy="2585323"/>
          </a:xfrm>
          <a:prstGeom prst="rect">
            <a:avLst/>
          </a:prstGeom>
          <a:ln cap="rnd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7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、供方须纳入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合格供方目录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之后方可签订合同（办公类政采合同、金额大于等于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100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万元需由招投标程序确定供应商的合同除外）。</a:t>
            </a:r>
            <a:endParaRPr lang="en-US" altLang="zh-CN" b="1" dirty="0" smtClean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  <a:p>
            <a:pPr lvl="0" defTabSz="914400">
              <a:lnSpc>
                <a:spcPct val="150000"/>
              </a:lnSpc>
            </a:pP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8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、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关联交易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须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事前申报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，签订书面承诺函并经过评议论证，在所务公开网公示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满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5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个工作日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无异议后再提交合同审批申请。</a:t>
            </a:r>
            <a:endParaRPr lang="en-US" altLang="zh-CN" b="1" dirty="0" smtClean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  <a:p>
            <a:pPr lvl="0" defTabSz="914400">
              <a:lnSpc>
                <a:spcPct val="150000"/>
              </a:lnSpc>
            </a:pP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9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、科研外协合同金额大于等于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30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万元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时，付款次数一般应在两次以上，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留有不低于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10%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的尾款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，待合同验收通过后支付尾款。</a:t>
            </a:r>
            <a:endParaRPr lang="en-US" altLang="zh-CN" b="1" dirty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r>
              <a:rPr lang="en-US" altLang="zh-CN" smtClean="0"/>
              <a:t>/18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823424" y="623931"/>
            <a:ext cx="8241175" cy="1675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2" name="Picture 2" descr="H:\半导体所简介、标识以及单位照片\半导体所标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" y="83875"/>
            <a:ext cx="599933" cy="60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23596" y="235587"/>
            <a:ext cx="6287770" cy="344170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合同管理</a:t>
            </a:r>
            <a:endParaRPr lang="zh-CN" altLang="en-US" b="1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224" y="990303"/>
            <a:ext cx="7215238" cy="3831818"/>
          </a:xfrm>
          <a:prstGeom prst="rect">
            <a:avLst/>
          </a:prstGeom>
          <a:ln cap="rnd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10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、合同文本中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请勿事先打印签订日期！请勿事先打印签订日期！请勿事先打印签订日期！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否则后续审计时易被认定为先签合同后审批。合同审批完成后，盖章时须手签当天日期并签字。</a:t>
            </a:r>
            <a:endParaRPr lang="en-US" altLang="zh-CN" b="1" dirty="0" smtClean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  <a:p>
            <a:pPr lvl="0" defTabSz="914400">
              <a:lnSpc>
                <a:spcPct val="150000"/>
              </a:lnSpc>
            </a:pP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11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、技术服务、技术开发合同须约定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知识产权归属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。</a:t>
            </a:r>
            <a:endParaRPr lang="en-US" altLang="zh-CN" b="1" dirty="0" smtClean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  <a:p>
            <a:pPr lvl="0" defTabSz="914400">
              <a:lnSpc>
                <a:spcPct val="150000"/>
              </a:lnSpc>
            </a:pP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12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、金额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50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万元及以上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的支出合同须包含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知识产权担保条款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，</a:t>
            </a:r>
            <a:endParaRPr lang="en-US" altLang="zh-CN" b="1" dirty="0" smtClean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  <a:p>
            <a:pPr lvl="0" defTabSz="914400">
              <a:lnSpc>
                <a:spcPct val="150000"/>
              </a:lnSpc>
            </a:pP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示例：乙方应当保证其所提供的技术、产品等不侵犯任何第三方的合法权益。如发生第三方指控甲方因使用该项技术或产品而侵权的，乙方应当承担由侵犯第三方权益而引起的相应法律责任，并承担由此给甲方造成的损失。</a:t>
            </a:r>
            <a:endParaRPr lang="en-US" altLang="zh-CN" b="1" dirty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r>
              <a:rPr lang="en-US" altLang="zh-CN" smtClean="0"/>
              <a:t>/18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823424" y="623931"/>
            <a:ext cx="8241175" cy="1675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2" name="Picture 2" descr="H:\半导体所简介、标识以及单位照片\半导体所标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" y="83875"/>
            <a:ext cx="599933" cy="60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23596" y="235587"/>
            <a:ext cx="6287770" cy="344170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合同管理</a:t>
            </a:r>
            <a:endParaRPr lang="zh-CN" altLang="en-US" b="1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224" y="990303"/>
            <a:ext cx="7215238" cy="1754326"/>
          </a:xfrm>
          <a:prstGeom prst="rect">
            <a:avLst/>
          </a:prstGeom>
          <a:ln cap="rnd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13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50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万元及以上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合同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须提供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三方报价材料及询价说明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。</a:t>
            </a:r>
            <a:endParaRPr lang="en-US" altLang="zh-CN" b="1" dirty="0" smtClean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  <a:p>
            <a:pPr lvl="0" defTabSz="914400">
              <a:lnSpc>
                <a:spcPct val="150000"/>
              </a:lnSpc>
            </a:pP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14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、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ARP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中填写内容及上传文件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不允许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出现任何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涉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M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或敏感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信息！</a:t>
            </a:r>
            <a:endParaRPr lang="en-US" altLang="zh-CN" b="1" dirty="0" smtClean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  <a:p>
            <a:pPr lvl="0" defTabSz="914400">
              <a:lnSpc>
                <a:spcPct val="150000"/>
              </a:lnSpc>
            </a:pP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15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、各类表格可在所务公开网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——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科技处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——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更多</a:t>
            </a:r>
            <a:r>
              <a:rPr lang="en-US" altLang="zh-CN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——</a:t>
            </a:r>
            <a:r>
              <a:rPr lang="zh-CN" altLang="en-US" b="1" dirty="0" smtClean="0">
                <a:solidFill>
                  <a:srgbClr val="10218B"/>
                </a:solidFill>
                <a:latin typeface="黑体" pitchFamily="49" charset="-122"/>
                <a:ea typeface="黑体" pitchFamily="49" charset="-122"/>
                <a:cs typeface="仿宋_GB2312" panose="02010609030101010101" charset="-122"/>
                <a:sym typeface="+mn-ea"/>
              </a:rPr>
              <a:t>表格下载 板块下载使用。</a:t>
            </a:r>
            <a:endParaRPr lang="en-US" altLang="zh-CN" b="1" dirty="0">
              <a:solidFill>
                <a:srgbClr val="10218B"/>
              </a:solidFill>
              <a:latin typeface="黑体" pitchFamily="49" charset="-122"/>
              <a:ea typeface="黑体" pitchFamily="49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r>
              <a:rPr lang="en-US" altLang="zh-CN" smtClean="0"/>
              <a:t>/18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823424" y="623931"/>
            <a:ext cx="8241175" cy="1675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2" name="Picture 2" descr="H:\半导体所简介、标识以及单位照片\半导体所标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" y="83875"/>
            <a:ext cx="599933" cy="60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占位符 2"/>
          <p:cNvSpPr txBox="1">
            <a:spLocks/>
          </p:cNvSpPr>
          <p:nvPr/>
        </p:nvSpPr>
        <p:spPr>
          <a:xfrm>
            <a:off x="1500166" y="2071684"/>
            <a:ext cx="5503545" cy="922020"/>
          </a:xfrm>
          <a:prstGeom prst="rect">
            <a:avLst/>
          </a:prstGeom>
        </p:spPr>
        <p:txBody>
          <a:bodyPr wrap="square"/>
          <a:lstStyle/>
          <a:p>
            <a:pPr marL="342265" marR="0" lvl="0" indent="-342265" algn="ctr" defTabSz="9131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Arial" panose="02080604020202020204" pitchFamily="34" charset="0"/>
              </a:rPr>
              <a:t> 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Arial" panose="02080604020202020204" pitchFamily="34" charset="0"/>
              </a:rPr>
              <a:t>   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Arial" panose="02080604020202020204" pitchFamily="34" charset="0"/>
              </a:rPr>
              <a:t>谢 谢！ 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Arial" panose="02080604020202020204" pitchFamily="34" charset="0"/>
            </a:endParaRPr>
          </a:p>
        </p:txBody>
      </p:sp>
      <p:sp>
        <p:nvSpPr>
          <p:cNvPr id="63" name="灯片编号占位符 6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r>
              <a:rPr lang="en-US" altLang="zh-CN" smtClean="0"/>
              <a:t>/18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823424" y="623931"/>
            <a:ext cx="8241175" cy="1675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2" name="Picture 2" descr="H:\半导体所简介、标识以及单位照片\半导体所标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" y="83875"/>
            <a:ext cx="599933" cy="60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23596" y="235587"/>
            <a:ext cx="6287770" cy="344170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政府采购</a:t>
            </a:r>
            <a:endParaRPr lang="zh-CN" altLang="en-US" b="1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224" y="714362"/>
            <a:ext cx="7000924" cy="1754326"/>
          </a:xfrm>
          <a:prstGeom prst="rect">
            <a:avLst/>
          </a:prstGeom>
          <a:ln cap="rnd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b="1" dirty="0"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政府采购</a:t>
            </a:r>
          </a:p>
          <a:p>
            <a:pPr fontAlgn="auto">
              <a:lnSpc>
                <a:spcPct val="150000"/>
              </a:lnSpc>
            </a:pPr>
            <a:r>
              <a:rPr kumimoji="1" lang="zh-CN" altLang="en-US" b="1" dirty="0" smtClean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       是</a:t>
            </a:r>
            <a:r>
              <a:rPr kumimoji="1" lang="zh-CN" altLang="en-US" b="1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指各级国家机关、事业单位和团体组织，使用</a:t>
            </a:r>
            <a:r>
              <a:rPr kumimoji="1"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财政性资金</a:t>
            </a:r>
            <a:r>
              <a:rPr kumimoji="1" lang="zh-CN" altLang="en-US" b="1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采购依法制定的集中采购</a:t>
            </a:r>
            <a:r>
              <a:rPr kumimoji="1"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目录以内</a:t>
            </a:r>
            <a:r>
              <a:rPr kumimoji="1" lang="zh-CN" altLang="en-US" b="1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的或者采购</a:t>
            </a:r>
            <a:r>
              <a:rPr kumimoji="1"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限额标准以上</a:t>
            </a:r>
            <a:r>
              <a:rPr kumimoji="1" lang="zh-CN" altLang="en-US" b="1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的货物、工程和服务的行为。</a:t>
            </a:r>
            <a:r>
              <a:rPr kumimoji="1" lang="en-US" altLang="zh-CN" b="1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                                          </a:t>
            </a:r>
            <a:r>
              <a:rPr lang="zh-CN" altLang="en-US" b="1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《政府采购法》</a:t>
            </a:r>
            <a:r>
              <a:rPr lang="en-US" altLang="zh-CN" b="1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</a:t>
            </a:r>
            <a:endParaRPr kumimoji="1" lang="en-US" altLang="zh-CN" b="1" dirty="0">
              <a:solidFill>
                <a:srgbClr val="10218B"/>
              </a:solidFill>
              <a:latin typeface="微软雅黑" pitchFamily="34" charset="-122"/>
              <a:ea typeface="微软雅黑" pitchFamily="34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57224" y="2571750"/>
            <a:ext cx="7000924" cy="874407"/>
          </a:xfrm>
          <a:prstGeom prst="rect">
            <a:avLst/>
          </a:prstGeom>
          <a:ln cap="flat">
            <a:rou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财政性资金</a:t>
            </a:r>
          </a:p>
          <a:p>
            <a:pPr>
              <a:lnSpc>
                <a:spcPct val="150000"/>
              </a:lnSpc>
            </a:pPr>
            <a:r>
              <a:rPr kumimoji="1" lang="zh-CN" b="1" dirty="0"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　　</a:t>
            </a:r>
            <a:r>
              <a:rPr kumimoji="1" lang="zh-CN" altLang="en-US" b="1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是指</a:t>
            </a:r>
            <a:r>
              <a:rPr kumimoji="1"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纳入预算管理</a:t>
            </a:r>
            <a:r>
              <a:rPr kumimoji="1" lang="zh-CN" altLang="en-US" b="1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的资金。</a:t>
            </a:r>
            <a:r>
              <a:rPr kumimoji="1" lang="en-US" altLang="zh-CN" b="1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             </a:t>
            </a:r>
            <a:r>
              <a:rPr lang="zh-CN" altLang="en-US" b="1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《政府采购法实施条例》</a:t>
            </a:r>
            <a:r>
              <a:rPr lang="en-US" altLang="zh-CN" b="1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</a:t>
            </a:r>
            <a:endParaRPr kumimoji="1" lang="en-US" altLang="zh-CN" b="1" dirty="0">
              <a:solidFill>
                <a:srgbClr val="10218B"/>
              </a:solidFill>
              <a:latin typeface="微软雅黑" pitchFamily="34" charset="-122"/>
              <a:ea typeface="微软雅黑" pitchFamily="34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52197" y="3500444"/>
            <a:ext cx="7005951" cy="133882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纳入预算管理</a:t>
            </a:r>
          </a:p>
          <a:p>
            <a:pPr>
              <a:lnSpc>
                <a:spcPct val="150000"/>
              </a:lnSpc>
            </a:pPr>
            <a:r>
              <a:rPr kumimoji="1" lang="zh-CN" b="1" dirty="0"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　　</a:t>
            </a:r>
            <a:r>
              <a:rPr kumimoji="1" lang="zh-CN" altLang="en-US" b="1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事业单位的各项收入和各项支出应当全部纳入单位预算，统一核算，统一管理。</a:t>
            </a:r>
            <a:r>
              <a:rPr kumimoji="1" lang="en-US" altLang="zh-CN" b="1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                                  </a:t>
            </a:r>
            <a:r>
              <a:rPr kumimoji="1" lang="en-US" altLang="zh-CN" b="1" dirty="0" smtClean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   </a:t>
            </a:r>
            <a:r>
              <a:rPr lang="zh-CN" altLang="en-US" b="1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《事业单位财务规则》</a:t>
            </a:r>
            <a:r>
              <a:rPr lang="en-US" altLang="zh-CN" b="1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</a:t>
            </a:r>
            <a:endParaRPr kumimoji="1" lang="en-US" altLang="zh-CN" b="1" dirty="0">
              <a:solidFill>
                <a:srgbClr val="10218B"/>
              </a:solidFill>
              <a:latin typeface="微软雅黑" pitchFamily="34" charset="-122"/>
              <a:ea typeface="微软雅黑" pitchFamily="34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r>
              <a:rPr lang="en-US" altLang="zh-CN" smtClean="0"/>
              <a:t>/18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823424" y="623931"/>
            <a:ext cx="8241175" cy="1675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2" name="Picture 2" descr="H:\半导体所简介、标识以及单位照片\半导体所标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" y="83875"/>
            <a:ext cx="599933" cy="60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23596" y="235587"/>
            <a:ext cx="6287770" cy="344170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政府采购组织形式</a:t>
            </a:r>
            <a:endParaRPr lang="zh-CN" altLang="en-US" b="1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224" y="1285866"/>
            <a:ext cx="7000924" cy="1815882"/>
          </a:xfrm>
          <a:prstGeom prst="rect">
            <a:avLst/>
          </a:prstGeom>
          <a:ln cap="rnd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u"/>
            </a:pPr>
            <a:r>
              <a:rPr kumimoji="1" lang="zh-CN" altLang="en-US" sz="2400" b="1" dirty="0" smtClean="0">
                <a:latin typeface="微软雅黑" pitchFamily="34" charset="-122"/>
                <a:ea typeface="微软雅黑" pitchFamily="34" charset="-122"/>
                <a:cs typeface="黑体" panose="02010609060101010101" charset="-122"/>
              </a:rPr>
              <a:t>集中采购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u"/>
            </a:pPr>
            <a:r>
              <a:rPr kumimoji="1" lang="zh-CN" altLang="en-US" sz="2400" b="1" dirty="0" smtClean="0"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部门集中采购</a:t>
            </a:r>
            <a:endParaRPr kumimoji="1" lang="en-US" altLang="zh-CN" sz="2400" b="1" dirty="0" smtClean="0">
              <a:latin typeface="微软雅黑" pitchFamily="34" charset="-122"/>
              <a:ea typeface="微软雅黑" pitchFamily="34" charset="-122"/>
              <a:cs typeface="黑体" panose="02010609060101010101" pitchFamily="49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u"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分散采购</a:t>
            </a:r>
            <a:endParaRPr kumimoji="1" lang="en-US" altLang="zh-CN" sz="2000" b="1" dirty="0">
              <a:solidFill>
                <a:srgbClr val="10218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r>
              <a:rPr lang="en-US" altLang="zh-CN" smtClean="0"/>
              <a:t>/18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823424" y="623931"/>
            <a:ext cx="8241175" cy="1675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2" name="Picture 2" descr="H:\半导体所简介、标识以及单位照片\半导体所标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" y="83875"/>
            <a:ext cx="599933" cy="60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23596" y="235587"/>
            <a:ext cx="6287770" cy="344170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政府采购组织形式</a:t>
            </a:r>
            <a:endParaRPr lang="zh-CN" altLang="en-US" b="1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224" y="714362"/>
            <a:ext cx="7429552" cy="954107"/>
          </a:xfrm>
          <a:prstGeom prst="rect">
            <a:avLst/>
          </a:prstGeom>
          <a:ln cap="rnd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 smtClean="0">
                <a:latin typeface="微软雅黑" pitchFamily="34" charset="-122"/>
                <a:ea typeface="微软雅黑" pitchFamily="34" charset="-122"/>
                <a:cs typeface="黑体" panose="02010609060101010101" charset="-122"/>
              </a:rPr>
              <a:t>集中采购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kumimoji="1" lang="zh-CN" altLang="en-US" sz="1600" b="1" dirty="0" smtClean="0">
                <a:solidFill>
                  <a:srgbClr val="10218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政府集中采购目录及标准（2020年版）、政府集中采购目录实施方案（2020年版）</a:t>
            </a:r>
            <a:endParaRPr kumimoji="1" lang="en-US" altLang="zh-CN" sz="1600" b="1" dirty="0" smtClean="0">
              <a:solidFill>
                <a:srgbClr val="10218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770756"/>
            <a:ext cx="278608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FF750F6-E082-6E82-C337-73064E57732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1770756"/>
            <a:ext cx="2571768" cy="3229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83BAC30-D833-F3BA-C2ED-8EC4C9407AD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1770756"/>
            <a:ext cx="2435215" cy="3229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灯片编号占位符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r>
              <a:rPr lang="en-US" altLang="zh-CN" smtClean="0"/>
              <a:t>/18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823424" y="623931"/>
            <a:ext cx="8241175" cy="1675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2" name="Picture 2" descr="H:\半导体所简介、标识以及单位照片\半导体所标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" y="83875"/>
            <a:ext cx="599933" cy="60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23596" y="235587"/>
            <a:ext cx="6287770" cy="344170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政府采购组织形式</a:t>
            </a:r>
            <a:endParaRPr lang="zh-CN" altLang="en-US" b="1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224" y="714362"/>
            <a:ext cx="7429552" cy="3508653"/>
          </a:xfrm>
          <a:prstGeom prst="rect">
            <a:avLst/>
          </a:prstGeom>
          <a:ln cap="rnd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kumimoji="1" lang="zh-CN" altLang="en-US" sz="2000" b="1" dirty="0" smtClean="0"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部门集中采购</a:t>
            </a:r>
            <a:endParaRPr kumimoji="1" lang="en-US" altLang="zh-CN" sz="2000" b="1" dirty="0" smtClean="0">
              <a:latin typeface="微软雅黑" pitchFamily="34" charset="-122"/>
              <a:ea typeface="微软雅黑" pitchFamily="34" charset="-122"/>
              <a:cs typeface="黑体" panose="02010609060101010101" pitchFamily="49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kumimoji="1" lang="zh-CN" altLang="en-US" b="1" dirty="0" smtClean="0">
                <a:solidFill>
                  <a:srgbClr val="10218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部门集中采购项目是指部门或系统有特殊要求，需要由部门或系统统一配置的货物、工程和服务类专用项目。各中央预算单位可按实际工作需要确定，报财政部备案后组织实施采购。</a:t>
            </a:r>
            <a:endParaRPr kumimoji="1" lang="en-US" altLang="zh-CN" b="1" dirty="0" smtClean="0">
              <a:solidFill>
                <a:srgbClr val="10218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kumimoji="1" lang="zh-CN" altLang="en-US" b="1" dirty="0" smtClean="0">
                <a:solidFill>
                  <a:srgbClr val="10218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中国科学院</a:t>
            </a:r>
            <a:r>
              <a:rPr kumimoji="1" lang="en-US" altLang="zh-CN" b="1" dirty="0" smtClean="0">
                <a:solidFill>
                  <a:srgbClr val="10218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2025</a:t>
            </a:r>
            <a:r>
              <a:rPr kumimoji="1" lang="zh-CN" altLang="en-US" b="1" dirty="0" smtClean="0">
                <a:solidFill>
                  <a:srgbClr val="10218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年部门集中采购产品目录包括</a:t>
            </a:r>
            <a:r>
              <a:rPr kumimoji="1" lang="zh-CN" altLang="en-US" b="1" dirty="0" smtClean="0">
                <a:solidFill>
                  <a:srgbClr val="10218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itchFamily="2" charset="2"/>
              </a:rPr>
              <a:t>（</a:t>
            </a:r>
            <a:r>
              <a:rPr kumimoji="1" lang="zh-CN" altLang="en-US" b="1" dirty="0" smtClean="0">
                <a:solidFill>
                  <a:srgbClr val="10218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单项或批量政府采购预算金额达</a:t>
            </a:r>
            <a:r>
              <a:rPr kumimoji="1" lang="en-US" altLang="zh-CN" b="1" dirty="0" smtClean="0">
                <a:solidFill>
                  <a:srgbClr val="10218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200</a:t>
            </a:r>
            <a:r>
              <a:rPr kumimoji="1" lang="zh-CN" altLang="en-US" b="1" dirty="0" smtClean="0">
                <a:solidFill>
                  <a:srgbClr val="10218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万元及以上）</a:t>
            </a:r>
            <a:endParaRPr kumimoji="1" lang="en-US" altLang="zh-CN" b="1" dirty="0" smtClean="0">
              <a:solidFill>
                <a:srgbClr val="10218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kumimoji="1"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电子显微镜、激光共聚焦显微镜、质谱仪、</a:t>
            </a:r>
            <a:r>
              <a:rPr kumimoji="1" lang="en-US" altLang="zh-CN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</a:t>
            </a:r>
            <a:r>
              <a:rPr kumimoji="1"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射线衍射仪、</a:t>
            </a:r>
            <a:r>
              <a:rPr kumimoji="1" lang="en-US" altLang="zh-CN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X</a:t>
            </a:r>
            <a:r>
              <a:rPr kumimoji="1"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射线荧光设备、原子层沉积系统、能谱仪、核磁成像设备、核磁共振波谱仪、</a:t>
            </a:r>
            <a:r>
              <a:rPr kumimoji="1" lang="en-US" altLang="zh-CN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AI</a:t>
            </a:r>
            <a:r>
              <a:rPr kumimoji="1"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算力服务</a:t>
            </a:r>
            <a:endParaRPr kumimoji="1"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黑体" panose="02010609060101010101" pitchFamily="49" charset="-122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r>
              <a:rPr lang="en-US" altLang="zh-CN" smtClean="0"/>
              <a:t>/18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823424" y="623931"/>
            <a:ext cx="8241175" cy="1675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2" name="Picture 2" descr="H:\半导体所简介、标识以及单位照片\半导体所标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" y="83875"/>
            <a:ext cx="599933" cy="60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23596" y="235587"/>
            <a:ext cx="6287770" cy="344170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政府采购组织形式</a:t>
            </a:r>
            <a:endParaRPr lang="zh-CN" altLang="en-US" b="1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224" y="1357304"/>
            <a:ext cx="7286676" cy="2723823"/>
          </a:xfrm>
          <a:prstGeom prst="rect">
            <a:avLst/>
          </a:prstGeom>
          <a:ln cap="rnd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buFont typeface="Wingdings" pitchFamily="2" charset="2"/>
              <a:buChar char="u"/>
            </a:pPr>
            <a:r>
              <a:rPr kumimoji="1" lang="zh-CN" altLang="en-US" b="1" dirty="0" smtClean="0"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</a:rPr>
              <a:t>政府采购限额标准：</a:t>
            </a:r>
            <a:endParaRPr kumimoji="1" lang="en-US" altLang="zh-CN" b="1" dirty="0" smtClean="0">
              <a:latin typeface="微软雅黑" pitchFamily="34" charset="-122"/>
              <a:ea typeface="微软雅黑" pitchFamily="34" charset="-122"/>
              <a:cs typeface="黑体" panose="02010609060101010101" pitchFamily="49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除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集中采购机构采购项目和部门集中采购项目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外，各部门自行采购单项或批量金额达到 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万元及以上的货物和服务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的项目、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120 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万元及以上的工程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项目应按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中华人民共和国政府采购法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中华人民共和国招标投标法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有关规定执行。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公开招标限额标准：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政府采购货物或服务项目，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单项采购金额达到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200 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万元及以上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的，必须采用公开招标方式。</a:t>
            </a:r>
            <a:endParaRPr kumimoji="1" lang="en-US" altLang="zh-CN" sz="1600" b="1" dirty="0">
              <a:solidFill>
                <a:srgbClr val="10218B"/>
              </a:solidFill>
              <a:latin typeface="微软雅黑" pitchFamily="34" charset="-122"/>
              <a:ea typeface="微软雅黑" pitchFamily="34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7224" y="714362"/>
            <a:ext cx="7286676" cy="400110"/>
          </a:xfrm>
          <a:prstGeom prst="rect">
            <a:avLst/>
          </a:prstGeom>
          <a:ln cap="rnd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分散采购</a:t>
            </a:r>
            <a:endParaRPr kumimoji="1" lang="en-US" altLang="zh-CN" b="1" dirty="0">
              <a:solidFill>
                <a:srgbClr val="10218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r>
              <a:rPr lang="en-US" altLang="zh-CN" smtClean="0"/>
              <a:t>/18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823424" y="623931"/>
            <a:ext cx="8241175" cy="1675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2" name="Picture 2" descr="H:\半导体所简介、标识以及单位照片\半导体所标识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" y="83875"/>
            <a:ext cx="599933" cy="60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23596" y="235587"/>
            <a:ext cx="6287770" cy="344170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政府采购组织形式</a:t>
            </a:r>
            <a:endParaRPr lang="zh-CN" altLang="en-US" b="1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224" y="1142990"/>
            <a:ext cx="7286676" cy="458908"/>
          </a:xfrm>
          <a:prstGeom prst="rect">
            <a:avLst/>
          </a:prstGeom>
          <a:ln cap="rnd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b="1" dirty="0" smtClean="0">
                <a:solidFill>
                  <a:srgbClr val="10218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政府集中采购目录及标准（2020年版）</a:t>
            </a:r>
            <a:endParaRPr kumimoji="1" lang="en-US" altLang="zh-CN" b="1" dirty="0" smtClean="0">
              <a:latin typeface="微软雅黑" pitchFamily="34" charset="-122"/>
              <a:ea typeface="微软雅黑" pitchFamily="34" charset="-122"/>
              <a:cs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7224" y="714362"/>
            <a:ext cx="7286676" cy="400110"/>
          </a:xfrm>
          <a:prstGeom prst="rect">
            <a:avLst/>
          </a:prstGeom>
          <a:ln cap="rnd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kumimoji="1" lang="zh-CN" altLang="en-US" sz="2000" b="1" dirty="0" smtClean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黑体" panose="02010609060101010101" charset="-122"/>
                <a:sym typeface="+mn-ea"/>
              </a:rPr>
              <a:t>工程类</a:t>
            </a:r>
            <a:endParaRPr kumimoji="1" lang="en-US" altLang="zh-CN" b="1" dirty="0">
              <a:solidFill>
                <a:srgbClr val="10218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642910" y="1714495"/>
          <a:ext cx="7643866" cy="3241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1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886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99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/>
                        <a:t>目录项目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/>
                        <a:t>适用范围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/>
                        <a:t>备注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2307">
                <a:tc>
                  <a:txBody>
                    <a:bodyPr/>
                    <a:lstStyle/>
                    <a:p>
                      <a:pPr algn="ctr" fontAlgn="auto">
                        <a:buClrTx/>
                        <a:buSzTx/>
                        <a:buFontTx/>
                        <a:buNone/>
                      </a:pPr>
                      <a:r>
                        <a:rPr lang="en-US" sz="16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限额内工程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>
                        <a:buClrTx/>
                        <a:buSzTx/>
                        <a:buFontTx/>
                        <a:buNone/>
                      </a:pPr>
                      <a:r>
                        <a:rPr lang="en-US" sz="16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京内单位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600" b="0" dirty="0" smtClean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指投资预算在</a:t>
                      </a:r>
                      <a:r>
                        <a:rPr lang="en-US" sz="1600" b="0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120万元以上的建设工程，适用招标投标法的建设工程项目除外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0819">
                <a:tc>
                  <a:txBody>
                    <a:bodyPr/>
                    <a:lstStyle/>
                    <a:p>
                      <a:pPr algn="ctr" fontAlgn="auto">
                        <a:buClrTx/>
                        <a:buSzTx/>
                        <a:buFontTx/>
                        <a:buNone/>
                      </a:pPr>
                      <a:r>
                        <a:rPr lang="en-US" sz="16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装修工程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>
                        <a:buClrTx/>
                        <a:buSzTx/>
                        <a:buFontTx/>
                        <a:buNone/>
                      </a:pPr>
                      <a:r>
                        <a:rPr lang="en-US" sz="16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  <a:sym typeface="+mn-ea"/>
                        </a:rPr>
                        <a:t>京内单位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600" b="0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指投资预算在120万元以上，与建筑物、构筑物新建、改建、扩建无关的装修工程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0819">
                <a:tc>
                  <a:txBody>
                    <a:bodyPr/>
                    <a:lstStyle/>
                    <a:p>
                      <a:pPr algn="ctr" fontAlgn="auto">
                        <a:buClrTx/>
                        <a:buSzTx/>
                        <a:buFontTx/>
                        <a:buNone/>
                      </a:pPr>
                      <a:r>
                        <a:rPr lang="en-US" sz="16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拆除工程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>
                        <a:buClrTx/>
                        <a:buSzTx/>
                        <a:buFontTx/>
                        <a:buNone/>
                      </a:pPr>
                      <a:r>
                        <a:rPr lang="en-US" sz="16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  <a:sym typeface="+mn-ea"/>
                        </a:rPr>
                        <a:t>京内单位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指投资预算在120万元以上，与建筑物、构筑物新建、改建、扩建无关的拆除工程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0819">
                <a:tc>
                  <a:txBody>
                    <a:bodyPr/>
                    <a:lstStyle/>
                    <a:p>
                      <a:pPr algn="ctr" fontAlgn="auto">
                        <a:buClrTx/>
                        <a:buSzTx/>
                        <a:buFontTx/>
                        <a:buNone/>
                      </a:pPr>
                      <a:r>
                        <a:rPr lang="en-US" sz="16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修缮工程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>
                        <a:buClrTx/>
                        <a:buSzTx/>
                        <a:buFontTx/>
                        <a:buNone/>
                      </a:pPr>
                      <a:r>
                        <a:rPr lang="en-US" sz="16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  <a:sym typeface="+mn-ea"/>
                        </a:rPr>
                        <a:t>京内单位</a:t>
                      </a:r>
                      <a:endParaRPr lang="en-US" sz="16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600" b="0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指投资预算在120万元以上，与建筑物、构筑物新建、改建、扩建无关的修缮工程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灯片编号占位符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r>
              <a:rPr lang="en-US" altLang="zh-CN" smtClean="0"/>
              <a:t>/18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823424" y="623931"/>
            <a:ext cx="8241175" cy="1675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2" name="Picture 2" descr="H:\半导体所简介、标识以及单位照片\半导体所标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" y="83875"/>
            <a:ext cx="599933" cy="60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23596" y="235587"/>
            <a:ext cx="6287770" cy="344170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政府采购组织形式</a:t>
            </a:r>
            <a:endParaRPr lang="zh-CN" altLang="en-US" b="1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7224" y="714362"/>
            <a:ext cx="7286676" cy="400110"/>
          </a:xfrm>
          <a:prstGeom prst="rect">
            <a:avLst/>
          </a:prstGeom>
          <a:ln cap="rnd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kumimoji="1" lang="zh-CN" altLang="en-US" sz="2000" b="1" dirty="0" smtClean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黑体" panose="02010609060101010101" charset="-122"/>
                <a:sym typeface="+mn-ea"/>
              </a:rPr>
              <a:t>工程类</a:t>
            </a:r>
            <a:endParaRPr kumimoji="1" lang="en-US" altLang="zh-CN" b="1" dirty="0">
              <a:solidFill>
                <a:srgbClr val="10218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aphicFrame>
        <p:nvGraphicFramePr>
          <p:cNvPr id="13" name="表格 12"/>
          <p:cNvGraphicFramePr/>
          <p:nvPr/>
        </p:nvGraphicFramePr>
        <p:xfrm>
          <a:off x="571472" y="1285866"/>
          <a:ext cx="7796557" cy="2199014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5B9BD5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5B9BD5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5B9BD5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a:tblPr>
              <a:tblGrid>
                <a:gridCol w="1278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28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28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728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16256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6565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3130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69695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6895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3460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0025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5955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2520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B9BD5">
                          <a:tint val="50000"/>
                        </a:srgbClr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5B9BD5">
                          <a:tint val="50000"/>
                        </a:srgbClr>
                      </a:solidFill>
                      <a:prstDash val="solid"/>
                      <a:miter lim="800000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6565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3130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69695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6895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3460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0025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5955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2520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新建改建扩建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及其相关的装修拆除修缮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>
                          <a:tint val="50000"/>
                        </a:srgbClr>
                      </a:solidFill>
                      <a:prstDash val="solid"/>
                      <a:miter lim="800000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6565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3130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69695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6895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3460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0025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5955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2520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itchFamily="34" charset="-122"/>
                          <a:ea typeface="微软雅黑" pitchFamily="34" charset="-122"/>
                        </a:rPr>
                        <a:t>与新建改建扩建无关的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itchFamily="34" charset="-122"/>
                          <a:ea typeface="微软雅黑" pitchFamily="34" charset="-122"/>
                        </a:rPr>
                        <a:t>装修拆除修缮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>
                          <a:tint val="50000"/>
                        </a:srgbClr>
                      </a:solidFill>
                      <a:prstDash val="solid"/>
                      <a:miter lim="800000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6565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3130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69695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6895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3460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0025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5955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2520" algn="l" defTabSz="91313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itchFamily="34" charset="-122"/>
                          <a:ea typeface="微软雅黑" pitchFamily="34" charset="-122"/>
                        </a:rPr>
                        <a:t>其他工程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5B9BD5">
                          <a:tint val="50000"/>
                        </a:srgbClr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5B9BD5">
                          <a:tint val="50000"/>
                        </a:srgbClr>
                      </a:solidFill>
                      <a:prstDash val="solid"/>
                      <a:miter lim="800000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1379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689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346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002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595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252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itchFamily="34" charset="-122"/>
                          <a:ea typeface="微软雅黑" pitchFamily="34" charset="-122"/>
                        </a:rPr>
                        <a:t>120</a:t>
                      </a:r>
                      <a:r>
                        <a:rPr lang="zh-CN" altLang="en-US" sz="1400"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r>
                        <a:rPr lang="en-US" altLang="zh-CN" sz="1400">
                          <a:latin typeface="微软雅黑" pitchFamily="34" charset="-122"/>
                          <a:ea typeface="微软雅黑" pitchFamily="34" charset="-122"/>
                        </a:rPr>
                        <a:t>-400</a:t>
                      </a:r>
                      <a:r>
                        <a:rPr lang="zh-CN" altLang="en-US" sz="1400"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B9BD5">
                          <a:tint val="50000"/>
                        </a:srgbClr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689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346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002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595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252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分散采购</a:t>
                      </a:r>
                      <a:r>
                        <a:rPr lang="en-US" altLang="zh-CN" sz="1400" dirty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公开招标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689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346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002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595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252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集中采购</a:t>
                      </a:r>
                      <a:r>
                        <a:rPr lang="en-US" altLang="zh-CN" sz="1400" dirty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竞争性磋商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689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346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002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595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252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itchFamily="34" charset="-122"/>
                          <a:ea typeface="微软雅黑" pitchFamily="34" charset="-122"/>
                        </a:rPr>
                        <a:t>集中采购</a:t>
                      </a:r>
                      <a:r>
                        <a:rPr lang="en-US" altLang="zh-CN" sz="140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lang="zh-CN" altLang="en-US" sz="1400">
                          <a:latin typeface="微软雅黑" pitchFamily="34" charset="-122"/>
                          <a:ea typeface="微软雅黑" pitchFamily="34" charset="-122"/>
                        </a:rPr>
                        <a:t>竞争性磋商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5B9BD5">
                          <a:tint val="50000"/>
                        </a:srgbClr>
                      </a:solidFill>
                      <a:prstDash val="solid"/>
                      <a:miter lim="800000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1379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689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346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002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595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252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itchFamily="34" charset="-122"/>
                          <a:ea typeface="微软雅黑" pitchFamily="34" charset="-122"/>
                        </a:rPr>
                        <a:t>400</a:t>
                      </a:r>
                      <a:r>
                        <a:rPr lang="zh-CN" altLang="en-US" sz="1400"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r>
                        <a:rPr lang="en-US" altLang="zh-CN" sz="1400">
                          <a:latin typeface="微软雅黑" pitchFamily="34" charset="-122"/>
                          <a:ea typeface="微软雅黑" pitchFamily="34" charset="-122"/>
                        </a:rPr>
                        <a:t>+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B9BD5">
                          <a:tint val="50000"/>
                        </a:srgbClr>
                      </a:solidFill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>
                          <a:tint val="50000"/>
                        </a:srgbClr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689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346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002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595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252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分散采购</a:t>
                      </a:r>
                      <a:r>
                        <a:rPr lang="en-US" altLang="zh-CN" sz="1400" dirty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公开招标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>
                          <a:tint val="50000"/>
                        </a:srgbClr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689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346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002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595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252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集中采购</a:t>
                      </a:r>
                      <a:r>
                        <a:rPr lang="en-US" altLang="zh-CN" sz="1400" dirty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公开招标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>
                          <a:tint val="50000"/>
                        </a:srgbClr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689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346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002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5955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2520" algn="l" defTabSz="91313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集中采购</a:t>
                      </a:r>
                      <a:r>
                        <a:rPr lang="en-US" altLang="zh-CN" sz="1400" dirty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公开招标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5B9BD5">
                          <a:tint val="50000"/>
                        </a:srgbClr>
                      </a:solidFill>
                      <a:prstDash val="solid"/>
                      <a:miter lim="800000"/>
                    </a:lnR>
                    <a:lnT>
                      <a:noFill/>
                    </a:lnT>
                    <a:lnB w="6350" cap="flat" cmpd="sng" algn="ctr">
                      <a:solidFill>
                        <a:srgbClr val="5B9BD5">
                          <a:tint val="50000"/>
                        </a:srgbClr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571472" y="3643320"/>
            <a:ext cx="800105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400" dirty="0">
                <a:latin typeface="微软雅黑" pitchFamily="34" charset="-122"/>
                <a:ea typeface="微软雅黑" pitchFamily="34" charset="-122"/>
                <a:cs typeface="仿宋_GB2312" panose="02010609030101010101" charset="-122"/>
                <a:sym typeface="+mn-ea"/>
              </a:rPr>
              <a:t>京外单位，把“集中采购”改为“分散采购”</a:t>
            </a:r>
            <a:endParaRPr lang="zh-CN" sz="1100" dirty="0">
              <a:latin typeface="微软雅黑" pitchFamily="34" charset="-122"/>
              <a:ea typeface="微软雅黑" pitchFamily="34" charset="-122"/>
              <a:cs typeface="仿宋_GB2312" panose="0201060903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仿宋_GB2312" panose="02010609030101010101" charset="-122"/>
                <a:sym typeface="+mn-ea"/>
              </a:rPr>
              <a:t>　　</a:t>
            </a:r>
            <a:r>
              <a:rPr lang="zh-CN" sz="1400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仿宋_GB2312" panose="02010609030101010101" charset="-122"/>
                <a:sym typeface="+mn-ea"/>
              </a:rPr>
              <a:t>是否为</a:t>
            </a:r>
            <a:r>
              <a:rPr lang="en-US" sz="1400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仿宋_GB2312" panose="02010609030101010101" charset="-122"/>
                <a:sym typeface="+mn-ea"/>
              </a:rPr>
              <a:t>“</a:t>
            </a:r>
            <a:r>
              <a:rPr lang="zh-CN" sz="1400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仿宋_GB2312" panose="02010609030101010101" charset="-122"/>
                <a:sym typeface="+mn-ea"/>
              </a:rPr>
              <a:t>京内单位</a:t>
            </a:r>
            <a:r>
              <a:rPr lang="en-US" sz="1400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仿宋_GB2312" panose="02010609030101010101" charset="-122"/>
                <a:sym typeface="+mn-ea"/>
              </a:rPr>
              <a:t>”</a:t>
            </a:r>
            <a:r>
              <a:rPr lang="zh-CN" sz="1400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仿宋_GB2312" panose="02010609030101010101" charset="-122"/>
                <a:sym typeface="+mn-ea"/>
              </a:rPr>
              <a:t>是以</a:t>
            </a:r>
            <a:r>
              <a:rPr 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仿宋_GB2312" panose="02010609030101010101" charset="-122"/>
                <a:sym typeface="+mn-ea"/>
              </a:rPr>
              <a:t>属地划分</a:t>
            </a:r>
            <a:r>
              <a:rPr lang="zh-CN" sz="1400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仿宋_GB2312" panose="02010609030101010101" charset="-122"/>
                <a:sym typeface="+mn-ea"/>
              </a:rPr>
              <a:t>的，</a:t>
            </a:r>
            <a:endParaRPr lang="en-US" altLang="zh-CN" sz="1400" dirty="0">
              <a:solidFill>
                <a:srgbClr val="10218B"/>
              </a:solidFill>
              <a:latin typeface="微软雅黑" pitchFamily="34" charset="-122"/>
              <a:ea typeface="微软雅黑" pitchFamily="34" charset="-122"/>
              <a:cs typeface="仿宋_GB2312" panose="0201060903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仿宋_GB2312" panose="02010609030101010101" charset="-122"/>
                <a:sym typeface="+mn-ea"/>
              </a:rPr>
              <a:t>      </a:t>
            </a:r>
            <a:r>
              <a:rPr lang="zh-CN" sz="1400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仿宋_GB2312" panose="02010609030101010101" charset="-122"/>
                <a:sym typeface="+mn-ea"/>
              </a:rPr>
              <a:t>例如：京内单位的外地台站不属于</a:t>
            </a:r>
            <a:r>
              <a:rPr lang="en-US" sz="1400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仿宋_GB2312" panose="02010609030101010101" charset="-122"/>
                <a:sym typeface="+mn-ea"/>
              </a:rPr>
              <a:t>“</a:t>
            </a:r>
            <a:r>
              <a:rPr lang="zh-CN" sz="1400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仿宋_GB2312" panose="02010609030101010101" charset="-122"/>
                <a:sym typeface="+mn-ea"/>
              </a:rPr>
              <a:t>京内单位</a:t>
            </a:r>
            <a:r>
              <a:rPr lang="en-US" sz="1400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仿宋_GB2312" panose="02010609030101010101" charset="-122"/>
                <a:sym typeface="+mn-ea"/>
              </a:rPr>
              <a:t>”</a:t>
            </a:r>
            <a:r>
              <a:rPr lang="zh-CN" sz="1400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仿宋_GB2312" panose="02010609030101010101" charset="-122"/>
                <a:sym typeface="+mn-ea"/>
              </a:rPr>
              <a:t>，京外单位的在京机构属于</a:t>
            </a:r>
            <a:r>
              <a:rPr lang="en-US" sz="1400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仿宋_GB2312" panose="02010609030101010101" charset="-122"/>
                <a:sym typeface="+mn-ea"/>
              </a:rPr>
              <a:t>“</a:t>
            </a:r>
            <a:r>
              <a:rPr lang="zh-CN" sz="1400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仿宋_GB2312" panose="02010609030101010101" charset="-122"/>
                <a:sym typeface="+mn-ea"/>
              </a:rPr>
              <a:t>京内单位</a:t>
            </a:r>
            <a:r>
              <a:rPr lang="en-US" sz="1400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仿宋_GB2312" panose="02010609030101010101" charset="-122"/>
                <a:sym typeface="+mn-ea"/>
              </a:rPr>
              <a:t>”</a:t>
            </a:r>
            <a:r>
              <a:rPr lang="zh-CN" sz="1400" dirty="0">
                <a:solidFill>
                  <a:srgbClr val="10218B"/>
                </a:solidFill>
                <a:latin typeface="微软雅黑" pitchFamily="34" charset="-122"/>
                <a:ea typeface="微软雅黑" pitchFamily="34" charset="-122"/>
                <a:cs typeface="仿宋_GB2312" panose="02010609030101010101" charset="-122"/>
                <a:sym typeface="+mn-ea"/>
              </a:rPr>
              <a:t>。</a:t>
            </a:r>
            <a:endParaRPr kumimoji="1" lang="zh-CN" altLang="zh-CN" sz="1400" b="1" dirty="0">
              <a:solidFill>
                <a:srgbClr val="10218B"/>
              </a:solidFill>
              <a:latin typeface="微软雅黑" pitchFamily="34" charset="-122"/>
              <a:ea typeface="微软雅黑" pitchFamily="34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r>
              <a:rPr lang="en-US" altLang="zh-CN" smtClean="0"/>
              <a:t>/18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823424" y="623931"/>
            <a:ext cx="8241175" cy="1675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2" name="Picture 2" descr="H:\半导体所简介、标识以及单位照片\半导体所标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" y="83875"/>
            <a:ext cx="599933" cy="60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23596" y="235587"/>
            <a:ext cx="6287770" cy="344170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政府采购流程</a:t>
            </a:r>
            <a:endParaRPr lang="zh-CN" altLang="en-US" b="1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9452" y="739044"/>
            <a:ext cx="4980002" cy="433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r>
              <a:rPr lang="en-US" altLang="zh-CN" smtClean="0"/>
              <a:t>/18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rite Your Title Here"/>
  <p:tag name="ISPRING_ULTRA_SCORM_COURSE_ID" val="B673A94A-904B-4C00-8540-BA8F9E8F9D1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GdQ+E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Z1D4SLORUx7mAwAA3BAAACcAAAB1bml2ZXJzYWwvZmxhc2hfcHVibGlzaGluZ19zZXR0aW5ncy54bWzVWO9u2kgQ/85TrHzqx2LSJpcUGaIoAQWVQAqOrtXpFC3eAe9lvet611D66Z7mHqxPcrNeIFBIa9rjlBOKwLMzv/k/401w/ikRZAqZ5ko2vKNqzSMgI8W4nDS8u7D98swj2lDJqFASGp5UHjlvVoI0Hwmu4yEYg6yaIIzU9dQ0vNiYtO77s9msynWa2VMlcoP4uhqpxE8z0CANZH4q6By/zDwF7S0QSgDgX6LkQqxZqRASOKQbxXIBhDO0XHLrFBVtQXXs+Y5tRKOHSaZyyS6VUBnJJqOG98vZhf0seRzUFU9A2pjoJhIt2dQpY9xaQcWQfwYSA5/EaO7psUdmnJm44b2uvbIwyO5vwxTgzndqYS4VBkGaBX4ChjJqqHt0Cg18MnpJcCQ2lzThUYgnxAag4V2F98Nu56p13+uHreH9dXjTdTbsIRS23od7CIWdsNvah78s/PWH29ag2+m9vQ/7/W7YuX2UwohuBCTwNyMWYGRVnkWwClhg4jwZScoFFulXYdRgsMwFzSYQqjbHLI6p0OCRP1OYvMup4GaO3VDDbngASC90CpEZ2LQ1PJPl4D3COUA0DHO5qomTN6uaOD3bcN132h/d2mllQI2hUYzFg7TCtMBfJy3ZxkpuuGafyUgJtnIIkhGwHk1grSeGD1y2kfPII2NMgkBXLzJOhUe4QdejlbDOR9pwU/Ree52TIBYOCSA3w61QRDHN9EbEV1G3hR81f+8pA/oPFwpHeor1N5ULRuYqJ4I/ADGKYJrzBH/FQNabiYwzlRRU7HdDtOBo3JTDDNh5GUUfUEWSoyQOl1SAcRo+5vwzGcFYZYgLdIqjCOlcO/zqXsAp1foRlC5tfOFapNO7ar1/YR2kbEpltCc41gYkqTkIPp0TqcxSDsMR0VxDkRTGWXFWxrfqj6dB8yQXLs3/djLWoA+YksNo2Scx37WgtNqYTotGtM1VQGMLckyJw8SDCCcLlzmUBYyoJEqKOaERTm9t23rKVa6R4hrYQesft9DJEy6LpwlOQdSYMchKQdaOXr0+Pvn19OxNvep/+evvl98UWuy1W0GtOrfYLp9cnOWkvlqf3xH6xhLdkm2rLLGFyraU7n4xWCyw7REf+Hb17N5ExcJ8joto2LoYXF6TQWt41w2H9TLF0FPYdyaKsZzG9j2yjEz/LsR0tErB26iXqvNybL1+KQPfluEauM17u7Z1S5mAk3riJg/OasETjuX2v+i7p1rg51v2P2m7n3oBdD17oLYDmkUxZvRgVfDsx9ohw/ucIuaeVle2jTta4O+8DduThEueYBzt3l5doZsnxzW89e08qlQQbfM/Es3KP1BLAwQUAAIACABnUPhIFvREU74CAABVCgAAIQAAAHVuaXZlcnNhbC9mbGFzaF9za2luX3NldHRpbmdzLnhtbJVWbW/aMBD+vl+B2HfSvdJJKVJLmVSJrdVa9buTHImFY0f2hY5/P1/iNDYkwDhVwnfP4zvfG43NlsvFh8kkTpVQ+hkQucwNaTrdhGc306RGVHKWKokgcSaVLpmYLj7+bD5x1CDPsdQO9KWcDUuhdzNvPpdQnI9vc5IxQqrKisn9WuVqlrB0m2tVy+xsaMW+Ai243Frk1Y/5cjXqQHCDDwhlENPqmuQySqXBGKCQvq9IzrIES0B0nq6az4Wc3tXp1x/QdtxwbGi3n0jGaBXLIUzy9S3JOF7a28OqzElOExD+ooV++UwyChVsDzq8/P4ryShDVXX1Pz1SaZVTQkPO6SK+c4RimR0/iuqK5CyBHkSOzlbBpad5670Hcl/9uY9pXLUST5TXg4VARU8ELFDXEEfdqbWZQr091mjnAxYbJowF+Koe9GSDfmK16a4JdT3uD7xxmfl3OU0PeVWiLmHZBuwjQ0NPWC7vmmXhuX5XeRFq2Dmld6en7aG/bWKPoZ62hz4LnsGjFPtj/KGpJXVlvmOuoKcrYK0gmT1mztqdOit5WtPwGu/5TtFhSpXBwlA4L7wEqlwcNbo2pOgopliyHc8ZciV/ES7ZPyNUJo4O9K7ZhlsrRo4ChjquCdHuaT9iOob96FIZNmT7s9A/rT1P0G7xmylDZGlR2p8lM504nh0T62QaDTNoT1o46Ae5URdySqa3oF+UEr6XJtoxilQIF4NVO1xj8DjychBHw0mO3SVD2Zd1mYBe2aJx6Jom1LW4gueFsH/4yuENss7oyjJibalY2Psk4+9N6SlcCwDTadE1QHtoLWUtkAvYgXBWT9G8eOxpsbENPtZut7iGDfrj6TQHHekBvJZ0m6JvlYMV4hkGCK82rmFGazm/hpElpnlZMPbdFu6nKNjL3TKj3gv2WKNwvRTcbO3HKbRK+nfyH1BLAwQUAAIACABnUPhIhFv6tL0DAADtDwAAJgAAAHVuaXZlcnNhbC9odG1sX3B1Ymxpc2hpbmdfc2V0dGluZ3MueG1s1Vfvbts2EP/upyA09GOtpH+W1JAdBImCGHXtzFawFsMQ0OLZ4kKRGknZdT/tafZgfZIeRduJ6ySVu6TbYASOjne/u/vdHc+Kjj7mgsxAG65kO9hv7gUEZKoYl9N2cJmcPT8MiLFUMiqUhHYgVUCOOo2oKMeCm2wE1qKqIQgjTauw7SCztmiF4Xw+b3JTaHeqRGkR3zRTlYeFBgPSgg4LQRf4ZRcFmGCJUAMA/3Ill2adRoOQyCO9U6wUQDjDyCV3SVFxbnMRhF5rTNPrqValZCdKKE30dNwOfjo8dp+Vjkc65TlIR4npoNCJbYsyxl0QVIz4JyAZ8GmG0R68CsicM5u1g5d7LxwMqofbMBW4T506mBOFHEi7xM/BUkYt9Y/eoYWP1qwEXsQWkuY8TfCEuPzbwWlyNep1T+Or/iCJR1fnybuej2EHoyR+n+xglHSTXryLfl348w8X8bDX7b+9SgaDXtK9uLFCRjcIicJNxiJkVpU6hTVhkc3KfCwpF9ijX9FowGKXC6qnkKgzjlWcUGEgIH8UMP2lpILbBQ7DHg7DNUBxbApI7dCVrR1YXUJwA+cBMTCs5bonXr9Z98TB4Ubqofd+k9adUUbUWppm2Dwoq0KLwtuildpEyY3U3DMZK8HWCU2QZYG5HGtORUC4xdzS9al1DNgzLpB/Z7vfnEi7lVyaUW02OFzz6Fo57fzWVxbM7z45L7pP9VdVCkYWqiSCXwOximDhyhz/y4DcHg8y0SqvpIIaS4zgDMiMwxzYUR1HH9BFXqIl3haFAOs9/FnyT2QME6URF+gM7xaUc+PxmzsBF9SYG1C6ivGZb/pu/zR+/8wlSNmMynRHcKw25IV9Eny6IFLZlR3SkdLSQFUUxll1Vie35veXwfC8FL7Mj12MW9BPWJKn8bJLYb4ZQW23GZ1Vg+iGq4LGEeRYEo+JByneDFyWUBcwpZIoKRaEpngfGzfWM65KgxI/wB7afH+E3p5wWT1NcdWjR81A14Lc23/x8tXrnw8O37Sa4ee//n7+oNFyU10I6tz5VXVy7yqsZ/XVQvyG0QNrccv2TOncNSrbcnr3ql+upO0rPgrdQrh7t1Qr8MesllF8PDw5J8N4dNlLRq065e0rnCSbZtggE/dbr47N4DJBguNa8I7HWp1bT60/qBXg2zpaQ79LL27t0Voh4N079XcJ3r6C5xwb6H8xSfc19T8fwh8ySA//SPNj9liDBFSnGdboyer67189j0rYf4kD/7R+9dl414nCO98qGyjffEXvNL4AUEsDBBQAAgAIAGdQ+EjjgzzrngEAACEGAAAfAAAAdW5pdmVyc2FsL2h0bWxfc2tpbl9zZXR0aW5ncy5qc42Uy27CMBBF93xF5G4rRJ+h3aFCJSQWldpd1YUThhDh2JbtpKSIf2/s8IgfofVs4quTO+OxPLtB1CyUoug52plvs3+z90YDrSlRwrWtkx690DqSJF/CR14AySkgB6mOv57k/ZlojVeYyI4zosY1qd8VcNnxQyxEc782JEKgDIlV4O/vELgNgD8ncNA5WHuoTqeTUilGhymjCqgaUiYKbBh09WpW94wOzCoQf6ArnIJlGpvVR54dH2IdXS5lBce0XrCMDROcbjLBSrrsy7+uOYjmzjctMHqKX2aWHcmlmiso3MSzsY5+kguQEg55H2c6gjDBCZCO78isC6hl7B/Ioatc5upIT250dGmOM/C6NJ7osDHaeHndjHX4nIKtaom7Wx0WQXANwrOa3uuwQMZL/o8L5IJluiMe6vf8hBKGlznNDqlHOoKcLlbb9nXvfFBT/hRZT4g5T2gdepJF4EnSgCYDmrLG0jGtdNIuQmn7Z5YrskBifnEKWdUod47o/WeEsFI4XRfNeGimo245yOYbxJyumoxfbqlOAZUztAb7X1BLAwQUAAIACABnUPh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BnUPhIsuC9bWQAAABlAAAAHAAAAHVuaXZlcnNhbC9sb2NhbF9zZXR0aW5ncy54bWyzsa/IzVEoSy0qzszPs1Uy1DNQUkjNS85PycxLt1UKDXHTtVBSKC5JzEtJzMnPS7VVystXUrC347LJyU9OzAlOLSkBKixWKMhJrEwtCknNBTJKUv0Sc4Eqn61Y+GzufiV9Oy4AUEsDBBQAAgAIAPeSU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GdQ+EiIplZk2QgAAOk9AAApAAAAdW5pdmVyc2FsL3NraW5fY3VzdG9taXphdGlvbl9zZXR0aW5ncy54bWztW81u48gRvucpGgoW2AUC64f6c6BRQJEtmxiZ0oq0PZMgECixbREm2QrZ0owWOuRFcsglyFvkXXLY50h1k7RIWZJJexaLYGmOB8Pq+qqqu366m4XphU+Or6xDRj3nJ4s51DcIY47/GPZ/h1BvQV0aTAISEhZW95R7x7fpF81/oJwG1JBZvm0FtsJHw34NDcUP6nbkrtqFt+ag2UCdJm7gLlJxS4GxS0m9lBQYUxt1pVc9EBHJDciC+Oy41F41M/oSoPkhCZjm2+RrX8pyp4eyM7gKLNsBvrDfbvJnl2jdqU3+oGa91WnhXUOWJKmNlJZaV2u7TueyI9cRrjVbNWk36DakhoTqrVb9sr2rdxotCd6Gl22Q0sSXbdTsNJsNddfADUAjWR6oDWXXkS7rdRm04e6lshsOB51aDdXrdamp7lptaTioIeCWQIYsdfkCSqo0kNo7eSDXuxIaKsPBsLnDKm4rLdRt4HattmsOBlKttl/c/ezSy7Wn5p5OspyvCDzqgqOjPLaqR4Krt1gHATCbxFu5FiPItzzyofLzv//58z/+U4ljUsRvwpGYkqVGRCBzfD+C96riJRkR2tPhn6Yjx/5Qma8Zo/7FgvoMTLrwaeBZbqX/+yhCYvvzIOmGBEVwD9aC7NV1xE9eWKwLohaec6AF9VaWvx3RR3oxtxZPjwFd+3YuM5fbFQlcx38C7tplR8FnFblOyDRGvIx9uMuf/LAVVKWQcPPamD+5kK41J26isSZ+CuD2Kl9fkQPoxgkdJqBynT/noCvrkWQd0JX5cx7jg5as1zr8eR3EyFcG7BJP8sZZdtfakiCrJCqKZ1F0tV4VjadVQB/5Ymdxrzv6GedSqDH+I7ewxp9cID5BrjCXl+JlE/NXDxjj18Na0vNACzg3XVxikhA5GcyU8c1E1j/PRuOr8WygXVX6SpSViKfl941292u91f6hV41xOSUZN/JolJWFhLBWLZ8s3ZyORzMQiEczHX8yK33+d2Ho+NYcaTqu9ON/FBYwmeK7Sp//nQd6O51i3ZwZI03FM82Y6WNTrMsIm1it9D/TNVpaG4IYRRuHfEFsSRCUZycgKHQdWwzwku34a5JDnzq+kTV9NsWGOdUUUxvrlb5Bg2D7ByHZWrMlBM/SCpHthNbcJbZQCyEixnl5Ae3iFIbgD1s6wEk9y/Ev8mifyveafjUzx+ORMcO6mlAqfezbSA0srqm4oKls4CnICCzYrd8Gn4noExKQ7LqFhVxrV9cj+DW5IdfO49KFX/YGayYYXDIhfg4gBA6eQtQZxv14qvI1BIXIQisrDL/QwM4ETdp1OWRrujKG0FTMlHyTi0lkg+MdfwGhQxYsh7wbbBjyFZ4Nxp8gxiE3xwVB44+Qkh8Lgj5jA3IIGzlgunynXck8I3gaJgmS5ODC4vHubpG1WACOr+bGoesQKHyFIU1ENoYXhTUZ+MdbcKQmj05keyQYFlu8PTobAqYENmxzOXRBGVKwyqPrx1vtz7OhrI2wOoNwU8f3M1NUSa7Us7bIpwxZ9sbyFwTNycJaQyZsYcx2bDHGPS9M+Nva+QlZLK4/38WlS1fxp+/eYFKm4B2xDI7IoAyOKSv2mna+bPEM3mgIj/WTVuRZgDebYChYl6fa+Nu4KHS8tRtV6W/hqGfjijrrVTvev1753fYLGGNEJXigQUUbOLQQCMNOzLcc2DzdQkBNH4K6SVTPoeDze2ghAfo4lqFT9A4xd7ByGUPuYEWLibjHA0Mz4bB1T+b89pEDLHI18tpxf/M7okvgGv6cqnPyQOG85BJrEx1kYO8S7s/j5dRRKbO1mJo5AsN1kPkYBRVIdR2P36Hyib29wclSRLtBZj73dO3aIrtd50nsCLDOa4+8PIc9BNQTVNcKk7iONqU/vdOQaIrTSO+k2AHiOUFz+yqVn+/ymIHlqXI9U2RdwfxGwfPZzY+D7OBrMjKN2UgecAmQJp7FFkvYhR/4PS+/rOhGoOKhDPLiyRvEChbL//79X/nFHNgTUVFM/WNROZD8vGriZ3l/0Skj4V9zyDHlQRYqXnIC4wtVAs1/vzI1CNBvcmWxom3Jox7/xJVLNaRA7EbZNGXl+gayxBBJQdcBnAULCrmRpx+h8ImzfqV/YwVPUDhNSt2igsTK89hkhW3YX3HXzHV8UhD+7p2IT97UJjNZVcXdH3LUdRZP0fZrwwUm/syHXPpYRJ5yLetQnQ9EEtthxWWKzS2pWlASovd9Qdgc3eueCfsPKq4FNZxlvs/4LKDuhH/ZevkpFxj4hzgI4z4L+JU+eUtzhEv6JfZd/8FyQ2BLkw5ZJ2DDhB8WY5FZ2iH3lOeOnZYbUw4Z76gL+4ISTSfNnx04hCnKQHz6TRnzTHphOVyz4qGU/BT1EKCTr+wlIEU9BBh8VxnDze4l6nAoDU0+yA2sIE3P4z3gIb6oUzFP8pbl4RaM+IfZMLVQMSHL6VGb9MXuaDoeiROa09IGV09Y3POfDzA3HDPfGoysQt53yND38Vs9H8A95jCXnI5uMQ3IwfSs+OuxDIidcSwFovbB4VJEVMS2K/KhAhcRa7HklT6soFjGhwpXGzVlTuFWST3j5awQ0hPlXFTzFE7M4jzQ51W8GIRGyX4e1Ku+WKde9ZyDerHY0/7z196cBBhCwCFJaGZpae5l8iXsThxIE5bYsSdG0wLYEmT7cEVKdKUImbASp6okqKKX9DgcLZnjkg1xY54UIbU256ffCyHJzoe2zEbkgaXLSEw5mgMpthdJEFe6fSgelMDUwEmYuJEdxUUjxbYdZs1DMfsjpSrZe/ZZfWQ3Soo0j/ZMfabswO3VI7qA99Ty96rpbRZK1JHGao5uK/p+QVfbH8qma9l0LZuuZdO1bLqWTdey6Vo2Xcuma9l0LZuuZdO1bLqWTdey6Vo2Xcuma9l0LZuuZdO1bLqWTddft+m6F52z55pSkKfpmjI9V891z1+g5boH/VY7ruKyWbZcf9WW6+uqfnsd1xhUtlx/4ZbrmaT7f+65HtIACvJO/m/u/wFQSwMEFAACAAgAaFD4SO+PBMGnGAAAi0MAABcAAAB1bml2ZXJzYWwvdW5pdmVyc2FsLnBuZ+18C1RT19YuHnvE66lwentaqwbSXttaHy0ipohAose2VKtSq5Aihl0P1agIUcIz5EFrb+0DiFURBSX1WqQlkC1FEnkk0VKJEGJUDBsIEG1IImxCTEIeOzvJ/hM89XnOuOfef/xj/P+9MAYjydrrm48155pz7qzM/fWHm+Jmz5o3KyAgYPa699/5KCDgj0BAwHTazBm+kc6vaw75XqbRP4r7a4DgGm7E9+EZ6pqNawIC6rl/cu/4o+/zf9v/fhI9ICCozf8/TUb78dOAgLUvr3tnzda8FOMghX/OkSAzS14HCsNW3/368xfN7+g3vBq6Z/cL8Npv3nyj/t03Sl5cfGzrrc9/+v4vZ19g7r4SuvuNvzbuCe7v39b9l43PV2zrEzRGYHmK0kaovGlh7i59MwlwLiuwSxxtKxqgy2BuztCBxhEVGRC7RslShq0qjDXSbyBh+QH+v4zzwlsDCXRg0N7udNEwO00XPd0/vp+WSaVQuGCYeOIjZPXk1PH48TpIC6eB4kTi5EBh9/C4q8Sd9Ixq/jT/55UbxwUm5y9zJB9Knnt4fXT25OSYl7RL/K+X5r4ETM6+dsk5a5LTjHby5OyIZZI/+N+c+sz8gu/ldkkY2/wt2SfATVWuxHp6ybrO5MORr9DWZke8PokovKfE3EoyKLb3n+5494hX2jo7f0GN+kb4JJkvfNew1oiG929WyOdvHiwpmST68vs3t2ZHr7qPf3ndFpXx7n1xPn91Y4LobCrTb6+ZR1Yk/G8Bvxy0F9OY2lHEwJMeD6MVILoyEMB++VPYQL4CNgI8qYC7uUMGKhswnLpHS0Y1YAZjexXKvFm19QHtU/0NSmKBTZArhkdPm5gGSoZGwjI8B3LLkeZcKTqYm2JloJABVHPry7gc/UmqALgG0PbGshvZ2ABdOejjNDhxcb0D+eGDn5pDQiYXePXKKlwK/USXmSDr2FlcnzbWCpkJeCmxvS5ZJNDYJ7rjpeZmpn2PtxxUArTFmspE2IFk6xqo5MjYDJakzr2t6gPwAbGLmsyZlAUwlWg9GQ2yxG6WhBh4ayxFBqXDSefRGxGHrjNZXsYWxH5hmzReTR0emli5LvvhGnmElbbmGT0s+CQfNlzUy4MLmBSg24XURca+RTJUvjrJ5NK6cRHh88S2PcKQ+C223ooU3ulUJkV5lcIznZMlvDp3ktSmTGlsiTbNfmtLPEXa+mXv6AE4bejIp5P2WtnhEbbLPZxfF8s1IC+wIsyQdzKMNEsLu5Ia4bg/D/hkogkeWR/CJ0TPRLd/cRGU6cnZSmnb5X22V8XYTvihMo2p6JGdCF04Mv7Qk7Z0vpId22b7emHlxdANVsi3COzoC4Jwgk6u1pCxbdgKSaKF9bMNVXkdfa5VfFlCj+z4W02jOVlFoN+f79yyyGbtO3SLsHWc85c1QvwmekDdl9CY3aiG8NTo27uUsY4BG7wEIfa5PHsxdCnJtJHLr+W+Scn8v/fO/6qA6zaxiWUaVWu8dtUHYeIsmwnzmi5dHnbksLkGB4P8yEQ8ZsaTwVZLp8oXkXIMhCMlW9k0gyOPDeY+5ENBulauk9FcKWBGnGwy3vy5uQi8ufPvjnPwLS0/a+59D7v2vdy5mPLeffIRd5dL1pd9dz8QPfskZOKuY9DEdkzufddREnI0kjm6hdfs8oW+/Ybn6L+TYPDbIZBlTKPlndAZlGfWr1qP2QAs23aDy54Y9Zm/iuQ6S2q2XiXe3wZzs2KvOssXGDSeQQ0leHVUkG7mMak+YiL0vaiPdNAR6fq4N6QyC7oYS+GM03ktMPbxVakBGYOY6mqSZyQaFEc9RiethKTOfLkz/O6OmOl2OeC12JxLQqpsnqzui80h1GrTY7NJuct5SHMYIPUkHYuapfvqmJ10djlPLBo6Lpz+keRNvHSII34zsBrHduDDODweemUOsJRUOXHR1hWh3I7hZ6mpreNyqdZhGSM/IHs3AqBPdAC0eYcyTymm7Sk+gzhxcWSkVnyMlsyl6GSKNYtk1bgEepHizCIODwTwYTxzuS7VklqnLJPG39Ru83okZdI2h2Xlo5Kmc/Qw+wvF5hUaoWduLeK0nZ1lSeKj+OTDbSMM4d6gWgS1eZF6q7W2niDn1leyKmjJYVR47mc3teX3zfkcZPtemyZkP7s6qArp6rZ19RgbPizDfSVcsDnoB7XI8NWFdoiJGbkvXC2zZidEXdejGbyECrwvGH3AXYs4IrGUXFLOJx4eTo1pz3ROOtX+GZTqEjBqXwbvRvM20n9/Wb5mtyevsM4YkUzf3gnpCi+wi9YcT+1mZ3XKNCuW6VDD9ZY344b2HD4SqrMUpLLwCTqHbN5uESZbW/q7y20KAehjHfVZQNCatDf6sa8Kcd9kbui8IZz3gdUXe+v9YtHkIl1qInLAkg1rxwNr3PNEPICBS9aOuloknfUE6SFL+iK8iIU+8K/TqyT66ye1u71vFOLWdzP0o4xdad4YiDCzyrisgqtwAMoeOWBlQT4H+RsZWdpD6BXcyWa1epa1EIdyijrBRtcJtUMuM6Seoz63nkZGcpdLy3qu9o/M+PhRDpcaZvQa7zVwzsE5K/pLTiVJMEZyyfdRVwXUbn2qiGQiJLfdZfDcvWm7O8uguxU6qP7LvgR2lwe2aNOlevdL6GeJjL90SquRXHqHVI7E/uwJ3RA5+/zvu2pVNrN0Yvcx5c2hoPNq6jFaxGSQPrWmzJzAcCdPH9vYlrbr37W7/wmEMVJVJkjJ15VGS49m/WopiJFCLQ9zhMAXtgrIGrc+EuS9EIjb8kS4+k8em3+5xQclDNscjnkOWYq2SAtssNQLk6X3/iQNiNFbCqKk1daCaKms+hGF5wBM82jHQl4r47evFxYe7DSZ3Smmmodhlmiv55amzt6/FBEPPZQgK79nyfYvH59Z892MlecED/LlGf683YWpo49O+Ox1z71gbFkg2UM39DY/IsTe79dFXWPByZrfviciHfHHsYEo4eOUjphtvUVg2U/8BwXA3ZoZ5Z8yY9/WwjufYDIX4CqcjJNPMGiHUiMkKeemyE6RnSI7SbbgsNmWikd7G0fTCzBLGGZ5needqNbkqb3mo8Gsu2t1MO0ID56Od16yySNZEhSxLo0nIsPz8bmoVzrxgTQrHXPFvftIMZcwe0WHk7HPl0N5zl8XCrAh9wjPuwexi5cGdtcRtg2ZDpf/PGqL7LiczaqsIALepHGbsmGfhhp9MYOkWYR3DDwtY/ROpqea46rmg0zdEkg6BP/Y6wlRl5Qhz97QIKc1TaFvQQ3robyTUqVMl/rzKN2QajEiQvdK2IaGZ4mJJKqEjeb3qC3ZiNDWWAuFIRLkACQbYpivzAGJaJ8yhbQLOyDiqtmtoi3/QJMiEJ7LRzfXH02Pk12YoVjKUUC63Sczr3fdsZSSU5q8OCR1ukXHpLC9S/FSD25RoJIwy7C61XNjBmxO8pbzOMU/LErmVDJ30dgSJmar7+EVdDgAU0tIklXHZLKLmF0MliSenY5EQbBFt7c3VvS0nUOHqZKMuCvrhJWvNdeGR8gBOk7R89JJ7c6SUjh160FjStA5WCs48zYgaIfc/SLSt4S4WzZDx+YsTHiBLd2HRfZKWj1M2IbYPkVgBuYx5LdkPVJaq1YfLQJl9pwSUAV3+1J8adQ2AQRSj+u/Lwc1Jcdglt0SN3u4YRMUsQ26nlQMqqEqI696L9qYYGpg5aP1EGx1JMCsoU2UB3nor2TC9Ve1cH1spxZOlLwZpyJcEjia1pUIkK4+3A6rQ+Us147ZDb9kYDFw+FEjug+Q7GGKR5SOHPgp1zXW4QD6vQEvm49GC4eE+IU+7S9ne4icZ9YE1SCZwnbFTk+aJ+1DBT7qsLJcUcY3Z3s+Pmgb68XthSApO2PMFR6IZNfy8C2l3CTleUUZhBoMfLY+jR0Lw3LRTvU0p/HmI4ktYfrG5ZJQ9cEiEFl6y8j9w9V66zlqTo7SuZ0md2iCTkVt0t9t6pTVha+Q3TCaytyMxKgsARhGGrcbpAKZAYZS6e9QuEpuBS81YTa46FC3Oy/qQgbmuFpPAHg0jYQo/dJG7WezaP/I0p8ydWbVU8JUmG3Ls5+y2C6meMPTSz4XCPsHftwOyW9NkZ0iO0X2n5DtNJdqXfV4tN7Ci5b1PHItFhk+qnt/Ou6Dx7+P8GVNWeeZGSuPP14CpzDN7yrZ//Og/Ikq+pzEUgpu96VU/OK4+bfNxzVqJJb4H3EDsMijAjwvBC5M5z/gvWmRrInmq61xtxaSkI5o7Icq6JGLk8tBNk6NTI38iyO+mkjjbI8UVBaMN/Gplfn6/j+Fte43vBnpOKlk6kd/qq5sZjhaNCyj3ajOHbLc6wRRtqTEqLVCFd4BxFBw6ml6oozB5lCAx/EisNmW0t6+sDLvN8b5Lsc6JLOkPrjBvWqc+sYgkXgIKgPYiEvHMjEN0abWibzEh1/B+9PneC5TMc0yUs2TWFugivZ25rl9xNc5g8IQIv3q9rYx79wqhB0pThez0Xr6n1NMDSkp6aT45j1MhbKhsq/lvR6jls4cYg/YzJZ6NRYrBFC7mZv5yN7yVyNrOPq0ksMOy9gNpj6N+BbHfUmCW2rtu4DYcdEi5TcUmvxypMbuPwoonkYAUkClLAYda4BMR7VUXwXIYp9iqheT4nwlXwkTG01TfrdCI5QcZ+YX/wibkTQvUS6rU5bx0orBqNt6OZzW5UgCtGe3P9jr+9ffL9sJsiu4+Q7le3Wdl7OKj0W9r0frzMsDB4yry9dSfSorHB0iMLNVoSw7qLfb0ooUFpbVWtfzUjm3w5E8uAJnWN3s+W4mwk67V9cO+aSw0I0kje8+f+8Tyt4yZ8/+2rG8NVEXsZ7+Q9e0iMAeZj6t+HTa8ECimKihovBeD5EUv62OKw071IPbCEWkQldbWG6XWyX7mBcG8MJMsaMPI1i17/5EuKUdwi2ApN9wwnRaPnaxx0W2Oc7eFRIyBRadOw9xGbnLrl7OQrugdNiBFPXgWGTV/uYw/FGAyr5m1EJQKTZ/WC2qU4qwfnzZI1/u+4s2TwkIA3zlKxGHruwU183bDC1rrlxTrtvfPGPAww3rlaR7ZhYyo+RrIkgyrw3ZoCLUDq2QCJQNQws10nmANTU9UMUccFnHZdBSaQ/hGQPvQLQ9Q9rudtnXGs9+/LgVWjRmQuAVXKjjZ1wkJEczC7vuhB/qOHZ22B73Yu1lgkaIHZgR9aXAoSbSs1GXOw82tI5LvzSafOUrV0rssWvrLNp90h4m5rt52OgzPuyaZ4Vs4Y6DGUFXUK71R/Ljvh06TLpYlfqEwxeB/eT/85HQLCYFu4KxIsUpXPYTFj9mzkYBq3RE5wZR2Fz78LTlNV8yPb1cMrSiNgOgMVnMJzaxI1oyJGGhjI8pykzKAngjqKxk2ftgqLq6ktHJfTXv1yfmB7u6oBHdnJS8Oy4d4aLepLEJcinS2riGh8ctx3xJPWfcbDtJrWxqzoZ7bKA8p0h1lvzEZoj23fQcmK42E1ja+ZqL7JZQ8RNO0SSDDL5YNeqPC+wo/wFfMcjNe8rTG13BaQmgsn7yfMgbnK67W07TlNQzJmqeClcIXtHJ6ytvG7VTRUMTrrE+Kk8cClhPnmdceDq2rcp5nJXCWcOaGpka+Q8b0Tk7D3jaSO6205ybN+H/P84bpwBTgCnAFGAKMAWYAkwBpgBTgCnAFGAKMAWYAkwBpgBTgCnAFGAKMAWYAvy/CtAg13LHu5YcmdBb3tv6YBRw/zYHlGAek+Zk0qsjmFx9OPJ//X6ueSkEcP4yR5DCsqmi6d++SqFovmidrVKc+Bd7GwNuP3v/sDKA+skks4CV0//l9sjL0V5UiqGTVwtFx//9BB/ItGkeIPUYaYCnj+fpUx0iue/wAbQRaGFYOhbio5BsHVQGUNliFW+yRfT29vECpscFSdm2IYdEhIvBJyA2PUTx3O8svXZHIoO4HLdWdwn5UQ62uKwxP8Yzf3seqhEZPW4l5laVSSaqIsVef9cpyIZFbLg/juS6ESk+bc33IgaNU+PdwnPdotDUXnqHLF0jLMW6erQSREEbsgltrgKPgdGt+U70G30DtwBDNRpvFP5WsqcoX5kR6GMfmu2IlRAzlAyKBRZ4Y4L/R1wt3vkZ/mLohRqRabA5G94Iyu+8DfDWAq4zeNcZGHBwtTEWDoqjWDlWHnKSl59aqPiM7ml439+lxdDurzSVSfWoXtujtpjeDSpHhDaLnbVENSlBFldOSmO73S2naBqJJlk3oDzhGMvxr9HmLI02jcCMeauGpPwps7bzuaUcRTif0ZUYlKtadlyZNRCUgtSP67Tm2xaOw3j4pNLVdZkADAUfi7pgIPGZUYFWm3JfsQg+gDh2xD6/StZlbNjKuRfIOY/bX1bhLTnlirIoz6eMh5Zx9DYHsl0Lq81FCD22JcTPfGs79HwdJxZNkd3EmYTT+zfGWG3Go9gGOzaW+UMX4DibJ2mtLC2fPjKPRP91O3cdbFobVIFS6/WmFo4w0hMSZaMPyxFHFmNg3g4RWMAXhyhPkGQNar8/hX5htk2re6WWoU4kNuxHu9rWB7HhvtJTgE2ZUQyiryz3KXFiTyw7Cd/AcK/IGJrIHV5DkomJGS5X6Ds2T16QyuDvn877uAgM3j17h0ottGuhxKAMJKcNVvNdVMcyGTSqXaiFxXxipN+P2/7GZK1Om8kfEg5L17O7UzPzFLzGJE9t/LUlnKxLOfeGvF2Qzx1v/GEPGgGILGYYUMfDhno93CPb1sxD+j0h+deVB0Du/X6h1sbQfmezKUVjf9lnmYPNZWbCIZUt4m+OzOvJ2JmzO0nfHAhFpPSSwzBvo7fh4+lpJRWI8jWZmXAYDH+bQ1mgs7Ms2n1xClyMyNSAXy06J11QzSxxF+STgG/v9xXV7fTJG/Vp3Wb4dZSjK0giZXxCc+W1Zls4sBtydc9LhtSZ97bT5NQKAUTDDiannaBw1d6G5LV7JESO8UuF25AiJp722TdVsMaRIjmeEcD+UOXQWiCOByKHtd77ZT7R0aSkeOy+/TOfpgSXACLWBkm8hI0e+MjWNGmiF7VL9ueoHKmdr9jODaFDjpQCm4psatWPpzBGqiJZraN0/0aOWdpOvj1WY5KRnAdJF60hXtfh5kpVOcuYBrSwNxC12aWgXGQAk4hoNhbOV/rbue+dfwn4rIEvwUNflXv0NK9+PoiJNagYxkcf9u04XQMgMlW0pUtYaPNWVoY/2By64px1imLzXOwP5n8QdJ5PwqykMHwD+cHVfqdfMb5aRAOwQyyh/3f3o6zCSB8PMnL2mRoRTQYZOYX8LQ8A267uIMT1+H/xNervNFAFkpyXW1pNLFOL6yee6ydY9tKOHYkskl6ZT0nnfLGaDehMVkhlIGFIy1CkRujxfPSAVLO1jsaCR6kcOxUM7HH3HY1ErsYRMz0nmPsk8bb6QihBw/UJkYhYAatjUVyfOzhdl9rDKVwin/a2phI7U7eUMw57UxN58/2G3xEuGR+OSNZYKx3HDqa9hq8wbWEtvZ3tswOxJRvFD/YfJwX6Ya8ImE01rgN/fLgR5itJmNvGff7H93quxbt/jd/uMeMxs4rk1ZIsJxD/0TyMD7usyAyokwDjcb7FrKX+LMjcOuh96XNmPvps71INFQ0//sCqULE7eI9OmTfI5SPgKkyhcSsamfmYHfCoALFLB3h1mQPaG+TZJQN1LnYT3udcUVv/rkL+bi3c9qEnX8h2VXNcLmmNJCSRhHTES/bUyqF0vPVOMMc5KuO4ZZqJlaHBqt6rgzWmMnQzi1S59oHvwf6W8/F5CVsIPVUeLXs4jv0DE8eV7N03nKFyyD0/SvDKM64Bf6oI/tac3eZknKyp/64lQRPmOOtixxx6RI1RWdCwX41slIf63scM/T4xFcVfX1Xmxj2yhHj37UA5drvHpx0gCb+lk6MiA2c/HGvKV1IOhnK5v7N3OmWkFHa8pNRC/13pJpPZZsyboY4akDf8NtnjEbwRPZBt8Xf4kn0ZVwoEFcT0e70mzLtx7YJctImHNllQHZvpgQESbLzKPc07+3eF5CwuSJNF9F67k8J7wfGt1Pkt2VSgQTu/azzCVTh+Ir54D5O4dWEA9lXJKGpdMyzr4lJYmybdccSXNumkg0bcuCHpAOAZJYMcOwy6O8FjqbDlOy5z2BWO9DJ5o6mTWb0M9k3PElDPn25bpPxGHk7geNO8cA8Cs/M8xRpnMcwJidbsypssCRYvLAbLfuvmeSdUqAbz8pNFGYOvAWU0/pA/YQa8PPefFQp5Mv/TCCz3H+Rw6vVcKJfp02aJZuZkgbEnM5clw3yrcpz2zGRdsKKpRaJdbBm7jxa9N17XZ3OWe3wpP/73R0lsHK/lR7ZDY345/P3biZLnJy80+p9F4cEEAm/w63hZSFLAOM0/vO7dTe8I/vrJ5/8GUEsDBBQAAgAIAGhQ+EgrC8BtSgAAAGsAAAAbAAAAdW5pdmVyc2FsL3VuaXZlcnNhbC5wbmcueG1ss7GvyM1RKEstKs7Mz7NVMtQzULK34+WyKShKLctMLVeoAIoZ6RlAgJJCJSq3PDOlJAMoZGBujBDMSM1MzyixVbIwMIUL6gPNBABQSwECAAAUAAIACABnUPhIDmokTmIEAAAFEQAAHQAAAAAAAAABAAAAAAAAAAAAdW5pdmVyc2FsL2NvbW1vbl9tZXNzYWdlcy5sbmdQSwECAAAUAAIACABnUPhIs5FTHuYDAADcEAAAJwAAAAAAAAABAAAAAACdBAAAdW5pdmVyc2FsL2ZsYXNoX3B1Ymxpc2hpbmdfc2V0dGluZ3MueG1sUEsBAgAAFAACAAgAZ1D4SBb0RFO+AgAAVQoAACEAAAAAAAAAAQAAAAAAyAgAAHVuaXZlcnNhbC9mbGFzaF9za2luX3NldHRpbmdzLnhtbFBLAQIAABQAAgAIAGdQ+EiEW/q0vQMAAO0PAAAmAAAAAAAAAAEAAAAAAMULAAB1bml2ZXJzYWwvaHRtbF9wdWJsaXNoaW5nX3NldHRpbmdzLnhtbFBLAQIAABQAAgAIAGdQ+EjjgzzrngEAACEGAAAfAAAAAAAAAAEAAAAAAMYPAAB1bml2ZXJzYWwvaHRtbF9za2luX3NldHRpbmdzLmpzUEsBAgAAFAACAAgAZ1D4SD08L9HBAAAA5QEAABoAAAAAAAAAAQAAAAAAoREAAHVuaXZlcnNhbC9pMThuX3ByZXNldHMueG1sUEsBAgAAFAACAAgAZ1D4SLLgvW1kAAAAZQAAABwAAAAAAAAAAQAAAAAAmhIAAHVuaXZlcnNhbC9sb2NhbF9zZXR0aW5ncy54bWxQSwECAAAUAAIACAD3klNHI7RO+/sCAACwCAAAFAAAAAAAAAABAAAAAAA4EwAAdW5pdmVyc2FsL3BsYXllci54bWxQSwECAAAUAAIACABnUPhIiKZWZNkIAADpPQAAKQAAAAAAAAABAAAAAABlFgAAdW5pdmVyc2FsL3NraW5fY3VzdG9taXphdGlvbl9zZXR0aW5ncy54bWxQSwECAAAUAAIACABoUPhI748EwacYAACLQwAAFwAAAAAAAAAAAAAAAACFHwAAdW5pdmVyc2FsL3VuaXZlcnNhbC5wbmdQSwECAAAUAAIACABoUPhIKwvAbUoAAABrAAAAGwAAAAAAAAABAAAAAABhOAAAdW5pdmVyc2FsL3VuaXZlcnNhbC5wbmcueG1sUEsFBgAAAAALAAsASQMAAOQ4AAAAAA=="/>
  <p:tag name="KSO_WPP_MARK_KEY" val="a6f01ad9-c7c8-42df-b3c4-e849bc643a63"/>
  <p:tag name="COMMONDATA" val="eyJoZGlkIjoiMDFmY2NjMDk0ZDAwOTcyMzI2Y2NiYmU4MzlhY2RkOD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8b3f328-dbef-471e-915e-5924b28b2834}"/>
  <p:tag name="TABLE_ENDDRAG_ORIGIN_RECT" val="755*271"/>
  <p:tag name="TABLE_ENDDRAG_RECT" val="82*204*755*2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3_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1290</Words>
  <Application>Microsoft Office PowerPoint</Application>
  <PresentationFormat>全屏显示(16:9)</PresentationFormat>
  <Paragraphs>115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3_Office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Your Title Here</dc:title>
  <cp:lastModifiedBy>赵坚强</cp:lastModifiedBy>
  <cp:revision>593</cp:revision>
  <dcterms:created xsi:type="dcterms:W3CDTF">2024-04-16T22:38:00Z</dcterms:created>
  <dcterms:modified xsi:type="dcterms:W3CDTF">2025-06-09T03:18:03Z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2ABE73A1976843BD8F97BCB9D4147EEC_12</vt:lpwstr>
  </property>
  <property fmtid="{D5CDD505-2E9C-101B-9397-08002B2CF9AE}" pid="3" name="KSOProductBuildVer">
    <vt:lpwstr>2052-12.1.0.16417</vt:lpwstr>
  </property>
</Properties>
</file>